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276" r:id="rId3"/>
    <p:sldId id="450" r:id="rId4"/>
    <p:sldId id="406" r:id="rId5"/>
    <p:sldId id="434" r:id="rId6"/>
    <p:sldId id="476" r:id="rId7"/>
    <p:sldId id="477" r:id="rId8"/>
    <p:sldId id="409" r:id="rId9"/>
    <p:sldId id="535" r:id="rId10"/>
    <p:sldId id="469" r:id="rId11"/>
    <p:sldId id="470" r:id="rId12"/>
    <p:sldId id="410" r:id="rId13"/>
    <p:sldId id="411" r:id="rId14"/>
    <p:sldId id="460" r:id="rId15"/>
    <p:sldId id="462" r:id="rId16"/>
    <p:sldId id="534" r:id="rId17"/>
    <p:sldId id="414" r:id="rId18"/>
    <p:sldId id="437" r:id="rId19"/>
    <p:sldId id="472" r:id="rId20"/>
    <p:sldId id="466" r:id="rId21"/>
    <p:sldId id="582" r:id="rId22"/>
    <p:sldId id="583" r:id="rId23"/>
    <p:sldId id="584" r:id="rId24"/>
    <p:sldId id="591" r:id="rId25"/>
    <p:sldId id="592" r:id="rId26"/>
    <p:sldId id="593" r:id="rId27"/>
    <p:sldId id="542" r:id="rId28"/>
    <p:sldId id="419" r:id="rId29"/>
    <p:sldId id="536" r:id="rId30"/>
    <p:sldId id="539" r:id="rId31"/>
    <p:sldId id="540" r:id="rId32"/>
    <p:sldId id="538" r:id="rId33"/>
    <p:sldId id="554" r:id="rId34"/>
    <p:sldId id="544" r:id="rId35"/>
    <p:sldId id="423" r:id="rId36"/>
    <p:sldId id="424" r:id="rId37"/>
    <p:sldId id="548" r:id="rId38"/>
    <p:sldId id="547" r:id="rId39"/>
    <p:sldId id="545" r:id="rId40"/>
    <p:sldId id="549" r:id="rId41"/>
    <p:sldId id="401" r:id="rId42"/>
    <p:sldId id="614" r:id="rId43"/>
    <p:sldId id="608" r:id="rId44"/>
    <p:sldId id="405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E0B405-4C57-4D31-B6C0-2D9F13B42E8A}">
          <p14:sldIdLst>
            <p14:sldId id="274"/>
            <p14:sldId id="276"/>
            <p14:sldId id="450"/>
          </p14:sldIdLst>
        </p14:section>
        <p14:section name="Components" id="{49383811-73F5-48E0-A0AB-9DD8CEF3F01E}">
          <p14:sldIdLst>
            <p14:sldId id="406"/>
            <p14:sldId id="434"/>
            <p14:sldId id="476"/>
            <p14:sldId id="477"/>
            <p14:sldId id="409"/>
          </p14:sldIdLst>
        </p14:section>
        <p14:section name="Components Props" id="{2C698438-8F4F-472B-9BB3-971264F23789}">
          <p14:sldIdLst>
            <p14:sldId id="535"/>
            <p14:sldId id="469"/>
            <p14:sldId id="470"/>
          </p14:sldIdLst>
        </p14:section>
        <p14:section name="Component Props" id="{AC4E8C45-53E4-4B3C-AA4B-CBDEB08C197F}">
          <p14:sldIdLst>
            <p14:sldId id="410"/>
            <p14:sldId id="411"/>
            <p14:sldId id="460"/>
            <p14:sldId id="462"/>
            <p14:sldId id="534"/>
          </p14:sldIdLst>
        </p14:section>
        <p14:section name="Component State" id="{7A3FC0B9-1001-4D58-B3B0-93E9D9453DB2}">
          <p14:sldIdLst>
            <p14:sldId id="414"/>
            <p14:sldId id="437"/>
            <p14:sldId id="472"/>
            <p14:sldId id="466"/>
            <p14:sldId id="582"/>
            <p14:sldId id="583"/>
            <p14:sldId id="584"/>
            <p14:sldId id="591"/>
            <p14:sldId id="592"/>
            <p14:sldId id="593"/>
            <p14:sldId id="542"/>
          </p14:sldIdLst>
        </p14:section>
        <p14:section name="Handling DOM Events" id="{053352BB-44F2-44CB-BA2B-D7F14F303E27}">
          <p14:sldIdLst>
            <p14:sldId id="419"/>
            <p14:sldId id="536"/>
            <p14:sldId id="539"/>
            <p14:sldId id="540"/>
            <p14:sldId id="538"/>
            <p14:sldId id="554"/>
            <p14:sldId id="544"/>
          </p14:sldIdLst>
        </p14:section>
        <p14:section name="Conditional Rendering" id="{42314DA0-267F-4D1A-9F04-1DAE840A9AEC}">
          <p14:sldIdLst>
            <p14:sldId id="423"/>
            <p14:sldId id="424"/>
            <p14:sldId id="548"/>
            <p14:sldId id="547"/>
            <p14:sldId id="545"/>
          </p14:sldIdLst>
        </p14:section>
        <p14:section name="Conclusion" id="{EA9257F0-D83A-44D6-825C-D039821E08E2}">
          <p14:sldIdLst>
            <p14:sldId id="549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7B7E382-BC87-4D3F-A029-F46653043A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199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BDB04B-B412-4AE7-B00C-A453A6C2E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4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7D124D-0BF2-4400-8A63-AE23A2EB2F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5534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F931BC-C423-40AE-9892-C356B36AE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624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C6378B-F2E2-4179-AEF6-E3A8D43B79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754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6C7018-3EAB-4363-97BF-968E884BE2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08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5.png"/><Relationship Id="rId15" Type="http://schemas.openxmlformats.org/officeDocument/2006/relationships/image" Target="../media/image40.jpeg"/><Relationship Id="rId23" Type="http://schemas.openxmlformats.org/officeDocument/2006/relationships/image" Target="../media/image4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React 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Components – Basic Idea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87069" y="612370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3082" y="4724401"/>
            <a:ext cx="2965357" cy="987799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2400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44A0E7-2B62-4680-BFF5-8769273EE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0" y="2650908"/>
            <a:ext cx="2971800" cy="20734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6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C5DEB-7F13-4EF8-8AB7-CB50FC469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dirty="0"/>
              <a:t>In React</a:t>
            </a:r>
            <a:r>
              <a:rPr lang="en-US" b="1" dirty="0">
                <a:solidFill>
                  <a:schemeClr val="bg1"/>
                </a:solidFill>
              </a:rPr>
              <a:t> props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represent </a:t>
            </a:r>
            <a:br>
              <a:rPr lang="en-US" dirty="0"/>
            </a:br>
            <a:r>
              <a:rPr lang="en-US" dirty="0"/>
              <a:t>the rendered values</a:t>
            </a:r>
          </a:p>
          <a:p>
            <a:r>
              <a:rPr lang="en-US" dirty="0"/>
              <a:t>Both are plain JavaScript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Both hold information that influences the output</a:t>
            </a:r>
            <a:br>
              <a:rPr lang="en-US" dirty="0"/>
            </a:br>
            <a:r>
              <a:rPr lang="en-US" dirty="0"/>
              <a:t>of render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9C2AAE-CE2A-4540-820B-13C44666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0814D5-8974-41FC-97DF-B6F4BDF87C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0A46C8-E84E-4D7A-A411-AA014C86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are different in one important way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 </a:t>
            </a:r>
            <a:r>
              <a:rPr lang="en-US" dirty="0"/>
              <a:t>get passed to the component</a:t>
            </a:r>
            <a:br>
              <a:rPr lang="en-US" dirty="0"/>
            </a:br>
            <a:r>
              <a:rPr lang="en-US" dirty="0"/>
              <a:t>(like function params)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is managed within the component</a:t>
            </a:r>
            <a:br>
              <a:rPr lang="en-US" dirty="0"/>
            </a:br>
            <a:r>
              <a:rPr lang="en-US" dirty="0"/>
              <a:t>(like local variables)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703D7-FF5C-421C-AED1-19404AD5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and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D16941-51D9-45F8-8DA2-3BAC58F6A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590BD4F-232D-48F0-B624-1EFF3A925C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</a:t>
            </a:r>
          </a:p>
        </p:txBody>
      </p:sp>
      <p:pic>
        <p:nvPicPr>
          <p:cNvPr id="4" name="Picture 3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D0D34BCD-AE56-4FEB-8F05-4532F0B9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98" y="1219200"/>
            <a:ext cx="2805604" cy="280560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346CA594-84CD-4841-A620-5D0F11A2D8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Passing Data, Access and Usage</a:t>
            </a:r>
          </a:p>
        </p:txBody>
      </p:sp>
    </p:spTree>
    <p:extLst>
      <p:ext uri="{BB962C8B-B14F-4D97-AF65-F5344CB8AC3E}">
        <p14:creationId xmlns:p14="http://schemas.microsoft.com/office/powerpoint/2010/main" val="81490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Are received from above (parent)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as far as the component receiving them is</a:t>
            </a:r>
            <a:br>
              <a:rPr lang="en-US" dirty="0"/>
            </a:br>
            <a:r>
              <a:rPr lang="en-US" dirty="0"/>
              <a:t>concerned</a:t>
            </a:r>
          </a:p>
          <a:p>
            <a:r>
              <a:rPr lang="en-US" dirty="0"/>
              <a:t>A component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own props, but it is responsible for putting together the props of its child</a:t>
            </a:r>
            <a:r>
              <a:rPr lang="bg-BG" dirty="0"/>
              <a:t> </a:t>
            </a:r>
            <a:r>
              <a:rPr lang="en-US" dirty="0"/>
              <a:t>components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2EF8F3-BB27-4008-A01E-3DB67D0FB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8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41524"/>
          </a:xfrm>
        </p:spPr>
        <p:txBody>
          <a:bodyPr/>
          <a:lstStyle/>
          <a:p>
            <a:r>
              <a:rPr lang="en-US" dirty="0"/>
              <a:t>We use props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Props to Nested Components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876292"/>
            <a:ext cx="428634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Book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US" b="1" dirty="0">
                <a:latin typeface="Consolas" panose="020B0609020204030204" pitchFamily="49" charset="0"/>
              </a:rPr>
              <a:t>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941591" y="3963460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82" y="1905001"/>
            <a:ext cx="4535768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="IT"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="20"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b="1" dirty="0">
                <a:latin typeface="Consolas" panose="020B0609020204030204" pitchFamily="49" charset="0"/>
              </a:rPr>
              <a:t>="The Hunger Games"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b="1" dirty="0">
                <a:latin typeface="Consolas" panose="020B0609020204030204" pitchFamily="49" charset="0"/>
              </a:rPr>
              <a:t>="Suzanne Collins"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b="1" dirty="0">
                <a:latin typeface="Consolas" panose="020B0609020204030204" pitchFamily="49" charset="0"/>
              </a:rPr>
              <a:t>="10"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/&gt;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68" y="5464065"/>
            <a:ext cx="2974283" cy="814028"/>
          </a:xfrm>
          <a:prstGeom prst="wedgeRoundRectCallout">
            <a:avLst>
              <a:gd name="adj1" fmla="val -22638"/>
              <a:gd name="adj2" fmla="val 2434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Prop name should start with lowercase letter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12" y="2217610"/>
            <a:ext cx="4286340" cy="507561"/>
          </a:xfrm>
          <a:prstGeom prst="wedgeRoundRectCallout">
            <a:avLst>
              <a:gd name="adj1" fmla="val -16987"/>
              <a:gd name="adj2" fmla="val -2052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Use className to set css classes</a:t>
            </a:r>
            <a:endParaRPr lang="bg-BG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20300F7-0922-4CE6-A007-95F61C890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3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5164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property to access information between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opening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closing</a:t>
            </a:r>
            <a:r>
              <a:rPr lang="en-US" dirty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Children Property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49790"/>
            <a:ext cx="4495800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BookList</a:t>
            </a:r>
            <a:r>
              <a:rPr lang="en-US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</a:t>
            </a:r>
            <a:r>
              <a:rPr lang="bg-BG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&lt;ul&gt;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title="IT"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author="Stephen King"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price="20"&gt;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  Some value here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&lt;/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&lt;/ul&gt;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73904"/>
            <a:ext cx="465594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b="1" dirty="0">
                <a:latin typeface="Consolas" panose="020B0609020204030204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return (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&lt;li className="book"&gt;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…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   &lt;div&gt;{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b="1" dirty="0"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  &lt;/li&gt;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  );</a:t>
            </a:r>
          </a:p>
          <a:p>
            <a:r>
              <a:rPr lang="en-US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520725"/>
            <a:ext cx="4655946" cy="541613"/>
          </a:xfrm>
          <a:prstGeom prst="wedgeRoundRectCallout">
            <a:avLst>
              <a:gd name="adj1" fmla="val 3175"/>
              <a:gd name="adj2" fmla="val 298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>
                <a:solidFill>
                  <a:schemeClr val="bg2"/>
                </a:solidFill>
              </a:rPr>
              <a:t>plain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or nested HTML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3F676A0F-AE1A-48FB-9FEF-CB63F2F330C1}"/>
              </a:ext>
            </a:extLst>
          </p:cNvPr>
          <p:cNvSpPr/>
          <p:nvPr/>
        </p:nvSpPr>
        <p:spPr bwMode="auto">
          <a:xfrm>
            <a:off x="5694010" y="4090954"/>
            <a:ext cx="803980" cy="5367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7B097A9-38E2-48F7-92AC-321FF3353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5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0CEB2E-0786-442F-B085-3F256EBCDD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Props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538864-31BD-4B2E-8B62-7DFEB6560B3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and Modifying Data</a:t>
            </a:r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CE4544-A119-49EE-BA61-DB8E5DA2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4478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1481018-9195-4A11-9BD4-6E22D624E6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Component State</a:t>
            </a:r>
          </a:p>
        </p:txBody>
      </p:sp>
    </p:spTree>
    <p:extLst>
      <p:ext uri="{BB962C8B-B14F-4D97-AF65-F5344CB8AC3E}">
        <p14:creationId xmlns:p14="http://schemas.microsoft.com/office/powerpoint/2010/main" val="26551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heart of every React component is its "</a:t>
            </a: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"</a:t>
            </a:r>
          </a:p>
          <a:p>
            <a:pPr lvl="1"/>
            <a:r>
              <a:rPr lang="en-US" sz="3200" dirty="0"/>
              <a:t>It determines how the component </a:t>
            </a:r>
            <a:r>
              <a:rPr lang="en-US" sz="3200" b="1" dirty="0">
                <a:solidFill>
                  <a:schemeClr val="bg1"/>
                </a:solidFill>
              </a:rPr>
              <a:t>renders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200" dirty="0"/>
              <a:t>State allows you to create components </a:t>
            </a:r>
            <a:br>
              <a:rPr lang="en-US" sz="3200" dirty="0"/>
            </a:br>
            <a:r>
              <a:rPr lang="en-US" sz="3200" dirty="0"/>
              <a:t>that are 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interactive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B4291B-88F2-418B-88F0-76E4D21E0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DD90E8-BC37-4614-AB09-88F8DBF3B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</a:t>
            </a:r>
            <a:r>
              <a:rPr lang="en-US" sz="3400" dirty="0"/>
              <a:t> starts with default value when a component</a:t>
            </a:r>
            <a:r>
              <a:rPr lang="bg-BG" sz="3400" dirty="0"/>
              <a:t> </a:t>
            </a:r>
            <a:r>
              <a:rPr lang="en-US" sz="3400" dirty="0"/>
              <a:t>mounts</a:t>
            </a:r>
          </a:p>
          <a:p>
            <a:pPr lvl="1"/>
            <a:r>
              <a:rPr lang="en-US" sz="3200" dirty="0"/>
              <a:t>After mounts, suffers from </a:t>
            </a:r>
            <a:r>
              <a:rPr lang="en-US" sz="3200" b="1" dirty="0">
                <a:solidFill>
                  <a:schemeClr val="bg1"/>
                </a:solidFill>
              </a:rPr>
              <a:t>mutations</a:t>
            </a:r>
            <a:r>
              <a:rPr lang="en-US" sz="3200" dirty="0"/>
              <a:t> in time</a:t>
            </a:r>
          </a:p>
          <a:p>
            <a:pPr lvl="1"/>
            <a:r>
              <a:rPr lang="en-US" sz="3200" dirty="0"/>
              <a:t>Its </a:t>
            </a:r>
            <a:r>
              <a:rPr lang="en-US" sz="3200" b="1" dirty="0">
                <a:solidFill>
                  <a:schemeClr val="bg1"/>
                </a:solidFill>
              </a:rPr>
              <a:t>serializable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 Component manages its own state internally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C0355-FC5D-40D1-9D91-42D470E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2FF636-C43A-40A0-9B8E-8B121F7F04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533400" y="1402080"/>
            <a:ext cx="6934200" cy="4846320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Components Overview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Props</a:t>
            </a:r>
            <a:endParaRPr lang="bg-BG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Handling DOM Events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Conditional Rendering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AF1279-627E-4663-B789-0130554CA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6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/>
              <a:t>Usually as a result of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60672C-1B18-409D-8377-4ABF3B1C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00" y="2951179"/>
            <a:ext cx="8524297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function Timer(props)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const [time,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] = </a:t>
            </a:r>
            <a:r>
              <a:rPr lang="en-US" b="1" dirty="0" err="1">
                <a:latin typeface="Consolas" panose="020B0609020204030204" pitchFamily="49" charset="0"/>
              </a:rPr>
              <a:t>React.useState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dirty="0"/>
              <a:t>0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setTimeout</a:t>
            </a:r>
            <a:r>
              <a:rPr lang="en-US" b="1" dirty="0">
                <a:latin typeface="Consolas" panose="020B0609020204030204" pitchFamily="49" charset="0"/>
              </a:rPr>
              <a:t>(() =&gt;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setTime</a:t>
            </a:r>
            <a:r>
              <a:rPr lang="en-US" b="1" dirty="0">
                <a:latin typeface="Consolas" panose="020B0609020204030204" pitchFamily="49" charset="0"/>
              </a:rPr>
              <a:t>(time + 1);</a:t>
            </a:r>
          </a:p>
          <a:p>
            <a:r>
              <a:rPr lang="en-US" b="1" dirty="0">
                <a:latin typeface="Consolas" panose="020B0609020204030204" pitchFamily="49" charset="0"/>
              </a:rPr>
              <a:t>  }, 1000);</a:t>
            </a:r>
          </a:p>
          <a:p>
            <a:r>
              <a:rPr lang="en-US" b="1" dirty="0">
                <a:latin typeface="Consolas" panose="020B0609020204030204" pitchFamily="49" charset="0"/>
              </a:rPr>
              <a:t> </a:t>
            </a:r>
          </a:p>
          <a:p>
            <a:r>
              <a:rPr lang="en-US" b="1" dirty="0">
                <a:latin typeface="Consolas" panose="020B0609020204030204" pitchFamily="49" charset="0"/>
              </a:rPr>
              <a:t>  return &lt;h1&gt;{time} sec.&lt;/h1&gt;;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EB3135-BAD2-4C63-9C00-8F5B859D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56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4" y="1143001"/>
            <a:ext cx="2819095" cy="28190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93FA9E3-FA2C-4864-BFF8-171BC156F4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Hook</a:t>
            </a:r>
          </a:p>
        </p:txBody>
      </p:sp>
    </p:spTree>
    <p:extLst>
      <p:ext uri="{BB962C8B-B14F-4D97-AF65-F5344CB8AC3E}">
        <p14:creationId xmlns:p14="http://schemas.microsoft.com/office/powerpoint/2010/main" val="341899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Hook is a special function that lets you "hook into" React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is a Hook that lets you add </a:t>
            </a:r>
            <a:r>
              <a:rPr lang="en-US" b="1" dirty="0">
                <a:solidFill>
                  <a:schemeClr val="bg1"/>
                </a:solidFill>
              </a:rPr>
              <a:t>React state </a:t>
            </a:r>
            <a:r>
              <a:rPr lang="en-US" dirty="0"/>
              <a:t>to function components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You don't have to convert functional component into class to use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A12DA6-A1B1-4701-ADAC-50CF2FD7E9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/>
          <a:lstStyle/>
          <a:p>
            <a:r>
              <a:rPr lang="en-US" dirty="0"/>
              <a:t>Calling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inside functional component to add some local state to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React will preserve this state between re-renders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returns a pair</a:t>
            </a:r>
          </a:p>
          <a:p>
            <a:pPr lvl="1"/>
            <a:r>
              <a:rPr lang="en-US" dirty="0"/>
              <a:t>Current state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 that lets you update 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75252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3922655"/>
            <a:ext cx="681845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1DBCF6-DFA6-4D21-B553-5EA57082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04" y="1539414"/>
            <a:ext cx="92457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React,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 from 'react';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counter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&lt;p&gt;Counter: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}&lt;/p&gt;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&lt;button onClick={() =&gt;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setCount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(count + 1)}&gt;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Click me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D29AC7-3AB4-41E3-98E9-D7CADA309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97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5"/>
          </a:xfrm>
        </p:spPr>
        <p:txBody>
          <a:bodyPr/>
          <a:lstStyle/>
          <a:p>
            <a:r>
              <a:rPr lang="en-US" dirty="0"/>
              <a:t>You can call the update function from anywhere</a:t>
            </a:r>
          </a:p>
          <a:p>
            <a:r>
              <a:rPr lang="en-US" dirty="0"/>
              <a:t>It's similar to </a:t>
            </a:r>
            <a:r>
              <a:rPr lang="en-US" b="1" dirty="0">
                <a:solidFill>
                  <a:schemeClr val="bg1"/>
                </a:solidFill>
              </a:rPr>
              <a:t>this.setState</a:t>
            </a:r>
            <a:r>
              <a:rPr lang="en-US" dirty="0"/>
              <a:t> in class, except it </a:t>
            </a:r>
            <a:r>
              <a:rPr lang="en-US" b="1" dirty="0">
                <a:solidFill>
                  <a:schemeClr val="bg1"/>
                </a:solidFill>
              </a:rPr>
              <a:t>doesn't merge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old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state together</a:t>
            </a:r>
          </a:p>
          <a:p>
            <a:r>
              <a:rPr lang="en-US" dirty="0"/>
              <a:t>The only argument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useState</a:t>
            </a:r>
            <a:r>
              <a:rPr lang="en-US" dirty="0"/>
              <a:t> hooks is the </a:t>
            </a:r>
            <a:r>
              <a:rPr lang="en-US" b="1" dirty="0">
                <a:solidFill>
                  <a:schemeClr val="bg1"/>
                </a:solidFill>
              </a:rPr>
              <a:t>initial state</a:t>
            </a:r>
          </a:p>
          <a:p>
            <a:pPr lvl="1"/>
            <a:r>
              <a:rPr lang="en-US" dirty="0"/>
              <a:t>Unlike </a:t>
            </a:r>
            <a:r>
              <a:rPr lang="en-US" b="1" dirty="0">
                <a:solidFill>
                  <a:schemeClr val="bg1"/>
                </a:solidFill>
              </a:rPr>
              <a:t>this.state</a:t>
            </a:r>
            <a:r>
              <a:rPr lang="en-US" dirty="0"/>
              <a:t>, here doesn't have to be an object</a:t>
            </a:r>
          </a:p>
          <a:p>
            <a:pPr lvl="2"/>
            <a:r>
              <a:rPr lang="en-US" dirty="0"/>
              <a:t>Although it can be if you want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E4662C-AEC0-4BC1-9D73-546B3D035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72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>
                <a:solidFill>
                  <a:schemeClr val="bg1"/>
                </a:solidFill>
              </a:rPr>
              <a:t>State Hook </a:t>
            </a:r>
            <a:r>
              <a:rPr lang="en-US" dirty="0"/>
              <a:t>more than once in a single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initial state argument is only used during the </a:t>
            </a:r>
            <a:r>
              <a:rPr lang="en-US" b="1" dirty="0">
                <a:solidFill>
                  <a:schemeClr val="bg1"/>
                </a:solidFill>
              </a:rPr>
              <a:t>first render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Hook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70C25E-3D76-4D3A-9787-4D617C56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8605200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const registerComponent = 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[email, setEmail]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[age, setAge] = useState("0");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const [password, setPassword] = useState("");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...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A5AEF7-08E3-4C8D-BFC8-E28D6E362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09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7E6BF3-9B4D-427F-9DEA-89BDEAA467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State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7737FA-9C90-40F2-BAC2-9D02007F9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A5DA0A-AE2D-45CD-B524-23E41D0DE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1046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5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D5096-CF2B-4262-AAED-3E6A44A8C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Handling events with React elements is very</a:t>
            </a:r>
            <a:br>
              <a:rPr lang="en-US" dirty="0"/>
            </a:br>
            <a:r>
              <a:rPr lang="en-US" dirty="0"/>
              <a:t>similar to handling event on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r>
              <a:rPr lang="en-US" dirty="0"/>
              <a:t>The syntactic differences are:</a:t>
            </a:r>
          </a:p>
          <a:p>
            <a:pPr lvl="1"/>
            <a:r>
              <a:rPr lang="en-US" dirty="0"/>
              <a:t>React events are named using </a:t>
            </a:r>
            <a:r>
              <a:rPr lang="en-US" b="1" dirty="0">
                <a:solidFill>
                  <a:schemeClr val="bg1"/>
                </a:solidFill>
              </a:rPr>
              <a:t>camelCase</a:t>
            </a:r>
          </a:p>
          <a:p>
            <a:pPr lvl="1"/>
            <a:r>
              <a:rPr lang="en-US" dirty="0"/>
              <a:t>With JSX you pass a function as the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handler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63F00-1DE4-4E26-AA0A-322EF83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0E0467E-CC90-43C6-91F6-FC4182A6C5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BE2C2B-3B7B-4FA6-825B-01346C3B0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531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F89E4-340C-45F3-8A58-E2F6F2F3D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5950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dirty="0"/>
              <a:t>When using React you should generally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need to call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3200" dirty="0"/>
              <a:t> to add listeners to a</a:t>
            </a:r>
            <a:br>
              <a:rPr lang="en-US" sz="3200" dirty="0"/>
            </a:br>
            <a:r>
              <a:rPr lang="en-US" sz="3200" dirty="0"/>
              <a:t>DOM element after it is created</a:t>
            </a:r>
          </a:p>
          <a:p>
            <a:pPr lvl="1"/>
            <a:r>
              <a:rPr lang="en-US" sz="3200" dirty="0"/>
              <a:t>Just provide a listener when the element is initially rendered</a:t>
            </a:r>
            <a:endParaRPr lang="en-US" sz="3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8B45C-F143-47D8-AB97-5A1DF606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5D54-D21B-42CC-8E75-2D9B63A1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69156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Click me! I'm a counter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747D18-FFE4-4428-A1E7-049AEE459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C1547-C435-4E95-BB42-F7846F4C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two ways to passing arguments to event handlers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arrow functions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E397A2-8CDB-4FCF-89F3-5A5055AE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F9B8-A83B-4CC1-969B-146C6022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85" y="4536810"/>
            <a:ext cx="919681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2400" b="1" dirty="0">
                <a:latin typeface="Consolas" panose="020B0609020204030204" pitchFamily="49" charset="0"/>
              </a:rPr>
              <a:t>(this, id)}&gt;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79236A-6E04-4A51-8EAC-E9EFE654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" y="105490"/>
            <a:ext cx="40671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000">
                <a:latin typeface="Arial Unicode MS"/>
              </a:rPr>
              <a:t>&lt;button onClick={(e) =&gt; this.deleteRow(id, e)}&gt;Delete Row&lt;/button&gt;</a:t>
            </a:r>
            <a:r>
              <a:rPr lang="bg-BG" altLang="bg-BG" sz="700"/>
              <a:t> </a:t>
            </a:r>
            <a:endParaRPr lang="bg-BG" altLang="bg-BG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4087D-8E56-4C37-8D23-4BC5778FB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2471780"/>
            <a:ext cx="91205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&lt;button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={(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deleteRow</a:t>
            </a:r>
            <a:r>
              <a:rPr lang="en-US" sz="2400" b="1" dirty="0">
                <a:latin typeface="Consolas" panose="020B0609020204030204" pitchFamily="49" charset="0"/>
              </a:rPr>
              <a:t>(id, e)}&gt;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Delete Row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990D183-B8B3-4E29-8192-0BCF8549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7894C3-5D95-48BD-97FC-088AC2A8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E2A1B-4970-493D-8894-B88354A7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4" y="3065221"/>
            <a:ext cx="6764656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={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clicks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CE167-4A3E-42F6-B87B-AC0362EA8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" y="1393360"/>
            <a:ext cx="6752908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const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[clicks,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useState</a:t>
            </a:r>
            <a:r>
              <a:rPr lang="en-US" sz="2000" b="1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clickHandler</a:t>
            </a:r>
            <a:r>
              <a:rPr lang="en-US" sz="2000" b="1" dirty="0">
                <a:latin typeface="Consolas" panose="020B0609020204030204" pitchFamily="49" charset="0"/>
              </a:rPr>
              <a:t> = () =&gt;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setClicks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(c =&gt; c + 1)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FD43B-756E-4D6D-A3CB-6666A5BE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6" y="4737082"/>
            <a:ext cx="6786564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 className="counter"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latin typeface="Consolas" panose="020B0609020204030204" pitchFamily="49" charset="0"/>
              </a:rPr>
              <a:t>={props.clickHandler}&gt;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Click me! I'm a counter [{props.clicks}]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A2140A-334B-489A-9E48-DA750F15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19110"/>
            <a:ext cx="3709676" cy="114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8FE7663-D0ED-4576-BA02-9AA19DC4B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77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72781D-9A4B-429E-8C32-657BDBBBE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Event handlers will be passed instances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SyntheticEvent</a:t>
            </a:r>
          </a:p>
          <a:p>
            <a:pPr lvl="1"/>
            <a:r>
              <a:rPr lang="en-US" dirty="0"/>
              <a:t>It has the same interface as the browser's native event</a:t>
            </a:r>
          </a:p>
          <a:p>
            <a:pPr lvl="2"/>
            <a:r>
              <a:rPr lang="en-US" dirty="0"/>
              <a:t>Including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stopPropagation()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preventeDefault()</a:t>
            </a:r>
          </a:p>
          <a:p>
            <a:pPr lvl="2"/>
            <a:r>
              <a:rPr lang="en-US" dirty="0"/>
              <a:t>Except the events work identically across all browsers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E1E553-3F00-4C40-817D-2FE31BB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SyntheticEvent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0D938-94FD-4265-9216-57A1A1C2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067199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 onClick(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const eventType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event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CB0A5F-6796-42DD-904B-42461FD88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1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52F10F-6776-4645-B73B-34904A5724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Events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98" y="1508336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75E85C-4FD6-4587-90AC-7D4ABCF74D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749BE3-58C9-4993-B622-35D0B9F47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26" y="1385091"/>
            <a:ext cx="2857348" cy="28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20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Conditional rendering in React works the same</a:t>
            </a:r>
            <a:br>
              <a:rPr lang="en-US" dirty="0"/>
            </a:br>
            <a:r>
              <a:rPr lang="en-US" dirty="0"/>
              <a:t>way conditions work in JavaScript using:</a:t>
            </a:r>
          </a:p>
          <a:p>
            <a:pPr lvl="1"/>
            <a:r>
              <a:rPr lang="en-US" dirty="0"/>
              <a:t>Operators like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/>
              <a:t>Conditional (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) operators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64447D-416D-44C7-A3DE-14AED93A26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093DE-3488-4F4E-AD29-931BCD05B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07949"/>
            <a:ext cx="11815018" cy="541378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74397-7797-4AAF-A89F-298DE07B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5" y="112574"/>
            <a:ext cx="9503571" cy="882654"/>
          </a:xfrm>
        </p:spPr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08C31-EDBE-4C7C-8900-7EB15C2E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" y="2057401"/>
            <a:ext cx="51054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F206A-DB68-4C4B-8A78-E6978875C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97" y="2057401"/>
            <a:ext cx="56388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/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 isLoggedIn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isLoggedIn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</a:rPr>
              <a:t> (isLoggedIn)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&lt;UserGreeting /&gt;;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&lt;GuestGreeting /&gt;</a:t>
            </a:r>
          </a:p>
          <a:p>
            <a:pPr lvl="0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EFEFFD-07CA-473B-AA07-C21AA5D3A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028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A74DC-24F5-4C17-8B07-A830F8ACC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ternary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AD628-C866-4455-80C2-8751319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83267-D8C1-450F-B582-CA436E9A0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70214"/>
            <a:ext cx="9525000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&lt;h1&gt;Welcome back!&lt;/h1&gt;;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&lt;h1&gt;Please sign up.&lt;/h1&gt;;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sz="2000" b="1" dirty="0">
                <a:latin typeface="Consolas" panose="020B0609020204030204" pitchFamily="49" charset="0"/>
              </a:rPr>
              <a:t>(props) {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return (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&lt;div&gt;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{ props.isLoggedIn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r>
              <a:rPr lang="en-US" sz="2000" b="1" dirty="0">
                <a:latin typeface="Consolas" panose="020B0609020204030204" pitchFamily="49" charset="0"/>
              </a:rPr>
              <a:t> &lt;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UserGreeting</a:t>
            </a:r>
            <a:r>
              <a:rPr lang="en-US" sz="2000" b="1" dirty="0">
                <a:latin typeface="Consolas" panose="020B0609020204030204" pitchFamily="49" charset="0"/>
              </a:rPr>
              <a:t> /&gt;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2000" b="1" dirty="0">
                <a:latin typeface="Consolas" panose="020B0609020204030204" pitchFamily="49" charset="0"/>
              </a:rPr>
              <a:t> &lt;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GuestGreeting</a:t>
            </a:r>
            <a:r>
              <a:rPr lang="en-US" sz="2000" b="1" dirty="0">
                <a:latin typeface="Consolas" panose="020B0609020204030204" pitchFamily="49" charset="0"/>
              </a:rPr>
              <a:t> /&gt;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&lt;/div&gt;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)}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F148CE-560E-47DA-BD26-029BA122A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47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89D83-25C0-4338-A49D-5310F9818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Conditional Rendering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0" y="1584000"/>
            <a:ext cx="2585204" cy="2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DB51DD9-EB83-4737-9AAB-6B3FD29AE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Components Overview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DD8691-B636-4EDD-81F9-A1B3E371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08" y="1371600"/>
            <a:ext cx="2461184" cy="24611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93A5E56-B2A8-4FBC-9EA4-567E528D4B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Syntax, Functional and Class Components</a:t>
            </a:r>
          </a:p>
        </p:txBody>
      </p:sp>
    </p:spTree>
    <p:extLst>
      <p:ext uri="{BB962C8B-B14F-4D97-AF65-F5344CB8AC3E}">
        <p14:creationId xmlns:p14="http://schemas.microsoft.com/office/powerpoint/2010/main" val="240987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2431" y="1641777"/>
            <a:ext cx="8329498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>
                <a:solidFill>
                  <a:schemeClr val="bg2"/>
                </a:solidFill>
              </a:rPr>
              <a:t> reusable elements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Functional</a:t>
            </a:r>
            <a:r>
              <a:rPr lang="en-US" sz="3000" b="1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Class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Props </a:t>
            </a:r>
            <a:r>
              <a:rPr lang="en-US" sz="3200" dirty="0">
                <a:solidFill>
                  <a:schemeClr val="bg2"/>
                </a:solidFill>
              </a:rPr>
              <a:t>are used to pass down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>
                <a:solidFill>
                  <a:schemeClr val="bg2"/>
                </a:solidFill>
              </a:rPr>
              <a:t> is used to hold component data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Handling Events in React</a:t>
            </a:r>
          </a:p>
          <a:p>
            <a:pPr>
              <a:lnSpc>
                <a:spcPts val="3999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Conditional Rendering</a:t>
            </a:r>
          </a:p>
          <a:p>
            <a:pPr lvl="1">
              <a:lnSpc>
                <a:spcPts val="3999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If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ternary</a:t>
            </a:r>
            <a:r>
              <a:rPr lang="en-US" sz="3000" dirty="0">
                <a:solidFill>
                  <a:schemeClr val="bg2"/>
                </a:solidFill>
              </a:rPr>
              <a:t> operators</a:t>
            </a:r>
          </a:p>
          <a:p>
            <a:pPr>
              <a:lnSpc>
                <a:spcPts val="3999"/>
              </a:lnSpc>
            </a:pPr>
            <a:endParaRPr lang="en-US" sz="3197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23AE35F-F666-4C1A-9D57-7D4C0487D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ово поле 1">
                <a:extLst>
                  <a:ext uri="{FF2B5EF4-FFF2-40B4-BE49-F238E27FC236}">
                    <a16:creationId xmlns:a16="http://schemas.microsoft.com/office/drawing/2014/main" id="{4C97FC76-1E53-CEAF-2B95-B87D1F3B0987}"/>
                  </a:ext>
                </a:extLst>
              </p:cNvPr>
              <p:cNvSpPr txBox="1"/>
              <p:nvPr/>
            </p:nvSpPr>
            <p:spPr>
              <a:xfrm>
                <a:off x="5635689" y="2985796"/>
                <a:ext cx="3547446" cy="406265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none" lIns="0" tIns="0" rIns="0" bIns="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bg-BG" sz="2400" i="1" smtClean="0">
                          <a:latin typeface="Cambria Math" panose="02040503050406030204" pitchFamily="18" charset="0"/>
                        </a:rPr>
                        <a:t>Въведете уравнение тук.</a:t>
                      </a:fl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2" name="Текстово поле 1">
                <a:extLst>
                  <a:ext uri="{FF2B5EF4-FFF2-40B4-BE49-F238E27FC236}">
                    <a16:creationId xmlns:a16="http://schemas.microsoft.com/office/drawing/2014/main" id="{4C97FC76-1E53-CEAF-2B95-B87D1F3B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89" y="2985796"/>
                <a:ext cx="3547446" cy="4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60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8FE3D2-1716-4B18-9B17-BC715454EC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2877A7-C385-4497-853F-C978DF3D0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28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9732" y="1121149"/>
            <a:ext cx="9927138" cy="5276048"/>
          </a:xfrm>
        </p:spPr>
        <p:txBody>
          <a:bodyPr>
            <a:normAutofit/>
          </a:bodyPr>
          <a:lstStyle/>
          <a:p>
            <a:r>
              <a:rPr lang="en-US" sz="3400" dirty="0"/>
              <a:t>C</a:t>
            </a:r>
            <a:r>
              <a:rPr lang="bg-BG" sz="3400" dirty="0"/>
              <a:t>omponents </a:t>
            </a:r>
            <a:r>
              <a:rPr lang="en-US" sz="3400" dirty="0"/>
              <a:t>let you</a:t>
            </a:r>
          </a:p>
          <a:p>
            <a:pPr lvl="1"/>
            <a:r>
              <a:rPr lang="en-US" sz="3200" dirty="0"/>
              <a:t>Split the UI into </a:t>
            </a:r>
            <a:r>
              <a:rPr lang="en-US" sz="3200" b="1" dirty="0">
                <a:solidFill>
                  <a:schemeClr val="bg1"/>
                </a:solidFill>
              </a:rPr>
              <a:t>independent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reusable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pieces</a:t>
            </a:r>
          </a:p>
          <a:p>
            <a:pPr lvl="1"/>
            <a:r>
              <a:rPr lang="en-US" sz="3200" dirty="0"/>
              <a:t>Think about </a:t>
            </a:r>
            <a:r>
              <a:rPr lang="en-US" sz="3200" b="1" dirty="0">
                <a:solidFill>
                  <a:schemeClr val="bg1"/>
                </a:solidFill>
              </a:rPr>
              <a:t>isolation</a:t>
            </a:r>
          </a:p>
          <a:p>
            <a:r>
              <a:rPr lang="en-US" sz="3400" dirty="0"/>
              <a:t>React let you define components as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3A095E-448E-4C29-A896-7537E50A68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7D3952-04C8-4F9D-B95D-A8F02A313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is a JS function which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Accepts single argument called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/>
              <a:t> (object with data)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69453-9A5F-4616-B6F3-BD3E3EFD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5D952-E7D0-4020-A3E8-9970D8B9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429000"/>
            <a:ext cx="7543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(props){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return &lt;div&gt;My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}&lt;/div&gt;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B4ABAF-D38E-49D8-91C4-8BA7B5BE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8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ED5D4D-226B-4047-AF54-5BC901BE4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define a </a:t>
            </a:r>
            <a:r>
              <a:rPr lang="en-US" b="1" dirty="0">
                <a:solidFill>
                  <a:schemeClr val="bg1"/>
                </a:solidFill>
              </a:rPr>
              <a:t>React component class</a:t>
            </a:r>
            <a:r>
              <a:rPr lang="en-US" dirty="0"/>
              <a:t>, you need to extend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React.Component</a:t>
            </a:r>
          </a:p>
          <a:p>
            <a:pPr marL="609036" lvl="1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 only method you must define is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1D07F-98D0-4ACB-B606-E89F93D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9C73-E3CD-4321-8B05-FA83F6C0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29" y="2590800"/>
            <a:ext cx="8382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latin typeface="Consolas" panose="020B0609020204030204" pitchFamily="49" charset="0"/>
              </a:rPr>
              <a:t> extends React.Component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return &lt;h1&gt;My name is 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latin typeface="Consolas" panose="020B0609020204030204" pitchFamily="49" charset="0"/>
              </a:rPr>
              <a:t>}&lt;/h1&gt;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E14F85-EB98-47D8-9364-9F2C210F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7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always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8739C-2DDF-4766-9242-A7BCD5AE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7467600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 A dropdown list</a:t>
            </a:r>
          </a:p>
          <a:p>
            <a:r>
              <a:rPr lang="bg-BG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UserHead</a:t>
            </a:r>
            <a:r>
              <a:rPr lang="en-US" sz="2400" b="1" dirty="0">
                <a:latin typeface="Consolas" panose="020B0609020204030204" pitchFamily="49" charset="0"/>
              </a:rPr>
              <a:t> name="homeHeader" /&gt;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&gt;Do Something Fun!&lt;/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MenuItem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Menu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51BE83-6F38-4FE2-AC8C-FA5601B01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1A9C0D-DE3B-4C0E-BDFD-E6D5D1B055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Component Props and State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8F81A-0324-42CE-B383-C211A2B2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385092"/>
            <a:ext cx="2438095" cy="2438095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1A02111F-9877-40BA-B0D1-C03216B3293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2024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1853</Words>
  <Application>Microsoft Office PowerPoint</Application>
  <PresentationFormat>Широк екран</PresentationFormat>
  <Paragraphs>351</Paragraphs>
  <Slides>45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45</vt:i4>
      </vt:variant>
    </vt:vector>
  </HeadingPairs>
  <TitlesOfParts>
    <vt:vector size="53" baseType="lpstr">
      <vt:lpstr>Arial</vt:lpstr>
      <vt:lpstr>Arial Unicode MS</vt:lpstr>
      <vt:lpstr>Calibri</vt:lpstr>
      <vt:lpstr>Cambria Math</vt:lpstr>
      <vt:lpstr>Consolas</vt:lpstr>
      <vt:lpstr>Wingdings</vt:lpstr>
      <vt:lpstr>Wingdings 2</vt:lpstr>
      <vt:lpstr>SoftUni</vt:lpstr>
      <vt:lpstr>React Components – Basic Idea</vt:lpstr>
      <vt:lpstr>Table of Contents</vt:lpstr>
      <vt:lpstr>Have a Question?</vt:lpstr>
      <vt:lpstr>Components Overview</vt:lpstr>
      <vt:lpstr>Components Overview</vt:lpstr>
      <vt:lpstr>Functional Component</vt:lpstr>
      <vt:lpstr>Class Component</vt:lpstr>
      <vt:lpstr>Component Syntax</vt:lpstr>
      <vt:lpstr>Component Props and State</vt:lpstr>
      <vt:lpstr>Props and State Overview</vt:lpstr>
      <vt:lpstr>Props and State Overview</vt:lpstr>
      <vt:lpstr>Component Props</vt:lpstr>
      <vt:lpstr>Component Props</vt:lpstr>
      <vt:lpstr>Passing Props to Nested Components</vt:lpstr>
      <vt:lpstr>Children Property</vt:lpstr>
      <vt:lpstr>Props Demo</vt:lpstr>
      <vt:lpstr>Storing and Modifying Data</vt:lpstr>
      <vt:lpstr>Component State Overview</vt:lpstr>
      <vt:lpstr>State</vt:lpstr>
      <vt:lpstr>Component State Example</vt:lpstr>
      <vt:lpstr>State Hook</vt:lpstr>
      <vt:lpstr>State Hook</vt:lpstr>
      <vt:lpstr>State Hook</vt:lpstr>
      <vt:lpstr>State Hook</vt:lpstr>
      <vt:lpstr>State Hook</vt:lpstr>
      <vt:lpstr>State Hook</vt:lpstr>
      <vt:lpstr>State Demo</vt:lpstr>
      <vt:lpstr>Handling Events</vt:lpstr>
      <vt:lpstr>Handling Events</vt:lpstr>
      <vt:lpstr>Handling Events</vt:lpstr>
      <vt:lpstr>Handling Events</vt:lpstr>
      <vt:lpstr>Handling Events</vt:lpstr>
      <vt:lpstr>SyntheticEvent</vt:lpstr>
      <vt:lpstr>Handling Events Demo</vt:lpstr>
      <vt:lpstr>Conditional Rendering</vt:lpstr>
      <vt:lpstr>Conditional Rendering</vt:lpstr>
      <vt:lpstr>Conditional Rendering</vt:lpstr>
      <vt:lpstr>Conditional Rendering</vt:lpstr>
      <vt:lpstr>Conditional Rendering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Sibina Stoyanova</cp:lastModifiedBy>
  <cp:revision>25</cp:revision>
  <dcterms:created xsi:type="dcterms:W3CDTF">2018-05-23T13:08:44Z</dcterms:created>
  <dcterms:modified xsi:type="dcterms:W3CDTF">2022-11-03T09:34:36Z</dcterms:modified>
  <cp:category>programming;computer programming;software development;javascript;web;react</cp:category>
</cp:coreProperties>
</file>