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68" r:id="rId4"/>
    <p:sldId id="258" r:id="rId5"/>
    <p:sldId id="270" r:id="rId6"/>
    <p:sldId id="275" r:id="rId7"/>
    <p:sldId id="259" r:id="rId8"/>
    <p:sldId id="260" r:id="rId9"/>
    <p:sldId id="274" r:id="rId10"/>
    <p:sldId id="269" r:id="rId11"/>
    <p:sldId id="272" r:id="rId12"/>
    <p:sldId id="27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60" d="100"/>
          <a:sy n="60" d="100"/>
        </p:scale>
        <p:origin x="67" y="763"/>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63160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18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d1057461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d1057461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85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fd1057461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fd1057461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131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d1057461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d1057461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111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d1057461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d105746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061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94D38E53-25E0-54A1-1C43-0E1032F69A46}"/>
            </a:ext>
          </a:extLst>
        </p:cNvPr>
        <p:cNvGrpSpPr/>
        <p:nvPr/>
      </p:nvGrpSpPr>
      <p:grpSpPr>
        <a:xfrm>
          <a:off x="0" y="0"/>
          <a:ext cx="0" cy="0"/>
          <a:chOff x="0" y="0"/>
          <a:chExt cx="0" cy="0"/>
        </a:xfrm>
      </p:grpSpPr>
      <p:sp>
        <p:nvSpPr>
          <p:cNvPr id="82" name="Google Shape;82;g2fd1057461b_0_30:notes">
            <a:extLst>
              <a:ext uri="{FF2B5EF4-FFF2-40B4-BE49-F238E27FC236}">
                <a16:creationId xmlns:a16="http://schemas.microsoft.com/office/drawing/2014/main" id="{3B76D230-2F56-9B24-510D-61E562FC73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d1057461b_0_30:notes">
            <a:extLst>
              <a:ext uri="{FF2B5EF4-FFF2-40B4-BE49-F238E27FC236}">
                <a16:creationId xmlns:a16="http://schemas.microsoft.com/office/drawing/2014/main" id="{2188079D-B5BD-7860-C1D6-D930118D7C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328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fd1057461b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fd1057461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24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slideLayout" Target="../slideLayouts/slideLayout3.xml" /><Relationship Id="rId1" Type="http://schemas.openxmlformats.org/officeDocument/2006/relationships/themeOverride" Target="../theme/themeOverride1.xml" /><Relationship Id="rId4" Type="http://schemas.openxmlformats.org/officeDocument/2006/relationships/image" Target="../media/image3.jpeg" /></Relationships>
</file>

<file path=ppt/slides/_rels/slide1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3.xml" /><Relationship Id="rId5" Type="http://schemas.openxmlformats.org/officeDocument/2006/relationships/image" Target="../media/image6.png" /><Relationship Id="rId4" Type="http://schemas.openxmlformats.org/officeDocument/2006/relationships/image" Target="../media/image5.png" /></Relationships>
</file>

<file path=ppt/slides/_rels/slide1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3.xml" /><Relationship Id="rId4" Type="http://schemas.openxmlformats.org/officeDocument/2006/relationships/image" Target="../media/image7.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3.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3.xml" /><Relationship Id="rId4" Type="http://schemas.openxmlformats.org/officeDocument/2006/relationships/image" Target="../media/image3.jpeg"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jpe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3.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3.xml" /><Relationship Id="rId4" Type="http://schemas.openxmlformats.org/officeDocument/2006/relationships/image" Target="../media/image3.jpeg"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3.xml" /><Relationship Id="rId4" Type="http://schemas.openxmlformats.org/officeDocument/2006/relationships/image" Target="../media/image3.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1898314"/>
            <a:ext cx="8520600" cy="1013700"/>
          </a:xfrm>
          <a:prstGeom prst="rect">
            <a:avLst/>
          </a:prstGeom>
        </p:spPr>
        <p:txBody>
          <a:bodyPr spcFirstLastPara="1" wrap="square" lIns="91425" tIns="91425" rIns="91425" bIns="91425" anchor="t" anchorCtr="0">
            <a:noAutofit/>
          </a:bodyPr>
          <a:lstStyle/>
          <a:p>
            <a:pPr marL="0" indent="0" algn="ctr">
              <a:buNone/>
            </a:pPr>
            <a:r>
              <a:rPr lang="en-US" sz="4000" b="1" dirty="0">
                <a:solidFill>
                  <a:schemeClr val="tx1"/>
                </a:solidFill>
                <a:latin typeface="Times New Roman" pitchFamily="18" charset="0"/>
                <a:cs typeface="Times New Roman" pitchFamily="18" charset="0"/>
              </a:rPr>
              <a:t>SCHOOL MANAGEMENT SYSTEM</a:t>
            </a:r>
            <a:endParaRPr lang="en-IN" sz="4000" b="1" dirty="0">
              <a:solidFill>
                <a:schemeClr val="tx1"/>
              </a:solidFill>
              <a:latin typeface="Times New Roman" pitchFamily="18" charset="0"/>
              <a:cs typeface="Times New Roman" pitchFamily="18" charset="0"/>
            </a:endParaRPr>
          </a:p>
        </p:txBody>
      </p:sp>
      <p:pic>
        <p:nvPicPr>
          <p:cNvPr id="55" name="Google Shape;55;p13"/>
          <p:cNvPicPr preferRelativeResize="0"/>
          <p:nvPr/>
        </p:nvPicPr>
        <p:blipFill>
          <a:blip r:embed="rId3">
            <a:alphaModFix/>
          </a:blip>
          <a:stretch>
            <a:fillRect/>
          </a:stretch>
        </p:blipFill>
        <p:spPr>
          <a:xfrm>
            <a:off x="132347" y="97725"/>
            <a:ext cx="4307305" cy="1358084"/>
          </a:xfrm>
          <a:prstGeom prst="rect">
            <a:avLst/>
          </a:prstGeom>
          <a:noFill/>
          <a:ln>
            <a:noFill/>
          </a:ln>
        </p:spPr>
      </p:pic>
      <p:sp>
        <p:nvSpPr>
          <p:cNvPr id="56" name="Google Shape;56;p13"/>
          <p:cNvSpPr txBox="1"/>
          <p:nvPr/>
        </p:nvSpPr>
        <p:spPr>
          <a:xfrm>
            <a:off x="-1" y="3899338"/>
            <a:ext cx="4439653" cy="838661"/>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2000" b="1" dirty="0">
                <a:solidFill>
                  <a:schemeClr val="tx1"/>
                </a:solidFill>
                <a:latin typeface="Times New Roman" panose="02020603050405020304" pitchFamily="18" charset="0"/>
                <a:cs typeface="Times New Roman" panose="02020603050405020304" pitchFamily="18" charset="0"/>
              </a:rPr>
              <a:t>PRESENTED BY</a:t>
            </a:r>
            <a:endParaRPr sz="2000" dirty="0">
              <a:solidFill>
                <a:schemeClr val="tx1"/>
              </a:solidFill>
              <a:latin typeface="Times New Roman" panose="02020603050405020304" pitchFamily="18" charset="0"/>
              <a:ea typeface="Calibri"/>
              <a:cs typeface="Times New Roman" panose="02020603050405020304" pitchFamily="18" charset="0"/>
              <a:sym typeface="Calibri"/>
            </a:endParaRPr>
          </a:p>
          <a:p>
            <a:pPr marL="0" lvl="0" indent="0" algn="ctr" rtl="0">
              <a:lnSpc>
                <a:spcPct val="100000"/>
              </a:lnSpc>
              <a:spcBef>
                <a:spcPts val="300"/>
              </a:spcBef>
              <a:spcAft>
                <a:spcPts val="0"/>
              </a:spcAft>
              <a:buNone/>
            </a:pPr>
            <a:r>
              <a:rPr lang="en" sz="2000" b="1" dirty="0">
                <a:solidFill>
                  <a:schemeClr val="tx1"/>
                </a:solidFill>
                <a:latin typeface="Times New Roman" panose="02020603050405020304" pitchFamily="18" charset="0"/>
                <a:cs typeface="Times New Roman" panose="02020603050405020304" pitchFamily="18" charset="0"/>
              </a:rPr>
              <a:t>2303811710421148 – SIBI RAJ .A</a:t>
            </a:r>
            <a:endParaRPr sz="1800" b="1" dirty="0">
              <a:solidFill>
                <a:schemeClr val="tx1"/>
              </a:solidFill>
              <a:latin typeface="Times New Roman" panose="02020603050405020304" pitchFamily="18" charset="0"/>
              <a:cs typeface="Times New Roman" panose="02020603050405020304" pitchFamily="18" charset="0"/>
            </a:endParaRPr>
          </a:p>
        </p:txBody>
      </p:sp>
      <p:sp>
        <p:nvSpPr>
          <p:cNvPr id="57" name="Google Shape;57;p13"/>
          <p:cNvSpPr txBox="1"/>
          <p:nvPr/>
        </p:nvSpPr>
        <p:spPr>
          <a:xfrm>
            <a:off x="4932946" y="3630033"/>
            <a:ext cx="4704348" cy="1415742"/>
          </a:xfrm>
          <a:prstGeom prst="rect">
            <a:avLst/>
          </a:prstGeom>
          <a:noFill/>
          <a:ln>
            <a:noFill/>
          </a:ln>
        </p:spPr>
        <p:txBody>
          <a:bodyPr spcFirstLastPara="1" wrap="square" lIns="91425" tIns="91425" rIns="91425" bIns="91425" anchor="t" anchorCtr="0">
            <a:spAutoFit/>
          </a:bodyPr>
          <a:lstStyle/>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a:t>
            </a:r>
          </a:p>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a:t>
            </a:r>
            <a:r>
              <a:rPr lang="en-US" altLang="en-US" sz="2000" b="1" dirty="0">
                <a:solidFill>
                  <a:schemeClr val="tx1"/>
                </a:solidFill>
                <a:latin typeface="Times New Roman" panose="02020603050405020304" pitchFamily="18" charset="0"/>
                <a:cs typeface="Times New Roman" panose="02020603050405020304" pitchFamily="18" charset="0"/>
              </a:rPr>
              <a:t>SUPERVISOR                                                                                		</a:t>
            </a:r>
            <a:r>
              <a:rPr lang="sv-SE" sz="2000" b="1" dirty="0">
                <a:latin typeface="Times New Roman" panose="02020603050405020304" pitchFamily="18" charset="0"/>
                <a:cs typeface="Times New Roman" panose="02020603050405020304" pitchFamily="18" charset="0"/>
              </a:rPr>
              <a:t>Mr.A.Malarmannan,M.E.,</a:t>
            </a:r>
            <a:r>
              <a:rPr lang="en-US" altLang="en-US" sz="2000" b="1" dirty="0">
                <a:solidFill>
                  <a:schemeClr val="tx1"/>
                </a:solidFill>
                <a:latin typeface="Times New Roman" panose="02020603050405020304" pitchFamily="18" charset="0"/>
                <a:cs typeface="Times New Roman" panose="02020603050405020304" pitchFamily="18" charset="0"/>
              </a:rPr>
              <a:t>,                                                                                                      				AP/CSE</a:t>
            </a:r>
            <a:r>
              <a:rPr lang="en-US" altLang="en-US" sz="2000" b="1" dirty="0">
                <a:solidFill>
                  <a:schemeClr val="tx1"/>
                </a:solidFill>
                <a:latin typeface="Arial Narrow" pitchFamily="34" charset="0"/>
                <a:cs typeface="Arial" pitchFamily="34" charset="0"/>
              </a:rPr>
              <a:t>.</a:t>
            </a:r>
            <a:endParaRPr lang="en-US" altLang="en-US" sz="1800" b="1" dirty="0">
              <a:solidFill>
                <a:schemeClr val="tx1"/>
              </a:solidFill>
              <a:latin typeface="Arial Narrow" pitchFamily="34" charset="0"/>
              <a:cs typeface="Arial" pitchFamily="34" charset="0"/>
            </a:endParaRPr>
          </a:p>
        </p:txBody>
      </p:sp>
      <p:pic>
        <p:nvPicPr>
          <p:cNvPr id="58" name="Google Shape;58;p13"/>
          <p:cNvPicPr preferRelativeResize="0"/>
          <p:nvPr/>
        </p:nvPicPr>
        <p:blipFill rotWithShape="1">
          <a:blip r:embed="rId4">
            <a:alphaModFix/>
          </a:blip>
          <a:srcRect/>
          <a:stretch/>
        </p:blipFill>
        <p:spPr>
          <a:xfrm>
            <a:off x="8139713" y="216571"/>
            <a:ext cx="79974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412" y="286719"/>
            <a:ext cx="8520600" cy="572700"/>
          </a:xfrm>
        </p:spPr>
        <p:txBody>
          <a:bodyPr>
            <a:normAutofit fontScale="90000"/>
          </a:bodyPr>
          <a:lstStyle/>
          <a:p>
            <a:pPr algn="ctr"/>
            <a:r>
              <a:rPr lang="en-US" b="1" dirty="0"/>
              <a:t>MERITS</a:t>
            </a:r>
            <a:br>
              <a:rPr lang="en-US" b="1" dirty="0"/>
            </a:br>
            <a:endParaRPr lang="en-US" dirty="0"/>
          </a:p>
        </p:txBody>
      </p:sp>
      <p:pic>
        <p:nvPicPr>
          <p:cNvPr id="4" name="Google Shape;85;p17"/>
          <p:cNvPicPr preferRelativeResize="0"/>
          <p:nvPr/>
        </p:nvPicPr>
        <p:blipFill rotWithShape="1">
          <a:blip r:embed="rId3">
            <a:alphaModFix/>
          </a:blip>
          <a:srcRect/>
          <a:stretch/>
        </p:blipFill>
        <p:spPr>
          <a:xfrm>
            <a:off x="104503" y="171736"/>
            <a:ext cx="762558" cy="762395"/>
          </a:xfrm>
          <a:prstGeom prst="rect">
            <a:avLst/>
          </a:prstGeom>
          <a:noFill/>
          <a:ln>
            <a:noFill/>
          </a:ln>
        </p:spPr>
      </p:pic>
      <p:pic>
        <p:nvPicPr>
          <p:cNvPr id="5" name="Google Shape;86;p17"/>
          <p:cNvPicPr preferRelativeResize="0"/>
          <p:nvPr/>
        </p:nvPicPr>
        <p:blipFill rotWithShape="1">
          <a:blip r:embed="rId4">
            <a:alphaModFix/>
          </a:blip>
          <a:srcRect/>
          <a:stretch/>
        </p:blipFill>
        <p:spPr>
          <a:xfrm>
            <a:off x="8214527" y="171736"/>
            <a:ext cx="824970" cy="795591"/>
          </a:xfrm>
          <a:prstGeom prst="rect">
            <a:avLst/>
          </a:prstGeom>
          <a:noFill/>
          <a:ln>
            <a:noFill/>
          </a:ln>
        </p:spPr>
      </p:pic>
      <p:sp>
        <p:nvSpPr>
          <p:cNvPr id="3" name="Rectangle 1">
            <a:extLst>
              <a:ext uri="{FF2B5EF4-FFF2-40B4-BE49-F238E27FC236}">
                <a16:creationId xmlns:a16="http://schemas.microsoft.com/office/drawing/2014/main" id="{2B5B0142-0316-5AFC-DE54-45D75C2D7392}"/>
              </a:ext>
            </a:extLst>
          </p:cNvPr>
          <p:cNvSpPr>
            <a:spLocks noGrp="1" noChangeArrowheads="1"/>
          </p:cNvSpPr>
          <p:nvPr>
            <p:ph type="body" idx="1"/>
          </p:nvPr>
        </p:nvSpPr>
        <p:spPr bwMode="auto">
          <a:xfrm>
            <a:off x="724185" y="1124556"/>
            <a:ext cx="7902827"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Instant Updates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lang="en-US" altLang="en-US" dirty="0" err="1">
                <a:solidFill>
                  <a:schemeClr val="tx1"/>
                </a:solidFill>
                <a:latin typeface="Times New Roman" panose="02020603050405020304" pitchFamily="18" charset="0"/>
                <a:cs typeface="Times New Roman" panose="02020603050405020304" pitchFamily="18" charset="0"/>
              </a:rPr>
              <a:t>Deatils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updated in real-time for everyone to see immediately.</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Paperless System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a:t>
            </a:r>
            <a:r>
              <a:rPr lang="en-US" altLang="en-US" dirty="0">
                <a:solidFill>
                  <a:schemeClr val="tx1"/>
                </a:solidFill>
                <a:latin typeface="Times New Roman" panose="02020603050405020304" pitchFamily="18" charset="0"/>
                <a:cs typeface="Times New Roman" panose="02020603050405020304" pitchFamily="18" charset="0"/>
              </a:rPr>
              <a:t>paper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making it eco-friendly and cost-effective.</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 to Use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simple interface makes managing and viewing </a:t>
            </a:r>
            <a:r>
              <a:rPr lang="en-US" altLang="en-US" dirty="0">
                <a:solidFill>
                  <a:schemeClr val="tx1"/>
                </a:solidFill>
                <a:latin typeface="Times New Roman" panose="02020603050405020304" pitchFamily="18" charset="0"/>
                <a:cs typeface="Times New Roman" panose="02020603050405020304" pitchFamily="18" charset="0"/>
              </a:rPr>
              <a:t>records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hassle free.</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Accessible Anywhere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lang="en-US" altLang="en-US" dirty="0">
                <a:solidFill>
                  <a:schemeClr val="tx1"/>
                </a:solidFill>
                <a:latin typeface="Times New Roman" panose="02020603050405020304" pitchFamily="18" charset="0"/>
                <a:cs typeface="Times New Roman" panose="02020603050405020304" pitchFamily="18" charset="0"/>
              </a:rPr>
              <a:t>Details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viewed on different devices anytime.</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Organized Display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lang="en-US" altLang="en-US" dirty="0">
                <a:solidFill>
                  <a:schemeClr val="tx1"/>
                </a:solidFill>
                <a:latin typeface="Times New Roman" panose="02020603050405020304" pitchFamily="18" charset="0"/>
                <a:cs typeface="Times New Roman" panose="02020603050405020304" pitchFamily="18" charset="0"/>
              </a:rPr>
              <a:t>Records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sorted into categories for better readability.</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Customizable and Scalable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be adjusted to suit the needs of more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338" y="445025"/>
            <a:ext cx="7514896" cy="572700"/>
          </a:xfrm>
        </p:spPr>
        <p:txBody>
          <a:bodyPr>
            <a:normAutofit fontScale="90000"/>
          </a:bodyPr>
          <a:lstStyle/>
          <a:p>
            <a:r>
              <a:rPr lang="en-US" dirty="0"/>
              <a:t>		</a:t>
            </a:r>
            <a:r>
              <a:rPr lang="en-US" b="1" dirty="0"/>
              <a:t>RESULT AND DISCUSSION</a:t>
            </a:r>
            <a:endParaRPr lang="en-IN" b="1" dirty="0"/>
          </a:p>
        </p:txBody>
      </p:sp>
      <p:pic>
        <p:nvPicPr>
          <p:cNvPr id="4" name="Google Shape;85;p17"/>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5" name="Google Shape;86;p17"/>
          <p:cNvPicPr preferRelativeResize="0"/>
          <p:nvPr/>
        </p:nvPicPr>
        <p:blipFill rotWithShape="1">
          <a:blip r:embed="rId3">
            <a:alphaModFix/>
          </a:blip>
          <a:srcRect/>
          <a:stretch/>
        </p:blipFill>
        <p:spPr>
          <a:xfrm>
            <a:off x="8319030" y="6"/>
            <a:ext cx="824970" cy="795591"/>
          </a:xfrm>
          <a:prstGeom prst="rect">
            <a:avLst/>
          </a:prstGeom>
          <a:noFill/>
          <a:ln>
            <a:noFill/>
          </a:ln>
        </p:spPr>
      </p:pic>
      <p:pic>
        <p:nvPicPr>
          <p:cNvPr id="6" name="Picture 5">
            <a:extLst>
              <a:ext uri="{FF2B5EF4-FFF2-40B4-BE49-F238E27FC236}">
                <a16:creationId xmlns:a16="http://schemas.microsoft.com/office/drawing/2014/main" id="{2CCF2423-6F2A-24A0-DA10-F3156F1BCA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558" y="1417886"/>
            <a:ext cx="3576497" cy="2307727"/>
          </a:xfrm>
          <a:prstGeom prst="rect">
            <a:avLst/>
          </a:prstGeom>
        </p:spPr>
      </p:pic>
      <p:pic>
        <p:nvPicPr>
          <p:cNvPr id="11" name="Picture 10">
            <a:extLst>
              <a:ext uri="{FF2B5EF4-FFF2-40B4-BE49-F238E27FC236}">
                <a16:creationId xmlns:a16="http://schemas.microsoft.com/office/drawing/2014/main" id="{B8FA4FFF-2C25-9FF2-97E9-73C3B2520D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2533" y="1417886"/>
            <a:ext cx="3603866" cy="19730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04F85-3922-32DA-B662-CC263C8A1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07F1D-60EE-1E35-B062-5F704C802F3B}"/>
              </a:ext>
            </a:extLst>
          </p:cNvPr>
          <p:cNvSpPr>
            <a:spLocks noGrp="1"/>
          </p:cNvSpPr>
          <p:nvPr>
            <p:ph type="title"/>
          </p:nvPr>
        </p:nvSpPr>
        <p:spPr>
          <a:xfrm>
            <a:off x="851338" y="445025"/>
            <a:ext cx="7514896" cy="572700"/>
          </a:xfrm>
        </p:spPr>
        <p:txBody>
          <a:bodyPr>
            <a:normAutofit fontScale="90000"/>
          </a:bodyPr>
          <a:lstStyle/>
          <a:p>
            <a:r>
              <a:rPr lang="en-US" dirty="0"/>
              <a:t>		</a:t>
            </a:r>
            <a:r>
              <a:rPr lang="en-US" b="1" dirty="0"/>
              <a:t>RESULT AND DISCUSSION</a:t>
            </a:r>
            <a:endParaRPr lang="en-IN" b="1" dirty="0"/>
          </a:p>
        </p:txBody>
      </p:sp>
      <p:pic>
        <p:nvPicPr>
          <p:cNvPr id="4" name="Google Shape;85;p17">
            <a:extLst>
              <a:ext uri="{FF2B5EF4-FFF2-40B4-BE49-F238E27FC236}">
                <a16:creationId xmlns:a16="http://schemas.microsoft.com/office/drawing/2014/main" id="{BFB4209E-8377-7015-D151-947563D46115}"/>
              </a:ext>
            </a:extLst>
          </p:cNvPr>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5" name="Google Shape;86;p17">
            <a:extLst>
              <a:ext uri="{FF2B5EF4-FFF2-40B4-BE49-F238E27FC236}">
                <a16:creationId xmlns:a16="http://schemas.microsoft.com/office/drawing/2014/main" id="{F241F47B-41EB-6556-99DA-19F76895719B}"/>
              </a:ext>
            </a:extLst>
          </p:cNvPr>
          <p:cNvPicPr preferRelativeResize="0"/>
          <p:nvPr/>
        </p:nvPicPr>
        <p:blipFill rotWithShape="1">
          <a:blip r:embed="rId3">
            <a:alphaModFix/>
          </a:blip>
          <a:srcRect/>
          <a:stretch/>
        </p:blipFill>
        <p:spPr>
          <a:xfrm>
            <a:off x="8319030" y="6"/>
            <a:ext cx="824970" cy="795591"/>
          </a:xfrm>
          <a:prstGeom prst="rect">
            <a:avLst/>
          </a:prstGeom>
          <a:noFill/>
          <a:ln>
            <a:noFill/>
          </a:ln>
        </p:spPr>
      </p:pic>
      <p:pic>
        <p:nvPicPr>
          <p:cNvPr id="3" name="Picture 2">
            <a:extLst>
              <a:ext uri="{FF2B5EF4-FFF2-40B4-BE49-F238E27FC236}">
                <a16:creationId xmlns:a16="http://schemas.microsoft.com/office/drawing/2014/main" id="{10841101-65B9-328B-63B9-36C3FF8B7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3152" y="1416492"/>
            <a:ext cx="3791268" cy="2310516"/>
          </a:xfrm>
          <a:prstGeom prst="rect">
            <a:avLst/>
          </a:prstGeom>
        </p:spPr>
      </p:pic>
    </p:spTree>
    <p:extLst>
      <p:ext uri="{BB962C8B-B14F-4D97-AF65-F5344CB8AC3E}">
        <p14:creationId xmlns:p14="http://schemas.microsoft.com/office/powerpoint/2010/main" val="321109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p:nvPr/>
        </p:nvSpPr>
        <p:spPr>
          <a:xfrm>
            <a:off x="38100" y="1835250"/>
            <a:ext cx="90678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b="1">
                <a:solidFill>
                  <a:schemeClr val="dk1"/>
                </a:solidFill>
              </a:rPr>
              <a:t>THANK YOU</a:t>
            </a:r>
            <a:endParaRPr sz="24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249400" y="1324850"/>
            <a:ext cx="7939500" cy="25533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pPr>
            <a:endParaRPr lang="en-US" sz="2400" b="1" dirty="0">
              <a:solidFill>
                <a:schemeClr val="dk1"/>
              </a:solidFill>
            </a:endParaRPr>
          </a:p>
          <a:p>
            <a:pPr marL="457200" lvl="0" indent="-381000" algn="l" rtl="0">
              <a:lnSpc>
                <a:spcPct val="115000"/>
              </a:lnSpc>
              <a:spcBef>
                <a:spcPts val="0"/>
              </a:spcBef>
              <a:spcAft>
                <a:spcPts val="0"/>
              </a:spcAft>
              <a:buClr>
                <a:schemeClr val="dk1"/>
              </a:buClr>
              <a:buSzPts val="2400"/>
            </a:pPr>
            <a:endParaRPr lang="en" sz="2400" b="1" dirty="0">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p:txBody>
      </p:sp>
      <p:pic>
        <p:nvPicPr>
          <p:cNvPr id="64" name="Google Shape;64;p14"/>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65" name="Google Shape;65;p14"/>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66" name="Google Shape;66;p14"/>
          <p:cNvSpPr txBox="1"/>
          <p:nvPr/>
        </p:nvSpPr>
        <p:spPr>
          <a:xfrm>
            <a:off x="38100" y="120750"/>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PRESENTATION OVERVIEW</a:t>
            </a:r>
            <a:endParaRPr sz="2400" b="1">
              <a:solidFill>
                <a:schemeClr val="tx1">
                  <a:lumMod val="85000"/>
                  <a:lumOff val="15000"/>
                </a:schemeClr>
              </a:solidFill>
              <a:latin typeface="Calibri"/>
              <a:ea typeface="Calibri"/>
              <a:cs typeface="Calibri"/>
              <a:sym typeface="Calibri"/>
            </a:endParaRPr>
          </a:p>
        </p:txBody>
      </p:sp>
      <p:sp>
        <p:nvSpPr>
          <p:cNvPr id="6" name="Text Box 2">
            <a:extLst>
              <a:ext uri="{FF2B5EF4-FFF2-40B4-BE49-F238E27FC236}">
                <a16:creationId xmlns:a16="http://schemas.microsoft.com/office/drawing/2014/main" id="{D66838E7-DF8B-441F-A7FD-CF7E2EA15593}"/>
              </a:ext>
            </a:extLst>
          </p:cNvPr>
          <p:cNvSpPr txBox="1">
            <a:spLocks noChangeArrowheads="1"/>
          </p:cNvSpPr>
          <p:nvPr/>
        </p:nvSpPr>
        <p:spPr bwMode="auto">
          <a:xfrm>
            <a:off x="955100" y="595236"/>
            <a:ext cx="7758137" cy="4272643"/>
          </a:xfrm>
          <a:prstGeom prst="rect">
            <a:avLst/>
          </a:prstGeom>
          <a:noFill/>
          <a:ln>
            <a:noFill/>
          </a:ln>
        </p:spPr>
        <p:txBody>
          <a:bodyPr/>
          <a:lstStyle>
            <a:lvl1pPr marL="342900" indent="-34131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16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344487" indent="-342900" algn="just" eaLnBrk="1" hangingPunct="1">
              <a:lnSpc>
                <a:spcPct val="150000"/>
              </a:lnSpc>
              <a:spcBef>
                <a:spcPts val="325"/>
              </a:spcBef>
              <a:buClr>
                <a:srgbClr val="000000"/>
              </a:buClr>
              <a:buSzPct val="100000"/>
              <a:buFont typeface="+mj-lt"/>
              <a:buAutoNum type="arabicPeriod"/>
              <a:defRPr/>
            </a:pPr>
            <a:r>
              <a:rPr lang="en-US" altLang="en-US" sz="1800" b="1" dirty="0">
                <a:solidFill>
                  <a:srgbClr val="000000"/>
                </a:solidFill>
                <a:latin typeface="Times New Roman" panose="02020603050405020304" pitchFamily="18" charset="0"/>
                <a:cs typeface="Times New Roman" panose="02020603050405020304" pitchFamily="18" charset="0"/>
              </a:rPr>
              <a:t>Objective</a:t>
            </a:r>
          </a:p>
          <a:p>
            <a:pPr marL="344487" indent="-342900" algn="just" eaLnBrk="1" hangingPunct="1">
              <a:lnSpc>
                <a:spcPct val="150000"/>
              </a:lnSpc>
              <a:spcBef>
                <a:spcPts val="325"/>
              </a:spcBef>
              <a:buClr>
                <a:srgbClr val="000000"/>
              </a:buClr>
              <a:buSzPct val="100000"/>
              <a:buFont typeface="+mj-lt"/>
              <a:buAutoNum type="arabicPeriod"/>
              <a:defRPr/>
            </a:pPr>
            <a:r>
              <a:rPr lang="en-US" altLang="en-US" sz="1800" b="1" dirty="0">
                <a:solidFill>
                  <a:srgbClr val="000000"/>
                </a:solidFill>
                <a:latin typeface="Times New Roman" panose="02020603050405020304" pitchFamily="18" charset="0"/>
                <a:cs typeface="Times New Roman" panose="02020603050405020304" pitchFamily="18" charset="0"/>
              </a:rPr>
              <a:t>Project Introduction</a:t>
            </a:r>
          </a:p>
          <a:p>
            <a:pPr marL="344487" indent="-342900" algn="just" eaLnBrk="1" hangingPunct="1">
              <a:lnSpc>
                <a:spcPct val="150000"/>
              </a:lnSpc>
              <a:spcBef>
                <a:spcPts val="325"/>
              </a:spcBef>
              <a:buClr>
                <a:srgbClr val="000000"/>
              </a:buClr>
              <a:buSzPct val="100000"/>
              <a:buFont typeface="+mj-lt"/>
              <a:buAutoNum type="arabicPeriod"/>
              <a:defRPr/>
            </a:pPr>
            <a:r>
              <a:rPr lang="en-US" altLang="en-US" sz="1800" b="1" dirty="0">
                <a:solidFill>
                  <a:srgbClr val="000000"/>
                </a:solidFill>
                <a:latin typeface="Times New Roman" panose="02020603050405020304" pitchFamily="18" charset="0"/>
                <a:cs typeface="Times New Roman" panose="02020603050405020304" pitchFamily="18" charset="0"/>
              </a:rPr>
              <a:t>Problem Statement</a:t>
            </a:r>
          </a:p>
          <a:p>
            <a:pPr marL="344487" indent="-342900" algn="just" eaLnBrk="1" hangingPunct="1">
              <a:lnSpc>
                <a:spcPct val="150000"/>
              </a:lnSpc>
              <a:spcBef>
                <a:spcPts val="325"/>
              </a:spcBef>
              <a:buClr>
                <a:srgbClr val="000000"/>
              </a:buClr>
              <a:buSzPct val="100000"/>
              <a:buFont typeface="+mj-lt"/>
              <a:buAutoNum type="arabicPeriod"/>
              <a:defRPr/>
            </a:pPr>
            <a:r>
              <a:rPr lang="en-US" altLang="en-US" sz="1800" b="1" dirty="0">
                <a:solidFill>
                  <a:srgbClr val="000000"/>
                </a:solidFill>
                <a:latin typeface="Times New Roman" panose="02020603050405020304" pitchFamily="18" charset="0"/>
                <a:cs typeface="Times New Roman" panose="02020603050405020304" pitchFamily="18" charset="0"/>
              </a:rPr>
              <a:t>Methodologies (Programming concepts relevant to problem statement)</a:t>
            </a:r>
          </a:p>
          <a:p>
            <a:pPr marL="344487" indent="-342900" algn="just" eaLnBrk="1" hangingPunct="1">
              <a:lnSpc>
                <a:spcPct val="150000"/>
              </a:lnSpc>
              <a:spcBef>
                <a:spcPts val="325"/>
              </a:spcBef>
              <a:buClr>
                <a:srgbClr val="000000"/>
              </a:buClr>
              <a:buSzPct val="100000"/>
              <a:buFont typeface="+mj-lt"/>
              <a:buAutoNum type="arabicPeriod"/>
              <a:defRPr/>
            </a:pPr>
            <a:r>
              <a:rPr lang="en-US" sz="1800" b="1" dirty="0">
                <a:latin typeface="Times New Roman" panose="02020603050405020304" pitchFamily="18" charset="0"/>
                <a:cs typeface="Times New Roman" panose="02020603050405020304" pitchFamily="18" charset="0"/>
              </a:rPr>
              <a:t>Architecture of the proposed system </a:t>
            </a:r>
          </a:p>
          <a:p>
            <a:pPr marL="344487" indent="-342900" algn="just" eaLnBrk="1" hangingPunct="1">
              <a:lnSpc>
                <a:spcPct val="150000"/>
              </a:lnSpc>
              <a:spcBef>
                <a:spcPts val="325"/>
              </a:spcBef>
              <a:buClr>
                <a:srgbClr val="000000"/>
              </a:buClr>
              <a:buSzPct val="100000"/>
              <a:buFont typeface="+mj-lt"/>
              <a:buAutoNum type="arabicPeriod"/>
              <a:defRPr/>
            </a:pPr>
            <a:r>
              <a:rPr lang="en-US" altLang="en-US" sz="1800" b="1" dirty="0">
                <a:solidFill>
                  <a:srgbClr val="000000"/>
                </a:solidFill>
                <a:latin typeface="Times New Roman" panose="02020603050405020304" pitchFamily="18" charset="0"/>
                <a:cs typeface="Times New Roman" panose="02020603050405020304" pitchFamily="18" charset="0"/>
              </a:rPr>
              <a:t>List of Modules</a:t>
            </a:r>
            <a:endParaRPr lang="en-US" sz="1800" b="1" dirty="0">
              <a:latin typeface="Times New Roman" panose="02020603050405020304" pitchFamily="18" charset="0"/>
              <a:cs typeface="Times New Roman" panose="02020603050405020304" pitchFamily="18" charset="0"/>
            </a:endParaRPr>
          </a:p>
          <a:p>
            <a:pPr marL="344487" indent="-342900" algn="just" eaLnBrk="1" hangingPunct="1">
              <a:lnSpc>
                <a:spcPct val="150000"/>
              </a:lnSpc>
              <a:spcBef>
                <a:spcPts val="325"/>
              </a:spcBef>
              <a:buClr>
                <a:srgbClr val="000000"/>
              </a:buClr>
              <a:buSzPct val="100000"/>
              <a:buFont typeface="+mj-lt"/>
              <a:buAutoNum type="arabicPeriod"/>
              <a:defRPr/>
            </a:pPr>
            <a:r>
              <a:rPr lang="en-US" sz="1800" b="1" dirty="0">
                <a:latin typeface="Times New Roman" panose="02020603050405020304" pitchFamily="18" charset="0"/>
                <a:cs typeface="Times New Roman" panose="02020603050405020304" pitchFamily="18" charset="0"/>
              </a:rPr>
              <a:t>Merits </a:t>
            </a:r>
          </a:p>
          <a:p>
            <a:pPr marL="344487" indent="-342900" algn="just" eaLnBrk="1" hangingPunct="1">
              <a:lnSpc>
                <a:spcPct val="150000"/>
              </a:lnSpc>
              <a:spcBef>
                <a:spcPts val="325"/>
              </a:spcBef>
              <a:buClr>
                <a:srgbClr val="000000"/>
              </a:buClr>
              <a:buSzPct val="100000"/>
              <a:buFont typeface="+mj-lt"/>
              <a:buAutoNum type="arabicPeriod"/>
              <a:defRPr/>
            </a:pPr>
            <a:r>
              <a:rPr lang="en-US" sz="1800" b="1" dirty="0">
                <a:latin typeface="Times New Roman" panose="02020603050405020304" pitchFamily="18" charset="0"/>
                <a:cs typeface="Times New Roman" panose="02020603050405020304" pitchFamily="18" charset="0"/>
              </a:rPr>
              <a:t>Results and Discussion</a:t>
            </a:r>
          </a:p>
          <a:p>
            <a:pPr marL="344487" indent="-342900" algn="just" eaLnBrk="1" hangingPunct="1">
              <a:lnSpc>
                <a:spcPct val="150000"/>
              </a:lnSpc>
              <a:spcBef>
                <a:spcPts val="325"/>
              </a:spcBef>
              <a:buClr>
                <a:srgbClr val="000000"/>
              </a:buClr>
              <a:buSzPct val="100000"/>
              <a:buFont typeface="+mj-lt"/>
              <a:buAutoNum type="arabicPeriod"/>
              <a:defRPr/>
            </a:pPr>
            <a:r>
              <a:rPr lang="en-US" sz="1800" b="1" dirty="0">
                <a:latin typeface="Times New Roman" panose="02020603050405020304" pitchFamily="18" charset="0"/>
                <a:cs typeface="Times New Roman" panose="02020603050405020304" pitchFamily="18" charset="0"/>
              </a:rPr>
              <a:t>Queries</a:t>
            </a:r>
          </a:p>
          <a:p>
            <a:pPr marL="1587" indent="0" algn="just" eaLnBrk="1" hangingPunct="1">
              <a:lnSpc>
                <a:spcPct val="150000"/>
              </a:lnSpc>
              <a:spcBef>
                <a:spcPts val="325"/>
              </a:spcBef>
              <a:buClr>
                <a:srgbClr val="000000"/>
              </a:buClr>
              <a:buSzPct val="100000"/>
              <a:defRPr/>
            </a:pP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94" y="248804"/>
            <a:ext cx="8520600" cy="651642"/>
          </a:xfrm>
        </p:spPr>
        <p:txBody>
          <a:bodyPr>
            <a:normAutofit/>
          </a:bodyPr>
          <a:lstStyle/>
          <a:p>
            <a:pPr algn="ctr">
              <a:buClr>
                <a:srgbClr val="000000"/>
              </a:buClr>
            </a:pPr>
            <a:r>
              <a:rPr lang="en-US" sz="2400" b="1" dirty="0">
                <a:solidFill>
                  <a:schemeClr val="tx1">
                    <a:lumMod val="85000"/>
                    <a:lumOff val="15000"/>
                  </a:schemeClr>
                </a:solidFill>
              </a:rPr>
              <a:t>OBJECTIVE</a:t>
            </a:r>
          </a:p>
        </p:txBody>
      </p:sp>
      <p:sp>
        <p:nvSpPr>
          <p:cNvPr id="3" name="Text Placeholder 2"/>
          <p:cNvSpPr>
            <a:spLocks noGrp="1"/>
          </p:cNvSpPr>
          <p:nvPr>
            <p:ph type="body" idx="1"/>
          </p:nvPr>
        </p:nvSpPr>
        <p:spPr>
          <a:xfrm>
            <a:off x="311700" y="1011199"/>
            <a:ext cx="8520600" cy="3557676"/>
          </a:xfrm>
        </p:spPr>
        <p:txBody>
          <a:bodyPr>
            <a:normAutofit/>
          </a:bodyPr>
          <a:lstStyle/>
          <a:p>
            <a:pPr marL="114300" indent="0">
              <a:buNone/>
            </a:pPr>
            <a:endParaRPr lang="en-US" sz="1400" dirty="0">
              <a:latin typeface="Times New Roman" panose="02020603050405020304" pitchFamily="18" charset="0"/>
              <a:cs typeface="Times New Roman" panose="02020603050405020304" pitchFamily="18" charset="0"/>
            </a:endParaRPr>
          </a:p>
          <a:p>
            <a:pPr>
              <a:buFont typeface="+mj-lt"/>
              <a:buAutoNum type="arabicPeriod"/>
            </a:pPr>
            <a:endParaRPr lang="en-US" sz="1400" dirty="0">
              <a:latin typeface="Times New Roman" panose="02020603050405020304" pitchFamily="18" charset="0"/>
              <a:cs typeface="Times New Roman" panose="02020603050405020304" pitchFamily="18" charset="0"/>
            </a:endParaRPr>
          </a:p>
        </p:txBody>
      </p:sp>
      <p:pic>
        <p:nvPicPr>
          <p:cNvPr id="4" name="Google Shape;71;p15"/>
          <p:cNvPicPr preferRelativeResize="0"/>
          <p:nvPr/>
        </p:nvPicPr>
        <p:blipFill rotWithShape="1">
          <a:blip r:embed="rId2">
            <a:alphaModFix/>
          </a:blip>
          <a:srcRect/>
          <a:stretch/>
        </p:blipFill>
        <p:spPr>
          <a:xfrm>
            <a:off x="165100" y="138051"/>
            <a:ext cx="762558" cy="762395"/>
          </a:xfrm>
          <a:prstGeom prst="rect">
            <a:avLst/>
          </a:prstGeom>
          <a:noFill/>
          <a:ln>
            <a:noFill/>
          </a:ln>
        </p:spPr>
      </p:pic>
      <p:pic>
        <p:nvPicPr>
          <p:cNvPr id="5" name="Google Shape;72;p15"/>
          <p:cNvPicPr preferRelativeResize="0"/>
          <p:nvPr/>
        </p:nvPicPr>
        <p:blipFill rotWithShape="1">
          <a:blip r:embed="rId3">
            <a:alphaModFix/>
          </a:blip>
          <a:srcRect/>
          <a:stretch/>
        </p:blipFill>
        <p:spPr>
          <a:xfrm>
            <a:off x="8287545" y="138051"/>
            <a:ext cx="824970" cy="795591"/>
          </a:xfrm>
          <a:prstGeom prst="rect">
            <a:avLst/>
          </a:prstGeom>
          <a:noFill/>
          <a:ln>
            <a:noFill/>
          </a:ln>
        </p:spPr>
      </p:pic>
      <p:sp>
        <p:nvSpPr>
          <p:cNvPr id="7" name="TextBox 6">
            <a:extLst>
              <a:ext uri="{FF2B5EF4-FFF2-40B4-BE49-F238E27FC236}">
                <a16:creationId xmlns:a16="http://schemas.microsoft.com/office/drawing/2014/main" id="{F75DDF66-EA77-2A53-3326-4A7188B32C11}"/>
              </a:ext>
            </a:extLst>
          </p:cNvPr>
          <p:cNvSpPr txBox="1"/>
          <p:nvPr/>
        </p:nvSpPr>
        <p:spPr>
          <a:xfrm>
            <a:off x="653310" y="1270338"/>
            <a:ext cx="8046720" cy="1754326"/>
          </a:xfrm>
          <a:prstGeom prst="rect">
            <a:avLst/>
          </a:prstGeom>
          <a:noFill/>
        </p:spPr>
        <p:txBody>
          <a:bodyPr wrap="square">
            <a:spAutoFit/>
          </a:bodyPr>
          <a:lstStyle/>
          <a:p>
            <a:pPr marL="342900" indent="-342900" algn="just">
              <a:buFont typeface="Wingdings" panose="05000000000000000000" pitchFamily="2" charset="2"/>
              <a:buChar char="Ø"/>
            </a:pPr>
            <a:r>
              <a:rPr lang="en-US" sz="1800" b="0" kern="0" dirty="0">
                <a:effectLst/>
                <a:latin typeface="Times New Roman" panose="02020603050405020304" pitchFamily="18" charset="0"/>
                <a:ea typeface="Times New Roman" panose="02020603050405020304" pitchFamily="18" charset="0"/>
              </a:rPr>
              <a:t>The primary objective of the project is to</a:t>
            </a:r>
            <a:r>
              <a:rPr lang="en-US" sz="1800" b="1" kern="0" dirty="0">
                <a:effectLst/>
                <a:latin typeface="Times New Roman" panose="02020603050405020304" pitchFamily="18" charset="0"/>
                <a:ea typeface="Times New Roman" panose="02020603050405020304" pitchFamily="18" charset="0"/>
              </a:rPr>
              <a:t> </a:t>
            </a:r>
            <a:r>
              <a:rPr lang="en-IN" sz="1800" b="0" kern="0" dirty="0">
                <a:effectLst/>
                <a:latin typeface="Times New Roman" panose="02020603050405020304" pitchFamily="18" charset="0"/>
                <a:ea typeface="Times New Roman" panose="02020603050405020304" pitchFamily="18" charset="0"/>
              </a:rPr>
              <a:t>record and manage student personal details such as, (name, age, address, etc.), for maintaining the teacher profiles namely, (name, qualifications, contact details), to create, monitor, and manage courses for the students in the school, for generating and managing class schedules for students and teachers, and record student grades for exams and assignments and generate reports.</a:t>
            </a:r>
            <a:endParaRPr lang="en-IN" sz="1800" b="1" kern="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a:stretch/>
        </p:blipFill>
        <p:spPr>
          <a:xfrm>
            <a:off x="76200" y="76397"/>
            <a:ext cx="762558" cy="762395"/>
          </a:xfrm>
          <a:prstGeom prst="rect">
            <a:avLst/>
          </a:prstGeom>
          <a:noFill/>
          <a:ln>
            <a:noFill/>
          </a:ln>
        </p:spPr>
      </p:pic>
      <p:pic>
        <p:nvPicPr>
          <p:cNvPr id="72" name="Google Shape;72;p15"/>
          <p:cNvPicPr preferRelativeResize="0"/>
          <p:nvPr/>
        </p:nvPicPr>
        <p:blipFill rotWithShape="1">
          <a:blip r:embed="rId4">
            <a:alphaModFix/>
          </a:blip>
          <a:srcRect/>
          <a:stretch/>
        </p:blipFill>
        <p:spPr>
          <a:xfrm>
            <a:off x="8319029" y="76403"/>
            <a:ext cx="824970" cy="795591"/>
          </a:xfrm>
          <a:prstGeom prst="rect">
            <a:avLst/>
          </a:prstGeom>
          <a:noFill/>
          <a:ln>
            <a:noFill/>
          </a:ln>
        </p:spPr>
      </p:pic>
      <p:sp>
        <p:nvSpPr>
          <p:cNvPr id="73" name="Google Shape;73;p15"/>
          <p:cNvSpPr txBox="1"/>
          <p:nvPr/>
        </p:nvSpPr>
        <p:spPr>
          <a:xfrm>
            <a:off x="76200" y="241497"/>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PROJECT INTRODUCTION</a:t>
            </a:r>
            <a:endParaRPr sz="2400" b="1" dirty="0">
              <a:solidFill>
                <a:schemeClr val="tx1">
                  <a:lumMod val="85000"/>
                  <a:lumOff val="15000"/>
                </a:schemeClr>
              </a:solidFill>
              <a:latin typeface="Calibri"/>
              <a:ea typeface="Calibri"/>
              <a:cs typeface="Calibri"/>
              <a:sym typeface="Calibri"/>
            </a:endParaRPr>
          </a:p>
        </p:txBody>
      </p:sp>
      <p:sp>
        <p:nvSpPr>
          <p:cNvPr id="3" name="TextBox 2"/>
          <p:cNvSpPr txBox="1"/>
          <p:nvPr/>
        </p:nvSpPr>
        <p:spPr>
          <a:xfrm>
            <a:off x="495300" y="1037088"/>
            <a:ext cx="8267700" cy="2031325"/>
          </a:xfrm>
          <a:prstGeom prst="rect">
            <a:avLst/>
          </a:prstGeom>
          <a:noFill/>
        </p:spPr>
        <p:txBody>
          <a:bodyPr wrap="square" rtlCol="0">
            <a:spAutoFit/>
          </a:bodyPr>
          <a:lstStyle/>
          <a:p>
            <a:pPr marL="171450" lvl="8" indent="-171450" algn="just">
              <a:buFont typeface="Wingdings" panose="05000000000000000000" pitchFamily="2" charset="2"/>
              <a:buChar char="Ø"/>
            </a:pPr>
            <a:r>
              <a:rPr lang="en-IN" sz="1800" kern="0" dirty="0">
                <a:effectLst/>
                <a:latin typeface="Times New Roman" panose="02020603050405020304" pitchFamily="18" charset="0"/>
                <a:ea typeface="Times New Roman" panose="02020603050405020304" pitchFamily="18" charset="0"/>
              </a:rPr>
              <a:t> A School Management System (SMS) is a software solution designed to streamline and automate various administrative tasks within a school, ensuring efficiency, accuracy, and better management of resources. The system typically manages student information, attendance, grades, timetables, fee structures, library resources, and communication between students, teachers, and administrators. In Java, the School Management System can be developed using core Java concepts, object-oriented programming principles.</a:t>
            </a:r>
            <a:endParaRPr lang="en-US" sz="1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700" y="220717"/>
            <a:ext cx="8520600" cy="672662"/>
          </a:xfrm>
        </p:spPr>
        <p:txBody>
          <a:bodyPr>
            <a:normAutofit/>
          </a:bodyPr>
          <a:lstStyle/>
          <a:p>
            <a:r>
              <a:rPr lang="en-US" dirty="0"/>
              <a:t>		 </a:t>
            </a:r>
            <a:r>
              <a:rPr lang="en-US" b="1" dirty="0">
                <a:solidFill>
                  <a:schemeClr val="tx1">
                    <a:lumMod val="85000"/>
                    <a:lumOff val="15000"/>
                  </a:schemeClr>
                </a:solidFill>
              </a:rPr>
              <a:t>PROBLEM STATEMENT</a:t>
            </a:r>
            <a:endParaRPr lang="en-IN" b="1" dirty="0">
              <a:solidFill>
                <a:schemeClr val="tx1">
                  <a:lumMod val="85000"/>
                  <a:lumOff val="15000"/>
                </a:schemeClr>
              </a:solidFill>
            </a:endParaRPr>
          </a:p>
        </p:txBody>
      </p:sp>
      <p:sp>
        <p:nvSpPr>
          <p:cNvPr id="9" name="Text Placeholder 8"/>
          <p:cNvSpPr>
            <a:spLocks noGrp="1"/>
          </p:cNvSpPr>
          <p:nvPr>
            <p:ph type="body" idx="1"/>
          </p:nvPr>
        </p:nvSpPr>
        <p:spPr/>
        <p:txBody>
          <a:bodyPr>
            <a:normAutofit/>
          </a:bodyPr>
          <a:lstStyle/>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Managing records and data using traditional methods, such as physical registers or paper-based systems, is inefficient, time-consuming, and environmentally unfriendly. There is a need for a centralized, user-friendly, and real-time digital system to streamline the creation, update, and dissemination of details while ensuring accessibility and reducing manual effort.</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Google Shape;71;p15"/>
          <p:cNvPicPr preferRelativeResize="0"/>
          <p:nvPr/>
        </p:nvPicPr>
        <p:blipFill rotWithShape="1">
          <a:blip r:embed="rId2">
            <a:alphaModFix/>
          </a:blip>
          <a:srcRect/>
          <a:stretch/>
        </p:blipFill>
        <p:spPr>
          <a:xfrm>
            <a:off x="0" y="0"/>
            <a:ext cx="762558" cy="762395"/>
          </a:xfrm>
          <a:prstGeom prst="rect">
            <a:avLst/>
          </a:prstGeom>
          <a:noFill/>
          <a:ln>
            <a:noFill/>
          </a:ln>
        </p:spPr>
      </p:pic>
      <p:pic>
        <p:nvPicPr>
          <p:cNvPr id="5" name="Google Shape;72;p15"/>
          <p:cNvPicPr preferRelativeResize="0"/>
          <p:nvPr/>
        </p:nvPicPr>
        <p:blipFill rotWithShape="1">
          <a:blip r:embed="rId3">
            <a:alphaModFix/>
          </a:blip>
          <a:srcRect/>
          <a:stretch/>
        </p:blipFill>
        <p:spPr>
          <a:xfrm>
            <a:off x="8319030" y="6"/>
            <a:ext cx="824970" cy="7955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39EFF-D3E6-F831-98FD-41106B28BF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BC1351-95E9-C72E-E714-95F685BB52CC}"/>
              </a:ext>
            </a:extLst>
          </p:cNvPr>
          <p:cNvSpPr>
            <a:spLocks noGrp="1"/>
          </p:cNvSpPr>
          <p:nvPr>
            <p:ph type="title"/>
          </p:nvPr>
        </p:nvSpPr>
        <p:spPr>
          <a:xfrm>
            <a:off x="893378" y="178676"/>
            <a:ext cx="7938921" cy="839049"/>
          </a:xfrm>
        </p:spPr>
        <p:txBody>
          <a:bodyPr>
            <a:normAutofit fontScale="90000"/>
          </a:bodyPr>
          <a:lstStyle/>
          <a:p>
            <a:r>
              <a:rPr lang="en-US" altLang="en-US" b="1" dirty="0">
                <a:solidFill>
                  <a:schemeClr val="tx1">
                    <a:lumMod val="85000"/>
                    <a:lumOff val="15000"/>
                  </a:schemeClr>
                </a:solidFill>
                <a:cs typeface="Arial" panose="020B0604020202020204" pitchFamily="34" charset="0"/>
              </a:rPr>
              <a:t>METHODOLOGIES (PROGRAMMING CONCEPTS RELEVANT TO PROBLEM STATEMENT)</a:t>
            </a:r>
            <a:br>
              <a:rPr lang="en-US" altLang="en-US" b="1" dirty="0">
                <a:solidFill>
                  <a:srgbClr val="000000"/>
                </a:solidFill>
                <a:cs typeface="Arial" panose="020B0604020202020204" pitchFamily="34" charset="0"/>
              </a:rPr>
            </a:br>
            <a:endParaRPr lang="en-IN" dirty="0"/>
          </a:p>
        </p:txBody>
      </p:sp>
      <p:pic>
        <p:nvPicPr>
          <p:cNvPr id="4" name="Google Shape;72;p15">
            <a:extLst>
              <a:ext uri="{FF2B5EF4-FFF2-40B4-BE49-F238E27FC236}">
                <a16:creationId xmlns:a16="http://schemas.microsoft.com/office/drawing/2014/main" id="{E1B9AEBF-6B38-57B0-1BCD-47B7C8CD7AF8}"/>
              </a:ext>
            </a:extLst>
          </p:cNvPr>
          <p:cNvPicPr preferRelativeResize="0"/>
          <p:nvPr/>
        </p:nvPicPr>
        <p:blipFill rotWithShape="1">
          <a:blip r:embed="rId2">
            <a:alphaModFix/>
          </a:blip>
          <a:srcRect/>
          <a:stretch/>
        </p:blipFill>
        <p:spPr>
          <a:xfrm>
            <a:off x="8319030" y="6"/>
            <a:ext cx="824970" cy="795591"/>
          </a:xfrm>
          <a:prstGeom prst="rect">
            <a:avLst/>
          </a:prstGeom>
          <a:noFill/>
          <a:ln>
            <a:noFill/>
          </a:ln>
        </p:spPr>
      </p:pic>
      <p:pic>
        <p:nvPicPr>
          <p:cNvPr id="5" name="Google Shape;71;p15">
            <a:extLst>
              <a:ext uri="{FF2B5EF4-FFF2-40B4-BE49-F238E27FC236}">
                <a16:creationId xmlns:a16="http://schemas.microsoft.com/office/drawing/2014/main" id="{08E814DF-C1A8-DAEF-9395-C7F2D7EBDD49}"/>
              </a:ext>
            </a:extLst>
          </p:cNvPr>
          <p:cNvPicPr preferRelativeResize="0"/>
          <p:nvPr/>
        </p:nvPicPr>
        <p:blipFill rotWithShape="1">
          <a:blip r:embed="rId3">
            <a:alphaModFix/>
          </a:blip>
          <a:srcRect/>
          <a:stretch/>
        </p:blipFill>
        <p:spPr>
          <a:xfrm>
            <a:off x="0" y="0"/>
            <a:ext cx="762558" cy="762395"/>
          </a:xfrm>
          <a:prstGeom prst="rect">
            <a:avLst/>
          </a:prstGeom>
          <a:noFill/>
          <a:ln>
            <a:noFill/>
          </a:ln>
        </p:spPr>
      </p:pic>
      <p:sp>
        <p:nvSpPr>
          <p:cNvPr id="12" name="Rectangle 7">
            <a:extLst>
              <a:ext uri="{FF2B5EF4-FFF2-40B4-BE49-F238E27FC236}">
                <a16:creationId xmlns:a16="http://schemas.microsoft.com/office/drawing/2014/main" id="{3494A551-8F68-EDC5-1B04-F42BCE4FBBE9}"/>
              </a:ext>
            </a:extLst>
          </p:cNvPr>
          <p:cNvSpPr>
            <a:spLocks noGrp="1" noChangeArrowheads="1"/>
          </p:cNvSpPr>
          <p:nvPr>
            <p:ph type="body" idx="1"/>
          </p:nvPr>
        </p:nvSpPr>
        <p:spPr bwMode="auto">
          <a:xfrm>
            <a:off x="793568" y="1257949"/>
            <a:ext cx="755686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00000"/>
              </a:lnSpc>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 - Oriented Programming (OOP) : </a:t>
            </a:r>
            <a:r>
              <a:rPr lang="en-US" sz="1800" dirty="0">
                <a:solidFill>
                  <a:schemeClr val="tx1"/>
                </a:solidFill>
                <a:effectLst/>
                <a:latin typeface="Times New Roman" panose="02020603050405020304" pitchFamily="18" charset="0"/>
                <a:ea typeface="Times New Roman" panose="02020603050405020304" pitchFamily="18" charset="0"/>
              </a:rPr>
              <a:t>You'll create classes to represent entities like Student, Teacher, Course, </a:t>
            </a:r>
            <a:r>
              <a:rPr lang="en-US" sz="1800" dirty="0" err="1">
                <a:solidFill>
                  <a:schemeClr val="tx1"/>
                </a:solidFill>
                <a:effectLst/>
                <a:latin typeface="Times New Roman" panose="02020603050405020304" pitchFamily="18" charset="0"/>
                <a:ea typeface="Times New Roman" panose="02020603050405020304" pitchFamily="18" charset="0"/>
              </a:rPr>
              <a:t>ClassRoom</a:t>
            </a:r>
            <a:r>
              <a:rPr lang="en-US" sz="1800" dirty="0">
                <a:solidFill>
                  <a:schemeClr val="tx1"/>
                </a:solidFill>
                <a:effectLst/>
                <a:latin typeface="Times New Roman" panose="02020603050405020304" pitchFamily="18" charset="0"/>
                <a:ea typeface="Times New Roman" panose="02020603050405020304" pitchFamily="18" charset="0"/>
              </a:rPr>
              <a:t>, etc.</a:t>
            </a:r>
          </a:p>
          <a:p>
            <a:pPr marL="0" indent="0" algn="just" eaLnBrk="0" fontAlgn="base"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 Flow Statement : </a:t>
            </a:r>
            <a:r>
              <a:rPr lang="en-US" sz="1800" dirty="0">
                <a:solidFill>
                  <a:schemeClr val="tx1"/>
                </a:solidFill>
                <a:effectLst/>
                <a:latin typeface="Times New Roman" panose="02020603050405020304" pitchFamily="18" charset="0"/>
                <a:ea typeface="Times New Roman" panose="02020603050405020304" pitchFamily="18" charset="0"/>
              </a:rPr>
              <a:t>Loops are used to iterate over collections like lists of students or teachers.</a:t>
            </a:r>
          </a:p>
          <a:p>
            <a:pPr marL="0" indent="0" algn="just" eaLnBrk="0" fontAlgn="base" hangingPunct="0">
              <a:lnSpc>
                <a:spcPct val="100000"/>
              </a:lnSpc>
              <a:spcBef>
                <a:spcPct val="0"/>
              </a:spcBef>
              <a:spcAft>
                <a:spcPct val="0"/>
              </a:spcAft>
              <a:buClrTx/>
              <a:buSzTx/>
              <a:buFontTx/>
              <a:buChar char="•"/>
            </a:pP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chemeClr val="tx1"/>
                </a:solidFill>
                <a:latin typeface="Times New Roman" panose="02020603050405020304" pitchFamily="18" charset="0"/>
                <a:cs typeface="Times New Roman" panose="02020603050405020304" pitchFamily="18" charset="0"/>
              </a:rPr>
              <a:t>Exception Handling : </a:t>
            </a:r>
            <a:r>
              <a:rPr lang="en-US" sz="1800" dirty="0">
                <a:solidFill>
                  <a:schemeClr val="tx1"/>
                </a:solidFill>
                <a:effectLst/>
                <a:latin typeface="Times New Roman" panose="02020603050405020304" pitchFamily="18" charset="0"/>
                <a:ea typeface="Times New Roman" panose="02020603050405020304" pitchFamily="18" charset="0"/>
              </a:rPr>
              <a:t>Try-catch blocks: Exception handling helps to deal with runtime errors such as invalid input, missing files, or database connection errors.</a:t>
            </a:r>
          </a:p>
          <a:p>
            <a:pPr marL="0" indent="0" algn="just" eaLnBrk="0" fontAlgn="base"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(I/O) (Input/Outpu</a:t>
            </a:r>
            <a:r>
              <a:rPr lang="en-US" altLang="en-US" sz="2000" b="1" dirty="0">
                <a:solidFill>
                  <a:schemeClr val="tx1"/>
                </a:solidFill>
                <a:latin typeface="Times New Roman" panose="02020603050405020304" pitchFamily="18" charset="0"/>
                <a:cs typeface="Times New Roman" panose="02020603050405020304" pitchFamily="18" charset="0"/>
              </a:rPr>
              <a:t>t) : </a:t>
            </a:r>
            <a:r>
              <a:rPr lang="en-US" sz="1800" dirty="0">
                <a:solidFill>
                  <a:schemeClr val="tx1"/>
                </a:solidFill>
                <a:effectLst/>
                <a:latin typeface="Times New Roman" panose="02020603050405020304" pitchFamily="18" charset="0"/>
                <a:ea typeface="Times New Roman" panose="02020603050405020304" pitchFamily="18" charset="0"/>
              </a:rPr>
              <a:t>Saving student data, grades, or class schedules to a file or reading data from a file.</a:t>
            </a:r>
          </a:p>
          <a:p>
            <a:pPr marL="0" indent="0" algn="just" eaLnBrk="0" fontAlgn="base"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GUI (Graphica</a:t>
            </a:r>
            <a:r>
              <a:rPr lang="en-US" altLang="en-US" sz="2000" b="1" dirty="0">
                <a:solidFill>
                  <a:schemeClr val="tx1"/>
                </a:solidFill>
                <a:latin typeface="Times New Roman" panose="02020603050405020304" pitchFamily="18" charset="0"/>
                <a:cs typeface="Times New Roman" panose="02020603050405020304" pitchFamily="18" charset="0"/>
              </a:rPr>
              <a:t>l User Interface) : </a:t>
            </a:r>
            <a:r>
              <a:rPr lang="en-US" sz="1800" dirty="0">
                <a:solidFill>
                  <a:schemeClr val="tx1"/>
                </a:solidFill>
                <a:effectLst/>
                <a:latin typeface="Times New Roman" panose="02020603050405020304" pitchFamily="18" charset="0"/>
                <a:ea typeface="Times New Roman" panose="02020603050405020304" pitchFamily="18" charset="0"/>
              </a:rPr>
              <a:t>Used to provide a user-friendly interface, to create windows, buttons, tables, forms, and other UI components.</a:t>
            </a:r>
            <a:endParaRPr lang="en-IN" sz="18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4223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a:stretch/>
        </p:blipFill>
        <p:spPr>
          <a:xfrm>
            <a:off x="172386" y="120747"/>
            <a:ext cx="762558" cy="762395"/>
          </a:xfrm>
          <a:prstGeom prst="rect">
            <a:avLst/>
          </a:prstGeom>
          <a:noFill/>
          <a:ln>
            <a:noFill/>
          </a:ln>
        </p:spPr>
      </p:pic>
      <p:pic>
        <p:nvPicPr>
          <p:cNvPr id="79" name="Google Shape;79;p16"/>
          <p:cNvPicPr preferRelativeResize="0"/>
          <p:nvPr/>
        </p:nvPicPr>
        <p:blipFill rotWithShape="1">
          <a:blip r:embed="rId4">
            <a:alphaModFix/>
          </a:blip>
          <a:srcRect/>
          <a:stretch/>
        </p:blipFill>
        <p:spPr>
          <a:xfrm>
            <a:off x="8177850" y="165491"/>
            <a:ext cx="824970" cy="795591"/>
          </a:xfrm>
          <a:prstGeom prst="rect">
            <a:avLst/>
          </a:prstGeom>
          <a:noFill/>
          <a:ln>
            <a:noFill/>
          </a:ln>
        </p:spPr>
      </p:pic>
      <p:sp>
        <p:nvSpPr>
          <p:cNvPr id="80" name="Google Shape;80;p16"/>
          <p:cNvSpPr txBox="1"/>
          <p:nvPr/>
        </p:nvSpPr>
        <p:spPr>
          <a:xfrm>
            <a:off x="-166969" y="276489"/>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FLOW DIAGRAM</a:t>
            </a:r>
            <a:endParaRPr sz="2400">
              <a:solidFill>
                <a:schemeClr val="tx1">
                  <a:lumMod val="85000"/>
                  <a:lumOff val="15000"/>
                </a:schemeClr>
              </a:solidFill>
              <a:latin typeface="Calibri"/>
              <a:ea typeface="Calibri"/>
              <a:cs typeface="Calibri"/>
              <a:sym typeface="Calibri"/>
            </a:endParaRPr>
          </a:p>
        </p:txBody>
      </p:sp>
      <p:sp>
        <p:nvSpPr>
          <p:cNvPr id="19" name="TextBox 18">
            <a:extLst>
              <a:ext uri="{FF2B5EF4-FFF2-40B4-BE49-F238E27FC236}">
                <a16:creationId xmlns:a16="http://schemas.microsoft.com/office/drawing/2014/main" id="{73E9C686-4A08-78D1-D7CC-2B04283B182F}"/>
              </a:ext>
            </a:extLst>
          </p:cNvPr>
          <p:cNvSpPr txBox="1"/>
          <p:nvPr/>
        </p:nvSpPr>
        <p:spPr>
          <a:xfrm>
            <a:off x="326184" y="3038211"/>
            <a:ext cx="1828800" cy="1828800"/>
          </a:xfrm>
          <a:prstGeom prst="rect">
            <a:avLst/>
          </a:prstGeom>
          <a:noFill/>
        </p:spPr>
        <p:txBody>
          <a:bodyPr wrap="square" rtlCol="0">
            <a:spAutoFit/>
          </a:bodyPr>
          <a:lstStyle/>
          <a:p>
            <a:pPr algn="l"/>
            <a:endParaRPr lang="en-US" dirty="0"/>
          </a:p>
        </p:txBody>
      </p:sp>
      <p:pic>
        <p:nvPicPr>
          <p:cNvPr id="2" name="Picture 1">
            <a:extLst>
              <a:ext uri="{FF2B5EF4-FFF2-40B4-BE49-F238E27FC236}">
                <a16:creationId xmlns:a16="http://schemas.microsoft.com/office/drawing/2014/main" id="{09533009-58FF-F2A5-58AC-E4150A38FCE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7945" y="756479"/>
            <a:ext cx="3928110" cy="43870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a:stretch/>
        </p:blipFill>
        <p:spPr>
          <a:xfrm>
            <a:off x="38100" y="91593"/>
            <a:ext cx="762558" cy="762395"/>
          </a:xfrm>
          <a:prstGeom prst="rect">
            <a:avLst/>
          </a:prstGeom>
          <a:noFill/>
          <a:ln>
            <a:noFill/>
          </a:ln>
        </p:spPr>
      </p:pic>
      <p:pic>
        <p:nvPicPr>
          <p:cNvPr id="86" name="Google Shape;86;p17"/>
          <p:cNvPicPr preferRelativeResize="0"/>
          <p:nvPr/>
        </p:nvPicPr>
        <p:blipFill rotWithShape="1">
          <a:blip r:embed="rId4">
            <a:alphaModFix/>
          </a:blip>
          <a:srcRect/>
          <a:stretch/>
        </p:blipFill>
        <p:spPr>
          <a:xfrm>
            <a:off x="8280930" y="74996"/>
            <a:ext cx="824970" cy="795591"/>
          </a:xfrm>
          <a:prstGeom prst="rect">
            <a:avLst/>
          </a:prstGeom>
          <a:noFill/>
          <a:ln>
            <a:noFill/>
          </a:ln>
        </p:spPr>
      </p:pic>
      <p:sp>
        <p:nvSpPr>
          <p:cNvPr id="87" name="Google Shape;87;p17"/>
          <p:cNvSpPr txBox="1"/>
          <p:nvPr/>
        </p:nvSpPr>
        <p:spPr>
          <a:xfrm>
            <a:off x="0" y="179499"/>
            <a:ext cx="9105900" cy="553968"/>
          </a:xfrm>
          <a:prstGeom prst="rect">
            <a:avLst/>
          </a:prstGeom>
          <a:noFill/>
          <a:ln>
            <a:noFill/>
          </a:ln>
        </p:spPr>
        <p:txBody>
          <a:bodyPr spcFirstLastPara="1" wrap="square" lIns="91425" tIns="91425" rIns="91425" bIns="91425" anchor="t" anchorCtr="0">
            <a:spAutoFit/>
          </a:bodyPr>
          <a:lstStyle/>
          <a:p>
            <a:pPr algn="ctr">
              <a:buSzPts val="2400"/>
            </a:pPr>
            <a:r>
              <a:rPr lang="en" sz="2400" b="1" dirty="0">
                <a:solidFill>
                  <a:schemeClr val="tx1">
                    <a:lumMod val="85000"/>
                    <a:lumOff val="15000"/>
                  </a:schemeClr>
                </a:solidFill>
              </a:rPr>
              <a:t>MODULE DESCRIPTION</a:t>
            </a:r>
          </a:p>
        </p:txBody>
      </p:sp>
      <p:sp>
        <p:nvSpPr>
          <p:cNvPr id="2" name="TextBox 1"/>
          <p:cNvSpPr txBox="1"/>
          <p:nvPr/>
        </p:nvSpPr>
        <p:spPr>
          <a:xfrm>
            <a:off x="800658" y="1190667"/>
            <a:ext cx="7918067" cy="3016210"/>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1. Student Management Module :</a:t>
            </a: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 The Student Management module is the core of a School Management System, responsible for maintaining a comprehensive database of all student information. This includes personal details such as name, address, date of birth, and contact information.</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2. Staff Management Module :</a:t>
            </a: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The Staff Management module is designed to handle all aspects of teacher administration. It stores essential teacher information, including personal details, qualifications, subjects taught, work schedule, and salary information. </a:t>
            </a:r>
            <a:endParaRPr lang="en-I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8181914B-AE0D-E9E6-E2A4-9B7F36B736A6}"/>
            </a:ext>
          </a:extLst>
        </p:cNvPr>
        <p:cNvGrpSpPr/>
        <p:nvPr/>
      </p:nvGrpSpPr>
      <p:grpSpPr>
        <a:xfrm>
          <a:off x="0" y="0"/>
          <a:ext cx="0" cy="0"/>
          <a:chOff x="0" y="0"/>
          <a:chExt cx="0" cy="0"/>
        </a:xfrm>
      </p:grpSpPr>
      <p:pic>
        <p:nvPicPr>
          <p:cNvPr id="85" name="Google Shape;85;p17">
            <a:extLst>
              <a:ext uri="{FF2B5EF4-FFF2-40B4-BE49-F238E27FC236}">
                <a16:creationId xmlns:a16="http://schemas.microsoft.com/office/drawing/2014/main" id="{440968C4-7A80-4266-A599-6B29AF05A7FD}"/>
              </a:ext>
            </a:extLst>
          </p:cNvPr>
          <p:cNvPicPr preferRelativeResize="0"/>
          <p:nvPr/>
        </p:nvPicPr>
        <p:blipFill rotWithShape="1">
          <a:blip r:embed="rId3">
            <a:alphaModFix/>
          </a:blip>
          <a:srcRect/>
          <a:stretch/>
        </p:blipFill>
        <p:spPr>
          <a:xfrm>
            <a:off x="38100" y="91593"/>
            <a:ext cx="762558" cy="762395"/>
          </a:xfrm>
          <a:prstGeom prst="rect">
            <a:avLst/>
          </a:prstGeom>
          <a:noFill/>
          <a:ln>
            <a:noFill/>
          </a:ln>
        </p:spPr>
      </p:pic>
      <p:pic>
        <p:nvPicPr>
          <p:cNvPr id="86" name="Google Shape;86;p17">
            <a:extLst>
              <a:ext uri="{FF2B5EF4-FFF2-40B4-BE49-F238E27FC236}">
                <a16:creationId xmlns:a16="http://schemas.microsoft.com/office/drawing/2014/main" id="{C5747098-3D8E-8F2C-C67A-BC54F16D59C6}"/>
              </a:ext>
            </a:extLst>
          </p:cNvPr>
          <p:cNvPicPr preferRelativeResize="0"/>
          <p:nvPr/>
        </p:nvPicPr>
        <p:blipFill rotWithShape="1">
          <a:blip r:embed="rId4">
            <a:alphaModFix/>
          </a:blip>
          <a:srcRect/>
          <a:stretch/>
        </p:blipFill>
        <p:spPr>
          <a:xfrm>
            <a:off x="8280930" y="74996"/>
            <a:ext cx="824970" cy="795591"/>
          </a:xfrm>
          <a:prstGeom prst="rect">
            <a:avLst/>
          </a:prstGeom>
          <a:noFill/>
          <a:ln>
            <a:noFill/>
          </a:ln>
        </p:spPr>
      </p:pic>
      <p:sp>
        <p:nvSpPr>
          <p:cNvPr id="87" name="Google Shape;87;p17">
            <a:extLst>
              <a:ext uri="{FF2B5EF4-FFF2-40B4-BE49-F238E27FC236}">
                <a16:creationId xmlns:a16="http://schemas.microsoft.com/office/drawing/2014/main" id="{B62A08A0-C7EE-8415-0738-4379F9BB36B5}"/>
              </a:ext>
            </a:extLst>
          </p:cNvPr>
          <p:cNvSpPr txBox="1"/>
          <p:nvPr/>
        </p:nvSpPr>
        <p:spPr>
          <a:xfrm>
            <a:off x="0" y="179499"/>
            <a:ext cx="9105900" cy="553968"/>
          </a:xfrm>
          <a:prstGeom prst="rect">
            <a:avLst/>
          </a:prstGeom>
          <a:noFill/>
          <a:ln>
            <a:noFill/>
          </a:ln>
        </p:spPr>
        <p:txBody>
          <a:bodyPr spcFirstLastPara="1" wrap="square" lIns="91425" tIns="91425" rIns="91425" bIns="91425" anchor="t" anchorCtr="0">
            <a:spAutoFit/>
          </a:bodyPr>
          <a:lstStyle/>
          <a:p>
            <a:pPr algn="ctr">
              <a:buSzPts val="2400"/>
            </a:pPr>
            <a:r>
              <a:rPr lang="en" sz="2400" b="1" dirty="0">
                <a:solidFill>
                  <a:schemeClr val="tx1">
                    <a:lumMod val="85000"/>
                    <a:lumOff val="15000"/>
                  </a:schemeClr>
                </a:solidFill>
              </a:rPr>
              <a:t>MODULE DESCRIPTION</a:t>
            </a:r>
          </a:p>
        </p:txBody>
      </p:sp>
      <p:sp>
        <p:nvSpPr>
          <p:cNvPr id="2" name="TextBox 1">
            <a:extLst>
              <a:ext uri="{FF2B5EF4-FFF2-40B4-BE49-F238E27FC236}">
                <a16:creationId xmlns:a16="http://schemas.microsoft.com/office/drawing/2014/main" id="{791FF66B-61EA-01D6-65CF-8F3E0F7A208E}"/>
              </a:ext>
            </a:extLst>
          </p:cNvPr>
          <p:cNvSpPr txBox="1"/>
          <p:nvPr/>
        </p:nvSpPr>
        <p:spPr>
          <a:xfrm>
            <a:off x="800658" y="870587"/>
            <a:ext cx="7918067" cy="3458576"/>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3. Course Management Module :</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The Course and Subject Management module helps in organizing and structuring academic courses and classrooms. It allows the creation of various classes, courses, and subjects offered by the school.</a:t>
            </a:r>
            <a:endParaRPr lang="en-US" sz="18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4. Grades and Examination Module :</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The Grade and Examination Management module is integral for managing academic assessments. It handles the creation, scheduling, and grading of exams, both internal (midterms, quizzes) and external (final exams, standardized tests). </a:t>
            </a:r>
            <a:endParaRPr lang="en-IN" sz="1800" dirty="0"/>
          </a:p>
        </p:txBody>
      </p:sp>
    </p:spTree>
    <p:extLst>
      <p:ext uri="{BB962C8B-B14F-4D97-AF65-F5344CB8AC3E}">
        <p14:creationId xmlns:p14="http://schemas.microsoft.com/office/powerpoint/2010/main" val="40399966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236</TotalTime>
  <Words>728</Words>
  <Application>Microsoft Office PowerPoint</Application>
  <PresentationFormat>On-screen Show (16:9)</PresentationFormat>
  <Paragraphs>52</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PowerPoint Presentation</vt:lpstr>
      <vt:lpstr>PowerPoint Presentation</vt:lpstr>
      <vt:lpstr>OBJECTIVE</vt:lpstr>
      <vt:lpstr>PowerPoint Presentation</vt:lpstr>
      <vt:lpstr>   PROBLEM STATEMENT</vt:lpstr>
      <vt:lpstr>METHODOLOGIES (PROGRAMMING CONCEPTS RELEVANT TO PROBLEM STATEMENT) </vt:lpstr>
      <vt:lpstr>PowerPoint Presentation</vt:lpstr>
      <vt:lpstr>PowerPoint Presentation</vt:lpstr>
      <vt:lpstr>PowerPoint Presentation</vt:lpstr>
      <vt:lpstr>MERITS </vt:lpstr>
      <vt:lpstr>  RESULT AND DISCUSSION</vt:lpstr>
      <vt:lpstr>  RESULT AND 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VIJESH S S</dc:creator>
  <cp:lastModifiedBy>Sibi Raj</cp:lastModifiedBy>
  <cp:revision>26</cp:revision>
  <dcterms:modified xsi:type="dcterms:W3CDTF">2024-12-03T14:12:36Z</dcterms:modified>
</cp:coreProperties>
</file>