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64" r:id="rId4"/>
    <p:sldId id="257" r:id="rId5"/>
    <p:sldId id="275" r:id="rId6"/>
    <p:sldId id="277" r:id="rId7"/>
    <p:sldId id="263" r:id="rId8"/>
    <p:sldId id="266" r:id="rId9"/>
    <p:sldId id="269" r:id="rId10"/>
    <p:sldId id="270" r:id="rId11"/>
    <p:sldId id="272" r:id="rId12"/>
    <p:sldId id="273" r:id="rId13"/>
    <p:sldId id="27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bix joy" initials="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55" d="100"/>
          <a:sy n="55" d="100"/>
        </p:scale>
        <p:origin x="18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9/23/2021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a:t>
            </a:r>
            <a:r>
              <a:rPr lang="en-IN" dirty="0"/>
              <a:t> VOTING SYSTEM</a:t>
            </a:r>
          </a:p>
        </p:txBody>
      </p:sp>
      <p:sp>
        <p:nvSpPr>
          <p:cNvPr id="3" name="Subtitle 2"/>
          <p:cNvSpPr>
            <a:spLocks noGrp="1"/>
          </p:cNvSpPr>
          <p:nvPr>
            <p:ph type="subTitle" idx="1"/>
          </p:nvPr>
        </p:nvSpPr>
        <p:spPr/>
        <p:txBody>
          <a:bodyPr>
            <a:normAutofit fontScale="77500" lnSpcReduction="20000"/>
          </a:bodyPr>
          <a:lstStyle/>
          <a:p>
            <a:pPr algn="r"/>
            <a:r>
              <a:rPr lang="en-US" dirty="0"/>
              <a:t>Presented by </a:t>
            </a:r>
          </a:p>
          <a:p>
            <a:pPr algn="r"/>
            <a:r>
              <a:rPr lang="en-US" dirty="0"/>
              <a:t>Group 11</a:t>
            </a:r>
          </a:p>
          <a:p>
            <a:pPr algn="r"/>
            <a:r>
              <a:rPr lang="en-US" dirty="0" err="1"/>
              <a:t>gangsta</a:t>
            </a:r>
            <a:r>
              <a:rPr lang="en-US" dirty="0"/>
              <a:t>: </a:t>
            </a:r>
            <a:r>
              <a:rPr lang="en-US" dirty="0" err="1"/>
              <a:t>adwin</a:t>
            </a:r>
            <a:r>
              <a:rPr lang="en-US" dirty="0"/>
              <a:t> , </a:t>
            </a:r>
            <a:r>
              <a:rPr lang="en-US" dirty="0" err="1"/>
              <a:t>farzin</a:t>
            </a:r>
            <a:r>
              <a:rPr lang="en-US" dirty="0"/>
              <a:t> , sibix</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945" y="1814224"/>
            <a:ext cx="7256145" cy="4365625"/>
          </a:xfrm>
          <a:prstGeom prst="rect">
            <a:avLst/>
          </a:prstGeom>
        </p:spPr>
      </p:pic>
      <p:sp>
        <p:nvSpPr>
          <p:cNvPr id="3" name="TextBox 2"/>
          <p:cNvSpPr txBox="1"/>
          <p:nvPr/>
        </p:nvSpPr>
        <p:spPr>
          <a:xfrm>
            <a:off x="1343891" y="914400"/>
            <a:ext cx="45719" cy="369332"/>
          </a:xfrm>
          <a:prstGeom prst="rect">
            <a:avLst/>
          </a:prstGeom>
          <a:noFill/>
        </p:spPr>
        <p:txBody>
          <a:bodyPr wrap="square" rtlCol="0">
            <a:spAutoFit/>
          </a:bodyPr>
          <a:lstStyle/>
          <a:p>
            <a:endParaRPr lang="en-IN" dirty="0"/>
          </a:p>
        </p:txBody>
      </p:sp>
      <p:sp>
        <p:nvSpPr>
          <p:cNvPr id="4" name="TextBox 3"/>
          <p:cNvSpPr txBox="1"/>
          <p:nvPr/>
        </p:nvSpPr>
        <p:spPr>
          <a:xfrm flipH="1">
            <a:off x="1791392" y="914400"/>
            <a:ext cx="5159434" cy="646331"/>
          </a:xfrm>
          <a:prstGeom prst="rect">
            <a:avLst/>
          </a:prstGeom>
          <a:noFill/>
        </p:spPr>
        <p:txBody>
          <a:bodyPr wrap="square" rtlCol="0">
            <a:spAutoFit/>
          </a:bodyPr>
          <a:lstStyle/>
          <a:p>
            <a:r>
              <a:rPr lang="en-US" sz="1800" dirty="0">
                <a:effectLst/>
                <a:latin typeface="Calibri" panose="020F0502020204030204" pitchFamily="34" charset="0"/>
                <a:ea typeface="SimSun" panose="02010600030101010101" pitchFamily="2" charset="-122"/>
                <a:cs typeface="Kartika" panose="02020503030404060203" pitchFamily="18" charset="0"/>
              </a:rPr>
              <a:t>ii.      If entered register number is CORRECT:-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latin typeface="Calibri" panose="020F0502020204030204" pitchFamily="34" charset="0"/>
                <a:ea typeface="SimSun" panose="02010600030101010101" pitchFamily="2" charset="-122"/>
                <a:cs typeface="Kartika" panose="02020503030404060203" pitchFamily="18" charset="0"/>
              </a:rPr>
              <a:t>2)If the register number is already voted:-</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608" y="2355273"/>
            <a:ext cx="6837630" cy="43957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a:lnSpc>
                <a:spcPct val="107000"/>
              </a:lnSpc>
              <a:spcAft>
                <a:spcPts val="800"/>
              </a:spcAft>
            </a:pPr>
            <a:r>
              <a:rPr lang="en-US" sz="4000" b="1" dirty="0">
                <a:effectLst/>
                <a:latin typeface="Calibri" panose="020F0502020204030204" pitchFamily="34" charset="0"/>
                <a:ea typeface="SimSun" panose="02010600030101010101" pitchFamily="2" charset="-122"/>
                <a:cs typeface="Kartika" panose="02020503030404060203" pitchFamily="18" charset="0"/>
              </a:rPr>
              <a:t>3)To find the vote (only for responsible authority):-</a:t>
            </a:r>
            <a:r>
              <a:rPr lang="en-US" sz="4000" dirty="0">
                <a:effectLst/>
                <a:latin typeface="Calibri" panose="020F0502020204030204" pitchFamily="34" charset="0"/>
                <a:ea typeface="SimSun" panose="02010600030101010101" pitchFamily="2" charset="-122"/>
                <a:cs typeface="Kartika" panose="02020503030404060203" pitchFamily="18" charset="0"/>
              </a:rPr>
              <a:t> </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432" y="2286659"/>
            <a:ext cx="7049135" cy="43948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latin typeface="Calibri" panose="020F0502020204030204" pitchFamily="34" charset="0"/>
                <a:ea typeface="SimSun" panose="02010600030101010101" pitchFamily="2" charset="-122"/>
                <a:cs typeface="Kartika" panose="02020503030404060203" pitchFamily="18" charset="0"/>
              </a:rPr>
              <a:t>4)To find the leading candidate(only for responsible authority):-</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225" y="2440940"/>
            <a:ext cx="6813550" cy="3804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Text Placeholder 2"/>
          <p:cNvSpPr>
            <a:spLocks noGrp="1"/>
          </p:cNvSpPr>
          <p:nvPr>
            <p:ph type="body" sz="half" idx="2"/>
          </p:nvPr>
        </p:nvSpPr>
        <p:spPr>
          <a:xfrm>
            <a:off x="826335" y="3240911"/>
            <a:ext cx="10516179" cy="3903563"/>
          </a:xfrm>
        </p:spPr>
        <p:txBody>
          <a:bodyPr>
            <a:normAutofit/>
          </a:bodyPr>
          <a:lstStyle/>
          <a:p>
            <a:r>
              <a:rPr lang="en-US" sz="1500" b="1" dirty="0">
                <a:effectLst/>
                <a:latin typeface="Calibri" panose="020F0502020204030204" pitchFamily="34" charset="0"/>
                <a:ea typeface="SimSun" panose="02010600030101010101" pitchFamily="2" charset="-122"/>
                <a:cs typeface="Kartika" panose="02020503030404060203" pitchFamily="18" charset="0"/>
              </a:rPr>
              <a:t> </a:t>
            </a:r>
            <a:r>
              <a:rPr lang="en-US" sz="1200" b="1" dirty="0">
                <a:effectLst/>
                <a:latin typeface="Calibri" panose="020F0502020204030204" pitchFamily="34" charset="0"/>
                <a:ea typeface="SimSun" panose="02010600030101010101" pitchFamily="2" charset="-122"/>
                <a:cs typeface="Kartika" panose="02020503030404060203" pitchFamily="18" charset="0"/>
              </a:rPr>
              <a:t>By doing this project we were able to bring a new voting system. With the advent of technology and Internet in our day to day life, we were able to offer advanced voting system to voters in our college both from the native district and outside through our Online voting system.</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Efficient and Cost Effective.</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Intelligent.</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Save Time and Resources.</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Easy and convenient.</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Efficient data storage.</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Accuracy, real-time response and user friendliness.</a:t>
            </a:r>
          </a:p>
          <a:p>
            <a:pPr marL="285750" lvl="0" indent="-285750">
              <a:lnSpc>
                <a:spcPct val="107000"/>
              </a:lnSpc>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Intelligent Management</a:t>
            </a:r>
            <a:endParaRPr lang="en-US" sz="1200" dirty="0">
              <a:effectLst/>
              <a:latin typeface="Calibri" panose="020F0502020204030204" pitchFamily="34" charset="0"/>
              <a:ea typeface="SimSun" panose="02010600030101010101" pitchFamily="2" charset="-122"/>
              <a:cs typeface="Kartika" panose="02020503030404060203" pitchFamily="18" charset="0"/>
            </a:endParaRPr>
          </a:p>
          <a:p>
            <a:r>
              <a:rPr lang="en-IN" sz="12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AGENADA</a:t>
            </a:r>
          </a:p>
        </p:txBody>
      </p:sp>
      <p:sp>
        <p:nvSpPr>
          <p:cNvPr id="3" name="Content Placeholder 2"/>
          <p:cNvSpPr>
            <a:spLocks noGrp="1"/>
          </p:cNvSpPr>
          <p:nvPr>
            <p:ph idx="1"/>
          </p:nvPr>
        </p:nvSpPr>
        <p:spPr>
          <a:xfrm>
            <a:off x="908481" y="2334827"/>
            <a:ext cx="8825659" cy="4332303"/>
          </a:xfrm>
        </p:spPr>
        <p:txBody>
          <a:bodyPr>
            <a:normAutofit fontScale="55000" lnSpcReduction="20000"/>
          </a:bodyPr>
          <a:lstStyle/>
          <a:p>
            <a:r>
              <a:rPr lang="en-US" sz="2900" b="1" dirty="0"/>
              <a:t>OBJECTIVES</a:t>
            </a:r>
          </a:p>
          <a:p>
            <a:pPr marL="0" indent="0">
              <a:buNone/>
            </a:pPr>
            <a:endParaRPr lang="en-US" sz="2900" b="1" dirty="0"/>
          </a:p>
          <a:p>
            <a:r>
              <a:rPr lang="en-US" sz="2900" b="1" dirty="0"/>
              <a:t>INTRODUCTION</a:t>
            </a:r>
          </a:p>
          <a:p>
            <a:pPr marL="0" indent="0">
              <a:buNone/>
            </a:pPr>
            <a:endParaRPr lang="en-US" sz="2900" b="1" dirty="0"/>
          </a:p>
          <a:p>
            <a:r>
              <a:rPr lang="en-US" sz="2900" b="1" dirty="0"/>
              <a:t>ADVANTAGES OF PROJECT</a:t>
            </a:r>
          </a:p>
          <a:p>
            <a:pPr marL="0" indent="0">
              <a:buNone/>
            </a:pPr>
            <a:endParaRPr lang="en-US" sz="2900" b="1" dirty="0"/>
          </a:p>
          <a:p>
            <a:r>
              <a:rPr lang="en-US" sz="2900" b="1" dirty="0"/>
              <a:t>FLOW CHART</a:t>
            </a:r>
          </a:p>
          <a:p>
            <a:pPr marL="0" indent="0">
              <a:buNone/>
            </a:pPr>
            <a:endParaRPr lang="en-US" sz="2900" b="1" dirty="0"/>
          </a:p>
          <a:p>
            <a:r>
              <a:rPr lang="en-US" sz="2900" b="1" dirty="0"/>
              <a:t>ALGORITHM</a:t>
            </a:r>
          </a:p>
          <a:p>
            <a:pPr marL="0" indent="0">
              <a:buNone/>
            </a:pPr>
            <a:endParaRPr lang="en-US" sz="2900" b="1" dirty="0"/>
          </a:p>
          <a:p>
            <a:r>
              <a:rPr lang="en-US" sz="2900" b="1" dirty="0"/>
              <a:t>OUTPUTS</a:t>
            </a:r>
          </a:p>
          <a:p>
            <a:endParaRPr lang="en-US" sz="2900" b="1" dirty="0"/>
          </a:p>
          <a:p>
            <a:r>
              <a:rPr lang="en-US" sz="2900" b="1" dirty="0"/>
              <a:t>CONCLUSION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Text Placeholder 2"/>
          <p:cNvSpPr>
            <a:spLocks noGrp="1"/>
          </p:cNvSpPr>
          <p:nvPr>
            <p:ph type="body" sz="half" idx="2"/>
          </p:nvPr>
        </p:nvSpPr>
        <p:spPr>
          <a:xfrm>
            <a:off x="914400" y="3429000"/>
            <a:ext cx="10764981" cy="3754582"/>
          </a:xfrm>
        </p:spPr>
        <p:txBody>
          <a:bodyPr>
            <a:normAutofit/>
          </a:bodyPr>
          <a:lstStyle/>
          <a:p>
            <a:pPr marL="342900" indent="-34290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 Maintaining voter’s Identification.</a:t>
            </a:r>
            <a:endParaRPr lang="en-US" sz="1200" dirty="0">
              <a:latin typeface="Calibri" panose="020F0502020204030204" pitchFamily="34" charset="0"/>
              <a:ea typeface="SimSun" panose="02010600030101010101" pitchFamily="2" charset="-122"/>
              <a:cs typeface="Kartika" panose="02020503030404060203" pitchFamily="18" charset="0"/>
            </a:endParaRPr>
          </a:p>
          <a:p>
            <a:pPr marL="342900" indent="-34290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Providing online voting management.</a:t>
            </a:r>
          </a:p>
          <a:p>
            <a:pPr marL="342900" indent="-34290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Providing </a:t>
            </a:r>
            <a:r>
              <a:rPr lang="en-US" sz="1200" b="1" dirty="0" err="1">
                <a:latin typeface="Calibri" panose="020F0502020204030204" pitchFamily="34" charset="0"/>
                <a:ea typeface="SimSun" panose="02010600030101010101" pitchFamily="2" charset="-122"/>
                <a:cs typeface="Kartika" panose="02020503030404060203" pitchFamily="18" charset="0"/>
              </a:rPr>
              <a:t>u</a:t>
            </a:r>
            <a:r>
              <a:rPr lang="en-US" sz="1200" b="1" dirty="0" err="1">
                <a:effectLst/>
                <a:latin typeface="Calibri" panose="020F0502020204030204" pitchFamily="34" charset="0"/>
                <a:ea typeface="SimSun" panose="02010600030101010101" pitchFamily="2" charset="-122"/>
                <a:cs typeface="Kartika" panose="02020503030404060203" pitchFamily="18" charset="0"/>
              </a:rPr>
              <a:t>pdation</a:t>
            </a:r>
            <a:r>
              <a:rPr lang="en-US" sz="1200" b="1" dirty="0">
                <a:effectLst/>
                <a:latin typeface="Calibri" panose="020F0502020204030204" pitchFamily="34" charset="0"/>
                <a:ea typeface="SimSun" panose="02010600030101010101" pitchFamily="2" charset="-122"/>
                <a:cs typeface="Kartika" panose="02020503030404060203" pitchFamily="18" charset="0"/>
              </a:rPr>
              <a:t> of voter’s information.</a:t>
            </a:r>
          </a:p>
          <a:p>
            <a:pPr marL="342900" indent="-34290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Provide voter information to COLLEGE ELECTION COMMISION.</a:t>
            </a:r>
          </a:p>
          <a:p>
            <a:pPr marL="342900" indent="-34290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COLLEGE ELECTION COMMISION maintains the complete information of voter.</a:t>
            </a:r>
          </a:p>
          <a:p>
            <a:pPr marL="285750" indent="-285750" algn="just">
              <a:lnSpc>
                <a:spcPct val="107000"/>
              </a:lnSpc>
              <a:spcBef>
                <a:spcPts val="1200"/>
              </a:spcBef>
              <a:spcAft>
                <a:spcPts val="800"/>
              </a:spcAft>
              <a:buFont typeface="Wingdings" panose="05000000000000000000" pitchFamily="2" charset="2"/>
              <a:buChar char="Ø"/>
            </a:pPr>
            <a:r>
              <a:rPr lang="en-US" sz="1200" b="1" dirty="0">
                <a:effectLst/>
                <a:latin typeface="Calibri" panose="020F0502020204030204" pitchFamily="34" charset="0"/>
                <a:ea typeface="SimSun" panose="02010600030101010101" pitchFamily="2" charset="-122"/>
                <a:cs typeface="Kartika" panose="02020503030404060203" pitchFamily="18" charset="0"/>
              </a:rPr>
              <a:t>Voter can give his\her vote from any part of India.</a:t>
            </a:r>
            <a:endParaRPr lang="en-US" sz="1200" dirty="0">
              <a:effectLst/>
              <a:latin typeface="Calibri" panose="020F0502020204030204" pitchFamily="34" charset="0"/>
              <a:ea typeface="SimSun" panose="02010600030101010101" pitchFamily="2" charset="-122"/>
              <a:cs typeface="Kartika" panose="02020503030404060203"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1155065" y="2603500"/>
            <a:ext cx="8825865" cy="3902075"/>
          </a:xfrm>
        </p:spPr>
        <p:txBody>
          <a:bodyPr>
            <a:normAutofit fontScale="25000" lnSpcReduction="20000"/>
          </a:bodyPr>
          <a:lstStyle/>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The election voting system based on concept of casting the vote for the candidates.</a:t>
            </a:r>
            <a:endParaRPr lang="en-US" sz="4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The system allows the user or voters to cast their votes after choosing, the system displays 3 options</a:t>
            </a: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 1'cast the vote</a:t>
            </a:r>
            <a:endParaRPr lang="en-US" sz="4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2*find vote count</a:t>
            </a:r>
            <a:endParaRPr lang="en-US" sz="4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3*find leading candidate</a:t>
            </a: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In 1st option the system shows the name of candidates for the voter to caste the vote. After the voting the screen will refresh.</a:t>
            </a: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 The board members who conduct the election can only access the other 2 options with a passcode that we set.</a:t>
            </a: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 By the 2nd option we can known how much vote did each candidate get. </a:t>
            </a: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In 3rd option we can know the leading candidate.</a:t>
            </a:r>
            <a:endParaRPr lang="en-US" sz="4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800"/>
              </a:spcAft>
            </a:pPr>
            <a:r>
              <a:rPr lang="en-US" sz="4800" b="1" dirty="0">
                <a:effectLst/>
                <a:latin typeface="Calibri" panose="020F0502020204030204" pitchFamily="34" charset="0"/>
                <a:ea typeface="SimSun" panose="02010600030101010101" pitchFamily="2" charset="-122"/>
                <a:cs typeface="Kartika" panose="02020503030404060203" pitchFamily="18" charset="0"/>
              </a:rPr>
              <a:t>In the program we use #define, switch, break, if-else, do-while.</a:t>
            </a:r>
            <a:endParaRPr lang="en-US" sz="4800" dirty="0">
              <a:effectLst/>
              <a:latin typeface="Calibri" panose="020F0502020204030204" pitchFamily="34" charset="0"/>
              <a:ea typeface="SimSun" panose="02010600030101010101" pitchFamily="2" charset="-122"/>
              <a:cs typeface="Kartika" panose="02020503030404060203" pitchFamily="18" charset="0"/>
            </a:endParaRPr>
          </a:p>
          <a:p>
            <a:pPr marL="0" indent="0">
              <a:lnSpc>
                <a:spcPct val="107000"/>
              </a:lnSpc>
              <a:spcAft>
                <a:spcPts val="800"/>
              </a:spcAft>
              <a:buNone/>
            </a:pPr>
            <a:r>
              <a:rPr lang="en-US" sz="1800" b="1" dirty="0">
                <a:effectLst/>
                <a:latin typeface="Calibri" panose="020F0502020204030204" pitchFamily="34" charset="0"/>
                <a:ea typeface="SimSun" panose="02010600030101010101" pitchFamily="2" charset="-122"/>
                <a:cs typeface="Kartika" panose="02020503030404060203" pitchFamily="18" charset="0"/>
              </a:rPr>
              <a:t> </a:t>
            </a: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endParaRPr lang="en-US"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PROJECT</a:t>
            </a:r>
            <a:endParaRPr lang="en-IN" dirty="0"/>
          </a:p>
        </p:txBody>
      </p:sp>
      <p:sp>
        <p:nvSpPr>
          <p:cNvPr id="3" name="Text Placeholder 2"/>
          <p:cNvSpPr>
            <a:spLocks noGrp="1"/>
          </p:cNvSpPr>
          <p:nvPr>
            <p:ph type="body" sz="half" idx="2"/>
          </p:nvPr>
        </p:nvSpPr>
        <p:spPr>
          <a:xfrm>
            <a:off x="1154954" y="3543300"/>
            <a:ext cx="8825659" cy="3314700"/>
          </a:xfrm>
        </p:spPr>
        <p:txBody>
          <a:bodyPr/>
          <a:lstStyle/>
          <a:p>
            <a:pPr marL="285750" indent="-285750">
              <a:buFont typeface="Wingdings" panose="05000000000000000000" pitchFamily="2" charset="2"/>
              <a:buChar char="§"/>
            </a:pPr>
            <a:r>
              <a:rPr lang="en-US" dirty="0"/>
              <a:t>SECURE VOTING </a:t>
            </a:r>
          </a:p>
          <a:p>
            <a:pPr marL="285750" indent="-285750">
              <a:buFont typeface="Wingdings" panose="05000000000000000000" pitchFamily="2" charset="2"/>
              <a:buChar char="§"/>
            </a:pPr>
            <a:r>
              <a:rPr lang="en-US" dirty="0"/>
              <a:t>MORE TIME EFFICIENT</a:t>
            </a:r>
          </a:p>
          <a:p>
            <a:pPr marL="285750" indent="-285750">
              <a:buFont typeface="Wingdings" panose="05000000000000000000" pitchFamily="2" charset="2"/>
              <a:buChar char="§"/>
            </a:pPr>
            <a:r>
              <a:rPr lang="en-US" dirty="0"/>
              <a:t>REDUCE THE PAPER WORKS</a:t>
            </a:r>
          </a:p>
          <a:p>
            <a:pPr marL="285750" indent="-285750">
              <a:buFont typeface="Wingdings" panose="05000000000000000000" pitchFamily="2" charset="2"/>
              <a:buChar char="§"/>
            </a:pPr>
            <a:r>
              <a:rPr lang="en-US" dirty="0"/>
              <a:t>ACCURATE </a:t>
            </a:r>
          </a:p>
          <a:p>
            <a:pPr marL="285750" indent="-285750">
              <a:buFont typeface="Wingdings" panose="05000000000000000000" pitchFamily="2" charset="2"/>
              <a:buChar char="§"/>
            </a:pPr>
            <a:r>
              <a:rPr lang="en-US" dirty="0"/>
              <a:t>COST EFFECTIVE</a:t>
            </a:r>
          </a:p>
          <a:p>
            <a:pPr marL="285750" indent="-285750">
              <a:buFont typeface="Wingdings" panose="05000000000000000000" pitchFamily="2" charset="2"/>
              <a:buChar char="§"/>
            </a:pPr>
            <a:r>
              <a:rPr lang="en-US" dirty="0"/>
              <a:t>100% GREEN FRIENDLY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endParaRPr lang="en-IN" dirty="0"/>
          </a:p>
        </p:txBody>
      </p:sp>
      <p:sp>
        <p:nvSpPr>
          <p:cNvPr id="3" name="Text Placeholder 2"/>
          <p:cNvSpPr>
            <a:spLocks noGrp="1"/>
          </p:cNvSpPr>
          <p:nvPr>
            <p:ph type="body" sz="half" idx="2"/>
          </p:nvPr>
        </p:nvSpPr>
        <p:spPr>
          <a:xfrm>
            <a:off x="5818909" y="5070764"/>
            <a:ext cx="2022764" cy="949036"/>
          </a:xfrm>
        </p:spPr>
        <p:txBody>
          <a:bodyPr/>
          <a:lstStyle/>
          <a:p>
            <a:endParaRPr lang="en-IN" dirty="0"/>
          </a:p>
        </p:txBody>
      </p:sp>
      <p:pic>
        <p:nvPicPr>
          <p:cNvPr id="5" name="Picture 4">
            <a:extLst>
              <a:ext uri="{FF2B5EF4-FFF2-40B4-BE49-F238E27FC236}">
                <a16:creationId xmlns:a16="http://schemas.microsoft.com/office/drawing/2014/main" id="{D943F8EC-161C-4BD6-B82E-B0A43F30A410}"/>
              </a:ext>
            </a:extLst>
          </p:cNvPr>
          <p:cNvPicPr>
            <a:picLocks noChangeAspect="1"/>
          </p:cNvPicPr>
          <p:nvPr/>
        </p:nvPicPr>
        <p:blipFill>
          <a:blip r:embed="rId2"/>
          <a:stretch>
            <a:fillRect/>
          </a:stretch>
        </p:blipFill>
        <p:spPr>
          <a:xfrm>
            <a:off x="669854" y="3163457"/>
            <a:ext cx="11261734" cy="36945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682" y="772472"/>
            <a:ext cx="8831816" cy="1372986"/>
          </a:xfrm>
        </p:spPr>
        <p:txBody>
          <a:bodyPr/>
          <a:lstStyle/>
          <a:p>
            <a:r>
              <a:rPr lang="en-US" dirty="0"/>
              <a:t>ALGORITHM</a:t>
            </a:r>
            <a:endParaRPr lang="en-IN" dirty="0"/>
          </a:p>
        </p:txBody>
      </p:sp>
      <p:sp>
        <p:nvSpPr>
          <p:cNvPr id="3" name="Text Placeholder 2"/>
          <p:cNvSpPr>
            <a:spLocks noGrp="1"/>
          </p:cNvSpPr>
          <p:nvPr>
            <p:ph type="body" sz="half" idx="2"/>
          </p:nvPr>
        </p:nvSpPr>
        <p:spPr>
          <a:xfrm>
            <a:off x="1251935" y="3255818"/>
            <a:ext cx="8825659" cy="4106407"/>
          </a:xfrm>
        </p:spPr>
        <p:txBody>
          <a:bodyPr>
            <a:normAutofit/>
          </a:bodyPr>
          <a:lstStyle/>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1 : Start</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2 : Set flag []==0</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3 : print </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1-caste the vote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2- find vote count</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3- find leading candidate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4 : read choice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5 : if choice ==1, enter registration number and assign to reg </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endParaRPr lang="en-US" b="0" i="0" dirty="0">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055" y="374073"/>
            <a:ext cx="11430001" cy="6589496"/>
          </a:xfrm>
          <a:prstGeom prst="rect">
            <a:avLst/>
          </a:prstGeom>
          <a:noFill/>
        </p:spPr>
        <p:txBody>
          <a:bodyPr wrap="square" rtlCol="0">
            <a:spAutoFit/>
          </a:bodyPr>
          <a:lstStyle/>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5:1 : if condition is true (</a:t>
            </a:r>
            <a:r>
              <a:rPr lang="en-US" sz="1800" dirty="0" err="1">
                <a:effectLst/>
                <a:latin typeface="Calibri" panose="020F0502020204030204" pitchFamily="34" charset="0"/>
                <a:ea typeface="SimSun" panose="02010600030101010101" pitchFamily="2" charset="-122"/>
                <a:cs typeface="Kartika" panose="02020503030404060203" pitchFamily="18" charset="0"/>
              </a:rPr>
              <a:t>strcmp</a:t>
            </a:r>
            <a:r>
              <a:rPr lang="en-US" sz="1800" dirty="0">
                <a:effectLst/>
                <a:latin typeface="Calibri" panose="020F0502020204030204" pitchFamily="34" charset="0"/>
                <a:ea typeface="SimSun" panose="02010600030101010101" pitchFamily="2" charset="-122"/>
                <a:cs typeface="Kartika" panose="02020503030404060203" pitchFamily="18" charset="0"/>
              </a:rPr>
              <a:t>(a[</a:t>
            </a:r>
            <a:r>
              <a:rPr lang="en-US" sz="1800" dirty="0" err="1">
                <a:effectLst/>
                <a:latin typeface="Calibri" panose="020F0502020204030204" pitchFamily="34" charset="0"/>
                <a:ea typeface="SimSun" panose="02010600030101010101" pitchFamily="2" charset="-122"/>
                <a:cs typeface="Kartika" panose="02020503030404060203" pitchFamily="18" charset="0"/>
              </a:rPr>
              <a:t>i</a:t>
            </a:r>
            <a:r>
              <a:rPr lang="en-US" sz="1800" dirty="0">
                <a:effectLst/>
                <a:latin typeface="Calibri" panose="020F0502020204030204" pitchFamily="34" charset="0"/>
                <a:ea typeface="SimSun" panose="02010600030101010101" pitchFamily="2" charset="-122"/>
                <a:cs typeface="Kartika" panose="02020503030404060203" pitchFamily="18" charset="0"/>
              </a:rPr>
              <a:t>],reg)==1) , then </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5:2:if fix flag[pos]==0 ,print list of candidates.</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5:2:1 : read the choice and add to the </a:t>
            </a:r>
            <a:r>
              <a:rPr lang="en-US" sz="1800" dirty="0" err="1">
                <a:effectLst/>
                <a:latin typeface="Calibri" panose="020F0502020204030204" pitchFamily="34" charset="0"/>
                <a:ea typeface="SimSun" panose="02010600030101010101" pitchFamily="2" charset="-122"/>
                <a:cs typeface="Kartika" panose="02020503030404060203" pitchFamily="18" charset="0"/>
              </a:rPr>
              <a:t>votecount</a:t>
            </a: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5:2:2 :else print “you are already done”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5:3: change flag[pos]==1 for the corresponding reg.no</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Step:5:4: print thanks for vote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5:5 :refresh  the screen</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6 : Else choice==2,Then print “enter the passcode”</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7 : if the passcode is correct ,print the </a:t>
            </a:r>
            <a:r>
              <a:rPr lang="en-US" sz="1800" dirty="0" err="1">
                <a:effectLst/>
                <a:latin typeface="Calibri" panose="020F0502020204030204" pitchFamily="34" charset="0"/>
                <a:ea typeface="SimSun" panose="02010600030101010101" pitchFamily="2" charset="-122"/>
                <a:cs typeface="Kartika" panose="02020503030404060203" pitchFamily="18" charset="0"/>
              </a:rPr>
              <a:t>votecount</a:t>
            </a:r>
            <a:r>
              <a:rPr lang="en-US" sz="1800" dirty="0">
                <a:effectLst/>
                <a:latin typeface="Calibri" panose="020F0502020204030204" pitchFamily="34" charset="0"/>
                <a:ea typeface="SimSun" panose="02010600030101010101" pitchFamily="2" charset="-122"/>
                <a:cs typeface="Kartika" panose="02020503030404060203" pitchFamily="18" charset="0"/>
              </a:rPr>
              <a:t> of each candidate and spoiled votes </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7:1 :else print wrong passcode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7:2 :refresh the screen</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8 :else choice==3,then print “enter the passcode “</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9 :if the passcode is correct , print the leading candidate </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9:1 :else print “wrong passcode”</a:t>
            </a: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             Step 9:2:refresh the screen</a:t>
            </a:r>
          </a:p>
          <a:p>
            <a:pPr>
              <a:lnSpc>
                <a:spcPct val="107000"/>
              </a:lnSpc>
              <a:spcAft>
                <a:spcPts val="0"/>
              </a:spcAft>
            </a:pPr>
            <a:endParaRPr lang="en-US" sz="1800" dirty="0">
              <a:effectLst/>
              <a:latin typeface="Calibri" panose="020F0502020204030204" pitchFamily="34" charset="0"/>
              <a:ea typeface="SimSun" panose="02010600030101010101" pitchFamily="2" charset="-122"/>
              <a:cs typeface="Kartika" panose="02020503030404060203" pitchFamily="18" charset="0"/>
            </a:endParaRPr>
          </a:p>
          <a:p>
            <a:pPr>
              <a:lnSpc>
                <a:spcPct val="107000"/>
              </a:lnSpc>
              <a:spcAft>
                <a:spcPts val="0"/>
              </a:spcAft>
            </a:pPr>
            <a:r>
              <a:rPr lang="en-US" sz="1800" dirty="0">
                <a:effectLst/>
                <a:latin typeface="Calibri" panose="020F0502020204030204" pitchFamily="34" charset="0"/>
                <a:ea typeface="SimSun" panose="02010600030101010101" pitchFamily="2" charset="-122"/>
                <a:cs typeface="Kartika" panose="02020503030404060203" pitchFamily="18" charset="0"/>
              </a:rPr>
              <a:t>Step 10 :else exit .</a:t>
            </a:r>
          </a:p>
          <a:p>
            <a:pPr>
              <a:lnSpc>
                <a:spcPct val="107000"/>
              </a:lnSpc>
              <a:spcAft>
                <a:spcPts val="0"/>
              </a:spcAft>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br>
              <a:rPr lang="en-US" dirty="0"/>
            </a:br>
            <a:r>
              <a:rPr lang="en-US" dirty="0"/>
              <a:t>1)TO CAST THE VOTE</a:t>
            </a:r>
            <a:endParaRPr lang="en-IN" dirty="0"/>
          </a:p>
        </p:txBody>
      </p:sp>
      <p:sp>
        <p:nvSpPr>
          <p:cNvPr id="6" name="TextBox 5"/>
          <p:cNvSpPr txBox="1"/>
          <p:nvPr/>
        </p:nvSpPr>
        <p:spPr>
          <a:xfrm>
            <a:off x="8136416" y="7872713"/>
            <a:ext cx="10544537" cy="1122744"/>
          </a:xfrm>
          <a:prstGeom prst="rect">
            <a:avLst/>
          </a:prstGeom>
          <a:noFill/>
        </p:spPr>
        <p:txBody>
          <a:bodyPr wrap="square" rtlCol="0">
            <a:spAutoFit/>
          </a:bodyPr>
          <a:lstStyle/>
          <a:p>
            <a:endParaRPr lang="en-IN" dirty="0"/>
          </a:p>
        </p:txBody>
      </p:sp>
      <p:sp>
        <p:nvSpPr>
          <p:cNvPr id="7" name="Rectangle 1"/>
          <p:cNvSpPr>
            <a:spLocks noChangeArrowheads="1"/>
          </p:cNvSpPr>
          <p:nvPr/>
        </p:nvSpPr>
        <p:spPr bwMode="auto">
          <a:xfrm>
            <a:off x="7580832" y="2439020"/>
            <a:ext cx="7572907"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Kartika" panose="02020503030404060203" pitchFamily="18"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en-US" altLang="en-US" sz="21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3685" y="3134266"/>
            <a:ext cx="6564630" cy="3421380"/>
          </a:xfrm>
          <a:prstGeom prst="rect">
            <a:avLst/>
          </a:prstGeom>
        </p:spPr>
      </p:pic>
      <p:sp>
        <p:nvSpPr>
          <p:cNvPr id="5" name="TextBox 4"/>
          <p:cNvSpPr txBox="1"/>
          <p:nvPr/>
        </p:nvSpPr>
        <p:spPr>
          <a:xfrm flipH="1">
            <a:off x="1154954" y="2565973"/>
            <a:ext cx="4767147" cy="646331"/>
          </a:xfrm>
          <a:prstGeom prst="rect">
            <a:avLst/>
          </a:prstGeom>
          <a:noFill/>
        </p:spPr>
        <p:txBody>
          <a:bodyPr wrap="square" rtlCol="0">
            <a:spAutoFit/>
          </a:bodyPr>
          <a:lstStyle/>
          <a:p>
            <a:r>
              <a:rPr lang="en-US" sz="1800" dirty="0">
                <a:effectLst/>
                <a:latin typeface="Calibri" panose="020F0502020204030204" pitchFamily="34" charset="0"/>
                <a:ea typeface="SimSun" panose="02010600030101010101" pitchFamily="2" charset="-122"/>
                <a:cs typeface="Kartika" panose="02020503030404060203" pitchFamily="18" charset="0"/>
              </a:rPr>
              <a:t> </a:t>
            </a:r>
            <a:r>
              <a:rPr lang="en-US" sz="1800" dirty="0" err="1">
                <a:effectLst/>
                <a:latin typeface="Calibri" panose="020F0502020204030204" pitchFamily="34" charset="0"/>
                <a:ea typeface="SimSun" panose="02010600030101010101" pitchFamily="2" charset="-122"/>
                <a:cs typeface="Kartika" panose="02020503030404060203" pitchFamily="18" charset="0"/>
              </a:rPr>
              <a:t>i</a:t>
            </a:r>
            <a:r>
              <a:rPr lang="en-US" sz="1800" dirty="0">
                <a:effectLst/>
                <a:latin typeface="Calibri" panose="020F0502020204030204" pitchFamily="34" charset="0"/>
                <a:ea typeface="SimSun" panose="02010600030101010101" pitchFamily="2" charset="-122"/>
                <a:cs typeface="Kartika" panose="02020503030404060203" pitchFamily="18" charset="0"/>
              </a:rPr>
              <a:t>.       If the entered register number is WRONG:-</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TotalTime>
  <Words>628</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 Boardroom</vt:lpstr>
      <vt:lpstr>ONLINE VOTING SYSTEM</vt:lpstr>
      <vt:lpstr>AGENADA</vt:lpstr>
      <vt:lpstr>OBJECTIVE</vt:lpstr>
      <vt:lpstr>INTRODUCTION</vt:lpstr>
      <vt:lpstr>ADVANTAGE  OF PROJECT</vt:lpstr>
      <vt:lpstr>FLOW CHART </vt:lpstr>
      <vt:lpstr>ALGORITHM</vt:lpstr>
      <vt:lpstr>PowerPoint Presentation</vt:lpstr>
      <vt:lpstr>OUTPUT 1)TO CAST THE VOTE</vt:lpstr>
      <vt:lpstr>PowerPoint Presentation</vt:lpstr>
      <vt:lpstr>2)If the register number is already voted:-</vt:lpstr>
      <vt:lpstr>3)To find the vote (only for responsible authority):- </vt:lpstr>
      <vt:lpstr>4)To find the leading candidate(only for responsible authority):-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VOTING SYSTEM</dc:title>
  <dc:creator>Sibix joy</dc:creator>
  <cp:lastModifiedBy>Sibix joy</cp:lastModifiedBy>
  <cp:revision>29</cp:revision>
  <dcterms:created xsi:type="dcterms:W3CDTF">2021-03-20T17:31:00Z</dcterms:created>
  <dcterms:modified xsi:type="dcterms:W3CDTF">2021-09-23T17:26:07Z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A6F637020EB942E0ADDFFFE7B5D258DA</vt:lpwstr>
  </property>
  <property fmtid="{D5CDD505-2E9C-101B-9397-08002B2CF9AE}" pid="3" name="KSOProductBuildVer">
    <vt:lpwstr>1033-11.2.0.10296</vt:lpwstr>
  </property>
</Properties>
</file>