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UI/UX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Indicative content 1.3: Analysis of Brand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1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57480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Pain points:</a:t>
            </a:r>
            <a:r>
              <a:rPr lang="en-US" dirty="0"/>
              <a:t> are problems that occur at the different levels of the customer experience: interaction level, customer-journey level, or relationship level.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2808" y="1400200"/>
            <a:ext cx="5776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Pain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4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Three Levels of Pain Points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Interaction-level pain point:</a:t>
            </a:r>
            <a:r>
              <a:rPr lang="en-US" dirty="0"/>
              <a:t> </a:t>
            </a:r>
          </a:p>
          <a:p>
            <a:r>
              <a:rPr lang="en-US" dirty="0"/>
              <a:t>R</a:t>
            </a:r>
            <a:r>
              <a:rPr lang="en-US" dirty="0" smtClean="0"/>
              <a:t>efer </a:t>
            </a:r>
            <a:r>
              <a:rPr lang="en-US" dirty="0"/>
              <a:t>to challenges or frustrations that customers experience during their interactions with a product, service, or brand. These pain points can significantly impact the overall customer experience and can arise at various touchpoints throughout the customer journey.</a:t>
            </a:r>
          </a:p>
          <a:p>
            <a:r>
              <a:rPr lang="en-US" dirty="0"/>
              <a:t>A user is passed from support person to support person. We’ve all been there — we call customer support, say what we need, only to be passed to another department who “will be able to handle that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8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 Characteristics of Interaction-Level Pain Points: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User Experience (UX) Issues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Difficulties navigating a website or application.</a:t>
            </a:r>
            <a:endParaRPr lang="en-US" sz="1800" dirty="0"/>
          </a:p>
          <a:p>
            <a:pPr lvl="1"/>
            <a:r>
              <a:rPr lang="en-US" dirty="0"/>
              <a:t>Confusing layouts or poorly designed interfaces that hinder usability.</a:t>
            </a:r>
            <a:endParaRPr lang="en-US" sz="1800" dirty="0"/>
          </a:p>
          <a:p>
            <a:pPr lvl="1"/>
            <a:r>
              <a:rPr lang="en-US" dirty="0"/>
              <a:t>Slow loading times or system glitches during use.</a:t>
            </a:r>
            <a:endParaRPr lang="en-US" sz="1800" dirty="0"/>
          </a:p>
          <a:p>
            <a:pPr lvl="0"/>
            <a:r>
              <a:rPr lang="en-US" b="1" dirty="0"/>
              <a:t>Customer Support 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 wait times for assistance or unhelpful responses from support staff.</a:t>
            </a:r>
            <a:endParaRPr lang="en-US" sz="1800" dirty="0"/>
          </a:p>
          <a:p>
            <a:pPr lvl="1"/>
            <a:r>
              <a:rPr lang="en-US" dirty="0"/>
              <a:t>Lack of clear communication channels, making it hard for customers to get help.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2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b="1" dirty="0" smtClean="0"/>
              <a:t>2. Journey-level </a:t>
            </a:r>
            <a:r>
              <a:rPr lang="en-US" sz="2400" b="1" dirty="0"/>
              <a:t>pain point: </a:t>
            </a:r>
            <a:r>
              <a:rPr lang="en-US" sz="2400" dirty="0" smtClean="0"/>
              <a:t>A </a:t>
            </a:r>
            <a:r>
              <a:rPr lang="en-US" sz="2400" dirty="0"/>
              <a:t>user places an order and does not receive it for months</a:t>
            </a:r>
            <a:r>
              <a:rPr lang="en-US" sz="2400" b="1" dirty="0"/>
              <a:t>.</a:t>
            </a:r>
            <a:endParaRPr lang="en-US" b="1" dirty="0"/>
          </a:p>
          <a:p>
            <a:r>
              <a:rPr lang="en-US" dirty="0"/>
              <a:t>R</a:t>
            </a:r>
            <a:r>
              <a:rPr lang="en-US" dirty="0" smtClean="0"/>
              <a:t>efer </a:t>
            </a:r>
            <a:r>
              <a:rPr lang="en-US" dirty="0"/>
              <a:t>to challenges or frustrations that customers experience throughout their entire customer journey with a brand. These pain points can occur at various stages, from awareness to post-purchase, and can significantly impact overall satisfaction and loyalty.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1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 Characteristics of Journey-Level Pain Points: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Awareness </a:t>
            </a:r>
            <a:r>
              <a:rPr lang="en-US" b="1" dirty="0"/>
              <a:t>Stage 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Difficulty finding information about the brand or products.</a:t>
            </a:r>
            <a:endParaRPr lang="en-US" sz="1800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nclear </a:t>
            </a:r>
            <a:r>
              <a:rPr lang="en-US" dirty="0"/>
              <a:t>messaging that leads to confusion.</a:t>
            </a:r>
            <a:endParaRPr lang="en-US" sz="1800" dirty="0"/>
          </a:p>
          <a:p>
            <a:pPr lvl="0"/>
            <a:r>
              <a:rPr lang="en-US" b="1" dirty="0"/>
              <a:t>Consideration Stage Frustrations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Lack of sufficient product information or comparisons to make informed decisions.</a:t>
            </a:r>
            <a:endParaRPr lang="en-US" sz="1800" dirty="0"/>
          </a:p>
          <a:p>
            <a:pPr lvl="1"/>
            <a:r>
              <a:rPr lang="en-US" dirty="0"/>
              <a:t>Complicated navigation on websites, making it hard to browse options.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2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dirty="0" smtClean="0"/>
              <a:t>Relationship-level </a:t>
            </a:r>
            <a:r>
              <a:rPr lang="en-US" b="1" dirty="0"/>
              <a:t>pain point: </a:t>
            </a:r>
            <a:r>
              <a:rPr lang="en-US" dirty="0"/>
              <a:t>A user pays for a service but still has to watch ads.</a:t>
            </a:r>
          </a:p>
          <a:p>
            <a:r>
              <a:rPr lang="en-US" dirty="0"/>
              <a:t>Relationship-level pain points refer to challenges or frustrations that arise in the ongoing relationship between a customer and a brand. These pain points typically involve emotional or psychological aspects of the customer experience and can significantly impact customer loyalty, trust, and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2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 Characteristics of Relationship-Level Pain Points: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Trust </a:t>
            </a:r>
            <a:r>
              <a:rPr lang="en-US" b="1" dirty="0"/>
              <a:t>Issues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Concerns about data privacy and security may lead to hesitation in engaging with the brand.</a:t>
            </a:r>
            <a:endParaRPr lang="en-US" sz="1800" dirty="0"/>
          </a:p>
          <a:p>
            <a:pPr lvl="1"/>
            <a:r>
              <a:rPr lang="en-US" dirty="0"/>
              <a:t>Past negative experiences that erode confidence in the brand’s reliability.</a:t>
            </a:r>
            <a:endParaRPr lang="en-US" sz="1800" dirty="0"/>
          </a:p>
          <a:p>
            <a:pPr lvl="0"/>
            <a:r>
              <a:rPr lang="en-US" b="1" dirty="0"/>
              <a:t>Communication Gaps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Lack of personalized communication can make customers feel undervalued or ignored.</a:t>
            </a:r>
            <a:endParaRPr lang="en-US" sz="1800" dirty="0"/>
          </a:p>
          <a:p>
            <a:pPr lvl="1"/>
            <a:r>
              <a:rPr lang="en-US" dirty="0"/>
              <a:t>Inconsistent messaging or branding that confuses customers about the brand’s identity.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17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UX analysis report should: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Highlight </a:t>
            </a:r>
            <a:r>
              <a:rPr lang="en-US" dirty="0"/>
              <a:t>the most urgent issues</a:t>
            </a:r>
          </a:p>
          <a:p>
            <a:pPr lvl="0"/>
            <a:r>
              <a:rPr lang="en-US" dirty="0"/>
              <a:t>Be specific about the nature of each issue</a:t>
            </a:r>
          </a:p>
          <a:p>
            <a:pPr lvl="0"/>
            <a:r>
              <a:rPr lang="en-US" dirty="0"/>
              <a:t>Include evidence like videos, screenshots, and transcripts</a:t>
            </a:r>
          </a:p>
          <a:p>
            <a:pPr lvl="0"/>
            <a:r>
              <a:rPr lang="en-US" dirty="0"/>
              <a:t>Recommend solutions that are effective and efficient</a:t>
            </a:r>
          </a:p>
          <a:p>
            <a:pPr lvl="0"/>
            <a:r>
              <a:rPr lang="en-US" dirty="0"/>
              <a:t>Include positive findings to let your team know what’s working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9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Identification of Brand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 Competition can be defined as the conflict between the companies offering</a:t>
            </a:r>
            <a:r>
              <a:rPr lang="en-US" dirty="0"/>
              <a:t> </a:t>
            </a:r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similar line of products or services in the same target market and to the same</a:t>
            </a:r>
            <a:r>
              <a:rPr lang="en-US" dirty="0"/>
              <a:t> </a:t>
            </a:r>
            <a:r>
              <a:rPr lang="en-US" dirty="0"/>
              <a:t> </a:t>
            </a:r>
            <a:r>
              <a:rPr lang="en-US" dirty="0" smtClean="0"/>
              <a:t>target </a:t>
            </a:r>
            <a:r>
              <a:rPr lang="en-US" dirty="0"/>
              <a:t>audience with the goal to have the higher market share, increased</a:t>
            </a:r>
            <a:r>
              <a:rPr lang="en-US" dirty="0"/>
              <a:t> </a:t>
            </a:r>
            <a:r>
              <a:rPr lang="en-US" dirty="0"/>
              <a:t> </a:t>
            </a:r>
            <a:r>
              <a:rPr lang="en-US" dirty="0" smtClean="0"/>
              <a:t>revenues</a:t>
            </a:r>
            <a:r>
              <a:rPr lang="en-US" dirty="0"/>
              <a:t>, huge profits, and growth as compared to the contemporary brand at the marketplace.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7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Brand Competition: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1. Direct Competition:  Brands that offer similar products or services targeting the same customer base.</a:t>
            </a:r>
          </a:p>
          <a:p>
            <a:pPr lvl="0"/>
            <a:r>
              <a:rPr lang="en-US" b="1" dirty="0"/>
              <a:t>Example</a:t>
            </a:r>
            <a:r>
              <a:rPr lang="en-US" dirty="0"/>
              <a:t>: Coca-Cola vs. Pepsi.</a:t>
            </a:r>
          </a:p>
          <a:p>
            <a:r>
              <a:rPr lang="en-US" b="1" dirty="0"/>
              <a:t>2. Indirect Competition: Brands that provide different products or services but fulfill the same customer need.</a:t>
            </a:r>
          </a:p>
          <a:p>
            <a:pPr lvl="0"/>
            <a:r>
              <a:rPr lang="en-US" b="1" dirty="0"/>
              <a:t>Example</a:t>
            </a:r>
            <a:r>
              <a:rPr lang="en-US" dirty="0"/>
              <a:t>: Coffee shops vs. tea shops</a:t>
            </a:r>
          </a:p>
          <a:p>
            <a:r>
              <a:rPr lang="en-US" b="1" dirty="0"/>
              <a:t> 3) Replacement Competition:</a:t>
            </a:r>
            <a:r>
              <a:rPr lang="en-US" dirty="0"/>
              <a:t> Replacement competition is the </a:t>
            </a:r>
            <a:r>
              <a:rPr lang="en-US" dirty="0" smtClean="0"/>
              <a:t>tricky(deceive)situation </a:t>
            </a:r>
            <a:r>
              <a:rPr lang="en-US" dirty="0"/>
              <a:t>when your customer indulges in the purchase of other product </a:t>
            </a:r>
            <a:r>
              <a:rPr lang="en-US" dirty="0" smtClean="0"/>
              <a:t>instead of </a:t>
            </a:r>
            <a:r>
              <a:rPr lang="en-US" dirty="0"/>
              <a:t>choosing your product to which he has been committed for a longer period </a:t>
            </a:r>
            <a:r>
              <a:rPr lang="en-US" dirty="0" smtClean="0"/>
              <a:t>of time</a:t>
            </a:r>
            <a:r>
              <a:rPr lang="en-US" dirty="0"/>
              <a:t>.</a:t>
            </a:r>
          </a:p>
          <a:p>
            <a:r>
              <a:rPr lang="en-US" b="1" dirty="0"/>
              <a:t>Example</a:t>
            </a:r>
            <a:r>
              <a:rPr lang="en-US" dirty="0"/>
              <a:t>: A bicycle vs. a car for transportation.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 Identification of Brand Personas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Personas are fictional(imagined) characters, which you create based upon </a:t>
            </a:r>
            <a:r>
              <a:rPr lang="en-US" dirty="0" smtClean="0"/>
              <a:t>your research </a:t>
            </a:r>
            <a:r>
              <a:rPr lang="en-US" dirty="0"/>
              <a:t>in order to represent the different user types that might use your service, product, site, or brand in a similar way. 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personas help designers shape product strategy and accompany during </a:t>
            </a:r>
            <a:r>
              <a:rPr lang="en-US" dirty="0" smtClean="0"/>
              <a:t>the usability </a:t>
            </a:r>
            <a:r>
              <a:rPr lang="en-US" dirty="0"/>
              <a:t>testing sessions.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4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Personas</a:t>
            </a:r>
            <a:r>
              <a:rPr lang="en-US" dirty="0"/>
              <a:t> are fictional characters created to represent different user groups or target audiences. They are based on real-world research and data, and are used to inform design decisions, marketing strategies, and product development.</a:t>
            </a:r>
          </a:p>
          <a:p>
            <a:pPr marL="0" indent="0">
              <a:buNone/>
            </a:pPr>
            <a:r>
              <a:rPr lang="en-US" b="1" dirty="0"/>
              <a:t>Key characteristics of personas:</a:t>
            </a:r>
            <a:endParaRPr lang="en-US" dirty="0"/>
          </a:p>
          <a:p>
            <a:pPr lvl="0"/>
            <a:r>
              <a:rPr lang="en-US" b="1" dirty="0"/>
              <a:t>Demographics:</a:t>
            </a:r>
            <a:r>
              <a:rPr lang="en-US" dirty="0"/>
              <a:t> Age, gender, occupation, education, income, etc.</a:t>
            </a:r>
          </a:p>
          <a:p>
            <a:pPr lvl="0"/>
            <a:r>
              <a:rPr lang="en-US" b="1" dirty="0"/>
              <a:t>Goals:</a:t>
            </a:r>
            <a:r>
              <a:rPr lang="en-US" dirty="0"/>
              <a:t> What they want to achieve or accomplish.</a:t>
            </a:r>
          </a:p>
          <a:p>
            <a:pPr lvl="0"/>
            <a:r>
              <a:rPr lang="en-US" b="1" dirty="0"/>
              <a:t>Motivations:</a:t>
            </a:r>
            <a:r>
              <a:rPr lang="en-US" dirty="0"/>
              <a:t> What drives their behavior and decisions.</a:t>
            </a:r>
          </a:p>
          <a:p>
            <a:pPr lvl="0"/>
            <a:r>
              <a:rPr lang="en-US" b="1" dirty="0"/>
              <a:t>Frustrations:</a:t>
            </a:r>
            <a:r>
              <a:rPr lang="en-US" dirty="0"/>
              <a:t> What challenges or obstacles they face.</a:t>
            </a:r>
          </a:p>
          <a:p>
            <a:pPr lvl="0"/>
            <a:r>
              <a:rPr lang="en-US" b="1" dirty="0"/>
              <a:t>Needs:</a:t>
            </a:r>
            <a:r>
              <a:rPr lang="en-US" dirty="0"/>
              <a:t> What they require to achieve their goals.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of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analysis is a process that helps UX designers learn how users actually go </a:t>
            </a:r>
            <a:r>
              <a:rPr lang="en-US" dirty="0" smtClean="0"/>
              <a:t>about completing </a:t>
            </a:r>
            <a:r>
              <a:rPr lang="en-US" dirty="0"/>
              <a:t>tasks with a product.</a:t>
            </a:r>
          </a:p>
          <a:p>
            <a:r>
              <a:rPr lang="en-US" dirty="0"/>
              <a:t>A user experience (UX) designer is responsible for improving user interaction with a product, whether a website or application, by helping users achieve their goals quickly and smoothly. UX designers use task analysis when developing their product to gain insight and receive feedback from users.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8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Understand product specifications and user psychology</a:t>
            </a:r>
          </a:p>
          <a:p>
            <a:r>
              <a:rPr lang="en-US" dirty="0"/>
              <a:t>2. Interpret data and qualitative feedback</a:t>
            </a:r>
          </a:p>
          <a:p>
            <a:r>
              <a:rPr lang="en-US" dirty="0"/>
              <a:t>3. Create user stories, personas, and storyboards</a:t>
            </a:r>
          </a:p>
          <a:p>
            <a:r>
              <a:rPr lang="en-US" dirty="0"/>
              <a:t>4. Define the right interaction model and evaluate its success</a:t>
            </a:r>
          </a:p>
          <a:p>
            <a:r>
              <a:rPr lang="en-US" dirty="0"/>
              <a:t>5. Develop wireframes and prototypes around customer needs</a:t>
            </a:r>
          </a:p>
          <a:p>
            <a:r>
              <a:rPr lang="en-US" dirty="0"/>
              <a:t>6. Find creative ways to solve UX problems (e.g. usability, findability)</a:t>
            </a:r>
          </a:p>
          <a:p>
            <a:r>
              <a:rPr lang="en-US" dirty="0"/>
              <a:t>7. Work with UI designers to implement attractive designs</a:t>
            </a:r>
          </a:p>
          <a:p>
            <a:r>
              <a:rPr lang="en-US" dirty="0"/>
              <a:t>8. Communicate design ideas and prototypes to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2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644062" flipV="1">
            <a:off x="2087608" y="4063819"/>
            <a:ext cx="84519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Stories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narratives that engage, communicate, and inspire.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fictional characters that represent user groups.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Storyboards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visual representations of a story's key frames.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4907" y="2285998"/>
            <a:ext cx="10545431" cy="366639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Indicative content 1.5: Identification of end user pain 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Identification of end user pain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40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</TotalTime>
  <Words>979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Times New Roman</vt:lpstr>
      <vt:lpstr>Organic</vt:lpstr>
      <vt:lpstr>UI/UX DESIGN</vt:lpstr>
      <vt:lpstr>Identification of Brand Competition</vt:lpstr>
      <vt:lpstr>Types of Brand Competition: </vt:lpstr>
      <vt:lpstr> Identification of Brand Personas </vt:lpstr>
      <vt:lpstr>Cont’</vt:lpstr>
      <vt:lpstr>Define of task</vt:lpstr>
      <vt:lpstr>Steps</vt:lpstr>
      <vt:lpstr>difference</vt:lpstr>
      <vt:lpstr>Indicative content 1.5: Identification of end user pain point</vt:lpstr>
      <vt:lpstr> </vt:lpstr>
      <vt:lpstr>Three Levels of Pain Points </vt:lpstr>
      <vt:lpstr>Key Characteristics of Interaction-Level Pain Points: </vt:lpstr>
      <vt:lpstr>CONT’</vt:lpstr>
      <vt:lpstr>Key Characteristics of Journey-Level Pain Points: </vt:lpstr>
      <vt:lpstr>CONT’</vt:lpstr>
      <vt:lpstr>Key Characteristics of Relationship-Level Pain Points: </vt:lpstr>
      <vt:lpstr>A good UX analysis report should: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DESIGN</dc:title>
  <dc:creator>Eric</dc:creator>
  <cp:lastModifiedBy>Eric</cp:lastModifiedBy>
  <cp:revision>7</cp:revision>
  <dcterms:created xsi:type="dcterms:W3CDTF">2024-10-18T09:15:18Z</dcterms:created>
  <dcterms:modified xsi:type="dcterms:W3CDTF">2024-10-18T10:29:27Z</dcterms:modified>
</cp:coreProperties>
</file>