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3/9/2023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3/9/2023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projectmanager.com/blog/triple-constraint-project-management-time-scope-co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projectmanager.com/project-managem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cribbr.com/research-process/research-question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pm.org.uk/resources/what-is-project-management/what-is-a-life-cyc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dirty="0" smtClean="0"/>
              <a:t>WELCOME DEAR  STUDENTS</a:t>
            </a:r>
            <a:endParaRPr lang="en-US" sz="4800" dirty="0"/>
          </a:p>
        </p:txBody>
      </p:sp>
      <p:sp>
        <p:nvSpPr>
          <p:cNvPr id="3" name="Subtitle 2"/>
          <p:cNvSpPr>
            <a:spLocks noGrp="1"/>
          </p:cNvSpPr>
          <p:nvPr>
            <p:ph type="subTitle" idx="1"/>
          </p:nvPr>
        </p:nvSpPr>
        <p:spPr/>
        <p:txBody>
          <a:bodyPr>
            <a:normAutofit/>
          </a:bodyPr>
          <a:lstStyle/>
          <a:p>
            <a:pPr algn="ctr"/>
            <a:r>
              <a:rPr lang="en-US" sz="3200" dirty="0" smtClean="0"/>
              <a:t>MODULE NAME:   ANALYZE PROJECT REQUIREMENT</a:t>
            </a:r>
            <a:endParaRPr lang="en-US" sz="3200" dirty="0"/>
          </a:p>
        </p:txBody>
      </p:sp>
    </p:spTree>
    <p:extLst>
      <p:ext uri="{BB962C8B-B14F-4D97-AF65-F5344CB8AC3E}">
        <p14:creationId xmlns:p14="http://schemas.microsoft.com/office/powerpoint/2010/main" val="14432252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0"/>
                                        <p:tgtEl>
                                          <p:spTgt spid="2"/>
                                        </p:tgtEl>
                                      </p:cBhvr>
                                    </p:animEffect>
                                    <p:anim calcmode="lin" valueType="num">
                                      <p:cBhvr>
                                        <p:cTn id="8" dur="4000" fill="hold"/>
                                        <p:tgtEl>
                                          <p:spTgt spid="2"/>
                                        </p:tgtEl>
                                        <p:attrNameLst>
                                          <p:attrName>ppt_x</p:attrName>
                                        </p:attrNameLst>
                                      </p:cBhvr>
                                      <p:tavLst>
                                        <p:tav tm="0">
                                          <p:val>
                                            <p:strVal val="#ppt_x"/>
                                          </p:val>
                                        </p:tav>
                                        <p:tav tm="100000">
                                          <p:val>
                                            <p:strVal val="#ppt_x"/>
                                          </p:val>
                                        </p:tav>
                                      </p:tavLst>
                                    </p:anim>
                                    <p:anim calcmode="lin" valueType="num">
                                      <p:cBhvr>
                                        <p:cTn id="9" dur="4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3">
                                            <p:txEl>
                                              <p:pRg st="0" end="0"/>
                                            </p:txEl>
                                          </p:spTgt>
                                        </p:tgtEl>
                                        <p:attrNameLst>
                                          <p:attrName>style.visibility</p:attrName>
                                        </p:attrNameLst>
                                      </p:cBhvr>
                                      <p:to>
                                        <p:strVal val="visible"/>
                                      </p:to>
                                    </p:set>
                                    <p:anim by="(-#ppt_w*2)" calcmode="lin" valueType="num">
                                      <p:cBhvr rctx="PPT">
                                        <p:cTn id="14" dur="1250" autoRev="1" fill="hold">
                                          <p:stCondLst>
                                            <p:cond delay="0"/>
                                          </p:stCondLst>
                                        </p:cTn>
                                        <p:tgtEl>
                                          <p:spTgt spid="3">
                                            <p:txEl>
                                              <p:pRg st="0" end="0"/>
                                            </p:txEl>
                                          </p:spTgt>
                                        </p:tgtEl>
                                        <p:attrNameLst>
                                          <p:attrName>ppt_w</p:attrName>
                                        </p:attrNameLst>
                                      </p:cBhvr>
                                    </p:anim>
                                    <p:anim by="(#ppt_w*0.50)" calcmode="lin" valueType="num">
                                      <p:cBhvr>
                                        <p:cTn id="15" dur="1250" decel="50000" autoRev="1" fill="hold">
                                          <p:stCondLst>
                                            <p:cond delay="0"/>
                                          </p:stCondLst>
                                        </p:cTn>
                                        <p:tgtEl>
                                          <p:spTgt spid="3">
                                            <p:txEl>
                                              <p:pRg st="0" end="0"/>
                                            </p:txEl>
                                          </p:spTgt>
                                        </p:tgtEl>
                                        <p:attrNameLst>
                                          <p:attrName>ppt_x</p:attrName>
                                        </p:attrNameLst>
                                      </p:cBhvr>
                                    </p:anim>
                                    <p:anim from="(-#ppt_h/2)" to="(#ppt_y)" calcmode="lin" valueType="num">
                                      <p:cBhvr>
                                        <p:cTn id="16" dur="2500" fill="hold">
                                          <p:stCondLst>
                                            <p:cond delay="0"/>
                                          </p:stCondLst>
                                        </p:cTn>
                                        <p:tgtEl>
                                          <p:spTgt spid="3">
                                            <p:txEl>
                                              <p:pRg st="0" end="0"/>
                                            </p:txEl>
                                          </p:spTgt>
                                        </p:tgtEl>
                                        <p:attrNameLst>
                                          <p:attrName>ppt_y</p:attrName>
                                        </p:attrNameLst>
                                      </p:cBhvr>
                                    </p:anim>
                                    <p:animRot by="21600000">
                                      <p:cBhvr>
                                        <p:cTn id="17" dur="2500"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Performance requirements define how well the software system accomplishes certain functions under specific conditions. Examples include the software's speed of response, throughput, execution time and storage capacity. </a:t>
            </a:r>
            <a:endParaRPr lang="en-US" dirty="0" smtClean="0"/>
          </a:p>
          <a:p>
            <a:r>
              <a:rPr lang="en-US" dirty="0"/>
              <a:t>A usability requirement must state some required behavior that users want the system to perform. Usability is often measured in subjective ways (i.e., easy to use). Confer with the business users and identify the usability requirements that the distributed application must satisfy.</a:t>
            </a:r>
          </a:p>
          <a:p>
            <a:endParaRPr lang="en-US" dirty="0"/>
          </a:p>
        </p:txBody>
      </p:sp>
    </p:spTree>
    <p:extLst>
      <p:ext uri="{BB962C8B-B14F-4D97-AF65-F5344CB8AC3E}">
        <p14:creationId xmlns:p14="http://schemas.microsoft.com/office/powerpoint/2010/main" val="330660090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lvl="0"/>
            <a:r>
              <a:rPr lang="en-US" b="1" dirty="0" err="1"/>
              <a:t>Recovability</a:t>
            </a:r>
            <a:r>
              <a:rPr lang="en-US" b="1" dirty="0"/>
              <a:t> requirement:</a:t>
            </a:r>
            <a:r>
              <a:rPr lang="en-US" dirty="0"/>
              <a:t> Recoverability-Component Requirement: The ability to repair or replace system components, with minimum work effort, and with no loss or disruption of business functionality. </a:t>
            </a:r>
          </a:p>
          <a:p>
            <a:r>
              <a:rPr lang="en-US" dirty="0"/>
              <a:t>Maintainability defines the time required for a solution or its component to be fixed, changed to increase performance or other qualities, or adapted to a changing environment</a:t>
            </a:r>
            <a:r>
              <a:rPr lang="en-US" dirty="0" smtClean="0"/>
              <a:t>.</a:t>
            </a:r>
          </a:p>
          <a:p>
            <a:r>
              <a:rPr lang="en-US" dirty="0"/>
              <a:t>content and design clear and simple enough so that most people can use it without needing to adapt it, while supporting those who do need to adapt things.</a:t>
            </a:r>
          </a:p>
          <a:p>
            <a:endParaRPr lang="en-US" dirty="0"/>
          </a:p>
        </p:txBody>
      </p:sp>
    </p:spTree>
    <p:extLst>
      <p:ext uri="{BB962C8B-B14F-4D97-AF65-F5344CB8AC3E}">
        <p14:creationId xmlns:p14="http://schemas.microsoft.com/office/powerpoint/2010/main" val="408989771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scope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project scope is the total amount of work that needs to be done to complete a project. It’s also one of the </a:t>
            </a:r>
            <a:r>
              <a:rPr lang="en-US" u="sng" dirty="0">
                <a:hlinkClick r:id="rId2"/>
              </a:rPr>
              <a:t>triple constraints</a:t>
            </a:r>
            <a:r>
              <a:rPr lang="en-US" dirty="0"/>
              <a:t> of project management. Defining scope is part of the project planning process and helps project managers determine what the project goals, deliverables, tasks, costs and deadlines are.</a:t>
            </a:r>
          </a:p>
          <a:p>
            <a:endParaRPr lang="en-US" dirty="0"/>
          </a:p>
        </p:txBody>
      </p:sp>
    </p:spTree>
    <p:extLst>
      <p:ext uri="{BB962C8B-B14F-4D97-AF65-F5344CB8AC3E}">
        <p14:creationId xmlns:p14="http://schemas.microsoft.com/office/powerpoint/2010/main" val="1241179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Project Scope Statement</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As mentioned above, the scope statement is the project management document that describes the scope of a project.</a:t>
            </a:r>
            <a:endParaRPr lang="en-US" dirty="0"/>
          </a:p>
        </p:txBody>
      </p:sp>
    </p:spTree>
    <p:extLst>
      <p:ext uri="{BB962C8B-B14F-4D97-AF65-F5344CB8AC3E}">
        <p14:creationId xmlns:p14="http://schemas.microsoft.com/office/powerpoint/2010/main" val="21532441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elements included in project scope statement.</a:t>
            </a: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a:t>Project Goals &amp; Objectives:</a:t>
            </a:r>
            <a:r>
              <a:rPr lang="en-US" dirty="0"/>
              <a:t> The project requirements or acceptance criteria.</a:t>
            </a:r>
          </a:p>
          <a:p>
            <a:pPr lvl="0"/>
            <a:r>
              <a:rPr lang="en-US" b="1" dirty="0"/>
              <a:t>Project Deliverables:</a:t>
            </a:r>
            <a:r>
              <a:rPr lang="en-US" dirty="0"/>
              <a:t> The outcomes of project tasks.</a:t>
            </a:r>
          </a:p>
          <a:p>
            <a:pPr lvl="0"/>
            <a:r>
              <a:rPr lang="en-US" b="1" dirty="0"/>
              <a:t>Project Exclusions &amp; Constraints:</a:t>
            </a:r>
            <a:r>
              <a:rPr lang="en-US" dirty="0"/>
              <a:t> As a project manager you need to explain what can’t be done and why.</a:t>
            </a:r>
          </a:p>
          <a:p>
            <a:pPr lvl="0"/>
            <a:r>
              <a:rPr lang="en-US" b="1" dirty="0"/>
              <a:t>Project Assumptions:</a:t>
            </a:r>
            <a:r>
              <a:rPr lang="en-US" dirty="0"/>
              <a:t> Some initial assumptions that the project management team has before executing the work.</a:t>
            </a:r>
          </a:p>
          <a:p>
            <a:pPr lvl="0"/>
            <a:r>
              <a:rPr lang="en-US" b="1" dirty="0"/>
              <a:t>Project Milestones:</a:t>
            </a:r>
            <a:r>
              <a:rPr lang="en-US" dirty="0"/>
              <a:t> These mark important moments in your </a:t>
            </a:r>
            <a:r>
              <a:rPr lang="en-US" u="sng" dirty="0">
                <a:hlinkClick r:id="rId2"/>
              </a:rPr>
              <a:t>project life cycle</a:t>
            </a:r>
            <a:r>
              <a:rPr lang="en-US" dirty="0"/>
              <a:t>, such as the end of a phase.</a:t>
            </a:r>
          </a:p>
          <a:p>
            <a:pPr lvl="0"/>
            <a:r>
              <a:rPr lang="en-US" b="1" dirty="0"/>
              <a:t>Scope Baseline:</a:t>
            </a:r>
            <a:r>
              <a:rPr lang="en-US" dirty="0"/>
              <a:t> Your original scope as you planned it. The scope baseline allows you to compare actual results against what it’s in your scope statement.</a:t>
            </a:r>
          </a:p>
          <a:p>
            <a:endParaRPr lang="en-US" dirty="0"/>
          </a:p>
        </p:txBody>
      </p:sp>
    </p:spTree>
    <p:extLst>
      <p:ext uri="{BB962C8B-B14F-4D97-AF65-F5344CB8AC3E}">
        <p14:creationId xmlns:p14="http://schemas.microsoft.com/office/powerpoint/2010/main" val="4424164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lnSpc>
                <a:spcPct val="90000"/>
              </a:lnSpc>
              <a:spcBef>
                <a:spcPct val="0"/>
              </a:spcBef>
            </a:pPr>
            <a:r>
              <a:rPr lang="en-US" sz="2400" b="1" dirty="0">
                <a:solidFill>
                  <a:schemeClr val="tx1"/>
                </a:solidFill>
              </a:rPr>
              <a:t>Research methodology and tools are correctly determined in accordance with project </a:t>
            </a:r>
            <a:r>
              <a:rPr lang="en-US" sz="2400" b="1" dirty="0" smtClean="0">
                <a:solidFill>
                  <a:schemeClr val="tx1"/>
                </a:solidFill>
              </a:rPr>
              <a:t>goals.</a:t>
            </a:r>
            <a:r>
              <a:rPr lang="en-US" sz="1600" dirty="0"/>
              <a:t/>
            </a:r>
            <a:br>
              <a:rPr lang="en-US" sz="1600" dirty="0"/>
            </a:br>
            <a:endParaRPr lang="en-US" dirty="0"/>
          </a:p>
        </p:txBody>
      </p:sp>
      <p:sp>
        <p:nvSpPr>
          <p:cNvPr id="3" name="Content Placeholder 2"/>
          <p:cNvSpPr>
            <a:spLocks noGrp="1"/>
          </p:cNvSpPr>
          <p:nvPr>
            <p:ph idx="1"/>
          </p:nvPr>
        </p:nvSpPr>
        <p:spPr/>
        <p:txBody>
          <a:bodyPr/>
          <a:lstStyle/>
          <a:p>
            <a:r>
              <a:rPr lang="en-US" b="1" dirty="0"/>
              <a:t>Research methodology</a:t>
            </a:r>
            <a:endParaRPr lang="en-US" dirty="0"/>
          </a:p>
          <a:p>
            <a:pPr marL="0" indent="0">
              <a:buNone/>
            </a:pPr>
            <a:r>
              <a:rPr lang="en-US" dirty="0"/>
              <a:t>Research methodology is the specific procedures or techniques used to identify, select, process, and analyze information about a </a:t>
            </a:r>
            <a:r>
              <a:rPr lang="en-US" dirty="0" smtClean="0"/>
              <a:t>topic.</a:t>
            </a:r>
            <a:endParaRPr lang="en-US" dirty="0"/>
          </a:p>
          <a:p>
            <a:endParaRPr lang="en-US" dirty="0"/>
          </a:p>
        </p:txBody>
      </p:sp>
    </p:spTree>
    <p:extLst>
      <p:ext uri="{BB962C8B-B14F-4D97-AF65-F5344CB8AC3E}">
        <p14:creationId xmlns:p14="http://schemas.microsoft.com/office/powerpoint/2010/main" val="19160197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research methodology</a:t>
            </a:r>
            <a:endParaRPr lang="en-US" dirty="0"/>
          </a:p>
        </p:txBody>
      </p:sp>
      <p:sp>
        <p:nvSpPr>
          <p:cNvPr id="3" name="Content Placeholder 2"/>
          <p:cNvSpPr>
            <a:spLocks noGrp="1"/>
          </p:cNvSpPr>
          <p:nvPr>
            <p:ph idx="1"/>
          </p:nvPr>
        </p:nvSpPr>
        <p:spPr/>
        <p:txBody>
          <a:bodyPr/>
          <a:lstStyle/>
          <a:p>
            <a:pPr lvl="0"/>
            <a:r>
              <a:rPr lang="en-US" b="1" dirty="0"/>
              <a:t>Fundamental </a:t>
            </a:r>
            <a:r>
              <a:rPr lang="en-US" b="1" dirty="0" smtClean="0"/>
              <a:t>research:</a:t>
            </a:r>
            <a:r>
              <a:rPr lang="en-US" dirty="0" smtClean="0"/>
              <a:t>“ </a:t>
            </a:r>
            <a:r>
              <a:rPr lang="en-US" dirty="0"/>
              <a:t>means </a:t>
            </a:r>
            <a:r>
              <a:rPr lang="en-US" b="1" dirty="0"/>
              <a:t>basic and applied research in science and engineering</a:t>
            </a:r>
            <a:r>
              <a:rPr lang="en-US" dirty="0" smtClean="0"/>
              <a:t>,</a:t>
            </a:r>
            <a:r>
              <a:rPr lang="en-US" dirty="0"/>
              <a:t> is “experimental or theoretical works mainly performed to obtain new knowledge on the basics of observable phenomena or </a:t>
            </a:r>
            <a:r>
              <a:rPr lang="en-US" dirty="0" smtClean="0"/>
              <a:t>facts.</a:t>
            </a:r>
            <a:endParaRPr lang="en-US" dirty="0"/>
          </a:p>
          <a:p>
            <a:pPr lvl="0"/>
            <a:r>
              <a:rPr lang="en-US" b="1" dirty="0"/>
              <a:t>Exploratory </a:t>
            </a:r>
            <a:r>
              <a:rPr lang="en-US" b="1" dirty="0" smtClean="0"/>
              <a:t>research</a:t>
            </a:r>
            <a:r>
              <a:rPr lang="en-US" dirty="0" smtClean="0"/>
              <a:t>: is </a:t>
            </a:r>
            <a:r>
              <a:rPr lang="en-US" dirty="0"/>
              <a:t>a methodology approach that investigates </a:t>
            </a:r>
            <a:r>
              <a:rPr lang="en-US" u="sng" dirty="0">
                <a:hlinkClick r:id="rId2"/>
              </a:rPr>
              <a:t>research questions</a:t>
            </a:r>
            <a:r>
              <a:rPr lang="en-US" dirty="0"/>
              <a:t> that have not previously been studied in </a:t>
            </a:r>
            <a:r>
              <a:rPr lang="en-US" dirty="0" smtClean="0"/>
              <a:t>depth(</a:t>
            </a:r>
            <a:r>
              <a:rPr lang="en-US" dirty="0" err="1" smtClean="0"/>
              <a:t>byimbitse</a:t>
            </a:r>
            <a:r>
              <a:rPr lang="en-US" dirty="0" smtClean="0"/>
              <a:t>).</a:t>
            </a:r>
          </a:p>
          <a:p>
            <a:r>
              <a:rPr lang="en-US" b="1" dirty="0"/>
              <a:t>Survey </a:t>
            </a:r>
            <a:r>
              <a:rPr lang="en-US" b="1" dirty="0" smtClean="0"/>
              <a:t>research:</a:t>
            </a:r>
            <a:endParaRPr lang="en-US" dirty="0"/>
          </a:p>
          <a:p>
            <a:pPr lvl="0"/>
            <a:endParaRPr lang="en-US" dirty="0" smtClean="0"/>
          </a:p>
          <a:p>
            <a:pPr lvl="0"/>
            <a:endParaRPr lang="en-US" dirty="0"/>
          </a:p>
          <a:p>
            <a:endParaRPr lang="en-US" dirty="0"/>
          </a:p>
        </p:txBody>
      </p:sp>
    </p:spTree>
    <p:extLst>
      <p:ext uri="{BB962C8B-B14F-4D97-AF65-F5344CB8AC3E}">
        <p14:creationId xmlns:p14="http://schemas.microsoft.com/office/powerpoint/2010/main" val="102464764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Survey research is defined as "the collection of information from a sample of individuals through their responses to questions</a:t>
            </a:r>
            <a:r>
              <a:rPr lang="en-US" dirty="0" smtClean="0"/>
              <a:t>".</a:t>
            </a:r>
          </a:p>
          <a:p>
            <a:pPr lvl="0"/>
            <a:r>
              <a:rPr lang="en-US" b="1" dirty="0"/>
              <a:t>Case </a:t>
            </a:r>
            <a:r>
              <a:rPr lang="en-US" b="1" smtClean="0"/>
              <a:t>studies</a:t>
            </a:r>
            <a:r>
              <a:rPr lang="en-US" smtClean="0"/>
              <a:t>: A </a:t>
            </a:r>
            <a:r>
              <a:rPr lang="en-US" dirty="0"/>
              <a:t>case study is a research approach that is used to generate an in-depth, multi-faceted understanding of a complex issue in its real-life context.</a:t>
            </a:r>
          </a:p>
        </p:txBody>
      </p:sp>
    </p:spTree>
    <p:extLst>
      <p:ext uri="{BB962C8B-B14F-4D97-AF65-F5344CB8AC3E}">
        <p14:creationId xmlns:p14="http://schemas.microsoft.com/office/powerpoint/2010/main" val="211636720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management approach</a:t>
            </a:r>
            <a:endParaRPr lang="en-US" dirty="0"/>
          </a:p>
        </p:txBody>
      </p:sp>
      <p:sp>
        <p:nvSpPr>
          <p:cNvPr id="3" name="Content Placeholder 2"/>
          <p:cNvSpPr>
            <a:spLocks noGrp="1"/>
          </p:cNvSpPr>
          <p:nvPr>
            <p:ph idx="1"/>
          </p:nvPr>
        </p:nvSpPr>
        <p:spPr/>
        <p:txBody>
          <a:bodyPr/>
          <a:lstStyle/>
          <a:p>
            <a:r>
              <a:rPr lang="en-US" dirty="0"/>
              <a:t>The agile working methodology or ‘movement’ allows project managers and other stakeholders to </a:t>
            </a:r>
            <a:r>
              <a:rPr lang="en-US" b="1" dirty="0"/>
              <a:t>assess and examine the direction of the project during its life cycle</a:t>
            </a:r>
            <a:r>
              <a:rPr lang="en-US" b="1" dirty="0" smtClean="0"/>
              <a:t>.</a:t>
            </a:r>
          </a:p>
          <a:p>
            <a:r>
              <a:rPr lang="en-US" b="1" dirty="0"/>
              <a:t>Agile project management</a:t>
            </a:r>
            <a:r>
              <a:rPr lang="en-US" dirty="0"/>
              <a:t> is an </a:t>
            </a:r>
            <a:r>
              <a:rPr lang="en-US" b="1" dirty="0"/>
              <a:t>iterative</a:t>
            </a:r>
            <a:r>
              <a:rPr lang="en-US" dirty="0"/>
              <a:t> approach to delivering a project throughout its </a:t>
            </a:r>
            <a:r>
              <a:rPr lang="en-US" b="1" u="sng" dirty="0">
                <a:hlinkClick r:id="rId2" tooltip="What is a life cycle?"/>
              </a:rPr>
              <a:t>life cycle</a:t>
            </a:r>
            <a:r>
              <a:rPr lang="en-US" dirty="0"/>
              <a:t>.</a:t>
            </a:r>
          </a:p>
          <a:p>
            <a:endParaRPr lang="en-US" dirty="0"/>
          </a:p>
        </p:txBody>
      </p:sp>
    </p:spTree>
    <p:extLst>
      <p:ext uri="{BB962C8B-B14F-4D97-AF65-F5344CB8AC3E}">
        <p14:creationId xmlns:p14="http://schemas.microsoft.com/office/powerpoint/2010/main" val="329382406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agile model</a:t>
            </a:r>
            <a:endParaRPr lang="en-US" dirty="0"/>
          </a:p>
        </p:txBody>
      </p:sp>
      <p:pic>
        <p:nvPicPr>
          <p:cNvPr id="4" name="Content Placeholder 3" descr="E:\collected document\Trainers\KIGARAMA TVET SCHOOL\NOTES YEAR 2022-2023\l3 all\agil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4458" y="2024743"/>
            <a:ext cx="4990012" cy="4349931"/>
          </a:xfrm>
          <a:prstGeom prst="rect">
            <a:avLst/>
          </a:prstGeom>
          <a:noFill/>
          <a:ln>
            <a:noFill/>
          </a:ln>
        </p:spPr>
      </p:pic>
    </p:spTree>
    <p:extLst>
      <p:ext uri="{BB962C8B-B14F-4D97-AF65-F5344CB8AC3E}">
        <p14:creationId xmlns:p14="http://schemas.microsoft.com/office/powerpoint/2010/main" val="29835650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Waterfall</a:t>
            </a:r>
            <a:endParaRPr lang="en-US" dirty="0"/>
          </a:p>
        </p:txBody>
      </p:sp>
      <p:sp>
        <p:nvSpPr>
          <p:cNvPr id="3" name="Content Placeholder 2"/>
          <p:cNvSpPr>
            <a:spLocks noGrp="1"/>
          </p:cNvSpPr>
          <p:nvPr>
            <p:ph idx="1"/>
          </p:nvPr>
        </p:nvSpPr>
        <p:spPr/>
        <p:txBody>
          <a:bodyPr/>
          <a:lstStyle/>
          <a:p>
            <a:r>
              <a:rPr lang="en-US" b="1" dirty="0"/>
              <a:t>The waterfall model is a breakdown of project activities into linear sequential phases, meaning they are passed down onto each other, where each phase depends on the deliverables of the previous one and corresponds to a specialization of tasks.. </a:t>
            </a:r>
            <a:endParaRPr lang="en-US" b="1" dirty="0" smtClean="0"/>
          </a:p>
          <a:p>
            <a:r>
              <a:rPr lang="en-US" dirty="0"/>
              <a:t>A </a:t>
            </a:r>
            <a:r>
              <a:rPr lang="en-US" b="1" i="1" dirty="0"/>
              <a:t>waterfall</a:t>
            </a:r>
            <a:r>
              <a:rPr lang="en-US" dirty="0"/>
              <a:t> is a point in a river or stream where water flows over a vertical drop or a series of steep drops.</a:t>
            </a:r>
          </a:p>
          <a:p>
            <a:endParaRPr lang="en-US" dirty="0"/>
          </a:p>
        </p:txBody>
      </p:sp>
    </p:spTree>
    <p:extLst>
      <p:ext uri="{BB962C8B-B14F-4D97-AF65-F5344CB8AC3E}">
        <p14:creationId xmlns:p14="http://schemas.microsoft.com/office/powerpoint/2010/main" val="299743690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waterfall</a:t>
            </a:r>
            <a:endParaRPr lang="en-US" dirty="0"/>
          </a:p>
        </p:txBody>
      </p:sp>
      <p:pic>
        <p:nvPicPr>
          <p:cNvPr id="4" name="Content Placeholder 3" descr="E:\collected document\Trainers\KIGARAMA TVET SCHOOL\NOTES YEAR 2022-2023\l3 all\waterfa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211" y="2194560"/>
            <a:ext cx="4766491" cy="3958045"/>
          </a:xfrm>
          <a:prstGeom prst="rect">
            <a:avLst/>
          </a:prstGeom>
          <a:noFill/>
          <a:ln>
            <a:noFill/>
          </a:ln>
        </p:spPr>
      </p:pic>
      <p:pic>
        <p:nvPicPr>
          <p:cNvPr id="5" name="Picture 4" descr="Waterfall Project Management"/>
          <p:cNvPicPr/>
          <p:nvPr/>
        </p:nvPicPr>
        <p:blipFill>
          <a:blip r:embed="rId3"/>
          <a:srcRect t="19298" b="6770"/>
          <a:stretch>
            <a:fillRect/>
          </a:stretch>
        </p:blipFill>
        <p:spPr bwMode="auto">
          <a:xfrm>
            <a:off x="5322161" y="2194560"/>
            <a:ext cx="6433185" cy="3958045"/>
          </a:xfrm>
          <a:prstGeom prst="rect">
            <a:avLst/>
          </a:prstGeom>
          <a:noFill/>
          <a:ln w="9525">
            <a:noFill/>
            <a:miter lim="800000"/>
            <a:headEnd/>
            <a:tailEnd/>
          </a:ln>
        </p:spPr>
      </p:pic>
    </p:spTree>
    <p:extLst>
      <p:ext uri="{BB962C8B-B14F-4D97-AF65-F5344CB8AC3E}">
        <p14:creationId xmlns:p14="http://schemas.microsoft.com/office/powerpoint/2010/main" val="236331607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Project requirements</a:t>
            </a:r>
            <a:endParaRPr lang="en-US" dirty="0"/>
          </a:p>
        </p:txBody>
      </p:sp>
      <p:sp>
        <p:nvSpPr>
          <p:cNvPr id="3" name="Content Placeholder 2"/>
          <p:cNvSpPr>
            <a:spLocks noGrp="1"/>
          </p:cNvSpPr>
          <p:nvPr>
            <p:ph idx="1"/>
          </p:nvPr>
        </p:nvSpPr>
        <p:spPr/>
        <p:txBody>
          <a:bodyPr/>
          <a:lstStyle/>
          <a:p>
            <a:r>
              <a:rPr lang="en-US" b="1" dirty="0"/>
              <a:t>Project requirements</a:t>
            </a:r>
            <a:r>
              <a:rPr lang="en-US" dirty="0"/>
              <a:t> are conditions or tasks that must be completed to ensure the success or completion of the project. They provide a clear picture of the work that needs to be done. They're meant to align the project's resources with the objectives of the organization. </a:t>
            </a:r>
          </a:p>
        </p:txBody>
      </p:sp>
    </p:spTree>
    <p:extLst>
      <p:ext uri="{BB962C8B-B14F-4D97-AF65-F5344CB8AC3E}">
        <p14:creationId xmlns:p14="http://schemas.microsoft.com/office/powerpoint/2010/main" val="80679071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requirements can be categorized into three main categories:</a:t>
            </a:r>
            <a:endParaRPr lang="en-US" dirty="0"/>
          </a:p>
        </p:txBody>
      </p:sp>
      <p:sp>
        <p:nvSpPr>
          <p:cNvPr id="3" name="Content Placeholder 2"/>
          <p:cNvSpPr>
            <a:spLocks noGrp="1"/>
          </p:cNvSpPr>
          <p:nvPr>
            <p:ph idx="1"/>
          </p:nvPr>
        </p:nvSpPr>
        <p:spPr/>
        <p:txBody>
          <a:bodyPr/>
          <a:lstStyle/>
          <a:p>
            <a:r>
              <a:rPr lang="en-US" dirty="0"/>
              <a:t>business</a:t>
            </a:r>
            <a:r>
              <a:rPr lang="en-US" dirty="0" smtClean="0"/>
              <a:t>,</a:t>
            </a:r>
          </a:p>
          <a:p>
            <a:r>
              <a:rPr lang="en-US" dirty="0" smtClean="0"/>
              <a:t>solution</a:t>
            </a:r>
            <a:r>
              <a:rPr lang="en-US" dirty="0"/>
              <a:t>, </a:t>
            </a:r>
            <a:endParaRPr lang="en-US" dirty="0"/>
          </a:p>
          <a:p>
            <a:r>
              <a:rPr lang="en-US" dirty="0" smtClean="0"/>
              <a:t>stakeholder </a:t>
            </a:r>
            <a:r>
              <a:rPr lang="en-US" dirty="0"/>
              <a:t>requirements.</a:t>
            </a:r>
          </a:p>
        </p:txBody>
      </p:sp>
    </p:spTree>
    <p:extLst>
      <p:ext uri="{BB962C8B-B14F-4D97-AF65-F5344CB8AC3E}">
        <p14:creationId xmlns:p14="http://schemas.microsoft.com/office/powerpoint/2010/main" val="74262790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Business requirements</a:t>
            </a:r>
            <a:r>
              <a:rPr lang="en-US" dirty="0"/>
              <a:t> are the high-level needs of the business. They address what's required and why the project is happening</a:t>
            </a:r>
            <a:r>
              <a:rPr lang="en-US" dirty="0" smtClean="0"/>
              <a:t>.</a:t>
            </a:r>
          </a:p>
          <a:p>
            <a:r>
              <a:rPr lang="en-US" b="1" dirty="0"/>
              <a:t>Solution requirements</a:t>
            </a:r>
            <a:r>
              <a:rPr lang="en-US" dirty="0"/>
              <a:t>, which include both functional and non-functional requirements, are the specific features and characteristics of the product or service that meet all requirements, both business and stakeholder. Functional requirements describe something that a product or service is required to do</a:t>
            </a:r>
            <a:r>
              <a:rPr lang="en-US" dirty="0" smtClean="0"/>
              <a:t>.</a:t>
            </a:r>
          </a:p>
          <a:p>
            <a:r>
              <a:rPr lang="en-US" dirty="0"/>
              <a:t>A </a:t>
            </a:r>
            <a:r>
              <a:rPr lang="en-US" b="1" dirty="0"/>
              <a:t>stakeholder</a:t>
            </a:r>
            <a:r>
              <a:rPr lang="en-US" dirty="0"/>
              <a:t> is anyone who has an interest in the product or service that's being produced or provided. They may be internal stakeholders (employees) or external stakeholders (customers, regulators, or suppliers).</a:t>
            </a:r>
            <a:endParaRPr lang="en-US" dirty="0"/>
          </a:p>
        </p:txBody>
      </p:sp>
    </p:spTree>
    <p:extLst>
      <p:ext uri="{BB962C8B-B14F-4D97-AF65-F5344CB8AC3E}">
        <p14:creationId xmlns:p14="http://schemas.microsoft.com/office/powerpoint/2010/main" val="186179897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requirement on every project.</a:t>
            </a:r>
            <a:endParaRPr lang="en-US" dirty="0"/>
          </a:p>
        </p:txBody>
      </p:sp>
      <p:sp>
        <p:nvSpPr>
          <p:cNvPr id="3" name="Content Placeholder 2"/>
          <p:cNvSpPr>
            <a:spLocks noGrp="1"/>
          </p:cNvSpPr>
          <p:nvPr>
            <p:ph idx="1"/>
          </p:nvPr>
        </p:nvSpPr>
        <p:spPr/>
        <p:txBody>
          <a:bodyPr/>
          <a:lstStyle/>
          <a:p>
            <a:pPr lvl="0"/>
            <a:r>
              <a:rPr lang="en-US" b="1" dirty="0"/>
              <a:t>Performance requirement</a:t>
            </a:r>
            <a:endParaRPr lang="en-US" dirty="0"/>
          </a:p>
          <a:p>
            <a:pPr lvl="0"/>
            <a:r>
              <a:rPr lang="en-US" b="1" dirty="0"/>
              <a:t>Usability requirement</a:t>
            </a:r>
            <a:endParaRPr lang="en-US" dirty="0"/>
          </a:p>
          <a:p>
            <a:r>
              <a:rPr lang="en-US" b="1" dirty="0"/>
              <a:t>Recoverability </a:t>
            </a:r>
            <a:r>
              <a:rPr lang="en-US" b="1" dirty="0" smtClean="0"/>
              <a:t>requirement</a:t>
            </a:r>
          </a:p>
          <a:p>
            <a:pPr lvl="0"/>
            <a:r>
              <a:rPr lang="en-US" b="1" dirty="0"/>
              <a:t>Maintainability requirement</a:t>
            </a:r>
            <a:endParaRPr lang="en-US" dirty="0"/>
          </a:p>
          <a:p>
            <a:r>
              <a:rPr lang="en-US" b="1" dirty="0"/>
              <a:t>Accessibility requirement: </a:t>
            </a:r>
            <a:r>
              <a:rPr lang="en-US" dirty="0"/>
              <a:t> </a:t>
            </a:r>
            <a:endParaRPr lang="en-US" dirty="0"/>
          </a:p>
        </p:txBody>
      </p:sp>
    </p:spTree>
    <p:extLst>
      <p:ext uri="{BB962C8B-B14F-4D97-AF65-F5344CB8AC3E}">
        <p14:creationId xmlns:p14="http://schemas.microsoft.com/office/powerpoint/2010/main" val="66554781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93</TotalTime>
  <Words>411</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Trebuchet MS</vt:lpstr>
      <vt:lpstr>Berlin</vt:lpstr>
      <vt:lpstr>WELCOME DEAR  STUDENTS</vt:lpstr>
      <vt:lpstr>Project management approach</vt:lpstr>
      <vt:lpstr>Life cycle of agile model</vt:lpstr>
      <vt:lpstr>Waterfall</vt:lpstr>
      <vt:lpstr>Life cycle of waterfall</vt:lpstr>
      <vt:lpstr>✓ Project requirements</vt:lpstr>
      <vt:lpstr>Project requirements can be categorized into three main categories:</vt:lpstr>
      <vt:lpstr>Cont’</vt:lpstr>
      <vt:lpstr>The main requirement on every project.</vt:lpstr>
      <vt:lpstr>Cont’</vt:lpstr>
      <vt:lpstr>Cont’</vt:lpstr>
      <vt:lpstr>Project scope </vt:lpstr>
      <vt:lpstr>Project Scope Statement </vt:lpstr>
      <vt:lpstr>The elements included in project scope statement.</vt:lpstr>
      <vt:lpstr>Research methodology and tools are correctly determined in accordance with project goals. </vt:lpstr>
      <vt:lpstr>Types of research methodology</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DEAR  STUDENTS</dc:title>
  <dc:creator>KIGARAMA TSS</dc:creator>
  <cp:lastModifiedBy>KIGARAMA TSS</cp:lastModifiedBy>
  <cp:revision>10</cp:revision>
  <dcterms:created xsi:type="dcterms:W3CDTF">2023-03-09T05:26:59Z</dcterms:created>
  <dcterms:modified xsi:type="dcterms:W3CDTF">2023-03-09T07:00:03Z</dcterms:modified>
</cp:coreProperties>
</file>