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219456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PT Sans Narrow"/>
      <p:regular r:id="rId15"/>
      <p:bold r:id="rId16"/>
    </p:embeddedFont>
    <p:embeddedFont>
      <p:font typeface="Oswald"/>
      <p:regular r:id="rId17"/>
      <p:bold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912">
          <p15:clr>
            <a:srgbClr val="A4A3A4"/>
          </p15:clr>
        </p15:guide>
        <p15:guide id="2" orient="horz" pos="3456">
          <p15:clr>
            <a:srgbClr val="9AA0A6"/>
          </p15:clr>
        </p15:guide>
        <p15:guide id="3" orient="horz" pos="6912">
          <p15:clr>
            <a:srgbClr val="9AA0A6"/>
          </p15:clr>
        </p15:guide>
        <p15:guide id="4" pos="3456">
          <p15:clr>
            <a:srgbClr val="9AA0A6"/>
          </p15:clr>
        </p15:guide>
        <p15:guide id="5" pos="10368">
          <p15:clr>
            <a:srgbClr val="9AA0A6"/>
          </p15:clr>
        </p15:guide>
        <p15:guide id="6" orient="horz" pos="10368">
          <p15:clr>
            <a:srgbClr val="9AA0A6"/>
          </p15:clr>
        </p15:guide>
        <p15:guide id="7" orient="horz" pos="13824">
          <p15:clr>
            <a:srgbClr val="9AA0A6"/>
          </p15:clr>
        </p15:guide>
        <p15:guide id="8" pos="1728">
          <p15:clr>
            <a:srgbClr val="9AA0A6"/>
          </p15:clr>
        </p15:guide>
        <p15:guide id="9" pos="5184">
          <p15:clr>
            <a:srgbClr val="9AA0A6"/>
          </p15:clr>
        </p15:guide>
        <p15:guide id="10" pos="8640">
          <p15:clr>
            <a:srgbClr val="9AA0A6"/>
          </p15:clr>
        </p15:guide>
        <p15:guide id="11" pos="12096">
          <p15:clr>
            <a:srgbClr val="9AA0A6"/>
          </p15:clr>
        </p15:guide>
        <p15:guide id="12" orient="horz" pos="17280">
          <p15:clr>
            <a:srgbClr val="9AA0A6"/>
          </p15:clr>
        </p15:guide>
        <p15:guide id="13" orient="horz" pos="207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/>
        <p:guide pos="3456" orient="horz"/>
        <p:guide pos="6912" orient="horz"/>
        <p:guide pos="3456"/>
        <p:guide pos="10368"/>
        <p:guide pos="10368" orient="horz"/>
        <p:guide pos="13824" orient="horz"/>
        <p:guide pos="1728"/>
        <p:guide pos="5184"/>
        <p:guide pos="8640"/>
        <p:guide pos="12096"/>
        <p:guide pos="17280" orient="horz"/>
        <p:guide pos="2073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Relationship Id="rId11" Type="http://schemas.openxmlformats.org/officeDocument/2006/relationships/font" Target="fonts/Montserrat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PTSansNarrow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PTSansNarrow-bold.fntdata"/><Relationship Id="rId19" Type="http://schemas.openxmlformats.org/officeDocument/2006/relationships/font" Target="fonts/PTSans-regular.fntdata"/><Relationship Id="rId1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28f4e5e42_0_0:notes"/>
          <p:cNvSpPr/>
          <p:nvPr>
            <p:ph idx="2" type="sldImg"/>
          </p:nvPr>
        </p:nvSpPr>
        <p:spPr>
          <a:xfrm>
            <a:off x="22863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28f4e5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287000" y="0"/>
            <a:ext cx="173400" cy="329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460340" y="0"/>
            <a:ext cx="9247800" cy="329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826200" y="8984640"/>
            <a:ext cx="20293200" cy="13739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5400"/>
              <a:buFont typeface="Playfair Display"/>
              <a:buNone/>
              <a:defRPr b="1" sz="25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26200" y="22724160"/>
            <a:ext cx="11784300" cy="369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Montserrat"/>
              <a:buNone/>
              <a:defRPr b="1" sz="9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748080" y="6399520"/>
            <a:ext cx="20449500" cy="137358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300"/>
              <a:buFont typeface="Montserrat"/>
              <a:buNone/>
              <a:defRPr sz="52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748080" y="20661920"/>
            <a:ext cx="20449500" cy="83250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>
                <a:highlight>
                  <a:schemeClr val="dk1"/>
                </a:highlight>
              </a:defRPr>
            </a:lvl1pPr>
            <a:lvl2pPr indent="-558800" lvl="1" marL="9144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>
                <a:highlight>
                  <a:schemeClr val="dk1"/>
                </a:highlight>
              </a:defRPr>
            </a:lvl2pPr>
            <a:lvl3pPr indent="-558800" lvl="2" marL="13716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>
                <a:highlight>
                  <a:schemeClr val="dk1"/>
                </a:highlight>
              </a:defRPr>
            </a:lvl3pPr>
            <a:lvl4pPr indent="-558800" lvl="3" marL="182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>
                <a:highlight>
                  <a:schemeClr val="dk1"/>
                </a:highlight>
              </a:defRPr>
            </a:lvl4pPr>
            <a:lvl5pPr indent="-558800" lvl="4" marL="22860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>
                <a:highlight>
                  <a:schemeClr val="dk1"/>
                </a:highlight>
              </a:defRPr>
            </a:lvl5pPr>
            <a:lvl6pPr indent="-558800" lvl="5" marL="27432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>
                <a:highlight>
                  <a:schemeClr val="dk1"/>
                </a:highlight>
              </a:defRPr>
            </a:lvl6pPr>
            <a:lvl7pPr indent="-558800" lvl="6" marL="32004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>
                <a:highlight>
                  <a:schemeClr val="dk1"/>
                </a:highlight>
              </a:defRPr>
            </a:lvl7pPr>
            <a:lvl8pPr indent="-558800" lvl="7" marL="36576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>
                <a:highlight>
                  <a:schemeClr val="dk1"/>
                </a:highlight>
              </a:defRPr>
            </a:lvl8pPr>
            <a:lvl9pPr indent="-558800" lvl="8" marL="4114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10836510" y="13720650"/>
            <a:ext cx="272700" cy="2029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26200" y="8984640"/>
            <a:ext cx="20293200" cy="13739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Font typeface="Playfair Display"/>
              <a:buNone/>
              <a:defRPr b="1" sz="179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48080" y="7898080"/>
            <a:ext cx="20449500" cy="21342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48080" y="7897920"/>
            <a:ext cx="9599700" cy="21342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11597760" y="7897920"/>
            <a:ext cx="9599700" cy="21342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176600" y="3368640"/>
            <a:ext cx="13485000" cy="261810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0"/>
              <a:buFont typeface="Playfair Display"/>
              <a:buNone/>
              <a:defRPr sz="20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10972800" y="-480"/>
            <a:ext cx="10972800" cy="329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12071220" y="28771200"/>
            <a:ext cx="112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637200" y="6922720"/>
            <a:ext cx="9708600" cy="114318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637200" y="18696966"/>
            <a:ext cx="9708600" cy="86112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11854800" y="4634880"/>
            <a:ext cx="9208800" cy="23648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>
                <a:highlight>
                  <a:schemeClr val="lt1"/>
                </a:highlight>
              </a:defRPr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>
                <a:highlight>
                  <a:schemeClr val="lt1"/>
                </a:highlight>
              </a:defRPr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>
                <a:highlight>
                  <a:schemeClr val="lt1"/>
                </a:highlight>
              </a:defRPr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>
                <a:highlight>
                  <a:schemeClr val="lt1"/>
                </a:highlight>
              </a:defRPr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>
                <a:highlight>
                  <a:schemeClr val="lt1"/>
                </a:highlight>
              </a:defRPr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>
                <a:highlight>
                  <a:schemeClr val="lt1"/>
                </a:highlight>
              </a:defRPr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>
                <a:highlight>
                  <a:schemeClr val="lt1"/>
                </a:highlight>
              </a:defRPr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>
                <a:highlight>
                  <a:schemeClr val="lt1"/>
                </a:highlight>
              </a:defRPr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Font typeface="Oswald"/>
              <a:buNone/>
              <a:defRPr sz="112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7898080"/>
            <a:ext cx="20449500" cy="21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Font typeface="Playfair Display"/>
              <a:buChar char="●"/>
              <a:defRPr sz="6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558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fair Display"/>
              <a:buChar char="○"/>
              <a:defRPr sz="5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558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fair Display"/>
              <a:buChar char="■"/>
              <a:defRPr sz="5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558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fair Display"/>
              <a:buChar char="●"/>
              <a:defRPr sz="5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558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fair Display"/>
              <a:buChar char="○"/>
              <a:defRPr sz="5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558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fair Display"/>
              <a:buChar char="■"/>
              <a:defRPr sz="5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558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fair Display"/>
              <a:buChar char="●"/>
              <a:defRPr sz="5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558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fair Display"/>
              <a:buChar char="○"/>
              <a:defRPr sz="5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558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fair Display"/>
              <a:buChar char="■"/>
              <a:defRPr sz="5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95198" y="3000805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3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-41104" y="0"/>
            <a:ext cx="22027800" cy="32918400"/>
          </a:xfrm>
          <a:prstGeom prst="rect">
            <a:avLst/>
          </a:prstGeom>
          <a:solidFill>
            <a:srgbClr val="B9D0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3105650"/>
            <a:ext cx="21945600" cy="6246600"/>
          </a:xfrm>
          <a:prstGeom prst="rect">
            <a:avLst/>
          </a:prstGeom>
          <a:solidFill>
            <a:srgbClr val="6D85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20700" y="5672925"/>
            <a:ext cx="7612500" cy="4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6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rPr>
              <a:t>Designing a composter that filters worm castings, prevents flies, and prevent odors</a:t>
            </a:r>
            <a:endParaRPr b="1" sz="4600">
              <a:solidFill>
                <a:schemeClr val="lt2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7A68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5000">
              <a:solidFill>
                <a:srgbClr val="B7A68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450825"/>
            <a:ext cx="23900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200">
                <a:solidFill>
                  <a:srgbClr val="985948"/>
                </a:solidFill>
                <a:latin typeface="Merriweather"/>
                <a:ea typeface="Merriweather"/>
                <a:cs typeface="Merriweather"/>
                <a:sym typeface="Merriweather"/>
              </a:rPr>
              <a:t>   Sifty    </a:t>
            </a:r>
            <a:r>
              <a:rPr b="1" lang="en" sz="6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an </a:t>
            </a:r>
            <a:r>
              <a:rPr b="1" lang="en" sz="6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elegant</a:t>
            </a:r>
            <a:r>
              <a:rPr b="1" lang="en" sz="6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composting solution</a:t>
            </a:r>
            <a:endParaRPr b="1" sz="6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63400" y="29426100"/>
            <a:ext cx="110115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51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DTC |Fall 20201|Section 5|Team 3 | Siby Suriyan | Blake Thompson | Yanni Wilcox</a:t>
            </a:r>
            <a:endParaRPr b="1" sz="51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868700" y="3487113"/>
            <a:ext cx="5116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0">
                <a:solidFill>
                  <a:srgbClr val="E7916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564075" y="23125363"/>
            <a:ext cx="183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0">
                <a:solidFill>
                  <a:srgbClr val="E7916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Lid</a:t>
            </a:r>
            <a:r>
              <a:rPr b="1" lang="en" sz="10000">
                <a:solidFill>
                  <a:srgbClr val="E7916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b="1" sz="4700">
              <a:solidFill>
                <a:srgbClr val="E7916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333550" y="18750225"/>
            <a:ext cx="3737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0">
                <a:solidFill>
                  <a:srgbClr val="E7916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Drawer</a:t>
            </a:r>
            <a:r>
              <a:rPr b="1" lang="en" sz="10000">
                <a:solidFill>
                  <a:srgbClr val="E7916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b="1" sz="10000">
              <a:solidFill>
                <a:srgbClr val="E7916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5214377" y="10100850"/>
            <a:ext cx="3737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600">
                <a:solidFill>
                  <a:srgbClr val="E7916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Sifter</a:t>
            </a:r>
            <a:endParaRPr b="1" sz="11600">
              <a:solidFill>
                <a:srgbClr val="E7916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7333550" y="28181763"/>
            <a:ext cx="3737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0">
                <a:solidFill>
                  <a:srgbClr val="E7916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Stopper</a:t>
            </a:r>
            <a:endParaRPr b="1" sz="10000">
              <a:solidFill>
                <a:srgbClr val="E7916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698900" y="3487125"/>
            <a:ext cx="5520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0">
                <a:solidFill>
                  <a:srgbClr val="E7916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Solution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4960" l="0" r="0" t="5666"/>
          <a:stretch/>
        </p:blipFill>
        <p:spPr>
          <a:xfrm>
            <a:off x="1063288" y="10481613"/>
            <a:ext cx="11011625" cy="18347197"/>
          </a:xfrm>
          <a:prstGeom prst="rect">
            <a:avLst/>
          </a:prstGeom>
          <a:noFill/>
          <a:ln cap="flat" cmpd="sng" w="76200">
            <a:solidFill>
              <a:srgbClr val="B9D0A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400" y="31298710"/>
            <a:ext cx="9592827" cy="11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2406225" y="24849175"/>
            <a:ext cx="4150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6D8561"/>
              </a:buClr>
              <a:buSzPts val="3400"/>
              <a:buFont typeface="Playfair Display"/>
              <a:buChar char="●"/>
            </a:pPr>
            <a:r>
              <a:rPr b="1" lang="en" sz="34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Odor-absorbing cork</a:t>
            </a:r>
            <a:endParaRPr b="1" sz="3400">
              <a:solidFill>
                <a:srgbClr val="6D85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6D8561"/>
              </a:buClr>
              <a:buSzPts val="3400"/>
              <a:buFont typeface="Playfair Display"/>
              <a:buChar char="●"/>
            </a:pPr>
            <a:r>
              <a:rPr b="1" lang="en" sz="34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Holes w/mesh for aeration and fly prevention</a:t>
            </a:r>
            <a:endParaRPr b="1" sz="3400">
              <a:solidFill>
                <a:srgbClr val="6D85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5">
            <a:alphaModFix/>
          </a:blip>
          <a:srcRect b="29314" l="29868" r="31365" t="49136"/>
          <a:stretch/>
        </p:blipFill>
        <p:spPr>
          <a:xfrm>
            <a:off x="16887750" y="23706775"/>
            <a:ext cx="4629300" cy="3431101"/>
          </a:xfrm>
          <a:prstGeom prst="rect">
            <a:avLst/>
          </a:prstGeom>
          <a:noFill/>
          <a:ln cap="flat" cmpd="sng" w="76200">
            <a:solidFill>
              <a:srgbClr val="B9D0A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6">
            <a:alphaModFix/>
          </a:blip>
          <a:srcRect b="33960" l="29696" r="34674" t="44982"/>
          <a:stretch/>
        </p:blipFill>
        <p:spPr>
          <a:xfrm>
            <a:off x="12379788" y="28354525"/>
            <a:ext cx="4442625" cy="3501074"/>
          </a:xfrm>
          <a:prstGeom prst="rect">
            <a:avLst/>
          </a:prstGeom>
          <a:noFill/>
          <a:ln cap="flat" cmpd="sng" w="76200">
            <a:solidFill>
              <a:srgbClr val="B9D0A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7">
            <a:alphaModFix/>
          </a:blip>
          <a:srcRect b="26570" l="35450" r="28664" t="48138"/>
          <a:stretch/>
        </p:blipFill>
        <p:spPr>
          <a:xfrm>
            <a:off x="12629131" y="19196768"/>
            <a:ext cx="4150201" cy="3899981"/>
          </a:xfrm>
          <a:prstGeom prst="rect">
            <a:avLst/>
          </a:prstGeom>
          <a:noFill/>
          <a:ln cap="flat" cmpd="sng" w="76200">
            <a:solidFill>
              <a:srgbClr val="B9D0A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8">
            <a:alphaModFix/>
          </a:blip>
          <a:srcRect b="10643" l="4860" r="11338" t="24769"/>
          <a:stretch/>
        </p:blipFill>
        <p:spPr>
          <a:xfrm>
            <a:off x="16887750" y="12774082"/>
            <a:ext cx="4629300" cy="4757755"/>
          </a:xfrm>
          <a:prstGeom prst="rect">
            <a:avLst/>
          </a:prstGeom>
          <a:noFill/>
          <a:ln cap="flat" cmpd="sng" w="76200">
            <a:solidFill>
              <a:srgbClr val="B9D0A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3"/>
          <p:cNvSpPr txBox="1"/>
          <p:nvPr/>
        </p:nvSpPr>
        <p:spPr>
          <a:xfrm>
            <a:off x="17333550" y="20474025"/>
            <a:ext cx="4150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6D8561"/>
              </a:buClr>
              <a:buSzPts val="3400"/>
              <a:buFont typeface="Playfair Display"/>
              <a:buChar char="●"/>
            </a:pPr>
            <a:r>
              <a:rPr b="1" lang="en" sz="34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extraction of castings</a:t>
            </a:r>
            <a:endParaRPr b="1" sz="3400">
              <a:solidFill>
                <a:srgbClr val="6D85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6D8561"/>
              </a:buClr>
              <a:buSzPts val="3400"/>
              <a:buFont typeface="Playfair Display"/>
              <a:buChar char="●"/>
            </a:pPr>
            <a:r>
              <a:rPr b="1" lang="en" sz="34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Portability</a:t>
            </a:r>
            <a:endParaRPr b="1" sz="3400">
              <a:solidFill>
                <a:srgbClr val="6D85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7127300" y="29826525"/>
            <a:ext cx="4150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6D8561"/>
              </a:buClr>
              <a:buSzPts val="3400"/>
              <a:buFont typeface="Playfair Display"/>
              <a:buChar char="●"/>
            </a:pPr>
            <a:r>
              <a:rPr b="1" lang="en" sz="34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Stops undesired filtering</a:t>
            </a:r>
            <a:endParaRPr b="1" sz="3400">
              <a:solidFill>
                <a:srgbClr val="6D85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6D8561"/>
              </a:buClr>
              <a:buSzPts val="3400"/>
              <a:buFont typeface="Playfair Display"/>
              <a:buChar char="●"/>
            </a:pPr>
            <a:r>
              <a:rPr b="1" lang="en" sz="34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Allows casting buildup</a:t>
            </a:r>
            <a:endParaRPr b="1" sz="3400">
              <a:solidFill>
                <a:srgbClr val="6D85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2774863" y="12264525"/>
            <a:ext cx="37377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Clr>
                <a:srgbClr val="6D8561"/>
              </a:buClr>
              <a:buSzPts val="4600"/>
              <a:buFont typeface="Playfair Display"/>
              <a:buChar char="●"/>
            </a:pPr>
            <a:r>
              <a:rPr b="1" lang="en" sz="46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</a:t>
            </a:r>
            <a:r>
              <a:rPr b="1" lang="en" sz="46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slides</a:t>
            </a:r>
            <a:r>
              <a:rPr b="1" lang="en" sz="46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back and forth</a:t>
            </a:r>
            <a:endParaRPr b="1" sz="4600">
              <a:solidFill>
                <a:srgbClr val="6D85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Clr>
                <a:srgbClr val="6D8561"/>
              </a:buClr>
              <a:buSzPts val="4600"/>
              <a:buFont typeface="Playfair Display"/>
              <a:buChar char="●"/>
            </a:pPr>
            <a:r>
              <a:rPr b="1" lang="en" sz="4600">
                <a:solidFill>
                  <a:srgbClr val="6D85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Separates castings from food scraps and worms</a:t>
            </a:r>
            <a:endParaRPr b="1" sz="4600">
              <a:solidFill>
                <a:srgbClr val="6D85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2841500" y="5672913"/>
            <a:ext cx="7235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rPr>
              <a:t>A tall, </a:t>
            </a:r>
            <a:r>
              <a:rPr b="1" lang="en" sz="46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rPr>
              <a:t>rectangular</a:t>
            </a:r>
            <a:r>
              <a:rPr b="1" lang="en" sz="46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rPr>
              <a:t>, frame that </a:t>
            </a:r>
            <a:r>
              <a:rPr b="1" lang="en" sz="46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rPr>
              <a:t>allows</a:t>
            </a:r>
            <a:r>
              <a:rPr b="1" lang="en" sz="46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rPr>
              <a:t> castings to be </a:t>
            </a:r>
            <a:r>
              <a:rPr b="1" lang="en" sz="46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rPr>
              <a:t>sifted</a:t>
            </a:r>
            <a:r>
              <a:rPr b="1" lang="en" sz="46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rPr>
              <a:t> out using the sliding filter and removed easily using the drawer</a:t>
            </a:r>
            <a:endParaRPr b="1" sz="4600">
              <a:solidFill>
                <a:schemeClr val="lt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