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20"/>
  </p:notesMasterIdLst>
  <p:handoutMasterIdLst>
    <p:handoutMasterId r:id="rId21"/>
  </p:handoutMasterIdLst>
  <p:sldIdLst>
    <p:sldId id="305" r:id="rId3"/>
    <p:sldId id="327" r:id="rId4"/>
    <p:sldId id="358" r:id="rId5"/>
    <p:sldId id="363" r:id="rId6"/>
    <p:sldId id="391" r:id="rId7"/>
    <p:sldId id="359" r:id="rId8"/>
    <p:sldId id="384" r:id="rId9"/>
    <p:sldId id="400" r:id="rId10"/>
    <p:sldId id="401" r:id="rId11"/>
    <p:sldId id="381" r:id="rId12"/>
    <p:sldId id="385" r:id="rId13"/>
    <p:sldId id="394" r:id="rId14"/>
    <p:sldId id="402" r:id="rId15"/>
    <p:sldId id="382" r:id="rId16"/>
    <p:sldId id="395" r:id="rId17"/>
    <p:sldId id="397" r:id="rId18"/>
    <p:sldId id="380" r:id="rId1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9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80" autoAdjust="0"/>
  </p:normalViewPr>
  <p:slideViewPr>
    <p:cSldViewPr snapToGrid="0">
      <p:cViewPr varScale="1">
        <p:scale>
          <a:sx n="50" d="100"/>
          <a:sy n="50" d="100"/>
        </p:scale>
        <p:origin x="785" y="3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45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58332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108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58888"/>
            <a:ext cx="6137275" cy="34528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方法论（标明来源）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AB412-679C-4F89-A6CE-C4C84D1863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23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58888"/>
            <a:ext cx="6137275" cy="34528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方法论（标明来源）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AB412-679C-4F89-A6CE-C4C84D1863BE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45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58888"/>
            <a:ext cx="6137275" cy="34528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方法论（标明来源）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AB412-679C-4F89-A6CE-C4C84D1863BE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01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58888"/>
            <a:ext cx="6137275" cy="34528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方法论（标明来源）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AB412-679C-4F89-A6CE-C4C84D1863B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401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58888"/>
            <a:ext cx="6137275" cy="34528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方法论（标明来源）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AB412-679C-4F89-A6CE-C4C84D1863B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807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58888"/>
            <a:ext cx="6137275" cy="34528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方法论（标明来源）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AB412-679C-4F89-A6CE-C4C84D1863B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12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58888"/>
            <a:ext cx="6137275" cy="34528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方法论（标明来源）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AB412-679C-4F89-A6CE-C4C84D1863B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301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58888"/>
            <a:ext cx="6137275" cy="34528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方法论（标明来源）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AB412-679C-4F89-A6CE-C4C84D1863B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832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58888"/>
            <a:ext cx="6137275" cy="34528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方法论（标明来源）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AB412-679C-4F89-A6CE-C4C84D1863B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358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58888"/>
            <a:ext cx="6137275" cy="34528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方法论（标明来源）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AB412-679C-4F89-A6CE-C4C84D1863B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92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58888"/>
            <a:ext cx="6137275" cy="34528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方法论（标明来源）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AB412-679C-4F89-A6CE-C4C84D1863B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0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391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816610"/>
            <a:ext cx="10515600" cy="52247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-20320" y="918210"/>
            <a:ext cx="12233910" cy="13970"/>
          </a:xfrm>
          <a:prstGeom prst="line">
            <a:avLst/>
          </a:prstGeom>
          <a:ln w="127000">
            <a:solidFill>
              <a:srgbClr val="00B050">
                <a:alpha val="8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24130" y="889000"/>
            <a:ext cx="12239625" cy="3158490"/>
          </a:xfrm>
          <a:solidFill>
            <a:srgbClr val="92D050"/>
          </a:solidFill>
        </p:spPr>
        <p:txBody>
          <a:bodyPr>
            <a:noAutofit/>
          </a:bodyPr>
          <a:lstStyle/>
          <a:p>
            <a:pPr>
              <a:lnSpc>
                <a:spcPct val="180000"/>
              </a:lnSpc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广东财经大学课程</a:t>
            </a:r>
            <a:br>
              <a:rPr lang="zh-CN" altLang="en-US" sz="3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4400" b="1" dirty="0">
                <a:latin typeface="微软雅黑" panose="020B0503020204020204" charset="-122"/>
                <a:ea typeface="微软雅黑" panose="020B0503020204020204" charset="-122"/>
              </a:rPr>
              <a:t>《软件项目管理</a:t>
            </a:r>
            <a:r>
              <a:rPr lang="zh-CN" altLang="en-US" sz="4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》</a:t>
            </a:r>
            <a:endParaRPr lang="zh-CN" altLang="en-US" sz="4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-24130" y="4047490"/>
            <a:ext cx="12240895" cy="2157730"/>
          </a:xfrm>
          <a:solidFill>
            <a:srgbClr val="92D050"/>
          </a:solidFill>
        </p:spPr>
        <p:txBody>
          <a:bodyPr>
            <a:normAutofit/>
          </a:bodyPr>
          <a:lstStyle/>
          <a:p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</a:rPr>
              <a:t>广东财经大学信息学院</a:t>
            </a:r>
          </a:p>
          <a:p>
            <a:r>
              <a:rPr lang="zh-CN" altLang="en-US" sz="1800" b="1" dirty="0">
                <a:latin typeface="微软雅黑" panose="020B0503020204020204" charset="-122"/>
                <a:ea typeface="微软雅黑" panose="020B0503020204020204" charset="-122"/>
              </a:rPr>
              <a:t>贺卫国</a:t>
            </a:r>
          </a:p>
          <a:p>
            <a:r>
              <a:rPr lang="en-US" altLang="zh-CN" sz="1800" b="1" dirty="0" err="1">
                <a:latin typeface="微软雅黑" panose="020B0503020204020204" charset="-122"/>
                <a:ea typeface="微软雅黑" panose="020B0503020204020204" charset="-122"/>
              </a:rPr>
              <a:t>hewg@gdufe.edu.cn</a:t>
            </a:r>
            <a:endParaRPr lang="en-US" altLang="zh-CN" sz="1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800" b="1" dirty="0">
                <a:latin typeface="微软雅黑" panose="020B0503020204020204" charset="-122"/>
                <a:ea typeface="微软雅黑" panose="020B0503020204020204" charset="-122"/>
              </a:rPr>
              <a:t>13610030161</a:t>
            </a:r>
            <a:endParaRPr lang="zh-CN" altLang="en-US" sz="1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27" name="Picture 3" descr="广东财经大学新校名和校徽PSD源文件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1" y="6350"/>
            <a:ext cx="3098800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" y="0"/>
            <a:ext cx="758594" cy="8497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77309" y="2605405"/>
            <a:ext cx="9035011" cy="1320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4000" b="1" spc="15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教学组织管理</a:t>
            </a:r>
            <a:endParaRPr lang="zh-CN" altLang="pt-BR" sz="4000" b="1" spc="15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25" y="2605405"/>
            <a:ext cx="3142384" cy="1320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6000" b="1" dirty="0">
                <a:solidFill>
                  <a:srgbClr val="002060"/>
                </a:solidFill>
              </a:rPr>
              <a:t>3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02" y="2729778"/>
            <a:ext cx="951345" cy="107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17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091564" y="147955"/>
            <a:ext cx="9096145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fontAlgn="base">
              <a:spcBef>
                <a:spcPct val="0"/>
              </a:spcBef>
              <a:buNone/>
            </a:pPr>
            <a:r>
              <a:rPr lang="en-US" altLang="zh-CN" b="1" spc="150" dirty="0">
                <a:latin typeface="微软雅黑" panose="020B0503020204020204" charset="-122"/>
                <a:ea typeface="微软雅黑" panose="020B0503020204020204" charset="-122"/>
              </a:rPr>
              <a:t>3 </a:t>
            </a:r>
            <a:r>
              <a:rPr lang="zh-CN" altLang="en-US" b="1" spc="150" dirty="0">
                <a:latin typeface="微软雅黑" panose="020B0503020204020204" charset="-122"/>
                <a:ea typeface="微软雅黑" panose="020B0503020204020204" charset="-122"/>
              </a:rPr>
              <a:t>教学方式、组织管理</a:t>
            </a:r>
            <a:endParaRPr lang="zh-CN" altLang="en-US" b="1" noProof="1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" y="0"/>
            <a:ext cx="758594" cy="8497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3030" y="1166842"/>
            <a:ext cx="1100545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prstClr val="black"/>
                </a:solidFill>
              </a:rPr>
              <a:t>小组学习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zh-CN" altLang="en-US" sz="2400" dirty="0">
                <a:solidFill>
                  <a:prstClr val="black"/>
                </a:solidFill>
              </a:rPr>
              <a:t>每组</a:t>
            </a:r>
            <a:r>
              <a:rPr lang="en-US" altLang="zh-CN" sz="2400" dirty="0">
                <a:solidFill>
                  <a:prstClr val="black"/>
                </a:solidFill>
              </a:rPr>
              <a:t>1-6</a:t>
            </a:r>
            <a:r>
              <a:rPr lang="zh-CN" altLang="en-US" sz="2400" dirty="0">
                <a:solidFill>
                  <a:prstClr val="black"/>
                </a:solidFill>
              </a:rPr>
              <a:t>人，每班尽量控制不要超过</a:t>
            </a:r>
            <a:r>
              <a:rPr lang="en-US" altLang="zh-CN" sz="2400" dirty="0">
                <a:solidFill>
                  <a:prstClr val="black"/>
                </a:solidFill>
              </a:rPr>
              <a:t>10</a:t>
            </a:r>
            <a:r>
              <a:rPr lang="zh-CN" altLang="en-US" sz="2400" dirty="0">
                <a:solidFill>
                  <a:prstClr val="black"/>
                </a:solidFill>
              </a:rPr>
              <a:t>个小组。</a:t>
            </a:r>
            <a:r>
              <a:rPr lang="zh-CN" altLang="en-US" dirty="0">
                <a:solidFill>
                  <a:prstClr val="black"/>
                </a:solidFill>
              </a:rPr>
              <a:t>（组太多，影响后续小组软件评比）</a:t>
            </a:r>
            <a:endParaRPr lang="en-US" altLang="zh-CN" dirty="0">
              <a:solidFill>
                <a:prstClr val="black"/>
              </a:solidFill>
            </a:endParaRPr>
          </a:p>
          <a:p>
            <a:endParaRPr lang="en-US" altLang="zh-CN" sz="2000" b="1" dirty="0">
              <a:solidFill>
                <a:prstClr val="black"/>
              </a:solidFill>
            </a:endParaRPr>
          </a:p>
          <a:p>
            <a:r>
              <a:rPr lang="zh-CN" altLang="en-US" sz="2000" b="1" dirty="0">
                <a:solidFill>
                  <a:prstClr val="black"/>
                </a:solidFill>
              </a:rPr>
              <a:t>分组流程</a:t>
            </a:r>
            <a:r>
              <a:rPr lang="zh-CN" altLang="en-US" sz="2000" dirty="0">
                <a:solidFill>
                  <a:prstClr val="black"/>
                </a:solidFill>
              </a:rPr>
              <a:t>：</a:t>
            </a:r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zh-CN" altLang="en-US" sz="2400" dirty="0">
                <a:solidFill>
                  <a:prstClr val="black"/>
                </a:solidFill>
              </a:rPr>
              <a:t>自由组合</a:t>
            </a:r>
            <a:endParaRPr lang="en-US" altLang="zh-CN" sz="2400" dirty="0">
              <a:solidFill>
                <a:prstClr val="black"/>
              </a:solidFill>
            </a:endParaRPr>
          </a:p>
          <a:p>
            <a:r>
              <a:rPr lang="zh-CN" altLang="en-US" sz="2400" dirty="0">
                <a:solidFill>
                  <a:prstClr val="black"/>
                </a:solidFill>
              </a:rPr>
              <a:t>课代表给每组一个小组编号（如第</a:t>
            </a:r>
            <a:r>
              <a:rPr lang="en-US" altLang="zh-CN" sz="2400" dirty="0">
                <a:solidFill>
                  <a:prstClr val="black"/>
                </a:solidFill>
              </a:rPr>
              <a:t>1</a:t>
            </a:r>
            <a:r>
              <a:rPr lang="zh-CN" altLang="en-US" sz="2400" dirty="0">
                <a:solidFill>
                  <a:prstClr val="black"/>
                </a:solidFill>
              </a:rPr>
              <a:t>组）。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zh-CN" altLang="en-US" sz="2000" b="1" dirty="0">
                <a:solidFill>
                  <a:prstClr val="black"/>
                </a:solidFill>
              </a:rPr>
              <a:t>小组内部的沟通方式</a:t>
            </a:r>
            <a:r>
              <a:rPr lang="zh-CN" altLang="en-US" sz="2000" dirty="0">
                <a:solidFill>
                  <a:prstClr val="black"/>
                </a:solidFill>
              </a:rPr>
              <a:t>：</a:t>
            </a:r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zh-CN" altLang="en-US" sz="2000" dirty="0">
                <a:solidFill>
                  <a:prstClr val="black"/>
                </a:solidFill>
              </a:rPr>
              <a:t>小组内部要建立专门的微信群或</a:t>
            </a:r>
            <a:r>
              <a:rPr lang="en-US" altLang="zh-CN" sz="2000" dirty="0" err="1">
                <a:solidFill>
                  <a:prstClr val="black"/>
                </a:solidFill>
              </a:rPr>
              <a:t>QQ</a:t>
            </a:r>
            <a:r>
              <a:rPr lang="zh-CN" altLang="en-US" sz="2000" dirty="0">
                <a:solidFill>
                  <a:prstClr val="black"/>
                </a:solidFill>
              </a:rPr>
              <a:t>群等。</a:t>
            </a:r>
            <a:endParaRPr lang="en-US" altLang="zh-CN" sz="2000" dirty="0">
              <a:solidFill>
                <a:prstClr val="black"/>
              </a:solidFill>
            </a:endParaRPr>
          </a:p>
          <a:p>
            <a:endParaRPr lang="en-US" altLang="zh-CN" sz="2000" dirty="0">
              <a:solidFill>
                <a:prstClr val="black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prstClr val="black"/>
                </a:solidFill>
              </a:rPr>
              <a:t>任务驱动 </a:t>
            </a:r>
            <a:r>
              <a:rPr lang="en-US" altLang="zh-CN" sz="2400" b="1" dirty="0">
                <a:solidFill>
                  <a:prstClr val="black"/>
                </a:solidFill>
              </a:rPr>
              <a:t>– </a:t>
            </a:r>
            <a:r>
              <a:rPr lang="zh-CN" altLang="en-US" sz="2400" b="1" dirty="0">
                <a:solidFill>
                  <a:prstClr val="black"/>
                </a:solidFill>
              </a:rPr>
              <a:t>每周完成</a:t>
            </a:r>
            <a:r>
              <a:rPr lang="en-US" altLang="zh-CN" sz="2400" b="1" dirty="0">
                <a:solidFill>
                  <a:prstClr val="black"/>
                </a:solidFill>
              </a:rPr>
              <a:t>1</a:t>
            </a:r>
            <a:r>
              <a:rPr lang="zh-CN" altLang="en-US" sz="2400" b="1" dirty="0">
                <a:solidFill>
                  <a:prstClr val="black"/>
                </a:solidFill>
              </a:rPr>
              <a:t>个任务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prstClr val="black"/>
                </a:solidFill>
              </a:rPr>
              <a:t>按照进度计划，每周完成</a:t>
            </a:r>
            <a:r>
              <a:rPr lang="en-US" altLang="zh-CN" sz="2400" dirty="0">
                <a:solidFill>
                  <a:prstClr val="black"/>
                </a:solidFill>
              </a:rPr>
              <a:t>1</a:t>
            </a:r>
            <a:r>
              <a:rPr lang="zh-CN" altLang="en-US" sz="2400" dirty="0">
                <a:solidFill>
                  <a:prstClr val="black"/>
                </a:solidFill>
              </a:rPr>
              <a:t>个任务。参见进度计划表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prstClr val="black"/>
                </a:solidFill>
              </a:rPr>
              <a:t>软件以增量开发为主的混合式生命周期模型，每周评比软件部分功能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3354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091564" y="147955"/>
            <a:ext cx="9096145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fontAlgn="base">
              <a:spcBef>
                <a:spcPct val="0"/>
              </a:spcBef>
              <a:buNone/>
            </a:pPr>
            <a:r>
              <a:rPr lang="en-US" altLang="zh-CN" b="1" spc="150" dirty="0">
                <a:latin typeface="微软雅黑" panose="020B0503020204020204" charset="-122"/>
                <a:ea typeface="微软雅黑" panose="020B0503020204020204" charset="-122"/>
              </a:rPr>
              <a:t>3 </a:t>
            </a:r>
            <a:r>
              <a:rPr lang="zh-CN" altLang="en-US" b="1" spc="150" dirty="0">
                <a:latin typeface="微软雅黑" panose="020B0503020204020204" charset="-122"/>
                <a:ea typeface="微软雅黑" panose="020B0503020204020204" charset="-122"/>
              </a:rPr>
              <a:t>教学方式、组织管理</a:t>
            </a:r>
            <a:r>
              <a:rPr lang="en-US" altLang="zh-CN" b="1" spc="15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b="1" spc="150" dirty="0">
                <a:latin typeface="微软雅黑" panose="020B0503020204020204" charset="-122"/>
                <a:ea typeface="微软雅黑" panose="020B0503020204020204" charset="-122"/>
              </a:rPr>
              <a:t>进度计划</a:t>
            </a:r>
            <a:endParaRPr lang="zh-CN" altLang="en-US" b="1" noProof="1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" y="0"/>
            <a:ext cx="758594" cy="8497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91564" y="1153588"/>
            <a:ext cx="103898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prstClr val="black"/>
                </a:solidFill>
              </a:rPr>
              <a:t>进度计划</a:t>
            </a:r>
            <a:endParaRPr lang="en-US" altLang="zh-CN" sz="3200" b="1" dirty="0">
              <a:solidFill>
                <a:prstClr val="black"/>
              </a:solidFill>
            </a:endParaRPr>
          </a:p>
          <a:p>
            <a:r>
              <a:rPr lang="zh-CN" altLang="en-US" sz="2000" dirty="0">
                <a:solidFill>
                  <a:prstClr val="black"/>
                </a:solidFill>
              </a:rPr>
              <a:t>上课严格按照进度计划进行，进度计划见群文件。</a:t>
            </a:r>
            <a:endParaRPr lang="en-US" altLang="zh-CN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8206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091564" y="147955"/>
            <a:ext cx="9096145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fontAlgn="base">
              <a:spcBef>
                <a:spcPct val="0"/>
              </a:spcBef>
              <a:buNone/>
            </a:pPr>
            <a:r>
              <a:rPr lang="en-US" altLang="zh-CN" b="1" spc="150" dirty="0">
                <a:latin typeface="微软雅黑" panose="020B0503020204020204" charset="-122"/>
                <a:ea typeface="微软雅黑" panose="020B0503020204020204" charset="-122"/>
              </a:rPr>
              <a:t>3 </a:t>
            </a:r>
            <a:r>
              <a:rPr lang="zh-CN" altLang="en-US" b="1" spc="150" dirty="0">
                <a:latin typeface="微软雅黑" panose="020B0503020204020204" charset="-122"/>
                <a:ea typeface="微软雅黑" panose="020B0503020204020204" charset="-122"/>
              </a:rPr>
              <a:t>教学方式、组织管理</a:t>
            </a:r>
            <a:r>
              <a:rPr lang="en-US" altLang="zh-CN" b="1" spc="150" dirty="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b="1" spc="150" dirty="0">
                <a:latin typeface="微软雅黑" panose="020B0503020204020204" charset="-122"/>
                <a:ea typeface="微软雅黑" panose="020B0503020204020204" charset="-122"/>
              </a:rPr>
              <a:t>教学方法</a:t>
            </a:r>
            <a:endParaRPr lang="zh-CN" altLang="en-US" b="1" noProof="1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" y="0"/>
            <a:ext cx="758594" cy="8497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9601" y="1153588"/>
            <a:ext cx="1087184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prstClr val="black"/>
                </a:solidFill>
              </a:rPr>
              <a:t>理论与实践紧密结合</a:t>
            </a:r>
            <a:endParaRPr lang="en-US" altLang="zh-CN" sz="3200" b="1" dirty="0">
              <a:solidFill>
                <a:prstClr val="black"/>
              </a:solidFill>
            </a:endParaRPr>
          </a:p>
          <a:p>
            <a:r>
              <a:rPr lang="zh-CN" altLang="en-US" sz="2400" dirty="0">
                <a:solidFill>
                  <a:prstClr val="black"/>
                </a:solidFill>
              </a:rPr>
              <a:t>软件项目管理，是比较抽象的理论。对于我们学生，课堂讲授模式的教学是失败的。转而采用理论与实践紧密结合方式，通过做项目过程中来体验学习项目管理理论。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en-US" altLang="zh-CN" sz="2400" dirty="0">
              <a:solidFill>
                <a:prstClr val="black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prstClr val="black"/>
                </a:solidFill>
              </a:rPr>
              <a:t>七次迭代体验学习项目管理理论</a:t>
            </a:r>
            <a:endParaRPr lang="en-US" altLang="zh-CN" sz="3200" b="1" dirty="0">
              <a:solidFill>
                <a:prstClr val="black"/>
              </a:solidFill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solidFill>
                  <a:prstClr val="black"/>
                </a:solidFill>
              </a:rPr>
              <a:t>知识领域的介绍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solidFill>
                  <a:prstClr val="black"/>
                </a:solidFill>
              </a:rPr>
              <a:t>实验报告的理论分析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solidFill>
                  <a:prstClr val="black"/>
                </a:solidFill>
              </a:rPr>
              <a:t>实验报告的结合项目分析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solidFill>
                  <a:prstClr val="black"/>
                </a:solidFill>
              </a:rPr>
              <a:t>实验报告问题与解决，及师生问答环节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solidFill>
                  <a:prstClr val="black"/>
                </a:solidFill>
              </a:rPr>
              <a:t>实验报告的讲解（讲台讲解或讲解视频）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solidFill>
                  <a:prstClr val="black"/>
                </a:solidFill>
              </a:rPr>
              <a:t>每个知识领域的单元测试与综合测试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457200" indent="-457200">
              <a:buFont typeface="+mj-ea"/>
              <a:buAutoNum type="circleNumDbPlain"/>
            </a:pPr>
            <a:r>
              <a:rPr lang="zh-CN" altLang="en-US" sz="2400" dirty="0">
                <a:solidFill>
                  <a:prstClr val="black"/>
                </a:solidFill>
              </a:rPr>
              <a:t>期末考核的最终优化实验报告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8417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10435" y="2605405"/>
            <a:ext cx="10001885" cy="1320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</a:pPr>
            <a:r>
              <a:rPr lang="zh-CN" altLang="en-US" sz="4000" b="1" spc="15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4000" b="1" spc="15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考核方式</a:t>
            </a:r>
            <a:endParaRPr lang="zh-CN" altLang="pt-BR" sz="4000" b="1" spc="15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30" y="2605405"/>
            <a:ext cx="2371552" cy="13195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6000" b="1" dirty="0">
                <a:solidFill>
                  <a:srgbClr val="002060"/>
                </a:solidFill>
              </a:rPr>
              <a:t>4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5" y="2687782"/>
            <a:ext cx="951345" cy="107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95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091564" y="147955"/>
            <a:ext cx="9096145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fontAlgn="base">
              <a:spcBef>
                <a:spcPct val="0"/>
              </a:spcBef>
              <a:buNone/>
            </a:pPr>
            <a:r>
              <a:rPr lang="en-US" altLang="zh-CN" b="1" spc="150" dirty="0">
                <a:latin typeface="微软雅黑" panose="020B0503020204020204" charset="-122"/>
                <a:ea typeface="微软雅黑" panose="020B0503020204020204" charset="-122"/>
              </a:rPr>
              <a:t>4 </a:t>
            </a:r>
            <a:r>
              <a:rPr lang="zh-CN" altLang="en-US" b="1" spc="150" dirty="0">
                <a:latin typeface="微软雅黑" panose="020B0503020204020204" charset="-122"/>
                <a:ea typeface="微软雅黑" panose="020B0503020204020204" charset="-122"/>
              </a:rPr>
              <a:t>考核方式</a:t>
            </a:r>
            <a:endParaRPr lang="zh-CN" altLang="en-US" b="1" noProof="1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" y="0"/>
            <a:ext cx="758594" cy="8497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3914" y="1102578"/>
            <a:ext cx="116150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prstClr val="black"/>
                </a:solidFill>
              </a:rPr>
              <a:t>平时成绩评分标准（共</a:t>
            </a:r>
            <a:r>
              <a:rPr lang="en-US" altLang="zh-CN" sz="2400" b="1" dirty="0">
                <a:solidFill>
                  <a:prstClr val="black"/>
                </a:solidFill>
              </a:rPr>
              <a:t>100</a:t>
            </a:r>
            <a:r>
              <a:rPr lang="zh-CN" altLang="en-US" sz="2400" b="1" dirty="0">
                <a:solidFill>
                  <a:prstClr val="black"/>
                </a:solidFill>
              </a:rPr>
              <a:t>分）</a:t>
            </a:r>
          </a:p>
          <a:p>
            <a:r>
              <a:rPr lang="zh-CN" altLang="en-US" sz="2400" dirty="0">
                <a:solidFill>
                  <a:prstClr val="black"/>
                </a:solidFill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</a:rPr>
              <a:t>1</a:t>
            </a:r>
            <a:r>
              <a:rPr lang="zh-CN" altLang="en-US" sz="2400" dirty="0">
                <a:solidFill>
                  <a:prstClr val="black"/>
                </a:solidFill>
              </a:rPr>
              <a:t>）软件（</a:t>
            </a:r>
            <a:r>
              <a:rPr lang="en-US" altLang="zh-CN" sz="2400" dirty="0">
                <a:solidFill>
                  <a:prstClr val="black"/>
                </a:solidFill>
              </a:rPr>
              <a:t>40%</a:t>
            </a:r>
            <a:r>
              <a:rPr lang="zh-CN" altLang="en-US" sz="2400" dirty="0">
                <a:solidFill>
                  <a:prstClr val="black"/>
                </a:solidFill>
              </a:rPr>
              <a:t>）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软件评比</a:t>
            </a:r>
            <a:r>
              <a:rPr lang="en-US" altLang="zh-CN" sz="2000" dirty="0">
                <a:solidFill>
                  <a:prstClr val="black"/>
                </a:solidFill>
              </a:rPr>
              <a:t>5</a:t>
            </a:r>
            <a:r>
              <a:rPr lang="zh-CN" altLang="en-US" sz="2000" dirty="0">
                <a:solidFill>
                  <a:prstClr val="black"/>
                </a:solidFill>
              </a:rPr>
              <a:t>次左右，每次满分</a:t>
            </a:r>
            <a:r>
              <a:rPr lang="en-US" altLang="zh-CN" sz="2000" dirty="0">
                <a:solidFill>
                  <a:prstClr val="black"/>
                </a:solidFill>
              </a:rPr>
              <a:t>10</a:t>
            </a:r>
            <a:r>
              <a:rPr lang="zh-CN" altLang="en-US" sz="2000" dirty="0">
                <a:solidFill>
                  <a:prstClr val="black"/>
                </a:solidFill>
              </a:rPr>
              <a:t>分。评比排名前</a:t>
            </a:r>
            <a:r>
              <a:rPr lang="en-US" altLang="zh-CN" sz="2000" dirty="0">
                <a:solidFill>
                  <a:prstClr val="black"/>
                </a:solidFill>
              </a:rPr>
              <a:t>2</a:t>
            </a:r>
            <a:r>
              <a:rPr lang="zh-CN" altLang="en-US" sz="2000" dirty="0">
                <a:solidFill>
                  <a:prstClr val="black"/>
                </a:solidFill>
              </a:rPr>
              <a:t>组</a:t>
            </a:r>
            <a:r>
              <a:rPr lang="en-US" altLang="zh-CN" sz="2000" b="1" dirty="0">
                <a:solidFill>
                  <a:prstClr val="black"/>
                </a:solidFill>
              </a:rPr>
              <a:t>10</a:t>
            </a:r>
            <a:r>
              <a:rPr lang="zh-CN" altLang="en-US" sz="2000" dirty="0">
                <a:solidFill>
                  <a:prstClr val="black"/>
                </a:solidFill>
              </a:rPr>
              <a:t>分，其他组</a:t>
            </a:r>
            <a:r>
              <a:rPr lang="en-US" altLang="zh-CN" sz="2000" b="1" dirty="0">
                <a:solidFill>
                  <a:prstClr val="black"/>
                </a:solidFill>
              </a:rPr>
              <a:t>8</a:t>
            </a:r>
            <a:r>
              <a:rPr lang="zh-CN" altLang="en-US" sz="2000" dirty="0">
                <a:solidFill>
                  <a:prstClr val="black"/>
                </a:solidFill>
              </a:rPr>
              <a:t>分，没有提交新版本的</a:t>
            </a:r>
            <a:r>
              <a:rPr lang="en-US" altLang="zh-CN" sz="2000" b="1" dirty="0">
                <a:solidFill>
                  <a:prstClr val="black"/>
                </a:solidFill>
              </a:rPr>
              <a:t>3</a:t>
            </a:r>
            <a:r>
              <a:rPr lang="zh-CN" altLang="en-US" sz="2000" dirty="0">
                <a:solidFill>
                  <a:prstClr val="black"/>
                </a:solidFill>
              </a:rPr>
              <a:t>分。</a:t>
            </a:r>
          </a:p>
          <a:p>
            <a:r>
              <a:rPr lang="zh-CN" altLang="en-US" sz="2400" dirty="0">
                <a:solidFill>
                  <a:prstClr val="black"/>
                </a:solidFill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zh-CN" altLang="en-US" sz="2400" dirty="0">
                <a:solidFill>
                  <a:prstClr val="black"/>
                </a:solidFill>
              </a:rPr>
              <a:t>）作业（实验报告）（</a:t>
            </a:r>
            <a:r>
              <a:rPr lang="en-US" altLang="zh-CN" sz="2400" dirty="0">
                <a:solidFill>
                  <a:prstClr val="black"/>
                </a:solidFill>
              </a:rPr>
              <a:t>20</a:t>
            </a:r>
            <a:r>
              <a:rPr lang="zh-CN" altLang="en-US" sz="2400" dirty="0">
                <a:solidFill>
                  <a:prstClr val="black"/>
                </a:solidFill>
              </a:rPr>
              <a:t>分，</a:t>
            </a:r>
            <a:r>
              <a:rPr lang="en-US" altLang="zh-CN" sz="2400" dirty="0">
                <a:solidFill>
                  <a:prstClr val="black"/>
                </a:solidFill>
              </a:rPr>
              <a:t>20%</a:t>
            </a:r>
            <a:r>
              <a:rPr lang="zh-CN" altLang="en-US" sz="2400" dirty="0">
                <a:solidFill>
                  <a:prstClr val="black"/>
                </a:solidFill>
              </a:rPr>
              <a:t>）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一般</a:t>
            </a:r>
            <a:r>
              <a:rPr lang="en-US" altLang="zh-CN" sz="2000" dirty="0">
                <a:solidFill>
                  <a:prstClr val="black"/>
                </a:solidFill>
              </a:rPr>
              <a:t>5</a:t>
            </a:r>
            <a:r>
              <a:rPr lang="zh-CN" altLang="en-US" sz="2000" dirty="0">
                <a:solidFill>
                  <a:prstClr val="black"/>
                </a:solidFill>
              </a:rPr>
              <a:t>次实验报告，每次满分</a:t>
            </a:r>
            <a:r>
              <a:rPr lang="en-US" altLang="zh-CN" sz="2000" dirty="0">
                <a:solidFill>
                  <a:prstClr val="black"/>
                </a:solidFill>
              </a:rPr>
              <a:t>4</a:t>
            </a:r>
            <a:r>
              <a:rPr lang="zh-CN" altLang="en-US" sz="2000" dirty="0">
                <a:solidFill>
                  <a:prstClr val="black"/>
                </a:solidFill>
              </a:rPr>
              <a:t>分。</a:t>
            </a:r>
            <a:r>
              <a:rPr lang="zh-CN" altLang="en-US" sz="2000" b="1" dirty="0">
                <a:solidFill>
                  <a:prstClr val="black"/>
                </a:solidFill>
              </a:rPr>
              <a:t>要求：按时提交报告且课堂讲解或上传讲解视频</a:t>
            </a:r>
            <a:r>
              <a:rPr lang="zh-CN" altLang="en-US" sz="2000" dirty="0">
                <a:solidFill>
                  <a:prstClr val="black"/>
                </a:solidFill>
              </a:rPr>
              <a:t>。按要求完成</a:t>
            </a:r>
            <a:r>
              <a:rPr lang="en-US" altLang="zh-CN" sz="2000" dirty="0">
                <a:solidFill>
                  <a:prstClr val="black"/>
                </a:solidFill>
              </a:rPr>
              <a:t>3.5</a:t>
            </a:r>
            <a:r>
              <a:rPr lang="zh-CN" altLang="en-US" sz="2000" dirty="0">
                <a:solidFill>
                  <a:prstClr val="black"/>
                </a:solidFill>
              </a:rPr>
              <a:t>分。每次课第一个讲解的</a:t>
            </a:r>
            <a:r>
              <a:rPr lang="en-US" altLang="zh-CN" sz="2000" dirty="0">
                <a:solidFill>
                  <a:prstClr val="black"/>
                </a:solidFill>
              </a:rPr>
              <a:t>4</a:t>
            </a:r>
            <a:r>
              <a:rPr lang="zh-CN" altLang="en-US" sz="2000" dirty="0">
                <a:solidFill>
                  <a:prstClr val="black"/>
                </a:solidFill>
              </a:rPr>
              <a:t>分，后续讲解的，讲得好且能正确回答问题，</a:t>
            </a:r>
            <a:r>
              <a:rPr lang="en-US" altLang="zh-CN" sz="2000" dirty="0">
                <a:solidFill>
                  <a:prstClr val="black"/>
                </a:solidFill>
              </a:rPr>
              <a:t>4</a:t>
            </a:r>
            <a:r>
              <a:rPr lang="zh-CN" altLang="en-US" sz="2000" dirty="0">
                <a:solidFill>
                  <a:prstClr val="black"/>
                </a:solidFill>
              </a:rPr>
              <a:t>分，否则</a:t>
            </a:r>
            <a:r>
              <a:rPr lang="en-US" altLang="zh-CN" sz="2000" dirty="0">
                <a:solidFill>
                  <a:prstClr val="black"/>
                </a:solidFill>
              </a:rPr>
              <a:t>3.5</a:t>
            </a:r>
            <a:r>
              <a:rPr lang="zh-CN" altLang="en-US" sz="2000" dirty="0">
                <a:solidFill>
                  <a:prstClr val="black"/>
                </a:solidFill>
              </a:rPr>
              <a:t>分。下课前未交报告最高</a:t>
            </a:r>
            <a:r>
              <a:rPr lang="en-US" altLang="zh-CN" sz="2000" dirty="0">
                <a:solidFill>
                  <a:prstClr val="black"/>
                </a:solidFill>
              </a:rPr>
              <a:t>3</a:t>
            </a:r>
            <a:r>
              <a:rPr lang="zh-CN" altLang="en-US" sz="2000" dirty="0">
                <a:solidFill>
                  <a:prstClr val="black"/>
                </a:solidFill>
              </a:rPr>
              <a:t>分。没有讲解且没提交讲解视频，最高</a:t>
            </a:r>
            <a:r>
              <a:rPr lang="en-US" altLang="zh-CN" sz="2000" dirty="0">
                <a:solidFill>
                  <a:prstClr val="black"/>
                </a:solidFill>
              </a:rPr>
              <a:t>2.5</a:t>
            </a:r>
            <a:r>
              <a:rPr lang="zh-CN" altLang="en-US" sz="2000" dirty="0">
                <a:solidFill>
                  <a:prstClr val="black"/>
                </a:solidFill>
              </a:rPr>
              <a:t>分。未提交实验报告</a:t>
            </a:r>
            <a:r>
              <a:rPr lang="en-US" altLang="zh-CN" sz="2000" dirty="0">
                <a:solidFill>
                  <a:prstClr val="black"/>
                </a:solidFill>
              </a:rPr>
              <a:t>0</a:t>
            </a:r>
            <a:r>
              <a:rPr lang="zh-CN" altLang="en-US" sz="2000" dirty="0">
                <a:solidFill>
                  <a:prstClr val="black"/>
                </a:solidFill>
              </a:rPr>
              <a:t>分。</a:t>
            </a:r>
            <a:r>
              <a:rPr lang="zh-CN" altLang="en-US" sz="2000" b="1" dirty="0">
                <a:solidFill>
                  <a:prstClr val="black"/>
                </a:solidFill>
              </a:rPr>
              <a:t>所有实验报告都按要求完成，额外奖励</a:t>
            </a:r>
            <a:r>
              <a:rPr lang="en-US" altLang="zh-CN" sz="2000" b="1" dirty="0">
                <a:solidFill>
                  <a:prstClr val="black"/>
                </a:solidFill>
              </a:rPr>
              <a:t>1</a:t>
            </a:r>
            <a:r>
              <a:rPr lang="zh-CN" altLang="en-US" sz="2000" b="1" dirty="0">
                <a:solidFill>
                  <a:prstClr val="black"/>
                </a:solidFill>
              </a:rPr>
              <a:t>分</a:t>
            </a:r>
            <a:r>
              <a:rPr lang="zh-CN" altLang="en-US" sz="2000" dirty="0">
                <a:solidFill>
                  <a:prstClr val="black"/>
                </a:solidFill>
              </a:rPr>
              <a:t>。</a:t>
            </a:r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zh-CN" altLang="en-US" sz="2000" dirty="0">
                <a:solidFill>
                  <a:prstClr val="black"/>
                </a:solidFill>
              </a:rPr>
              <a:t>         每次课实验报告课堂讲解一般不低于</a:t>
            </a:r>
            <a:r>
              <a:rPr lang="en-US" altLang="zh-CN" sz="2000" dirty="0">
                <a:solidFill>
                  <a:prstClr val="black"/>
                </a:solidFill>
              </a:rPr>
              <a:t>2</a:t>
            </a:r>
            <a:r>
              <a:rPr lang="zh-CN" altLang="en-US" sz="2000" dirty="0">
                <a:solidFill>
                  <a:prstClr val="black"/>
                </a:solidFill>
              </a:rPr>
              <a:t>组、不超过</a:t>
            </a:r>
            <a:r>
              <a:rPr lang="en-US" altLang="zh-CN" sz="2000" dirty="0">
                <a:solidFill>
                  <a:prstClr val="black"/>
                </a:solidFill>
              </a:rPr>
              <a:t>3</a:t>
            </a:r>
            <a:r>
              <a:rPr lang="zh-CN" altLang="en-US" sz="2000" dirty="0">
                <a:solidFill>
                  <a:prstClr val="black"/>
                </a:solidFill>
              </a:rPr>
              <a:t>组，实验报告</a:t>
            </a:r>
            <a:r>
              <a:rPr lang="zh-CN" altLang="en-US" sz="2000" b="1" dirty="0">
                <a:solidFill>
                  <a:prstClr val="black"/>
                </a:solidFill>
              </a:rPr>
              <a:t>讲解视频允许延迟</a:t>
            </a:r>
            <a:r>
              <a:rPr lang="en-US" altLang="zh-CN" sz="2000" b="1" dirty="0">
                <a:solidFill>
                  <a:prstClr val="black"/>
                </a:solidFill>
              </a:rPr>
              <a:t>1</a:t>
            </a:r>
            <a:r>
              <a:rPr lang="zh-CN" altLang="en-US" sz="2000" b="1" dirty="0">
                <a:solidFill>
                  <a:prstClr val="black"/>
                </a:solidFill>
              </a:rPr>
              <a:t>周提交</a:t>
            </a:r>
            <a:r>
              <a:rPr lang="zh-CN" altLang="en-US" sz="2000" dirty="0">
                <a:solidFill>
                  <a:prstClr val="black"/>
                </a:solidFill>
              </a:rPr>
              <a:t>。    </a:t>
            </a:r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         </a:t>
            </a:r>
            <a:r>
              <a:rPr lang="zh-CN" altLang="en-US" sz="2000" dirty="0">
                <a:solidFill>
                  <a:prstClr val="black"/>
                </a:solidFill>
              </a:rPr>
              <a:t>实验报告讲解视频要求小组成员出镜（照片），否则本次实验成绩扣</a:t>
            </a:r>
            <a:r>
              <a:rPr lang="en-US" altLang="zh-CN" sz="2000" dirty="0">
                <a:solidFill>
                  <a:prstClr val="black"/>
                </a:solidFill>
              </a:rPr>
              <a:t>1</a:t>
            </a:r>
            <a:r>
              <a:rPr lang="zh-CN" altLang="en-US" sz="2000" dirty="0">
                <a:solidFill>
                  <a:prstClr val="black"/>
                </a:solidFill>
              </a:rPr>
              <a:t>分。</a:t>
            </a:r>
            <a:r>
              <a:rPr lang="en-US" altLang="zh-CN" sz="2000" dirty="0">
                <a:solidFill>
                  <a:prstClr val="black"/>
                </a:solidFill>
              </a:rPr>
              <a:t>2</a:t>
            </a:r>
            <a:r>
              <a:rPr lang="zh-CN" altLang="en-US" sz="2000" dirty="0">
                <a:solidFill>
                  <a:prstClr val="black"/>
                </a:solidFill>
              </a:rPr>
              <a:t>周后未提交视频算延迟提交，扣</a:t>
            </a:r>
            <a:r>
              <a:rPr lang="en-US" altLang="zh-CN" sz="2000" dirty="0">
                <a:solidFill>
                  <a:prstClr val="black"/>
                </a:solidFill>
              </a:rPr>
              <a:t>1</a:t>
            </a:r>
            <a:r>
              <a:rPr lang="zh-CN" altLang="en-US" sz="2000" dirty="0">
                <a:solidFill>
                  <a:prstClr val="black"/>
                </a:solidFill>
              </a:rPr>
              <a:t>分。</a:t>
            </a:r>
          </a:p>
          <a:p>
            <a:r>
              <a:rPr lang="en-US" altLang="zh-CN" sz="2000" dirty="0">
                <a:solidFill>
                  <a:prstClr val="black"/>
                </a:solidFill>
              </a:rPr>
              <a:t>       </a:t>
            </a:r>
            <a:r>
              <a:rPr lang="zh-CN" altLang="en-US" sz="2000" dirty="0">
                <a:solidFill>
                  <a:prstClr val="black"/>
                </a:solidFill>
              </a:rPr>
              <a:t>注：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zh-CN" altLang="en-US" sz="2000" dirty="0">
                <a:solidFill>
                  <a:prstClr val="black"/>
                </a:solidFill>
              </a:rPr>
              <a:t>软件与作业如果次数少于</a:t>
            </a:r>
            <a:r>
              <a:rPr lang="en-US" altLang="zh-CN" sz="2000" dirty="0">
                <a:solidFill>
                  <a:prstClr val="black"/>
                </a:solidFill>
              </a:rPr>
              <a:t>5</a:t>
            </a:r>
            <a:r>
              <a:rPr lang="zh-CN" altLang="en-US" sz="2000" dirty="0">
                <a:solidFill>
                  <a:prstClr val="black"/>
                </a:solidFill>
              </a:rPr>
              <a:t>次，则按照比例折算。如作业</a:t>
            </a:r>
            <a:r>
              <a:rPr lang="en-US" altLang="zh-CN" sz="2000" dirty="0">
                <a:solidFill>
                  <a:prstClr val="black"/>
                </a:solidFill>
              </a:rPr>
              <a:t>4</a:t>
            </a:r>
            <a:r>
              <a:rPr lang="zh-CN" altLang="en-US" sz="2000" dirty="0">
                <a:solidFill>
                  <a:prstClr val="black"/>
                </a:solidFill>
              </a:rPr>
              <a:t>次，满分</a:t>
            </a:r>
            <a:r>
              <a:rPr lang="en-US" altLang="zh-CN" sz="2000" dirty="0">
                <a:solidFill>
                  <a:prstClr val="black"/>
                </a:solidFill>
              </a:rPr>
              <a:t>16</a:t>
            </a:r>
            <a:r>
              <a:rPr lang="zh-CN" altLang="en-US" sz="2000" dirty="0">
                <a:solidFill>
                  <a:prstClr val="black"/>
                </a:solidFill>
              </a:rPr>
              <a:t>分。某学生得到</a:t>
            </a:r>
            <a:r>
              <a:rPr lang="en-US" altLang="zh-CN" sz="2000" dirty="0">
                <a:solidFill>
                  <a:prstClr val="black"/>
                </a:solidFill>
              </a:rPr>
              <a:t>14</a:t>
            </a:r>
            <a:r>
              <a:rPr lang="zh-CN" altLang="en-US" sz="2000" dirty="0">
                <a:solidFill>
                  <a:prstClr val="black"/>
                </a:solidFill>
              </a:rPr>
              <a:t>分，折算为</a:t>
            </a:r>
            <a:r>
              <a:rPr lang="en-US" altLang="zh-CN" sz="2000" dirty="0">
                <a:solidFill>
                  <a:prstClr val="black"/>
                </a:solidFill>
              </a:rPr>
              <a:t>14/16*20=17.5</a:t>
            </a:r>
            <a:r>
              <a:rPr lang="zh-CN" altLang="en-US" sz="2000" dirty="0">
                <a:solidFill>
                  <a:prstClr val="black"/>
                </a:solidFill>
              </a:rPr>
              <a:t>。成绩表只填写原始分数，折算由公式统一计算。</a:t>
            </a:r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zh-CN" altLang="en-US" sz="2400" dirty="0">
                <a:solidFill>
                  <a:prstClr val="black"/>
                </a:solidFill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</a:rPr>
              <a:t>3</a:t>
            </a:r>
            <a:r>
              <a:rPr lang="zh-CN" altLang="en-US" sz="2400" dirty="0">
                <a:solidFill>
                  <a:prstClr val="black"/>
                </a:solidFill>
              </a:rPr>
              <a:t>）考勤（</a:t>
            </a:r>
            <a:r>
              <a:rPr lang="en-US" altLang="zh-CN" sz="2400" dirty="0">
                <a:solidFill>
                  <a:prstClr val="black"/>
                </a:solidFill>
              </a:rPr>
              <a:t>15</a:t>
            </a:r>
            <a:r>
              <a:rPr lang="zh-CN" altLang="en-US" sz="2400" dirty="0">
                <a:solidFill>
                  <a:prstClr val="black"/>
                </a:solidFill>
              </a:rPr>
              <a:t>分，</a:t>
            </a:r>
            <a:r>
              <a:rPr lang="en-US" altLang="zh-CN" sz="2400" dirty="0">
                <a:solidFill>
                  <a:prstClr val="black"/>
                </a:solidFill>
              </a:rPr>
              <a:t>15%</a:t>
            </a:r>
            <a:r>
              <a:rPr lang="zh-CN" altLang="en-US" sz="2400" dirty="0">
                <a:solidFill>
                  <a:prstClr val="black"/>
                </a:solidFill>
              </a:rPr>
              <a:t>）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	无故旷课一次扣</a:t>
            </a:r>
            <a:r>
              <a:rPr lang="en-US" altLang="zh-CN" sz="2000" dirty="0">
                <a:solidFill>
                  <a:prstClr val="black"/>
                </a:solidFill>
              </a:rPr>
              <a:t>5</a:t>
            </a:r>
            <a:r>
              <a:rPr lang="zh-CN" altLang="en-US" sz="2000" dirty="0">
                <a:solidFill>
                  <a:prstClr val="black"/>
                </a:solidFill>
              </a:rPr>
              <a:t>分；请假</a:t>
            </a:r>
            <a:r>
              <a:rPr lang="en-US" altLang="zh-CN" sz="2000" dirty="0">
                <a:solidFill>
                  <a:prstClr val="black"/>
                </a:solidFill>
              </a:rPr>
              <a:t>3</a:t>
            </a:r>
            <a:r>
              <a:rPr lang="zh-CN" altLang="en-US" sz="2000" dirty="0">
                <a:solidFill>
                  <a:prstClr val="black"/>
                </a:solidFill>
              </a:rPr>
              <a:t>次后每次扣</a:t>
            </a:r>
            <a:r>
              <a:rPr lang="en-US" altLang="zh-CN" sz="2000" dirty="0">
                <a:solidFill>
                  <a:prstClr val="black"/>
                </a:solidFill>
              </a:rPr>
              <a:t>2</a:t>
            </a:r>
            <a:r>
              <a:rPr lang="zh-CN" altLang="en-US" sz="2000" dirty="0">
                <a:solidFill>
                  <a:prstClr val="black"/>
                </a:solidFill>
              </a:rPr>
              <a:t>分，迟到早退</a:t>
            </a:r>
            <a:r>
              <a:rPr lang="en-US" altLang="zh-CN" sz="2000" dirty="0">
                <a:solidFill>
                  <a:prstClr val="black"/>
                </a:solidFill>
              </a:rPr>
              <a:t>3</a:t>
            </a:r>
            <a:r>
              <a:rPr lang="zh-CN" altLang="en-US" sz="2000" dirty="0">
                <a:solidFill>
                  <a:prstClr val="black"/>
                </a:solidFill>
              </a:rPr>
              <a:t>次后每次扣</a:t>
            </a:r>
            <a:r>
              <a:rPr lang="en-US" altLang="zh-CN" sz="2000" dirty="0">
                <a:solidFill>
                  <a:prstClr val="black"/>
                </a:solidFill>
              </a:rPr>
              <a:t>2</a:t>
            </a:r>
            <a:r>
              <a:rPr lang="zh-CN" altLang="en-US" sz="2000" dirty="0">
                <a:solidFill>
                  <a:prstClr val="black"/>
                </a:solidFill>
              </a:rPr>
              <a:t>分。</a:t>
            </a:r>
          </a:p>
          <a:p>
            <a:r>
              <a:rPr lang="zh-CN" altLang="en-US" sz="2400" dirty="0">
                <a:solidFill>
                  <a:prstClr val="black"/>
                </a:solidFill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</a:rPr>
              <a:t>4</a:t>
            </a:r>
            <a:r>
              <a:rPr lang="zh-CN" altLang="en-US" sz="2400" dirty="0">
                <a:solidFill>
                  <a:prstClr val="black"/>
                </a:solidFill>
              </a:rPr>
              <a:t>）测试（</a:t>
            </a:r>
            <a:r>
              <a:rPr lang="en-US" altLang="zh-CN" sz="2400" dirty="0">
                <a:solidFill>
                  <a:prstClr val="black"/>
                </a:solidFill>
              </a:rPr>
              <a:t>25%</a:t>
            </a:r>
            <a:r>
              <a:rPr lang="zh-CN" altLang="en-US" sz="2400" dirty="0">
                <a:solidFill>
                  <a:prstClr val="black"/>
                </a:solidFill>
              </a:rPr>
              <a:t>）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         广财慕课测试，</a:t>
            </a:r>
            <a:r>
              <a:rPr lang="en-US" altLang="zh-CN" sz="2000" dirty="0">
                <a:solidFill>
                  <a:prstClr val="black"/>
                </a:solidFill>
              </a:rPr>
              <a:t>4</a:t>
            </a:r>
            <a:r>
              <a:rPr lang="zh-CN" altLang="en-US" sz="2000" dirty="0">
                <a:solidFill>
                  <a:prstClr val="black"/>
                </a:solidFill>
              </a:rPr>
              <a:t>次单元测试，</a:t>
            </a:r>
            <a:r>
              <a:rPr lang="en-US" altLang="zh-CN" sz="2000" dirty="0">
                <a:solidFill>
                  <a:prstClr val="black"/>
                </a:solidFill>
              </a:rPr>
              <a:t>1</a:t>
            </a:r>
            <a:r>
              <a:rPr lang="zh-CN" altLang="en-US" sz="2000" dirty="0">
                <a:solidFill>
                  <a:prstClr val="black"/>
                </a:solidFill>
              </a:rPr>
              <a:t>次综合测试，共</a:t>
            </a:r>
            <a:r>
              <a:rPr lang="en-US" altLang="zh-CN" sz="2000" dirty="0">
                <a:solidFill>
                  <a:prstClr val="black"/>
                </a:solidFill>
              </a:rPr>
              <a:t>5</a:t>
            </a:r>
            <a:r>
              <a:rPr lang="zh-CN" altLang="en-US" sz="2000" dirty="0">
                <a:solidFill>
                  <a:prstClr val="black"/>
                </a:solidFill>
              </a:rPr>
              <a:t>次。计算平时成绩时，转化为平时成绩的</a:t>
            </a:r>
            <a:r>
              <a:rPr lang="en-US" altLang="zh-CN" sz="2000" dirty="0">
                <a:solidFill>
                  <a:prstClr val="black"/>
                </a:solidFill>
              </a:rPr>
              <a:t>25%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9532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091564" y="147955"/>
            <a:ext cx="9096145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fontAlgn="base">
              <a:spcBef>
                <a:spcPct val="0"/>
              </a:spcBef>
              <a:buNone/>
            </a:pPr>
            <a:r>
              <a:rPr lang="en-US" altLang="zh-CN" b="1" spc="150" dirty="0">
                <a:latin typeface="微软雅黑" panose="020B0503020204020204" charset="-122"/>
                <a:ea typeface="微软雅黑" panose="020B0503020204020204" charset="-122"/>
              </a:rPr>
              <a:t>4 </a:t>
            </a:r>
            <a:r>
              <a:rPr lang="zh-CN" altLang="en-US" b="1" spc="150" dirty="0">
                <a:latin typeface="微软雅黑" panose="020B0503020204020204" charset="-122"/>
                <a:ea typeface="微软雅黑" panose="020B0503020204020204" charset="-122"/>
              </a:rPr>
              <a:t>考核方式</a:t>
            </a:r>
            <a:endParaRPr lang="zh-CN" altLang="en-US" b="1" noProof="1">
              <a:solidFill>
                <a:srgbClr val="00206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" y="0"/>
            <a:ext cx="758594" cy="8497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4624" y="970938"/>
            <a:ext cx="116427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prstClr val="black"/>
                </a:solidFill>
              </a:rPr>
              <a:t>（</a:t>
            </a:r>
            <a:r>
              <a:rPr lang="en-US" altLang="zh-CN" sz="2400" dirty="0">
                <a:solidFill>
                  <a:prstClr val="black"/>
                </a:solidFill>
              </a:rPr>
              <a:t>5</a:t>
            </a:r>
            <a:r>
              <a:rPr lang="zh-CN" altLang="en-US" sz="2400" dirty="0">
                <a:solidFill>
                  <a:prstClr val="black"/>
                </a:solidFill>
              </a:rPr>
              <a:t>）奖励分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课代表</a:t>
            </a:r>
            <a:r>
              <a:rPr lang="en-US" altLang="zh-CN" sz="2000" dirty="0">
                <a:solidFill>
                  <a:prstClr val="black"/>
                </a:solidFill>
              </a:rPr>
              <a:t>+10</a:t>
            </a:r>
            <a:r>
              <a:rPr lang="zh-CN" altLang="en-US" sz="2000" dirty="0">
                <a:solidFill>
                  <a:prstClr val="black"/>
                </a:solidFill>
              </a:rPr>
              <a:t>，组长</a:t>
            </a:r>
            <a:r>
              <a:rPr lang="en-US" altLang="zh-CN" sz="2000" dirty="0">
                <a:solidFill>
                  <a:prstClr val="black"/>
                </a:solidFill>
              </a:rPr>
              <a:t>+3</a:t>
            </a:r>
            <a:r>
              <a:rPr lang="zh-CN" altLang="en-US" sz="2000" dirty="0">
                <a:solidFill>
                  <a:prstClr val="black"/>
                </a:solidFill>
              </a:rPr>
              <a:t>，每次小组软件评比评委</a:t>
            </a:r>
            <a:r>
              <a:rPr lang="en-US" altLang="zh-CN" sz="2000" dirty="0">
                <a:solidFill>
                  <a:prstClr val="black"/>
                </a:solidFill>
              </a:rPr>
              <a:t>+3</a:t>
            </a:r>
            <a:r>
              <a:rPr lang="zh-CN" altLang="en-US" sz="2000" dirty="0">
                <a:solidFill>
                  <a:prstClr val="black"/>
                </a:solidFill>
              </a:rPr>
              <a:t>。期末评委</a:t>
            </a:r>
            <a:r>
              <a:rPr lang="en-US" altLang="zh-CN" sz="2000" dirty="0">
                <a:solidFill>
                  <a:prstClr val="black"/>
                </a:solidFill>
              </a:rPr>
              <a:t>+3</a:t>
            </a:r>
            <a:r>
              <a:rPr lang="zh-CN" altLang="en-US" sz="2000" dirty="0">
                <a:solidFill>
                  <a:prstClr val="black"/>
                </a:solidFill>
              </a:rPr>
              <a:t>分平时和</a:t>
            </a:r>
            <a:r>
              <a:rPr lang="en-US" altLang="zh-CN" sz="2000" dirty="0">
                <a:solidFill>
                  <a:prstClr val="black"/>
                </a:solidFill>
              </a:rPr>
              <a:t>+2</a:t>
            </a:r>
            <a:r>
              <a:rPr lang="zh-CN" altLang="en-US" sz="2000" dirty="0">
                <a:solidFill>
                  <a:prstClr val="black"/>
                </a:solidFill>
              </a:rPr>
              <a:t>分期末分。</a:t>
            </a:r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en-US" altLang="zh-CN" sz="2000" dirty="0">
                <a:solidFill>
                  <a:prstClr val="black"/>
                </a:solidFill>
              </a:rPr>
              <a:t>1</a:t>
            </a:r>
            <a:r>
              <a:rPr lang="zh-CN" altLang="en-US" sz="2000" dirty="0">
                <a:solidFill>
                  <a:prstClr val="black"/>
                </a:solidFill>
              </a:rPr>
              <a:t>人小组没有组长，不能</a:t>
            </a:r>
            <a:r>
              <a:rPr lang="en-US" altLang="zh-CN" sz="2000" dirty="0">
                <a:solidFill>
                  <a:prstClr val="black"/>
                </a:solidFill>
              </a:rPr>
              <a:t>+3</a:t>
            </a:r>
            <a:r>
              <a:rPr lang="zh-CN" altLang="en-US" sz="2000" dirty="0">
                <a:solidFill>
                  <a:prstClr val="black"/>
                </a:solidFill>
              </a:rPr>
              <a:t>分。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一般问题加</a:t>
            </a:r>
            <a:r>
              <a:rPr lang="en-US" altLang="zh-CN" sz="2000" dirty="0">
                <a:solidFill>
                  <a:prstClr val="black"/>
                </a:solidFill>
              </a:rPr>
              <a:t>3</a:t>
            </a:r>
            <a:r>
              <a:rPr lang="zh-CN" altLang="en-US" sz="2000" dirty="0">
                <a:solidFill>
                  <a:prstClr val="black"/>
                </a:solidFill>
              </a:rPr>
              <a:t>分，对于技术很难的问题按照</a:t>
            </a:r>
            <a:r>
              <a:rPr lang="en-US" altLang="zh-CN" sz="2000" dirty="0">
                <a:solidFill>
                  <a:prstClr val="black"/>
                </a:solidFill>
              </a:rPr>
              <a:t>5</a:t>
            </a:r>
            <a:r>
              <a:rPr lang="zh-CN" altLang="en-US" sz="2000" dirty="0">
                <a:solidFill>
                  <a:prstClr val="black"/>
                </a:solidFill>
              </a:rPr>
              <a:t>分、</a:t>
            </a:r>
            <a:r>
              <a:rPr lang="en-US" altLang="zh-CN" sz="2000" dirty="0">
                <a:solidFill>
                  <a:prstClr val="black"/>
                </a:solidFill>
              </a:rPr>
              <a:t>10</a:t>
            </a:r>
            <a:r>
              <a:rPr lang="zh-CN" altLang="en-US" sz="2000" dirty="0">
                <a:solidFill>
                  <a:prstClr val="black"/>
                </a:solidFill>
              </a:rPr>
              <a:t>分、</a:t>
            </a:r>
            <a:r>
              <a:rPr lang="en-US" altLang="zh-CN" sz="2000" dirty="0">
                <a:solidFill>
                  <a:prstClr val="black"/>
                </a:solidFill>
              </a:rPr>
              <a:t>20</a:t>
            </a:r>
            <a:r>
              <a:rPr lang="zh-CN" altLang="en-US" sz="2000" dirty="0">
                <a:solidFill>
                  <a:prstClr val="black"/>
                </a:solidFill>
              </a:rPr>
              <a:t>分计算，可以个人名义或小组名义，小组名义除以小组人数，取整，</a:t>
            </a:r>
            <a:r>
              <a:rPr lang="en-US" altLang="zh-CN" sz="2000" dirty="0">
                <a:solidFill>
                  <a:prstClr val="black"/>
                </a:solidFill>
              </a:rPr>
              <a:t>0.1</a:t>
            </a:r>
            <a:r>
              <a:rPr lang="zh-CN" altLang="en-US" sz="2000" dirty="0">
                <a:solidFill>
                  <a:prstClr val="black"/>
                </a:solidFill>
              </a:rPr>
              <a:t>取整为</a:t>
            </a:r>
            <a:r>
              <a:rPr lang="en-US" altLang="zh-CN" sz="2000" dirty="0">
                <a:solidFill>
                  <a:prstClr val="black"/>
                </a:solidFill>
              </a:rPr>
              <a:t>1</a:t>
            </a:r>
            <a:r>
              <a:rPr lang="zh-CN" altLang="en-US" sz="2000" dirty="0">
                <a:solidFill>
                  <a:prstClr val="black"/>
                </a:solidFill>
              </a:rPr>
              <a:t>。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课代表要记录每次软件评比成绩，评委加分，各种加分，和加分详细理由，期末负责计算平时成绩。</a:t>
            </a:r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zh-CN" altLang="en-US" sz="2000" b="1" dirty="0">
                <a:solidFill>
                  <a:prstClr val="black"/>
                </a:solidFill>
              </a:rPr>
              <a:t>课代表下课后当天要在</a:t>
            </a:r>
            <a:r>
              <a:rPr lang="en-US" altLang="zh-CN" sz="2000" b="1" dirty="0" err="1">
                <a:solidFill>
                  <a:prstClr val="black"/>
                </a:solidFill>
              </a:rPr>
              <a:t>qq</a:t>
            </a:r>
            <a:r>
              <a:rPr lang="zh-CN" altLang="en-US" sz="2000" b="1" dirty="0">
                <a:solidFill>
                  <a:prstClr val="black"/>
                </a:solidFill>
              </a:rPr>
              <a:t>群公示：①考勤情况，谁请假、谁缺勤；②得分情况，软件得分，实验报告得分。</a:t>
            </a:r>
            <a:endParaRPr lang="en-US" altLang="zh-CN" sz="2000" b="1" dirty="0">
              <a:solidFill>
                <a:prstClr val="black"/>
              </a:solidFill>
            </a:endParaRPr>
          </a:p>
          <a:p>
            <a:endParaRPr lang="en-US" altLang="zh-CN" sz="2400" b="1" dirty="0">
              <a:solidFill>
                <a:prstClr val="black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prstClr val="black"/>
                </a:solidFill>
              </a:rPr>
              <a:t>期末成绩评分标准（共</a:t>
            </a:r>
            <a:r>
              <a:rPr lang="en-US" altLang="zh-CN" sz="2400" b="1" dirty="0">
                <a:solidFill>
                  <a:prstClr val="black"/>
                </a:solidFill>
              </a:rPr>
              <a:t>100</a:t>
            </a:r>
            <a:r>
              <a:rPr lang="zh-CN" altLang="en-US" sz="2400" b="1" dirty="0">
                <a:solidFill>
                  <a:prstClr val="black"/>
                </a:solidFill>
              </a:rPr>
              <a:t>分）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期末考核：提交课程设计报告和软件，答辩。期末成绩评分标准见</a:t>
            </a:r>
            <a:r>
              <a:rPr lang="en-US" altLang="zh-CN" sz="2000" dirty="0">
                <a:solidFill>
                  <a:prstClr val="black"/>
                </a:solidFill>
              </a:rPr>
              <a:t>《</a:t>
            </a:r>
            <a:r>
              <a:rPr lang="zh-CN" altLang="en-US" sz="2000" dirty="0">
                <a:solidFill>
                  <a:prstClr val="black"/>
                </a:solidFill>
              </a:rPr>
              <a:t>课程设计报告</a:t>
            </a:r>
            <a:r>
              <a:rPr lang="en-US" altLang="zh-CN" sz="2000" dirty="0">
                <a:solidFill>
                  <a:prstClr val="black"/>
                </a:solidFill>
              </a:rPr>
              <a:t>》</a:t>
            </a:r>
            <a:r>
              <a:rPr lang="zh-CN" altLang="en-US" sz="2000" dirty="0">
                <a:solidFill>
                  <a:prstClr val="black"/>
                </a:solidFill>
              </a:rPr>
              <a:t>。</a:t>
            </a:r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zh-CN" altLang="en-US" sz="2000" dirty="0">
                <a:solidFill>
                  <a:prstClr val="black"/>
                </a:solidFill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</a:rPr>
              <a:t>1</a:t>
            </a:r>
            <a:r>
              <a:rPr lang="zh-CN" altLang="en-US" sz="2000" dirty="0">
                <a:solidFill>
                  <a:prstClr val="black"/>
                </a:solidFill>
              </a:rPr>
              <a:t>）实验报告，占</a:t>
            </a:r>
            <a:r>
              <a:rPr lang="en-US" altLang="zh-CN" sz="2000" dirty="0">
                <a:solidFill>
                  <a:prstClr val="black"/>
                </a:solidFill>
              </a:rPr>
              <a:t>30%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对平时成绩的实验报告优化，特别是“实验总结”部分。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</a:rPr>
              <a:t>2</a:t>
            </a:r>
            <a:r>
              <a:rPr lang="zh-CN" altLang="en-US" sz="2000" dirty="0">
                <a:solidFill>
                  <a:prstClr val="black"/>
                </a:solidFill>
              </a:rPr>
              <a:t>）软件评价，占</a:t>
            </a:r>
            <a:r>
              <a:rPr lang="en-US" altLang="zh-CN" sz="2000" dirty="0">
                <a:solidFill>
                  <a:prstClr val="black"/>
                </a:solidFill>
              </a:rPr>
              <a:t>30%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</a:rPr>
              <a:t>3</a:t>
            </a:r>
            <a:r>
              <a:rPr lang="zh-CN" altLang="en-US" sz="2000" dirty="0">
                <a:solidFill>
                  <a:prstClr val="black"/>
                </a:solidFill>
              </a:rPr>
              <a:t>）个人工作量与综合表现，占</a:t>
            </a:r>
            <a:r>
              <a:rPr lang="en-US" altLang="zh-CN" sz="2000" dirty="0">
                <a:solidFill>
                  <a:prstClr val="black"/>
                </a:solidFill>
              </a:rPr>
              <a:t>40%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（</a:t>
            </a:r>
            <a:r>
              <a:rPr lang="en-US" altLang="zh-CN" sz="2000" dirty="0">
                <a:solidFill>
                  <a:prstClr val="black"/>
                </a:solidFill>
              </a:rPr>
              <a:t>4</a:t>
            </a:r>
            <a:r>
              <a:rPr lang="zh-CN" altLang="en-US" sz="2000" dirty="0">
                <a:solidFill>
                  <a:prstClr val="black"/>
                </a:solidFill>
              </a:rPr>
              <a:t>）</a:t>
            </a:r>
            <a:r>
              <a:rPr lang="zh-CN" altLang="en-US" sz="3200" b="1" dirty="0">
                <a:solidFill>
                  <a:prstClr val="black"/>
                </a:solidFill>
              </a:rPr>
              <a:t>总成绩 </a:t>
            </a:r>
            <a:r>
              <a:rPr lang="en-US" altLang="zh-CN" sz="3200" b="1" dirty="0">
                <a:solidFill>
                  <a:prstClr val="black"/>
                </a:solidFill>
              </a:rPr>
              <a:t>= </a:t>
            </a:r>
            <a:r>
              <a:rPr lang="zh-CN" altLang="en-US" sz="3200" b="1" dirty="0">
                <a:solidFill>
                  <a:prstClr val="black"/>
                </a:solidFill>
              </a:rPr>
              <a:t>平时成绩*</a:t>
            </a:r>
            <a:r>
              <a:rPr lang="en-US" altLang="zh-CN" sz="3200" b="1" dirty="0">
                <a:solidFill>
                  <a:prstClr val="black"/>
                </a:solidFill>
              </a:rPr>
              <a:t>50% + </a:t>
            </a:r>
            <a:r>
              <a:rPr lang="zh-CN" altLang="en-US" sz="3200" b="1" dirty="0">
                <a:solidFill>
                  <a:prstClr val="black"/>
                </a:solidFill>
              </a:rPr>
              <a:t>期末成绩*</a:t>
            </a:r>
            <a:r>
              <a:rPr lang="en-US" altLang="zh-CN" sz="3200" b="1" dirty="0">
                <a:solidFill>
                  <a:prstClr val="black"/>
                </a:solidFill>
              </a:rPr>
              <a:t>50% </a:t>
            </a:r>
          </a:p>
          <a:p>
            <a:r>
              <a:rPr lang="zh-CN" altLang="en-US" sz="2000" dirty="0">
                <a:solidFill>
                  <a:prstClr val="black"/>
                </a:solidFill>
              </a:rPr>
              <a:t>总成绩采用五分制，平时成绩和期末成绩都采用百分制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3139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34290" y="1823720"/>
            <a:ext cx="12257405" cy="279209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0" b="1" dirty="0">
                <a:solidFill>
                  <a:srgbClr val="002060"/>
                </a:solidFill>
              </a:rPr>
              <a:t>谢谢！</a:t>
            </a:r>
          </a:p>
          <a:p>
            <a:pPr algn="ctr"/>
            <a:r>
              <a:rPr lang="zh-CN" altLang="en-US" sz="6000" b="1" dirty="0">
                <a:solidFill>
                  <a:srgbClr val="002060"/>
                </a:solidFill>
                <a:sym typeface="+mn-lt"/>
              </a:rPr>
              <a:t>祝大家学有所获！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091564" y="147955"/>
            <a:ext cx="4284000" cy="583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indent="0" algn="l" fontAlgn="base">
              <a:spcBef>
                <a:spcPct val="0"/>
              </a:spcBef>
              <a:buNone/>
            </a:pPr>
            <a:r>
              <a:rPr lang="zh-CN" altLang="en-US" b="1" strike="noStrike" noProof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提纲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" y="0"/>
            <a:ext cx="758594" cy="84974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91564" y="1613043"/>
            <a:ext cx="953191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本课程的工具介绍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课程介绍（大纲、学习目标）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教学组织管理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考核方式</a:t>
            </a:r>
            <a:endParaRPr lang="en-US" altLang="zh-CN" sz="2400" dirty="0"/>
          </a:p>
          <a:p>
            <a:pPr marL="457200" indent="-457200">
              <a:buAutoNum type="arabicPlain"/>
            </a:pP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10435" y="2605405"/>
            <a:ext cx="10001885" cy="1320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4000" b="1" spc="15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   本课程的工具介绍</a:t>
            </a:r>
            <a:endParaRPr lang="zh-CN" altLang="pt-BR" sz="4000" b="1" spc="15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30" y="2605405"/>
            <a:ext cx="2371552" cy="13195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6000" b="1" dirty="0">
                <a:solidFill>
                  <a:srgbClr val="002060"/>
                </a:solidFill>
              </a:rPr>
              <a:t>1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5" y="2687782"/>
            <a:ext cx="951345" cy="10714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091564" y="147955"/>
            <a:ext cx="4404071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indent="0" algn="l" fontAlgn="base">
              <a:spcBef>
                <a:spcPct val="0"/>
              </a:spcBef>
              <a:buNone/>
            </a:pPr>
            <a:r>
              <a:rPr lang="en-US" altLang="zh-CN" b="1" strike="noStrike" noProof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b="1" noProof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b="1" strike="noStrike" noProof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本课程的工具介绍</a:t>
            </a: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" y="0"/>
            <a:ext cx="758594" cy="8497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14854" y="1194508"/>
            <a:ext cx="972907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800" b="1" dirty="0"/>
              <a:t>中国大学</a:t>
            </a:r>
            <a:r>
              <a:rPr lang="en-US" altLang="zh-CN" sz="2800" b="1" dirty="0"/>
              <a:t>MOOC/</a:t>
            </a:r>
            <a:r>
              <a:rPr lang="zh-CN" altLang="en-US" sz="2800" b="1" dirty="0"/>
              <a:t>百度网盘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雨课堂</a:t>
            </a:r>
            <a:endParaRPr lang="en-US" altLang="zh-CN" sz="2800" b="1" dirty="0"/>
          </a:p>
          <a:p>
            <a:endParaRPr lang="en-US" altLang="zh-CN" sz="2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800" dirty="0"/>
              <a:t>慕课</a:t>
            </a:r>
            <a:r>
              <a:rPr lang="en-US" altLang="zh-CN" sz="2800" dirty="0"/>
              <a:t>MOOC</a:t>
            </a:r>
            <a:r>
              <a:rPr lang="zh-CN" altLang="en-US" sz="2800" dirty="0"/>
              <a:t>，软件项目管理，北京邮电大学</a:t>
            </a:r>
            <a:endParaRPr lang="en-US" altLang="zh-CN" sz="2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800" dirty="0"/>
              <a:t>慕课</a:t>
            </a:r>
            <a:r>
              <a:rPr lang="en-US" altLang="zh-CN" sz="2800" dirty="0"/>
              <a:t>MOOC</a:t>
            </a:r>
            <a:r>
              <a:rPr lang="zh-CN" altLang="en-US" sz="2800" dirty="0"/>
              <a:t>，</a:t>
            </a:r>
            <a:r>
              <a:rPr lang="en-US" altLang="zh-CN" sz="2800" dirty="0"/>
              <a:t>IT</a:t>
            </a:r>
            <a:r>
              <a:rPr lang="zh-CN" altLang="en-US" sz="2800" dirty="0"/>
              <a:t>项目管理，厦门大学</a:t>
            </a:r>
            <a:endParaRPr lang="en-US" altLang="zh-CN" sz="2800" dirty="0"/>
          </a:p>
          <a:p>
            <a:r>
              <a:rPr lang="en-US" altLang="zh-CN" sz="2800" dirty="0"/>
              <a:t>https://www.icourse163.org/</a:t>
            </a:r>
          </a:p>
          <a:p>
            <a:endParaRPr lang="en-US" altLang="zh-CN" sz="2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800" dirty="0"/>
              <a:t>百度网盘，</a:t>
            </a:r>
            <a:r>
              <a:rPr lang="en-US" altLang="zh-CN" sz="2800" dirty="0" err="1"/>
              <a:t>MOOC</a:t>
            </a:r>
            <a:r>
              <a:rPr lang="zh-CN" altLang="en-US" sz="2800" dirty="0"/>
              <a:t>上视频课件部分在百度网盘，地址和密码在群文件中，教材也在其中。</a:t>
            </a:r>
            <a:br>
              <a:rPr lang="en-US" altLang="zh-CN" sz="2800" dirty="0"/>
            </a:br>
            <a:r>
              <a:rPr lang="zh-CN" altLang="en-US" sz="2800" dirty="0"/>
              <a:t>链接：</a:t>
            </a:r>
          </a:p>
          <a:p>
            <a:r>
              <a:rPr lang="en-US" altLang="zh-CN" sz="2800" dirty="0"/>
              <a:t>https://pan.baidu.com/s/17bAmtZg9nlv-km5K6c3fZA </a:t>
            </a:r>
          </a:p>
          <a:p>
            <a:r>
              <a:rPr lang="zh-CN" altLang="en-US" sz="2800" dirty="0"/>
              <a:t>提取码：</a:t>
            </a:r>
            <a:r>
              <a:rPr lang="en-US" altLang="zh-CN" sz="2800" dirty="0" err="1"/>
              <a:t>brzs</a:t>
            </a:r>
            <a:endParaRPr lang="en-US" altLang="zh-CN" sz="2800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091564" y="147955"/>
            <a:ext cx="4404071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fontAlgn="base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noProof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b="1" noProof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本课程的工具介绍</a:t>
            </a: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" y="0"/>
            <a:ext cx="758594" cy="8497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91564" y="1202491"/>
            <a:ext cx="9459997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3200" b="1" dirty="0"/>
              <a:t>QQ</a:t>
            </a:r>
            <a:r>
              <a:rPr lang="zh-CN" altLang="en-US" sz="3200" b="1" dirty="0"/>
              <a:t>群：课堂上公布二维码</a:t>
            </a:r>
            <a:endParaRPr lang="en-US" altLang="zh-CN" sz="3200" dirty="0"/>
          </a:p>
          <a:p>
            <a:endParaRPr lang="en-US" altLang="zh-CN" sz="2400" dirty="0"/>
          </a:p>
          <a:p>
            <a:r>
              <a:rPr lang="zh-CN" altLang="en-US" sz="2400" b="1" dirty="0"/>
              <a:t>腾讯在线文档</a:t>
            </a:r>
            <a:r>
              <a:rPr lang="zh-CN" altLang="en-US" sz="2400" dirty="0"/>
              <a:t>，</a:t>
            </a:r>
            <a:r>
              <a:rPr lang="en-US" altLang="zh-CN" sz="2400" b="1" dirty="0" err="1"/>
              <a:t>QQ</a:t>
            </a:r>
            <a:r>
              <a:rPr lang="zh-CN" altLang="en-US" sz="2400" b="1" dirty="0"/>
              <a:t>群课堂</a:t>
            </a:r>
            <a:endParaRPr lang="en-US" altLang="zh-CN" sz="2400" dirty="0"/>
          </a:p>
          <a:p>
            <a:r>
              <a:rPr lang="zh-CN" altLang="en-US" sz="2400" b="1" dirty="0"/>
              <a:t>分组、任务清单、考勤</a:t>
            </a:r>
            <a:r>
              <a:rPr lang="zh-CN" altLang="en-US" sz="2400" dirty="0"/>
              <a:t>等会使用在线文档，大家填写的时候注意只填写自己的一行记录。</a:t>
            </a:r>
            <a:endParaRPr lang="en-US" altLang="zh-CN" sz="2400" dirty="0"/>
          </a:p>
          <a:p>
            <a:endParaRPr lang="en-US" altLang="zh-CN" dirty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prstClr val="black"/>
                </a:solidFill>
              </a:rPr>
              <a:t>录屏软件（免，全部转线上才需要，本次直接看软件）</a:t>
            </a:r>
            <a:endParaRPr lang="en-US" altLang="zh-CN" dirty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sz="2400" dirty="0">
                <a:solidFill>
                  <a:prstClr val="black"/>
                </a:solidFill>
              </a:rPr>
              <a:t>我们每</a:t>
            </a:r>
            <a:r>
              <a:rPr lang="en-US" altLang="zh-CN" sz="2400" dirty="0">
                <a:solidFill>
                  <a:prstClr val="black"/>
                </a:solidFill>
              </a:rPr>
              <a:t>2</a:t>
            </a:r>
            <a:r>
              <a:rPr lang="zh-CN" altLang="en-US" sz="2400" dirty="0">
                <a:solidFill>
                  <a:prstClr val="black"/>
                </a:solidFill>
              </a:rPr>
              <a:t>周要评估所开发的软件，如果小组无法让大家看到软件，需要采用录屏软件，录屏软件的操作与讲解。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510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68040" y="2605405"/>
            <a:ext cx="8844280" cy="13201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20000"/>
              </a:lnSpc>
            </a:pPr>
            <a:r>
              <a:rPr lang="zh-CN" altLang="en-US" sz="4000" b="1" spc="15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4000" b="1" spc="15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课程介绍（大纲，学习目标）</a:t>
            </a:r>
            <a:endParaRPr lang="zh-CN" altLang="da-DK" sz="4000" b="1" spc="15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925" y="2605405"/>
            <a:ext cx="3558020" cy="1320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6000" b="1" dirty="0">
                <a:solidFill>
                  <a:srgbClr val="002060"/>
                </a:solidFill>
              </a:rPr>
              <a:t>2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02" y="2729778"/>
            <a:ext cx="951345" cy="10714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091564" y="147955"/>
            <a:ext cx="634059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fontAlgn="base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noProof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lang="zh-CN" altLang="en-US" b="1" noProof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课程介绍（大纲、学习目标）</a:t>
            </a: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" y="0"/>
            <a:ext cx="758594" cy="8497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1212" y="1133356"/>
            <a:ext cx="1105689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prstClr val="black"/>
                </a:solidFill>
              </a:rPr>
              <a:t>课程简介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r>
              <a:rPr lang="zh-CN" altLang="zh-CN" sz="2000" dirty="0"/>
              <a:t>软件项目管理课程是软件工程专业本科生一门</a:t>
            </a:r>
            <a:r>
              <a:rPr lang="zh-CN" altLang="zh-CN" sz="2000" b="1" dirty="0"/>
              <a:t>综合运用</a:t>
            </a:r>
            <a:r>
              <a:rPr lang="zh-CN" altLang="zh-CN" sz="2000" dirty="0"/>
              <a:t>的必修专业课，是一门技术和管理交叉型、指导软件开发项目的组织与管理的课程，其旨在培养软件项目管理人才</a:t>
            </a:r>
            <a:r>
              <a:rPr lang="zh-CN" altLang="en-US" sz="2000" dirty="0">
                <a:solidFill>
                  <a:prstClr val="black"/>
                </a:solidFill>
              </a:rPr>
              <a:t>。</a:t>
            </a:r>
            <a:endParaRPr lang="en-US" altLang="zh-CN" sz="2000" dirty="0">
              <a:solidFill>
                <a:prstClr val="black"/>
              </a:solidFill>
            </a:endParaRPr>
          </a:p>
          <a:p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zh-CN" altLang="en-US" sz="2000" dirty="0">
                <a:solidFill>
                  <a:prstClr val="black"/>
                </a:solidFill>
              </a:rPr>
              <a:t>两个认证与本课程有关：</a:t>
            </a:r>
            <a:r>
              <a:rPr lang="en-US" altLang="zh-CN" sz="2000" dirty="0" err="1">
                <a:solidFill>
                  <a:prstClr val="black"/>
                </a:solidFill>
              </a:rPr>
              <a:t>PMP</a:t>
            </a:r>
            <a:r>
              <a:rPr lang="zh-CN" altLang="en-US" sz="2000" dirty="0">
                <a:solidFill>
                  <a:prstClr val="black"/>
                </a:solidFill>
              </a:rPr>
              <a:t>，信息系统项目管理师。</a:t>
            </a:r>
            <a:endParaRPr lang="en-US" altLang="zh-CN" sz="2000" dirty="0">
              <a:solidFill>
                <a:prstClr val="black"/>
              </a:solidFill>
            </a:endParaRPr>
          </a:p>
          <a:p>
            <a:r>
              <a:rPr lang="zh-CN" altLang="en-US" sz="1600" dirty="0">
                <a:solidFill>
                  <a:prstClr val="black"/>
                </a:solidFill>
              </a:rPr>
              <a:t>（应用软件系统综合设计）</a:t>
            </a:r>
            <a:endParaRPr lang="en-US" altLang="zh-CN" sz="1600" dirty="0">
              <a:solidFill>
                <a:prstClr val="black"/>
              </a:solidFill>
            </a:endParaRPr>
          </a:p>
          <a:p>
            <a:endParaRPr lang="en-US" altLang="zh-CN" b="1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prstClr val="black"/>
                </a:solidFill>
              </a:rPr>
              <a:t>课程内容（参见教学大纲）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r>
              <a:rPr lang="zh-CN" altLang="zh-CN" sz="2000" dirty="0"/>
              <a:t>课程内容</a:t>
            </a:r>
            <a:r>
              <a:rPr lang="zh-CN" altLang="en-US" sz="2000" dirty="0"/>
              <a:t>，主要学习</a:t>
            </a:r>
            <a:r>
              <a:rPr lang="en-US" altLang="zh-CN" sz="2000" dirty="0"/>
              <a:t>PMI</a:t>
            </a:r>
            <a:r>
              <a:rPr lang="zh-CN" altLang="en-US" sz="2000" dirty="0"/>
              <a:t>项目管理协会的项目管理知识体系，采用实践与理论结合的方式进行学习，通过开发一个软件，撰写项目管理的实验报告来学习，强调体验式学习</a:t>
            </a:r>
            <a:endParaRPr lang="en-US" altLang="zh-CN" sz="2000" dirty="0"/>
          </a:p>
          <a:p>
            <a:r>
              <a:rPr lang="zh-CN" altLang="en-US" sz="2000" b="1" dirty="0"/>
              <a:t>核心概念</a:t>
            </a:r>
            <a:r>
              <a:rPr lang="zh-CN" altLang="en-US" sz="2000" dirty="0"/>
              <a:t>：项目、软件项目、项目经理、项目生命周期、五大项目管理过程组（启动过程组、规划过程组、执行过程组、监督过程组、收尾过程组）、十大知识领域（</a:t>
            </a:r>
            <a:r>
              <a:rPr lang="en-US" altLang="zh-CN" sz="2000" dirty="0"/>
              <a:t>1</a:t>
            </a:r>
            <a:r>
              <a:rPr lang="zh-CN" altLang="en-US" sz="2000" dirty="0"/>
              <a:t>整合管理、</a:t>
            </a:r>
            <a:r>
              <a:rPr lang="en-US" altLang="zh-CN" sz="2000" dirty="0"/>
              <a:t>2</a:t>
            </a:r>
            <a:r>
              <a:rPr lang="zh-CN" altLang="en-US" sz="2000" dirty="0"/>
              <a:t>范围管理、</a:t>
            </a:r>
            <a:r>
              <a:rPr lang="en-US" altLang="zh-CN" sz="2000" dirty="0"/>
              <a:t>3</a:t>
            </a:r>
            <a:r>
              <a:rPr lang="zh-CN" altLang="en-US" sz="2000" dirty="0"/>
              <a:t>进度管理、</a:t>
            </a:r>
            <a:r>
              <a:rPr lang="en-US" altLang="zh-CN" sz="2000" dirty="0"/>
              <a:t>4</a:t>
            </a:r>
            <a:r>
              <a:rPr lang="zh-CN" altLang="en-US" sz="2000" dirty="0"/>
              <a:t>成本管理、</a:t>
            </a:r>
            <a:r>
              <a:rPr lang="en-US" altLang="zh-CN" sz="2000" dirty="0"/>
              <a:t>5</a:t>
            </a:r>
            <a:r>
              <a:rPr lang="zh-CN" altLang="en-US" sz="2000" dirty="0"/>
              <a:t>质量管理、</a:t>
            </a:r>
            <a:r>
              <a:rPr lang="en-US" altLang="zh-CN" sz="2000" dirty="0"/>
              <a:t>6</a:t>
            </a:r>
            <a:r>
              <a:rPr lang="zh-CN" altLang="en-US" sz="2000" dirty="0"/>
              <a:t>资源管理、</a:t>
            </a:r>
            <a:r>
              <a:rPr lang="en-US" altLang="zh-CN" sz="2000" dirty="0"/>
              <a:t>7</a:t>
            </a:r>
            <a:r>
              <a:rPr lang="zh-CN" altLang="en-US" sz="2000" dirty="0"/>
              <a:t>沟通管理、</a:t>
            </a:r>
            <a:r>
              <a:rPr lang="en-US" altLang="zh-CN" sz="2000" dirty="0"/>
              <a:t>8</a:t>
            </a:r>
            <a:r>
              <a:rPr lang="zh-CN" altLang="en-US" sz="2000" dirty="0"/>
              <a:t>采购管理、</a:t>
            </a:r>
            <a:r>
              <a:rPr lang="en-US" altLang="zh-CN" sz="2000" dirty="0"/>
              <a:t>9</a:t>
            </a:r>
            <a:r>
              <a:rPr lang="zh-CN" altLang="en-US" sz="2000" dirty="0"/>
              <a:t>风险管理、</a:t>
            </a:r>
            <a:r>
              <a:rPr lang="en-US" altLang="zh-CN" sz="2000" dirty="0"/>
              <a:t>10</a:t>
            </a:r>
            <a:r>
              <a:rPr lang="zh-CN" altLang="en-US" sz="2000" dirty="0"/>
              <a:t>相关方管理）</a:t>
            </a:r>
            <a:endParaRPr lang="en-US" altLang="zh-CN" sz="2000" dirty="0"/>
          </a:p>
          <a:p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prstClr val="black"/>
                </a:solidFill>
              </a:rPr>
              <a:t>播放视频，北邮韩万江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r>
              <a:rPr lang="zh-CN" altLang="en-US" sz="2000" dirty="0"/>
              <a:t>第</a:t>
            </a:r>
            <a:r>
              <a:rPr lang="en-US" altLang="zh-CN" sz="2000" dirty="0"/>
              <a:t>01</a:t>
            </a:r>
            <a:r>
              <a:rPr lang="zh-CN" altLang="en-US" sz="2000" dirty="0"/>
              <a:t>章 软件管理概述</a:t>
            </a:r>
            <a:r>
              <a:rPr lang="en-US" altLang="zh-CN" sz="2000" dirty="0"/>
              <a:t>-</a:t>
            </a:r>
            <a:r>
              <a:rPr lang="zh-CN" altLang="en-US" sz="2000" dirty="0"/>
              <a:t>项目管理知识体系，第</a:t>
            </a:r>
            <a:r>
              <a:rPr lang="en-US" altLang="zh-CN" sz="2000" dirty="0"/>
              <a:t>01</a:t>
            </a:r>
            <a:r>
              <a:rPr lang="zh-CN" altLang="en-US" sz="2000" dirty="0"/>
              <a:t>章 软件项目管理概述</a:t>
            </a:r>
            <a:r>
              <a:rPr lang="en-US" altLang="zh-CN" sz="2000" dirty="0"/>
              <a:t>-</a:t>
            </a:r>
            <a:r>
              <a:rPr lang="zh-CN" altLang="en-US" sz="2000" dirty="0"/>
              <a:t>基本概念，第</a:t>
            </a:r>
            <a:r>
              <a:rPr lang="en-US" altLang="zh-CN" sz="2000" dirty="0"/>
              <a:t>01</a:t>
            </a:r>
            <a:r>
              <a:rPr lang="zh-CN" altLang="en-US" sz="2000" dirty="0"/>
              <a:t>章 软件项目管理概述</a:t>
            </a:r>
            <a:r>
              <a:rPr lang="en-US" altLang="zh-CN" sz="2000" dirty="0"/>
              <a:t>-</a:t>
            </a:r>
            <a:r>
              <a:rPr lang="zh-CN" altLang="en-US" sz="2000" dirty="0"/>
              <a:t>敏捷项目管理概念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996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091564" y="147955"/>
            <a:ext cx="634059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fontAlgn="base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noProof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lang="zh-CN" altLang="en-US" b="1" noProof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课程介绍（大纲、学习目标）</a:t>
            </a: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" y="0"/>
            <a:ext cx="758594" cy="8497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91402" y="1193533"/>
            <a:ext cx="104530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prstClr val="black"/>
                </a:solidFill>
              </a:rPr>
              <a:t>学习目标（教学目标）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了解</a:t>
            </a:r>
            <a:r>
              <a:rPr lang="zh-CN" altLang="zh-CN" dirty="0"/>
              <a:t>软件项目管理的基本理论知识，包括</a:t>
            </a:r>
            <a:r>
              <a:rPr lang="zh-CN" altLang="en-US" dirty="0"/>
              <a:t>项目生命周期、项目管理过程组、范围</a:t>
            </a:r>
            <a:r>
              <a:rPr lang="zh-CN" altLang="zh-CN" dirty="0"/>
              <a:t>管理、进度管理、成本管理、质量管理、</a:t>
            </a:r>
            <a:r>
              <a:rPr lang="zh-CN" altLang="en-US" dirty="0"/>
              <a:t>风险</a:t>
            </a:r>
            <a:r>
              <a:rPr lang="zh-CN" altLang="zh-CN" dirty="0"/>
              <a:t>管理等。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体验软件项目管理</a:t>
            </a:r>
            <a:r>
              <a:rPr lang="zh-CN" altLang="zh-CN" dirty="0"/>
              <a:t>理论与</a:t>
            </a:r>
            <a:r>
              <a:rPr lang="zh-CN" altLang="en-US" dirty="0"/>
              <a:t>软件开发</a:t>
            </a:r>
            <a:r>
              <a:rPr lang="zh-CN" altLang="zh-CN" dirty="0"/>
              <a:t>实践之间的联系。</a:t>
            </a:r>
            <a:endParaRPr lang="en-US" altLang="zh-CN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提高软件开发能力。</a:t>
            </a:r>
            <a:endParaRPr lang="zh-CN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b="1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prstClr val="black"/>
                </a:solidFill>
              </a:rPr>
              <a:t>学习方法（教学方法）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</a:rPr>
              <a:t>软件开发</a:t>
            </a:r>
            <a:r>
              <a:rPr lang="en-US" altLang="zh-CN" dirty="0">
                <a:solidFill>
                  <a:prstClr val="black"/>
                </a:solidFill>
              </a:rPr>
              <a:t>-&gt;</a:t>
            </a:r>
            <a:r>
              <a:rPr lang="zh-CN" altLang="en-US" dirty="0">
                <a:solidFill>
                  <a:prstClr val="black"/>
                </a:solidFill>
              </a:rPr>
              <a:t>项目管理知识</a:t>
            </a:r>
            <a:r>
              <a:rPr lang="en-US" altLang="zh-CN" dirty="0">
                <a:solidFill>
                  <a:prstClr val="black"/>
                </a:solidFill>
              </a:rPr>
              <a:t>-&gt;</a:t>
            </a:r>
            <a:r>
              <a:rPr lang="zh-CN" altLang="en-US" dirty="0">
                <a:solidFill>
                  <a:prstClr val="black"/>
                </a:solidFill>
              </a:rPr>
              <a:t>软件开发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（对比本学院还有一门课程：信息系统项目管理，那门课的学习是：项目管理知识</a:t>
            </a:r>
            <a:r>
              <a:rPr lang="en-US" altLang="zh-CN" dirty="0">
                <a:solidFill>
                  <a:prstClr val="black"/>
                </a:solidFill>
              </a:rPr>
              <a:t>-&gt;</a:t>
            </a:r>
            <a:r>
              <a:rPr lang="zh-CN" altLang="en-US" dirty="0">
                <a:solidFill>
                  <a:prstClr val="black"/>
                </a:solidFill>
              </a:rPr>
              <a:t>信息系统开发）</a:t>
            </a:r>
            <a:endParaRPr lang="en-US" altLang="zh-CN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prstClr val="black"/>
                </a:solidFill>
              </a:rPr>
              <a:t>没有问题，就没有学习</a:t>
            </a:r>
            <a:r>
              <a:rPr lang="zh-CN" altLang="en-US" dirty="0">
                <a:solidFill>
                  <a:prstClr val="black"/>
                </a:solidFill>
              </a:rPr>
              <a:t>。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（通过软件开发来产生问题，驱使我们思考这些问题，来学习项目管理知识）</a:t>
            </a:r>
            <a:endParaRPr lang="en-US" altLang="zh-CN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</a:rPr>
              <a:t>小组学习</a:t>
            </a:r>
            <a:r>
              <a:rPr lang="zh-CN" altLang="en-US" dirty="0"/>
              <a:t>。</a:t>
            </a:r>
            <a:endParaRPr lang="en-US" altLang="zh-CN" dirty="0">
              <a:solidFill>
                <a:prstClr val="black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prstClr val="black"/>
                </a:solidFill>
              </a:rPr>
              <a:t>小组竞赛（与平时成绩、期末成绩都密切相关）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每</a:t>
            </a:r>
            <a:r>
              <a:rPr lang="en-US" altLang="zh-CN" dirty="0">
                <a:solidFill>
                  <a:prstClr val="black"/>
                </a:solidFill>
              </a:rPr>
              <a:t>2</a:t>
            </a:r>
            <a:r>
              <a:rPr lang="zh-CN" altLang="en-US" dirty="0">
                <a:solidFill>
                  <a:prstClr val="black"/>
                </a:solidFill>
              </a:rPr>
              <a:t>周对软件开发结果进行一次评比，评出前</a:t>
            </a:r>
            <a:r>
              <a:rPr lang="en-US" altLang="zh-CN" dirty="0">
                <a:solidFill>
                  <a:prstClr val="black"/>
                </a:solidFill>
              </a:rPr>
              <a:t>2</a:t>
            </a:r>
            <a:r>
              <a:rPr lang="zh-CN" altLang="en-US" dirty="0">
                <a:solidFill>
                  <a:prstClr val="black"/>
                </a:solidFill>
              </a:rPr>
              <a:t>组。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zh-CN" altLang="en-US" dirty="0">
                <a:solidFill>
                  <a:prstClr val="black"/>
                </a:solidFill>
              </a:rPr>
              <a:t>期末评分标准部分功能是评比第一名的得分，其他不得分。</a:t>
            </a:r>
            <a:endParaRPr lang="en-US" altLang="zh-CN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151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091564" y="147955"/>
            <a:ext cx="6340594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sym typeface="Calibri" panose="020F0502020204030204" charset="0"/>
              </a:defRPr>
            </a:lvl9pPr>
          </a:lstStyle>
          <a:p>
            <a:pPr fontAlgn="base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 noProof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 </a:t>
            </a:r>
            <a:r>
              <a:rPr lang="zh-CN" altLang="en-US" b="1" noProof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课程介绍（大纲、学习目标）</a:t>
            </a: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" y="0"/>
            <a:ext cx="758594" cy="8497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40509" y="1528242"/>
            <a:ext cx="10113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600" b="1" dirty="0">
                <a:solidFill>
                  <a:prstClr val="black"/>
                </a:solidFill>
              </a:rPr>
              <a:t>错题本系统设计与实现</a:t>
            </a:r>
            <a:endParaRPr lang="en-US" altLang="zh-CN" sz="3600" b="1" dirty="0">
              <a:solidFill>
                <a:prstClr val="black"/>
              </a:solidFill>
            </a:endParaRPr>
          </a:p>
          <a:p>
            <a:endParaRPr lang="en-US" altLang="zh-CN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2953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2775</TotalTime>
  <Words>1608</Words>
  <Application>Microsoft Office PowerPoint</Application>
  <PresentationFormat>宽屏</PresentationFormat>
  <Paragraphs>157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华文新魏</vt:lpstr>
      <vt:lpstr>微软雅黑</vt:lpstr>
      <vt:lpstr>Arial</vt:lpstr>
      <vt:lpstr>Calibri</vt:lpstr>
      <vt:lpstr>Calibri Light</vt:lpstr>
      <vt:lpstr>Wingdings</vt:lpstr>
      <vt:lpstr>Office 主题</vt:lpstr>
      <vt:lpstr>1_Office 主题</vt:lpstr>
      <vt:lpstr>广东财经大学课程 《软件项目管理》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qimingde</dc:creator>
  <cp:lastModifiedBy>he jarbei</cp:lastModifiedBy>
  <cp:revision>184</cp:revision>
  <dcterms:created xsi:type="dcterms:W3CDTF">2017-09-11T02:55:00Z</dcterms:created>
  <dcterms:modified xsi:type="dcterms:W3CDTF">2025-09-09T03:40:19Z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