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FB8ACC-709F-99E8-BCAC-BCEFFD0B5203}" v="472" dt="2022-09-19T18:36:53.003"/>
    <p1510:client id="{AABED826-8743-4CA8-8A92-EAF7163DF395}" v="2616" dt="2022-09-19T18:10:32.6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11500">
                <a:ea typeface="Calibri Light"/>
                <a:cs typeface="Calibri Light"/>
              </a:rPr>
              <a:t>Operators in C Language</a:t>
            </a:r>
            <a:endParaRPr lang="en-US" sz="115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23FDB5-C6B9-BBDE-4051-4A32AE86C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806" y="820557"/>
            <a:ext cx="10332060" cy="1618489"/>
          </a:xfrm>
        </p:spPr>
        <p:txBody>
          <a:bodyPr anchor="ctr">
            <a:normAutofit/>
          </a:bodyPr>
          <a:lstStyle/>
          <a:p>
            <a:r>
              <a:rPr lang="en-US" sz="3200" b="1" dirty="0">
                <a:ea typeface="Calibri Light"/>
                <a:cs typeface="Calibri Light"/>
              </a:rPr>
              <a:t>Bitwise Operators:</a:t>
            </a:r>
            <a:br>
              <a:rPr lang="en-US" sz="3200" b="1" dirty="0">
                <a:ea typeface="Calibri Light"/>
                <a:cs typeface="Calibri Light"/>
              </a:rPr>
            </a:br>
            <a:r>
              <a:rPr lang="en-US" sz="3200" b="1" dirty="0">
                <a:ea typeface="Calibri Light"/>
                <a:cs typeface="Calibri Light"/>
              </a:rPr>
              <a:t>It is used for </a:t>
            </a:r>
            <a:r>
              <a:rPr lang="en-US" sz="3200" b="1" dirty="0" err="1">
                <a:ea typeface="Calibri Light"/>
                <a:cs typeface="Calibri Light"/>
              </a:rPr>
              <a:t>manupulation</a:t>
            </a:r>
            <a:r>
              <a:rPr lang="en-US" sz="3200" b="1" dirty="0">
                <a:ea typeface="Calibri Light"/>
                <a:cs typeface="Calibri Light"/>
              </a:rPr>
              <a:t> of data at bit level. These operators are used for testing the bits, or shifting them right or left.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F30374-943F-5F4F-B74F-238662BEA3DD}"/>
              </a:ext>
            </a:extLst>
          </p:cNvPr>
          <p:cNvSpPr txBox="1"/>
          <p:nvPr/>
        </p:nvSpPr>
        <p:spPr>
          <a:xfrm>
            <a:off x="7297707" y="1860670"/>
            <a:ext cx="897716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3200" dirty="0">
              <a:latin typeface="Calibri Light"/>
              <a:ea typeface="Calibri Light"/>
              <a:cs typeface="Calibri Light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8154D11-DC9A-5A47-761E-30B296E291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0680606"/>
              </p:ext>
            </p:extLst>
          </p:nvPr>
        </p:nvGraphicFramePr>
        <p:xfrm>
          <a:off x="838200" y="2788908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74895255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14732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97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Bitwise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967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Bitwise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40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Bitwise exclusive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747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751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554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874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23FDB5-C6B9-BBDE-4051-4A32AE86C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806" y="719916"/>
            <a:ext cx="10332060" cy="1618489"/>
          </a:xfrm>
        </p:spPr>
        <p:txBody>
          <a:bodyPr anchor="ctr">
            <a:normAutofit/>
          </a:bodyPr>
          <a:lstStyle/>
          <a:p>
            <a:r>
              <a:rPr lang="en-US" sz="3200" b="1" dirty="0">
                <a:ea typeface="Calibri Light"/>
                <a:cs typeface="Calibri Light"/>
              </a:rPr>
              <a:t>Special Operators:</a:t>
            </a:r>
            <a:br>
              <a:rPr lang="en-US" sz="3200" b="1" dirty="0">
                <a:ea typeface="Calibri Light"/>
                <a:cs typeface="Calibri Light"/>
              </a:rPr>
            </a:br>
            <a:r>
              <a:rPr lang="en-US" sz="3200" dirty="0">
                <a:ea typeface="Calibri Light"/>
                <a:cs typeface="Calibri Light"/>
              </a:rPr>
              <a:t>C supports some special operators of interest such as</a:t>
            </a:r>
            <a:r>
              <a:rPr lang="en-US" sz="3200" b="1" dirty="0">
                <a:ea typeface="Calibri Light"/>
                <a:cs typeface="Calibri Light"/>
              </a:rPr>
              <a:t> comma </a:t>
            </a:r>
            <a:r>
              <a:rPr lang="en-US" sz="3200" dirty="0">
                <a:ea typeface="Calibri Light"/>
                <a:cs typeface="Calibri Light"/>
              </a:rPr>
              <a:t>operator and</a:t>
            </a:r>
            <a:r>
              <a:rPr lang="en-US" sz="3200" b="1" dirty="0">
                <a:ea typeface="Calibri Light"/>
                <a:cs typeface="Calibri Light"/>
              </a:rPr>
              <a:t>  </a:t>
            </a:r>
            <a:r>
              <a:rPr lang="en-US" sz="3200" b="1" dirty="0" err="1">
                <a:ea typeface="Calibri Light"/>
                <a:cs typeface="Calibri Light"/>
              </a:rPr>
              <a:t>sizeof</a:t>
            </a:r>
            <a:r>
              <a:rPr lang="en-US" sz="3200" b="1" dirty="0">
                <a:ea typeface="Calibri Light"/>
                <a:cs typeface="Calibri Light"/>
              </a:rPr>
              <a:t> </a:t>
            </a:r>
            <a:r>
              <a:rPr lang="en-US" sz="3200" dirty="0">
                <a:ea typeface="Calibri Light"/>
                <a:cs typeface="Calibri Light"/>
              </a:rPr>
              <a:t>operator.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F30374-943F-5F4F-B74F-238662BEA3DD}"/>
              </a:ext>
            </a:extLst>
          </p:cNvPr>
          <p:cNvSpPr txBox="1"/>
          <p:nvPr/>
        </p:nvSpPr>
        <p:spPr>
          <a:xfrm>
            <a:off x="9554952" y="2464519"/>
            <a:ext cx="897716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3200" dirty="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68D1C-21A1-610F-601F-C26738195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7624"/>
            <a:ext cx="10515600" cy="311488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The comma operator can be used to link the related expression together. A comma linked list of expression are evaluated left to right and the value of right most expression is the value of the combined expression.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                      </a:t>
            </a:r>
            <a:r>
              <a:rPr lang="en-US" b="1" dirty="0">
                <a:cs typeface="Calibri"/>
              </a:rPr>
              <a:t>Value = (x = 10, y = 5, </a:t>
            </a:r>
            <a:r>
              <a:rPr lang="en-US" b="1" dirty="0" err="1">
                <a:cs typeface="Calibri"/>
              </a:rPr>
              <a:t>x+y</a:t>
            </a:r>
            <a:r>
              <a:rPr lang="en-US" b="1" dirty="0">
                <a:cs typeface="Calibri"/>
              </a:rPr>
              <a:t>)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The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sizeof</a:t>
            </a:r>
            <a:r>
              <a:rPr lang="en-US" b="1" dirty="0">
                <a:cs typeface="Calibri"/>
              </a:rPr>
              <a:t> </a:t>
            </a:r>
            <a:r>
              <a:rPr lang="en-US" dirty="0">
                <a:cs typeface="Calibri"/>
              </a:rPr>
              <a:t>is a compile time operator and, when used with an operand, it returns the number of bytes the operand occupies.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                            </a:t>
            </a:r>
            <a:r>
              <a:rPr lang="en-US" b="1" dirty="0">
                <a:cs typeface="Calibri"/>
              </a:rPr>
              <a:t> Ex :-  M = </a:t>
            </a:r>
            <a:r>
              <a:rPr lang="en-US" b="1" dirty="0" err="1">
                <a:cs typeface="Calibri"/>
              </a:rPr>
              <a:t>sizeof</a:t>
            </a:r>
            <a:r>
              <a:rPr lang="en-US" b="1" dirty="0">
                <a:cs typeface="Calibri"/>
              </a:rPr>
              <a:t>(sum)</a:t>
            </a:r>
          </a:p>
        </p:txBody>
      </p:sp>
    </p:spTree>
    <p:extLst>
      <p:ext uri="{BB962C8B-B14F-4D97-AF65-F5344CB8AC3E}">
        <p14:creationId xmlns:p14="http://schemas.microsoft.com/office/powerpoint/2010/main" val="898149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23FDB5-C6B9-BBDE-4051-4A32AE86C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806" y="719916"/>
            <a:ext cx="10332060" cy="1618489"/>
          </a:xfrm>
        </p:spPr>
        <p:txBody>
          <a:bodyPr anchor="ctr">
            <a:normAutofit/>
          </a:bodyPr>
          <a:lstStyle/>
          <a:p>
            <a:endParaRPr lang="en-US" sz="3200" dirty="0">
              <a:ea typeface="Calibri Light"/>
              <a:cs typeface="Calibri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F30374-943F-5F4F-B74F-238662BEA3DD}"/>
              </a:ext>
            </a:extLst>
          </p:cNvPr>
          <p:cNvSpPr txBox="1"/>
          <p:nvPr/>
        </p:nvSpPr>
        <p:spPr>
          <a:xfrm>
            <a:off x="9554952" y="2464519"/>
            <a:ext cx="897716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3200" dirty="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68D1C-21A1-610F-601F-C26738195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7624"/>
            <a:ext cx="10515600" cy="31148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8000" b="1" dirty="0">
                <a:cs typeface="Calibri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690583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BA9F1-CF55-6F02-F2C7-E2F444FC0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524" y="1713484"/>
            <a:ext cx="9231410" cy="101163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marL="457200" indent="-457200" algn="just">
              <a:buFont typeface="Arial"/>
              <a:buChar char="•"/>
            </a:pPr>
            <a:r>
              <a:rPr lang="en-US" sz="2800" dirty="0">
                <a:ea typeface="Calibri Light"/>
                <a:cs typeface="Calibri Light"/>
              </a:rPr>
              <a:t>An Operator is a symbol that tells the computer to perform certain mathematical or logical operations.</a:t>
            </a:r>
            <a:br>
              <a:rPr lang="en-US" sz="2800" dirty="0">
                <a:ea typeface="Calibri Light"/>
                <a:cs typeface="Calibri Light"/>
              </a:rPr>
            </a:br>
            <a:br>
              <a:rPr lang="en-US" sz="2800" dirty="0">
                <a:ea typeface="Calibri Light"/>
                <a:cs typeface="Calibri Light"/>
              </a:rPr>
            </a:br>
            <a:endParaRPr lang="en-US" sz="2800" kern="1200">
              <a:ea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5968C-C4A3-4EFE-2E23-9780839109DD}"/>
              </a:ext>
            </a:extLst>
          </p:cNvPr>
          <p:cNvSpPr txBox="1"/>
          <p:nvPr/>
        </p:nvSpPr>
        <p:spPr>
          <a:xfrm>
            <a:off x="1473104" y="3143466"/>
            <a:ext cx="922020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500" dirty="0">
                <a:ea typeface="Calibri" panose="020F0502020204030204"/>
                <a:cs typeface="Calibri" panose="020F0502020204030204"/>
              </a:rPr>
              <a:t>Operators are used in program to manipulate data and variables</a:t>
            </a:r>
          </a:p>
        </p:txBody>
      </p:sp>
    </p:spTree>
    <p:extLst>
      <p:ext uri="{BB962C8B-B14F-4D97-AF65-F5344CB8AC3E}">
        <p14:creationId xmlns:p14="http://schemas.microsoft.com/office/powerpoint/2010/main" val="383693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23FDB5-C6B9-BBDE-4051-4A32AE86C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806" y="906821"/>
            <a:ext cx="10332060" cy="1618489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>
                <a:ea typeface="Calibri Light"/>
                <a:cs typeface="Calibri Light"/>
              </a:rPr>
              <a:t>C operators can be classified into a number of categories</a:t>
            </a:r>
            <a:endParaRPr lang="en-US" sz="3200" b="1">
              <a:ea typeface="Calibri Light" panose="020F0302020204030204"/>
              <a:cs typeface="Calibri Light" panose="020F0302020204030204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97FA050-0C12-2900-FCB7-A0387CF863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369385"/>
              </p:ext>
            </p:extLst>
          </p:nvPr>
        </p:nvGraphicFramePr>
        <p:xfrm>
          <a:off x="3023559" y="2673889"/>
          <a:ext cx="6134037" cy="3337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4037">
                  <a:extLst>
                    <a:ext uri="{9D8B030D-6E8A-4147-A177-3AD203B41FA5}">
                      <a16:colId xmlns:a16="http://schemas.microsoft.com/office/drawing/2014/main" val="1964428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Types of Operators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967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 Arithmetic operators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849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 Relational operators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1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 Logical operators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51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 Assignment operators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33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 Increment and decrement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200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 Conditional operators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813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 Bitwise operators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02553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8. Special operators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651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25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23FDB5-C6B9-BBDE-4051-4A32AE86C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806" y="906821"/>
            <a:ext cx="10332060" cy="1618489"/>
          </a:xfrm>
        </p:spPr>
        <p:txBody>
          <a:bodyPr anchor="ctr">
            <a:normAutofit fontScale="90000"/>
          </a:bodyPr>
          <a:lstStyle/>
          <a:p>
            <a:r>
              <a:rPr lang="en-US" sz="3200" b="1" dirty="0">
                <a:ea typeface="Calibri Light"/>
                <a:cs typeface="Calibri Light"/>
              </a:rPr>
              <a:t>Arithmetic Operators:</a:t>
            </a:r>
            <a:br>
              <a:rPr lang="en-US" sz="3200" b="1" dirty="0">
                <a:ea typeface="Calibri Light"/>
                <a:cs typeface="Calibri Light"/>
              </a:rPr>
            </a:br>
            <a:r>
              <a:rPr lang="en-US" sz="3200" dirty="0">
                <a:ea typeface="Calibri Light" panose="020F0302020204030204"/>
                <a:cs typeface="Calibri Light" panose="020F0302020204030204"/>
              </a:rPr>
              <a:t>These are the operators which performs arithmetic/numerical operations on operands.</a:t>
            </a:r>
            <a:br>
              <a:rPr lang="en-US" sz="3200" dirty="0">
                <a:ea typeface="Calibri Light" panose="020F0302020204030204"/>
                <a:cs typeface="Calibri Light" panose="020F0302020204030204"/>
              </a:rPr>
            </a:br>
            <a:endParaRPr lang="en-US" sz="3200" dirty="0">
              <a:ea typeface="Calibri Light" panose="020F0302020204030204"/>
              <a:cs typeface="Calibri Light" panose="020F0302020204030204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27B1001-56B7-09E3-E3F7-003B78908B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8584618"/>
              </p:ext>
            </p:extLst>
          </p:nvPr>
        </p:nvGraphicFramePr>
        <p:xfrm>
          <a:off x="838200" y="2875172"/>
          <a:ext cx="10515600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54160100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9184336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7814800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064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Addition or unary 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 = a + b , Gives c =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56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Subtraction or unary minus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C = a - b , Gives c = 8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80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C = a * b , Gives c = 20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51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Division(Gives the quotient)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C = a / b , Gives c = 5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829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Modulo division(Gives the reminder of two operands)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C = a % b , Gives c = 0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37857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8F30374-943F-5F4F-B74F-238662BEA3DD}"/>
              </a:ext>
            </a:extLst>
          </p:cNvPr>
          <p:cNvSpPr txBox="1"/>
          <p:nvPr/>
        </p:nvSpPr>
        <p:spPr>
          <a:xfrm>
            <a:off x="2481291" y="2191349"/>
            <a:ext cx="722312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latin typeface="Calibri Light"/>
                <a:ea typeface="Calibri Light"/>
                <a:cs typeface="Calibri Light"/>
              </a:rPr>
              <a:t>Let a = 10 , b = 2 and c =0</a:t>
            </a:r>
            <a:endParaRPr lang="en-US" sz="32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1747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23FDB5-C6B9-BBDE-4051-4A32AE86C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806" y="906821"/>
            <a:ext cx="10332060" cy="1618489"/>
          </a:xfrm>
        </p:spPr>
        <p:txBody>
          <a:bodyPr anchor="ctr">
            <a:normAutofit fontScale="90000"/>
          </a:bodyPr>
          <a:lstStyle/>
          <a:p>
            <a:r>
              <a:rPr lang="en-US" sz="3200" b="1" dirty="0">
                <a:ea typeface="Calibri Light"/>
                <a:cs typeface="Calibri Light"/>
              </a:rPr>
              <a:t>Relational  Operators:</a:t>
            </a:r>
            <a:br>
              <a:rPr lang="en-US" sz="3200" b="1" dirty="0">
                <a:ea typeface="Calibri Light"/>
                <a:cs typeface="Calibri Light"/>
              </a:rPr>
            </a:br>
            <a:r>
              <a:rPr lang="en-US" sz="3200" dirty="0">
                <a:ea typeface="Calibri Light" panose="020F0302020204030204"/>
                <a:cs typeface="Calibri Light" panose="020F0302020204030204"/>
              </a:rPr>
              <a:t>These are the operators which performs </a:t>
            </a:r>
            <a:r>
              <a:rPr lang="en-US" sz="3200" dirty="0" err="1">
                <a:ea typeface="Calibri Light" panose="020F0302020204030204"/>
                <a:cs typeface="Calibri Light" panose="020F0302020204030204"/>
              </a:rPr>
              <a:t>comparision</a:t>
            </a:r>
            <a:r>
              <a:rPr lang="en-US" sz="3200" dirty="0">
                <a:ea typeface="Calibri Light" panose="020F0302020204030204"/>
                <a:cs typeface="Calibri Light" panose="020F0302020204030204"/>
              </a:rPr>
              <a:t> operations on operands.</a:t>
            </a:r>
            <a:br>
              <a:rPr lang="en-US" sz="3200" dirty="0">
                <a:ea typeface="Calibri Light" panose="020F0302020204030204"/>
                <a:cs typeface="Calibri Light" panose="020F0302020204030204"/>
              </a:rPr>
            </a:br>
            <a:endParaRPr lang="en-US" sz="3200" dirty="0">
              <a:ea typeface="Calibri Light" panose="020F0302020204030204"/>
              <a:cs typeface="Calibri Light" panose="020F0302020204030204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27B1001-56B7-09E3-E3F7-003B78908B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346971"/>
              </p:ext>
            </p:extLst>
          </p:nvPr>
        </p:nvGraphicFramePr>
        <p:xfrm>
          <a:off x="838200" y="2400719"/>
          <a:ext cx="10515600" cy="3667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54160100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9184336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7814800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064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b&lt;a  , Gives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56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/>
                        <a:t>&lt;=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less than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c&lt;= a , Gives TRUE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80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 a &gt; b , Gives TRUE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51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greater than or equal to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 b &gt;= a , Gives FALSE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829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a == c , Gives TRUE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37857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Is not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9440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8F30374-943F-5F4F-B74F-238662BEA3DD}"/>
              </a:ext>
            </a:extLst>
          </p:cNvPr>
          <p:cNvSpPr txBox="1"/>
          <p:nvPr/>
        </p:nvSpPr>
        <p:spPr>
          <a:xfrm>
            <a:off x="2481291" y="1716896"/>
            <a:ext cx="722312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latin typeface="Calibri Light"/>
                <a:ea typeface="Calibri Light"/>
                <a:cs typeface="Calibri Light"/>
              </a:rPr>
              <a:t>Let a = 10 , b = 2 and c = 10</a:t>
            </a:r>
            <a:endParaRPr lang="en-US" sz="32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91710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23FDB5-C6B9-BBDE-4051-4A32AE86C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806" y="906821"/>
            <a:ext cx="10332060" cy="1618489"/>
          </a:xfrm>
        </p:spPr>
        <p:txBody>
          <a:bodyPr anchor="ctr">
            <a:normAutofit/>
          </a:bodyPr>
          <a:lstStyle/>
          <a:p>
            <a:r>
              <a:rPr lang="en-US" sz="3200" b="1" dirty="0">
                <a:ea typeface="Calibri Light"/>
                <a:cs typeface="Calibri Light"/>
              </a:rPr>
              <a:t>Logical  Operators:</a:t>
            </a:r>
            <a:br>
              <a:rPr lang="en-US" sz="3200" b="1" dirty="0">
                <a:ea typeface="Calibri Light"/>
                <a:cs typeface="Calibri Light"/>
              </a:rPr>
            </a:br>
            <a:r>
              <a:rPr lang="en-US" sz="3200" dirty="0">
                <a:ea typeface="Calibri Light" panose="020F0302020204030204"/>
                <a:cs typeface="Calibri Light" panose="020F0302020204030204"/>
              </a:rPr>
              <a:t>These are the operators which are used to test more than one condition and make decisions 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27B1001-56B7-09E3-E3F7-003B78908B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3907642"/>
              </p:ext>
            </p:extLst>
          </p:nvPr>
        </p:nvGraphicFramePr>
        <p:xfrm>
          <a:off x="838200" y="3421511"/>
          <a:ext cx="10515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54160100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9184336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7814800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064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 logical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&amp;&amp; b , Gives FALSE 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a &amp;&amp; c , Gives TRUE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56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Meaning logical OR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/>
                        <a:t>a || b , Gives TRUE 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/>
                        <a:t>a || c , Gives TRUE 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c|| d , Gives 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80661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Meaning logical NOT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!a , Gives FALSE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!b, Gives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9440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8F30374-943F-5F4F-B74F-238662BEA3DD}"/>
              </a:ext>
            </a:extLst>
          </p:cNvPr>
          <p:cNvSpPr txBox="1"/>
          <p:nvPr/>
        </p:nvSpPr>
        <p:spPr>
          <a:xfrm>
            <a:off x="2481291" y="2622670"/>
            <a:ext cx="722312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latin typeface="Calibri Light"/>
                <a:ea typeface="Calibri Light"/>
                <a:cs typeface="Calibri Light"/>
              </a:rPr>
              <a:t>Let a = 1, b = 0 , c = 1 and d =0</a:t>
            </a:r>
          </a:p>
        </p:txBody>
      </p:sp>
    </p:spTree>
    <p:extLst>
      <p:ext uri="{BB962C8B-B14F-4D97-AF65-F5344CB8AC3E}">
        <p14:creationId xmlns:p14="http://schemas.microsoft.com/office/powerpoint/2010/main" val="272804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23FDB5-C6B9-BBDE-4051-4A32AE86C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806" y="1510670"/>
            <a:ext cx="10332060" cy="1618489"/>
          </a:xfrm>
        </p:spPr>
        <p:txBody>
          <a:bodyPr anchor="ctr">
            <a:normAutofit fontScale="90000"/>
          </a:bodyPr>
          <a:lstStyle/>
          <a:p>
            <a:r>
              <a:rPr lang="en-US" sz="3200" b="1" dirty="0">
                <a:ea typeface="Calibri Light"/>
                <a:cs typeface="Calibri Light"/>
              </a:rPr>
              <a:t>Assignment Operators:</a:t>
            </a:r>
            <a:br>
              <a:rPr lang="en-US" sz="3200" b="1" dirty="0">
                <a:ea typeface="Calibri Light"/>
                <a:cs typeface="Calibri Light"/>
              </a:rPr>
            </a:br>
            <a:r>
              <a:rPr lang="en-US" sz="3200" dirty="0">
                <a:ea typeface="Calibri Light" panose="020F0302020204030204"/>
                <a:cs typeface="Calibri Light" panose="020F0302020204030204"/>
              </a:rPr>
              <a:t>These are the operators which are used to assign the result of an expression to a variable. "=" is an usual assignment operator.</a:t>
            </a:r>
            <a:br>
              <a:rPr lang="en-US" sz="3200" dirty="0">
                <a:ea typeface="Calibri Light" panose="020F0302020204030204"/>
                <a:cs typeface="Calibri Light" panose="020F0302020204030204"/>
              </a:rPr>
            </a:br>
            <a:r>
              <a:rPr lang="en-US" sz="3200" dirty="0">
                <a:ea typeface="Calibri Light" panose="020F0302020204030204"/>
                <a:cs typeface="Calibri Light" panose="020F0302020204030204"/>
              </a:rPr>
              <a:t>In addition, C has set of "shorthand" assignment operators of the form </a:t>
            </a:r>
            <a:br>
              <a:rPr lang="en-US" sz="3200" dirty="0">
                <a:ea typeface="Calibri Light" panose="020F0302020204030204"/>
                <a:cs typeface="Calibri Light" panose="020F0302020204030204"/>
              </a:rPr>
            </a:br>
            <a:r>
              <a:rPr lang="en-US" sz="3200" b="1" dirty="0">
                <a:ea typeface="Calibri Light" panose="020F0302020204030204"/>
                <a:cs typeface="Calibri Light" panose="020F0302020204030204"/>
              </a:rPr>
              <a:t>                                                    v op= exp;</a:t>
            </a:r>
            <a:r>
              <a:rPr lang="en-US" sz="3200" dirty="0">
                <a:ea typeface="Calibri Light" panose="020F0302020204030204"/>
                <a:cs typeface="Calibri Light" panose="020F0302020204030204"/>
              </a:rPr>
              <a:t> </a:t>
            </a:r>
            <a:br>
              <a:rPr lang="en-US" sz="3200" dirty="0">
                <a:ea typeface="Calibri Light" panose="020F0302020204030204"/>
                <a:cs typeface="Calibri Light" panose="020F0302020204030204"/>
              </a:rPr>
            </a:br>
            <a:endParaRPr lang="en-US" sz="3200" dirty="0">
              <a:ea typeface="Calibri Light" panose="020F0302020204030204"/>
              <a:cs typeface="Calibri Light" panose="020F0302020204030204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27B1001-56B7-09E3-E3F7-003B78908B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2049676"/>
              </p:ext>
            </p:extLst>
          </p:nvPr>
        </p:nvGraphicFramePr>
        <p:xfrm>
          <a:off x="838200" y="3637171"/>
          <a:ext cx="10515597" cy="2219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54160100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59184336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07814800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064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+= b 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a = a + (b 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56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 -= b 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 a = a - (b 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80661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 *= b 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 a = a * (b 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94401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 /= b 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 a = a / (b 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08328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/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 %= b 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 a = a % (b 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65462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8F30374-943F-5F4F-B74F-238662BEA3DD}"/>
              </a:ext>
            </a:extLst>
          </p:cNvPr>
          <p:cNvSpPr txBox="1"/>
          <p:nvPr/>
        </p:nvSpPr>
        <p:spPr>
          <a:xfrm>
            <a:off x="2481291" y="3341537"/>
            <a:ext cx="722312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3200" dirty="0">
              <a:latin typeface="Calibri Light"/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66318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23FDB5-C6B9-BBDE-4051-4A32AE86C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806" y="1510670"/>
            <a:ext cx="10332060" cy="1618489"/>
          </a:xfrm>
        </p:spPr>
        <p:txBody>
          <a:bodyPr anchor="ctr">
            <a:normAutofit fontScale="90000"/>
          </a:bodyPr>
          <a:lstStyle/>
          <a:p>
            <a:r>
              <a:rPr lang="en-US" sz="3200" b="1" dirty="0">
                <a:ea typeface="Calibri Light"/>
                <a:cs typeface="Calibri Light"/>
              </a:rPr>
              <a:t>Increment and Decrement Operators:</a:t>
            </a:r>
            <a:br>
              <a:rPr lang="en-US" sz="3200" b="1" dirty="0">
                <a:ea typeface="Calibri Light"/>
                <a:cs typeface="Calibri Light"/>
              </a:rPr>
            </a:br>
            <a:r>
              <a:rPr lang="en-US" sz="3200" b="1" dirty="0">
                <a:ea typeface="Calibri Light"/>
                <a:cs typeface="Calibri Light"/>
              </a:rPr>
              <a:t>The increment operator ++ adds 1 to the operand while the decrement operator – subtracts 1</a:t>
            </a:r>
            <a:br>
              <a:rPr lang="en-US" sz="3200" dirty="0">
                <a:ea typeface="Calibri Light" panose="020F0302020204030204"/>
                <a:cs typeface="Calibri Light" panose="020F0302020204030204"/>
              </a:rPr>
            </a:br>
            <a:r>
              <a:rPr lang="en-US" sz="3200" b="1" dirty="0">
                <a:ea typeface="Calibri Light" panose="020F0302020204030204"/>
                <a:cs typeface="Calibri Light" panose="020F0302020204030204"/>
              </a:rPr>
              <a:t>                                                    ++m; or m++;</a:t>
            </a:r>
            <a:br>
              <a:rPr lang="en-US" sz="3200" b="1" dirty="0">
                <a:ea typeface="Calibri Light" panose="020F0302020204030204"/>
                <a:cs typeface="Calibri Light" panose="020F0302020204030204"/>
              </a:rPr>
            </a:br>
            <a:r>
              <a:rPr lang="en-US" sz="3200" dirty="0">
                <a:ea typeface="Calibri Light" panose="020F0302020204030204"/>
                <a:cs typeface="Calibri Light" panose="020F0302020204030204"/>
              </a:rPr>
              <a:t>                                                      </a:t>
            </a:r>
            <a:r>
              <a:rPr lang="en-US" sz="3200" b="1" dirty="0">
                <a:ea typeface="Calibri Light" panose="020F0302020204030204"/>
                <a:cs typeface="Calibri Light" panose="020F0302020204030204"/>
              </a:rPr>
              <a:t>--m; or m--;</a:t>
            </a:r>
            <a:r>
              <a:rPr lang="en-US" sz="3200" dirty="0">
                <a:ea typeface="Calibri Light" panose="020F0302020204030204"/>
                <a:cs typeface="Calibri Light" panose="020F0302020204030204"/>
              </a:rPr>
              <a:t> </a:t>
            </a:r>
            <a:br>
              <a:rPr lang="en-US" sz="3200" dirty="0">
                <a:ea typeface="Calibri Light" panose="020F0302020204030204"/>
                <a:cs typeface="Calibri Light" panose="020F0302020204030204"/>
              </a:rPr>
            </a:br>
            <a:endParaRPr lang="en-US" sz="3200" dirty="0">
              <a:ea typeface="Calibri Light" panose="020F0302020204030204"/>
              <a:cs typeface="Calibri Light" panose="020F0302020204030204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27B1001-56B7-09E3-E3F7-003B78908B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418355"/>
              </p:ext>
            </p:extLst>
          </p:nvPr>
        </p:nvGraphicFramePr>
        <p:xfrm>
          <a:off x="838200" y="3191473"/>
          <a:ext cx="1051559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54160100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59184336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07814800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064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 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Adds 1 to the value before using the operand's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56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Post Increment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 Adds 1 to the value after using the operand's </a:t>
                      </a:r>
                      <a:r>
                        <a:rPr lang="en-US" sz="1800" b="0" i="0" u="none" strike="noStrike" noProof="0" dirty="0" err="1">
                          <a:latin typeface="Calibri"/>
                        </a:rPr>
                        <a:t>exisiting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80661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Pre Decrement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--a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 Subtracts 1 to the value before using the operand's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94401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Post Decrement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Subtracts 1 to the value after using the operand's </a:t>
                      </a:r>
                      <a:r>
                        <a:rPr lang="en-US" sz="1800" b="0" i="0" u="none" strike="noStrike" noProof="0" dirty="0" err="1">
                          <a:latin typeface="Calibri"/>
                        </a:rPr>
                        <a:t>exisiting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 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0832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8F30374-943F-5F4F-B74F-238662BEA3DD}"/>
              </a:ext>
            </a:extLst>
          </p:cNvPr>
          <p:cNvSpPr txBox="1"/>
          <p:nvPr/>
        </p:nvSpPr>
        <p:spPr>
          <a:xfrm>
            <a:off x="2898234" y="2320745"/>
            <a:ext cx="722312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3200" dirty="0">
              <a:latin typeface="Calibri Light"/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951798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23FDB5-C6B9-BBDE-4051-4A32AE86C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806" y="1136859"/>
            <a:ext cx="10332060" cy="1618489"/>
          </a:xfrm>
        </p:spPr>
        <p:txBody>
          <a:bodyPr anchor="ctr">
            <a:normAutofit fontScale="90000"/>
          </a:bodyPr>
          <a:lstStyle/>
          <a:p>
            <a:r>
              <a:rPr lang="en-US" sz="3200" b="1" dirty="0">
                <a:ea typeface="Calibri Light"/>
                <a:cs typeface="Calibri Light"/>
              </a:rPr>
              <a:t>Conditional Operator:</a:t>
            </a:r>
            <a:br>
              <a:rPr lang="en-US" sz="3200" b="1" dirty="0">
                <a:ea typeface="Calibri Light"/>
                <a:cs typeface="Calibri Light"/>
              </a:rPr>
            </a:br>
            <a:r>
              <a:rPr lang="en-US" sz="3200" b="1" dirty="0">
                <a:ea typeface="Calibri Light"/>
                <a:cs typeface="Calibri Light"/>
              </a:rPr>
              <a:t>A ternary operator pair "? :" is available in C to construct conditional expression of the form</a:t>
            </a:r>
            <a:br>
              <a:rPr lang="en-US" sz="3200" b="1" dirty="0">
                <a:ea typeface="Calibri Light"/>
                <a:cs typeface="Calibri Light"/>
              </a:rPr>
            </a:br>
            <a:br>
              <a:rPr lang="en-US" sz="3200" b="1" dirty="0">
                <a:ea typeface="Calibri Light"/>
                <a:cs typeface="Calibri Light"/>
              </a:rPr>
            </a:br>
            <a:r>
              <a:rPr lang="en-US" sz="3200" b="1" dirty="0">
                <a:ea typeface="Calibri Light"/>
                <a:cs typeface="Calibri Light"/>
              </a:rPr>
              <a:t>                                     exp1? exp2 : exp3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F30374-943F-5F4F-B74F-238662BEA3DD}"/>
              </a:ext>
            </a:extLst>
          </p:cNvPr>
          <p:cNvSpPr txBox="1"/>
          <p:nvPr/>
        </p:nvSpPr>
        <p:spPr>
          <a:xfrm>
            <a:off x="7297707" y="1860670"/>
            <a:ext cx="897716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3200" dirty="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68D1C-21A1-610F-601F-C26738195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2077"/>
            <a:ext cx="10515600" cy="311488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a = 10;</a:t>
            </a: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b = 15;</a:t>
            </a: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X = (a &gt; b) ? a : b</a:t>
            </a: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That is :        </a:t>
            </a:r>
            <a:r>
              <a:rPr lang="en-US" b="1" dirty="0">
                <a:ea typeface="Calibri"/>
                <a:cs typeface="Calibri"/>
              </a:rPr>
              <a:t>if(a&gt;b)</a:t>
            </a:r>
          </a:p>
          <a:p>
            <a:pPr marL="0" indent="0">
              <a:buNone/>
            </a:pPr>
            <a:r>
              <a:rPr lang="en-US" b="1" dirty="0">
                <a:ea typeface="Calibri"/>
                <a:cs typeface="Calibri"/>
              </a:rPr>
              <a:t>                             X = a</a:t>
            </a:r>
          </a:p>
          <a:p>
            <a:pPr marL="0" indent="0">
              <a:buNone/>
            </a:pPr>
            <a:r>
              <a:rPr lang="en-US" b="1" dirty="0">
                <a:ea typeface="Calibri"/>
                <a:cs typeface="Calibri"/>
              </a:rPr>
              <a:t>                       Else</a:t>
            </a:r>
          </a:p>
          <a:p>
            <a:pPr marL="0" indent="0">
              <a:buNone/>
            </a:pPr>
            <a:r>
              <a:rPr lang="en-US" b="1" dirty="0">
                <a:ea typeface="Calibri"/>
                <a:cs typeface="Calibri"/>
              </a:rPr>
              <a:t>                             X = b</a:t>
            </a:r>
          </a:p>
        </p:txBody>
      </p:sp>
    </p:spTree>
    <p:extLst>
      <p:ext uri="{BB962C8B-B14F-4D97-AF65-F5344CB8AC3E}">
        <p14:creationId xmlns:p14="http://schemas.microsoft.com/office/powerpoint/2010/main" val="2393397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Operators in C Language</vt:lpstr>
      <vt:lpstr>An Operator is a symbol that tells the computer to perform certain mathematical or logical operations.  </vt:lpstr>
      <vt:lpstr>C operators can be classified into a number of categories</vt:lpstr>
      <vt:lpstr>Arithmetic Operators: These are the operators which performs arithmetic/numerical operations on operands. </vt:lpstr>
      <vt:lpstr>Relational  Operators: These are the operators which performs comparision operations on operands. </vt:lpstr>
      <vt:lpstr>Logical  Operators: These are the operators which are used to test more than one condition and make decisions </vt:lpstr>
      <vt:lpstr>Assignment Operators: These are the operators which are used to assign the result of an expression to a variable. "=" is an usual assignment operator. In addition, C has set of "shorthand" assignment operators of the form                                                      v op= exp;  </vt:lpstr>
      <vt:lpstr>Increment and Decrement Operators: The increment operator ++ adds 1 to the operand while the decrement operator – subtracts 1                                                     ++m; or m++;                                                       --m; or m--;  </vt:lpstr>
      <vt:lpstr>Conditional Operator: A ternary operator pair "? :" is available in C to construct conditional expression of the form                                       exp1? exp2 : exp3</vt:lpstr>
      <vt:lpstr>Bitwise Operators: It is used for manupulation of data at bit level. These operators are used for testing the bits, or shifting them right or left.</vt:lpstr>
      <vt:lpstr>Special Operators: C supports some special operators of interest such as comma operator and  sizeof operator.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622</cp:revision>
  <dcterms:created xsi:type="dcterms:W3CDTF">2022-09-19T15:29:15Z</dcterms:created>
  <dcterms:modified xsi:type="dcterms:W3CDTF">2022-09-24T04:02:53Z</dcterms:modified>
</cp:coreProperties>
</file>