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  <p:sldMasterId id="2147483777" r:id="rId2"/>
  </p:sldMasterIdLst>
  <p:sldIdLst>
    <p:sldId id="26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3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5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74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53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27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7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77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209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48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4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35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28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01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82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8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5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8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F377A-28AD-786F-83A5-FE7B5C30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896" y="643467"/>
            <a:ext cx="5975956" cy="412754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Control Flow Statements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86C1-F7E4-326F-489B-4B97C855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96" y="5118231"/>
            <a:ext cx="5975956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rgbClr val="FFFFFF"/>
                </a:solidFill>
              </a:rPr>
              <a:t>Presented By:-Siburanjan Samal</a:t>
            </a:r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7AC5FDCB-6AAE-9EDE-3E98-E106F8210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3" r="30386" b="-2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9CB29-AA82-E02F-7F8B-4441F987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272" y="970811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u="sng" dirty="0"/>
              <a:t>The do-while loop syntax:-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0A4D7A-E1F1-D666-3FCC-4B1A0874535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5E5AFE-A4FF-0FB5-8323-423A79BC2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903616"/>
              </p:ext>
            </p:extLst>
          </p:nvPr>
        </p:nvGraphicFramePr>
        <p:xfrm>
          <a:off x="1130029" y="1318018"/>
          <a:ext cx="4960442" cy="368204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4960442">
                  <a:extLst>
                    <a:ext uri="{9D8B030D-6E8A-4147-A177-3AD203B41FA5}">
                      <a16:colId xmlns:a16="http://schemas.microsoft.com/office/drawing/2014/main" val="1930357292"/>
                    </a:ext>
                  </a:extLst>
                </a:gridCol>
              </a:tblGrid>
              <a:tr h="338253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1200" cap="none" spc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877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58916"/>
                  </a:ext>
                </a:extLst>
              </a:tr>
              <a:tr h="307542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statement(s);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74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50557"/>
                  </a:ext>
                </a:extLst>
              </a:tr>
              <a:tr h="30754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while (condition)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74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72346"/>
                  </a:ext>
                </a:extLst>
              </a:tr>
              <a:tr h="30754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 err="1"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74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864835"/>
                  </a:ext>
                </a:extLst>
              </a:tr>
              <a:tr h="321739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74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651326"/>
                  </a:ext>
                </a:extLst>
              </a:tr>
              <a:tr h="2053278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800"/>
                        <a:buFont typeface="Arial"/>
                        <a:buChar char="•"/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(condition) can be any valid C expression.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statement(s) can be either a single or compound (a block of code) C statement.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When the program encounter the do-while loop, the following events occur: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1. The statement(s) are executed.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2. The (condition) is evaluated.  If it is TRUE, execution returns to step number 1.  If it is FALSE, the loop terminates and the </a:t>
                      </a:r>
                      <a:r>
                        <a:rPr lang="en-US" sz="1200" b="1" kern="1200" cap="none" spc="0" err="1"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 is executed.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3. This means the statement(s) in the do-while will be executed at least once.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74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708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1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6B446-6B36-DA64-D146-58E78E9F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1400"/>
              <a:t>PROGRAM CONTROL STATEMENTS/CONSTRUCTS IN ‘C’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C9F3C7D4-8683-7A78-F306-2A12B0E3D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119" r="-1" b="-1"/>
          <a:stretch/>
        </p:blipFill>
        <p:spPr>
          <a:xfrm>
            <a:off x="4459426" y="1123635"/>
            <a:ext cx="6609148" cy="38661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32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Wood human figure">
            <a:extLst>
              <a:ext uri="{FF2B5EF4-FFF2-40B4-BE49-F238E27FC236}">
                <a16:creationId xmlns:a16="http://schemas.microsoft.com/office/drawing/2014/main" id="{44A9A936-B5BF-FA63-52D4-E1B9A3D41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8" r="4962" b="23389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59D5B-4A02-CDEA-C6D7-61BD243C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WHY DO WE NEED TO LEARN</a:t>
            </a:r>
            <a:br>
              <a:rPr lang="en-US">
                <a:solidFill>
                  <a:srgbClr val="FFFFFE"/>
                </a:solidFill>
              </a:rPr>
            </a:br>
            <a:r>
              <a:rPr lang="en-US">
                <a:solidFill>
                  <a:srgbClr val="FFFFFE"/>
                </a:solidFill>
              </a:rPr>
              <a:t>CONTROL STATEMENTS 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FFE40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5D537A-642D-1175-16A1-65F3237D2B34}"/>
              </a:ext>
            </a:extLst>
          </p:cNvPr>
          <p:cNvSpPr txBox="1"/>
          <p:nvPr/>
        </p:nvSpPr>
        <p:spPr>
          <a:xfrm>
            <a:off x="4063421" y="2015733"/>
            <a:ext cx="6815731" cy="4021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rgbClr val="FFE40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spc="150">
                <a:solidFill>
                  <a:srgbClr val="FFFFFE"/>
                </a:solidFill>
              </a:rPr>
              <a:t>Understanding meaning of a statement and statement block.</a:t>
            </a:r>
            <a:endParaRPr lang="en-US" sz="1500" b="1">
              <a:solidFill>
                <a:srgbClr val="FFFFFE"/>
              </a:solidFill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FE404"/>
              </a:buClr>
              <a:buSzPct val="100000"/>
              <a:buFont typeface="Arial" panose="020B0604020202020204" pitchFamily="34" charset="0"/>
              <a:buChar char="•"/>
            </a:pPr>
            <a:endParaRPr lang="en-US" sz="1500" b="1">
              <a:solidFill>
                <a:srgbClr val="FFFFFE"/>
              </a:solidFill>
            </a:endParaRP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rgbClr val="FFE40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spc="150">
                <a:solidFill>
                  <a:srgbClr val="FFFFFE"/>
                </a:solidFill>
              </a:rPr>
              <a:t>Learn about decision type control constructs in C and the way these are used.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FE404"/>
              </a:buClr>
              <a:buSzPct val="100000"/>
              <a:buFont typeface="Arial" panose="020B0604020202020204" pitchFamily="34" charset="0"/>
              <a:buChar char="•"/>
            </a:pPr>
            <a:endParaRPr lang="en-US" sz="1500" b="1">
              <a:solidFill>
                <a:srgbClr val="FFFFFE"/>
              </a:solidFill>
            </a:endParaRP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rgbClr val="FFE40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spc="150">
                <a:solidFill>
                  <a:srgbClr val="FFFFFE"/>
                </a:solidFill>
              </a:rPr>
              <a:t>Learn about looping type control constructs in C and the technique of putting them to use.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FE404"/>
              </a:buClr>
              <a:buSzPct val="100000"/>
              <a:buFont typeface="Arial" panose="020B0604020202020204" pitchFamily="34" charset="0"/>
              <a:buChar char="•"/>
            </a:pPr>
            <a:endParaRPr lang="en-US" sz="1500" b="1">
              <a:solidFill>
                <a:srgbClr val="FFFFFE"/>
              </a:solidFill>
            </a:endParaRP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rgbClr val="FFE40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spc="150">
                <a:solidFill>
                  <a:srgbClr val="FFFFFE"/>
                </a:solidFill>
              </a:rPr>
              <a:t>Learn the use of special control constructs such as goto, break, continue, and return.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FE404"/>
              </a:buClr>
              <a:buSzPct val="100000"/>
              <a:buFont typeface="Arial" panose="020B0604020202020204" pitchFamily="34" charset="0"/>
              <a:buChar char="•"/>
            </a:pPr>
            <a:endParaRPr lang="en-US" sz="1500" b="1">
              <a:solidFill>
                <a:srgbClr val="FFFFFE"/>
              </a:solidFill>
            </a:endParaRP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rgbClr val="FFE40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spc="150">
                <a:solidFill>
                  <a:srgbClr val="FFFFFE"/>
                </a:solidFill>
              </a:rPr>
              <a:t>Learn about nested loops and their utility.</a:t>
            </a:r>
          </a:p>
        </p:txBody>
      </p:sp>
    </p:spTree>
    <p:extLst>
      <p:ext uri="{BB962C8B-B14F-4D97-AF65-F5344CB8AC3E}">
        <p14:creationId xmlns:p14="http://schemas.microsoft.com/office/powerpoint/2010/main" val="192498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C88AE-62B9-EF79-F11A-14FE40DA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u="sng" dirty="0">
                <a:ea typeface="+mj-lt"/>
                <a:cs typeface="+mj-lt"/>
              </a:rPr>
              <a:t>if syntax:-</a:t>
            </a:r>
            <a:endParaRPr lang="en-US" u="sn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3147E-42E4-778A-4D66-C4AD5AA9AA9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89C72F-E713-0D19-EF83-8C0C90D01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599038"/>
              </p:ext>
            </p:extLst>
          </p:nvPr>
        </p:nvGraphicFramePr>
        <p:xfrm>
          <a:off x="1549223" y="2331497"/>
          <a:ext cx="9407879" cy="372322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628100">
                  <a:extLst>
                    <a:ext uri="{9D8B030D-6E8A-4147-A177-3AD203B41FA5}">
                      <a16:colId xmlns:a16="http://schemas.microsoft.com/office/drawing/2014/main" val="1875264100"/>
                    </a:ext>
                  </a:extLst>
                </a:gridCol>
                <a:gridCol w="4779779">
                  <a:extLst>
                    <a:ext uri="{9D8B030D-6E8A-4147-A177-3AD203B41FA5}">
                      <a16:colId xmlns:a16="http://schemas.microsoft.com/office/drawing/2014/main" val="2320245127"/>
                    </a:ext>
                  </a:extLst>
                </a:gridCol>
              </a:tblGrid>
              <a:tr h="478646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cap="none" spc="0">
                          <a:solidFill>
                            <a:schemeClr val="tx1"/>
                          </a:solidFill>
                          <a:effectLst/>
                        </a:rPr>
                        <a:t>if (condition)</a:t>
                      </a:r>
                      <a:endParaRPr lang="en-US" sz="17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8745" marB="78745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cap="none" spc="0">
                          <a:solidFill>
                            <a:schemeClr val="tx1"/>
                          </a:solidFill>
                          <a:effectLst/>
                        </a:rPr>
                        <a:t>if (condition)</a:t>
                      </a:r>
                      <a:endParaRPr lang="en-US" sz="17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8745" marB="78745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967383"/>
                  </a:ext>
                </a:extLst>
              </a:tr>
              <a:tr h="1082361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statement;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8745" marB="78745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cap="none" spc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statements;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kern="1200" cap="none" spc="0">
                          <a:solidFill>
                            <a:schemeClr val="tx1"/>
                          </a:solidFill>
                          <a:effectLst/>
                        </a:rPr>
                        <a:t>        }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8745" marB="78745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142174"/>
                  </a:ext>
                </a:extLst>
              </a:tr>
              <a:tr h="439273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cap="none" spc="0" err="1"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500" b="1" kern="1200" cap="none" spc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8745" marB="787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cap="none" spc="0" err="1"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500" b="1" kern="1200" cap="none" spc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8745" marB="787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81362"/>
                  </a:ext>
                </a:extLst>
              </a:tr>
              <a:tr h="507471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8745" marB="78745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8745" marB="78745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862797"/>
                  </a:ext>
                </a:extLst>
              </a:tr>
              <a:tr h="1215478">
                <a:tc gridSpan="2">
                  <a:txBody>
                    <a:bodyPr/>
                    <a:lstStyle/>
                    <a:p>
                      <a:pPr marL="0" indent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2000"/>
                        <a:buNone/>
                      </a:pPr>
                      <a:r>
                        <a:rPr lang="en-US" sz="1500" b="1" kern="1200" cap="none" spc="0">
                          <a:solidFill>
                            <a:schemeClr val="tx1"/>
                          </a:solidFill>
                          <a:effectLst/>
                        </a:rPr>
                        <a:t>1. (condition) is evaluated.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cap="none" spc="0">
                          <a:solidFill>
                            <a:schemeClr val="tx1"/>
                          </a:solidFill>
                          <a:effectLst/>
                        </a:rPr>
                        <a:t>2. If TRUE (non-zero) the statement is executed.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cap="none" spc="0">
                          <a:solidFill>
                            <a:schemeClr val="tx1"/>
                          </a:solidFill>
                          <a:effectLst/>
                        </a:rPr>
                        <a:t>3. If FALSE (zero) the </a:t>
                      </a:r>
                      <a:r>
                        <a:rPr lang="en-US" sz="1500" b="1" kern="1200" cap="none" spc="0" err="1"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500" b="1" kern="1200" cap="none" spc="0">
                          <a:solidFill>
                            <a:schemeClr val="tx1"/>
                          </a:solidFill>
                          <a:effectLst/>
                        </a:rPr>
                        <a:t> following the if statement block is executed.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cap="none" spc="0">
                          <a:solidFill>
                            <a:schemeClr val="tx1"/>
                          </a:solidFill>
                          <a:effectLst/>
                        </a:rPr>
                        <a:t>4. So, during the execution, based on some condition, some codes were skipped.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8745" marB="787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6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43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86FE0-AC84-DF34-6F5C-853AA1AC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u="sng" dirty="0"/>
              <a:t>if-else syntax:-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72A0-AB1F-00C6-6529-A62F896677EF}"/>
              </a:ext>
            </a:extLst>
          </p:cNvPr>
          <p:cNvSpPr txBox="1"/>
          <p:nvPr/>
        </p:nvSpPr>
        <p:spPr>
          <a:xfrm>
            <a:off x="4386943" y="12736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5833F1-AAA0-A54D-DC72-CEB893C75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722885"/>
              </p:ext>
            </p:extLst>
          </p:nvPr>
        </p:nvGraphicFramePr>
        <p:xfrm>
          <a:off x="1450975" y="2344899"/>
          <a:ext cx="9604376" cy="369642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156883">
                  <a:extLst>
                    <a:ext uri="{9D8B030D-6E8A-4147-A177-3AD203B41FA5}">
                      <a16:colId xmlns:a16="http://schemas.microsoft.com/office/drawing/2014/main" val="574581811"/>
                    </a:ext>
                  </a:extLst>
                </a:gridCol>
                <a:gridCol w="5447493">
                  <a:extLst>
                    <a:ext uri="{9D8B030D-6E8A-4147-A177-3AD203B41FA5}">
                      <a16:colId xmlns:a16="http://schemas.microsoft.com/office/drawing/2014/main" val="4123494885"/>
                    </a:ext>
                  </a:extLst>
                </a:gridCol>
              </a:tblGrid>
              <a:tr h="387380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cap="none" spc="0">
                          <a:solidFill>
                            <a:schemeClr val="tx1"/>
                          </a:solidFill>
                          <a:effectLst/>
                        </a:rPr>
                        <a:t>if (condition)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056" marR="46056" marT="0" marB="9211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cap="none" spc="0">
                          <a:solidFill>
                            <a:schemeClr val="tx1"/>
                          </a:solidFill>
                          <a:effectLst/>
                        </a:rPr>
                        <a:t>if (condition)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056" marR="46056" marT="0" marB="9211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340116"/>
                  </a:ext>
                </a:extLst>
              </a:tr>
              <a:tr h="746552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statement_1;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056" marR="46056" marT="0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a block of statements;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056" marR="46056" marT="0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80681"/>
                  </a:ext>
                </a:extLst>
              </a:tr>
              <a:tr h="322839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056" marR="46056" marT="0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056" marR="46056" marT="0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02616"/>
                  </a:ext>
                </a:extLst>
              </a:tr>
              <a:tr h="746552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statement_2;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056" marR="46056" marT="0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a block of statements;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056" marR="46056" marT="0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334618"/>
                  </a:ext>
                </a:extLst>
              </a:tr>
              <a:tr h="322839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 err="1"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056" marR="46056" marT="0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 err="1"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056" marR="46056" marT="0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391612"/>
                  </a:ext>
                </a:extLst>
              </a:tr>
              <a:tr h="1170265">
                <a:tc gridSpan="2">
                  <a:txBody>
                    <a:bodyPr/>
                    <a:lstStyle/>
                    <a:p>
                      <a:pPr marL="0" indent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1. The (condition) is evaluated.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2. If it evaluates to non-zero (TRUE), statement_1 is executed, otherwise, if it evaluates to zero (FALSE),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lvl="0" indent="-347345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    statement_2 is executed.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3. They are mutually exclusive, meaning, either statement_1 is executed or statement_2, but not both.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cap="none" spc="0">
                          <a:solidFill>
                            <a:schemeClr val="tx1"/>
                          </a:solidFill>
                          <a:effectLst/>
                        </a:rPr>
                        <a:t>4. statements_1 and statements_2 can be a block of codes and must be put in curly braces.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056" marR="46056" marT="0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5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86FE0-AC84-DF34-6F5C-853AA1AC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if-else-if syntax:-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EC72A0-AB1F-00C6-6529-A62F896677EF}"/>
              </a:ext>
            </a:extLst>
          </p:cNvPr>
          <p:cNvSpPr txBox="1"/>
          <p:nvPr/>
        </p:nvSpPr>
        <p:spPr>
          <a:xfrm>
            <a:off x="4386943" y="12736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1500D-CDC8-E220-E8C9-05832556DC8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4A97B83-71A8-B2DC-DE91-09B863CEA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147334"/>
              </p:ext>
            </p:extLst>
          </p:nvPr>
        </p:nvGraphicFramePr>
        <p:xfrm>
          <a:off x="5555876" y="803275"/>
          <a:ext cx="5085511" cy="46370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085511">
                  <a:extLst>
                    <a:ext uri="{9D8B030D-6E8A-4147-A177-3AD203B41FA5}">
                      <a16:colId xmlns:a16="http://schemas.microsoft.com/office/drawing/2014/main" val="3461334664"/>
                    </a:ext>
                  </a:extLst>
                </a:gridCol>
              </a:tblGrid>
              <a:tr h="534784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cap="none" spc="0">
                          <a:solidFill>
                            <a:schemeClr val="tx1"/>
                          </a:solidFill>
                          <a:effectLst/>
                        </a:rPr>
                        <a:t>if(condition_1)</a:t>
                      </a:r>
                      <a:endParaRPr lang="en-US" sz="19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981" marB="8798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19185"/>
                  </a:ext>
                </a:extLst>
              </a:tr>
              <a:tr h="534784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statement_1;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981" marB="87981" anchor="ctr">
                    <a:lnL w="28575" cap="flat" cmpd="sng" algn="ctr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305734"/>
                  </a:ext>
                </a:extLst>
              </a:tr>
              <a:tr h="490793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effectLst/>
                        </a:rPr>
                        <a:t>else if (condition_2)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981" marB="87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55485"/>
                  </a:ext>
                </a:extLst>
              </a:tr>
              <a:tr h="534784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statement_2;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981" marB="87981" anchor="ctr">
                    <a:lnL w="28575" cap="flat" cmpd="sng" algn="ctr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413227"/>
                  </a:ext>
                </a:extLst>
              </a:tr>
              <a:tr h="490793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effectLst/>
                        </a:rPr>
                        <a:t>else if(condition_3)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981" marB="87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13245"/>
                  </a:ext>
                </a:extLst>
              </a:tr>
              <a:tr h="534784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statement_3;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981" marB="87981" anchor="ctr">
                    <a:lnL w="28575" cap="flat" cmpd="sng" algn="ctr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958361"/>
                  </a:ext>
                </a:extLst>
              </a:tr>
              <a:tr h="490793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981" marB="87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888398"/>
                  </a:ext>
                </a:extLst>
              </a:tr>
              <a:tr h="534784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statement_4;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981" marB="87981" anchor="ctr">
                    <a:lnL w="28575" cap="flat" cmpd="sng" algn="ctr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541267"/>
                  </a:ext>
                </a:extLst>
              </a:tr>
              <a:tr h="490793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cap="none" spc="0" err="1"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7981" marB="87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62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27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86FE0-AC84-DF34-6F5C-853AA1AC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switch case syntax:-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EC72A0-AB1F-00C6-6529-A62F896677EF}"/>
              </a:ext>
            </a:extLst>
          </p:cNvPr>
          <p:cNvSpPr txBox="1"/>
          <p:nvPr/>
        </p:nvSpPr>
        <p:spPr>
          <a:xfrm>
            <a:off x="4386943" y="12736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1500D-CDC8-E220-E8C9-05832556DC8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DBEDD-1E27-113E-25B1-35A1CA1EEB8E}"/>
              </a:ext>
            </a:extLst>
          </p:cNvPr>
          <p:cNvSpPr txBox="1"/>
          <p:nvPr/>
        </p:nvSpPr>
        <p:spPr>
          <a:xfrm>
            <a:off x="4506686" y="12409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06A469A-5D98-47C0-7779-57CC7A302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436833"/>
              </p:ext>
            </p:extLst>
          </p:nvPr>
        </p:nvGraphicFramePr>
        <p:xfrm>
          <a:off x="5458953" y="803275"/>
          <a:ext cx="5279357" cy="46370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79357">
                  <a:extLst>
                    <a:ext uri="{9D8B030D-6E8A-4147-A177-3AD203B41FA5}">
                      <a16:colId xmlns:a16="http://schemas.microsoft.com/office/drawing/2014/main" val="3621519216"/>
                    </a:ext>
                  </a:extLst>
                </a:gridCol>
              </a:tblGrid>
              <a:tr h="332934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>
                          <a:solidFill>
                            <a:schemeClr val="bg1"/>
                          </a:solidFill>
                          <a:effectLst/>
                        </a:rPr>
                        <a:t>switch(condition)</a:t>
                      </a:r>
                      <a:endParaRPr lang="en-US" sz="14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289287817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272630261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case  template_1  : statement(s);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2849273098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18288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break;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2386001126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case  template_2  : statement(s);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3323390980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18288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break;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922682369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case  template_3  : statement(s);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367173693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18288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break;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2939399957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4224895864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1855565022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case  </a:t>
                      </a:r>
                      <a:r>
                        <a:rPr lang="en-US" sz="1100" b="1" kern="1200" cap="none" spc="0" err="1">
                          <a:solidFill>
                            <a:schemeClr val="tx1"/>
                          </a:solidFill>
                          <a:effectLst/>
                        </a:rPr>
                        <a:t>template_n</a:t>
                      </a: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 : statement(s);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1753030896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18288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break;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603573470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2010558479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default : statement(s);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2177362227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3842217234"/>
                  </a:ext>
                </a:extLst>
              </a:tr>
              <a:tr h="28626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 err="1"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79474" marB="0" anchor="ctr"/>
                </a:tc>
                <a:extLst>
                  <a:ext uri="{0D108BD9-81ED-4DB2-BD59-A6C34878D82A}">
                    <a16:rowId xmlns:a16="http://schemas.microsoft.com/office/drawing/2014/main" val="412146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16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9C0852-4C70-4A1E-A857-A7AA5855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EB096-638F-4BA7-AB38-E3BBE9FB1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2786B-3769-2AE0-9C41-6F8A2496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4" y="1559594"/>
            <a:ext cx="4144731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/>
              <a:t>for loop syntax:-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6223F3-0478-4201-A1A2-8DB0865B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6D68AF-E970-43B2-B8F0-2A72DE7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7DC645-22A5-8381-1D85-1AB609767296}"/>
              </a:ext>
            </a:extLst>
          </p:cNvPr>
          <p:cNvSpPr txBox="1"/>
          <p:nvPr/>
        </p:nvSpPr>
        <p:spPr>
          <a:xfrm>
            <a:off x="4223657" y="1295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0A644BC-0E54-5F8F-C018-40676AB61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094151"/>
              </p:ext>
            </p:extLst>
          </p:nvPr>
        </p:nvGraphicFramePr>
        <p:xfrm>
          <a:off x="6101128" y="753059"/>
          <a:ext cx="4960442" cy="3959277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4960442">
                  <a:extLst>
                    <a:ext uri="{9D8B030D-6E8A-4147-A177-3AD203B41FA5}">
                      <a16:colId xmlns:a16="http://schemas.microsoft.com/office/drawing/2014/main" val="3355830686"/>
                    </a:ext>
                  </a:extLst>
                </a:gridCol>
              </a:tblGrid>
              <a:tr h="390151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for(</a:t>
                      </a:r>
                      <a:r>
                        <a:rPr lang="en-US" sz="1400" b="1" kern="1200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initial_value;condition</a:t>
                      </a:r>
                      <a:r>
                        <a:rPr lang="en-US" sz="1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(s);increment/decrement)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673" marR="0" marT="15906" marB="11929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91766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marL="457200" marR="0" indent="0" algn="ctr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statement(s);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673" marR="0" marT="15906" marB="11929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844776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0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673" marR="0" marT="15906" marB="11929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63761"/>
                  </a:ext>
                </a:extLst>
              </a:tr>
              <a:tr h="347292"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673" marR="0" marT="15906" marB="11929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61277"/>
                  </a:ext>
                </a:extLst>
              </a:tr>
              <a:tr h="2552988">
                <a:tc>
                  <a:txBody>
                    <a:bodyPr/>
                    <a:lstStyle/>
                    <a:p>
                      <a:pPr marL="285750" marR="0" indent="-28575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Arial"/>
                        <a:buChar char="•"/>
                      </a:pPr>
                      <a:r>
                        <a:rPr lang="en-US" sz="1000" b="1" kern="1200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initial_value</a:t>
                      </a:r>
                      <a:r>
                        <a:rPr lang="en-US" sz="10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condition(s) and increment/decrement are any valid C expressions.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indent="-28575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The statement(s) may be a single or compound C statement (a block of code).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indent="-28575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When for statement is encountered during program execution, the following events occurs: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      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      1. The </a:t>
                      </a:r>
                      <a:r>
                        <a:rPr lang="en-US" sz="1000" b="1" kern="1200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initial_value</a:t>
                      </a:r>
                      <a:r>
                        <a:rPr lang="en-US" sz="10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is evaluated e.g. </a:t>
                      </a:r>
                      <a:r>
                        <a:rPr lang="en-US" sz="1000" b="1" kern="1200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intNum</a:t>
                      </a:r>
                      <a:r>
                        <a:rPr lang="en-US" sz="10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= 1.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marR="0" indent="-347345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2. Then the condition(s) is evaluated, typically a relational expression.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marR="0" indent="-347345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 If condition(s) evaluates to FALSE (zero), the for statement terminates and execution passes to </a:t>
                      </a:r>
                      <a:r>
                        <a:rPr lang="en-US" sz="1000" b="1" kern="1200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0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marR="0" indent="-347345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 If condition(s) evaluates as TRUE (non zero), the statement(s) is executed.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marR="0" indent="-347345" algn="l" rtl="0" eaLnBrk="1" fontAlgn="base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5. Next, increment/decrement is executed, and execution returns to step no. 2 until condition(s) becomes FALSE.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673" marR="0" marT="15906" marB="11929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1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57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73B28-BD77-8057-016D-B487FD14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41" y="1948708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u="sng" dirty="0"/>
              <a:t>The while loop syntax:-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4C1886-B643-A20E-AA5C-36D90927CBCC}"/>
              </a:ext>
            </a:extLst>
          </p:cNvPr>
          <p:cNvSpPr txBox="1"/>
          <p:nvPr/>
        </p:nvSpPr>
        <p:spPr>
          <a:xfrm>
            <a:off x="4223657" y="12518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0EF1B2-E37F-D3FD-304E-4BF578DC5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376642"/>
              </p:ext>
            </p:extLst>
          </p:nvPr>
        </p:nvGraphicFramePr>
        <p:xfrm>
          <a:off x="6174391" y="1650138"/>
          <a:ext cx="4960442" cy="35577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960442">
                  <a:extLst>
                    <a:ext uri="{9D8B030D-6E8A-4147-A177-3AD203B41FA5}">
                      <a16:colId xmlns:a16="http://schemas.microsoft.com/office/drawing/2014/main" val="2514054354"/>
                    </a:ext>
                  </a:extLst>
                </a:gridCol>
              </a:tblGrid>
              <a:tr h="41770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cap="none" spc="0">
                          <a:solidFill>
                            <a:schemeClr val="tx1"/>
                          </a:solidFill>
                          <a:effectLst/>
                        </a:rPr>
                        <a:t>while (condition)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605" marR="0" marT="17030" marB="12772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163036"/>
                  </a:ext>
                </a:extLst>
              </a:tr>
              <a:tr h="358044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statement(s);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605" marR="0" marT="17030" marB="127725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225309"/>
                  </a:ext>
                </a:extLst>
              </a:tr>
              <a:tr h="358044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 err="1"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605" marR="0" marT="17030" marB="127725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83549"/>
                  </a:ext>
                </a:extLst>
              </a:tr>
              <a:tr h="371821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605" marR="0" marT="17030" marB="127725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619930"/>
                  </a:ext>
                </a:extLst>
              </a:tr>
              <a:tr h="2052108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800"/>
                        <a:buFont typeface="Arial"/>
                        <a:buChar char="•"/>
                      </a:pPr>
                      <a:r>
                        <a:rPr lang="en-US" sz="11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The (condition) may be any valid C expression.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The statement(s) may be either a single or a compound (a block of code) C statement.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When while statement encountered, the following events occur: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1. The (condition) is evaluated.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2. If (condition) evaluates to FALSE (zero), the while loop terminates and execution passes to the </a:t>
                      </a:r>
                      <a:r>
                        <a:rPr lang="en-US" sz="1100" b="1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1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3. If (condition) evaluates as TRUE (non zero), the C statement(s) is executed.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4. Then, the execution returns to step number 1 until condition becomes FALSE.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605" marR="0" marT="17030" marB="127725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6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2239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0F2F3"/>
      </a:lt2>
      <a:accent1>
        <a:srgbClr val="E76329"/>
      </a:accent1>
      <a:accent2>
        <a:srgbClr val="D5172D"/>
      </a:accent2>
      <a:accent3>
        <a:srgbClr val="E7298D"/>
      </a:accent3>
      <a:accent4>
        <a:srgbClr val="D517CB"/>
      </a:accent4>
      <a:accent5>
        <a:srgbClr val="A229E7"/>
      </a:accent5>
      <a:accent6>
        <a:srgbClr val="512BD8"/>
      </a:accent6>
      <a:hlink>
        <a:srgbClr val="3D94B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14</TotalTime>
  <Words>862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Gill Sans MT</vt:lpstr>
      <vt:lpstr>BrushVTI</vt:lpstr>
      <vt:lpstr>Gallery</vt:lpstr>
      <vt:lpstr>Control Flow Statements</vt:lpstr>
      <vt:lpstr>PROGRAM CONTROL STATEMENTS/CONSTRUCTS IN ‘C’</vt:lpstr>
      <vt:lpstr>WHY DO WE NEED TO LEARN CONTROL STATEMENTS ?</vt:lpstr>
      <vt:lpstr>if syntax:-</vt:lpstr>
      <vt:lpstr>if-else syntax:-</vt:lpstr>
      <vt:lpstr>if-else-if syntax:-</vt:lpstr>
      <vt:lpstr>switch case syntax:-</vt:lpstr>
      <vt:lpstr>for loop syntax:-</vt:lpstr>
      <vt:lpstr>The while loop syntax:-</vt:lpstr>
      <vt:lpstr>The do-while loop syntax:-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Siburanjan Samal</dc:creator>
  <cp:lastModifiedBy>Siburanjan Samal</cp:lastModifiedBy>
  <cp:revision>352</cp:revision>
  <dcterms:created xsi:type="dcterms:W3CDTF">2022-09-22T13:19:53Z</dcterms:created>
  <dcterms:modified xsi:type="dcterms:W3CDTF">2022-09-23T04:36:28Z</dcterms:modified>
</cp:coreProperties>
</file>