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D2486-A525-3FC8-56DD-B4DF3B43FED3}" v="7" dt="2022-09-23T19:59:46.236"/>
    <p1510:client id="{AFDB4D06-8BD7-4523-A684-9026780C9C7B}" v="1815" dt="2022-09-23T18:44:20.255"/>
    <p1510:client id="{D445F0C6-EEBC-0BCD-62E4-DD1A42224ADF}" v="29" dt="2022-09-24T03:55:54.018"/>
    <p1510:client id="{DBD7A45E-DC75-5431-744D-B12A9ECDC1BA}" v="48" dt="2022-09-23T19:56:11.517"/>
    <p1510:client id="{ED2CBA34-A05E-875B-1592-AC4F87E4028D}" v="275" dt="2022-09-23T19:20:3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C6A59-D1DB-44E9-9CAF-E3C2BF5C17E1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D1BE16-5773-432E-8AC9-4F6C5E5F7AE3}">
      <dgm:prSet/>
      <dgm:spPr/>
      <dgm:t>
        <a:bodyPr/>
        <a:lstStyle/>
        <a:p>
          <a:r>
            <a:rPr lang="en-US"/>
            <a:t>What is a Function?</a:t>
          </a:r>
        </a:p>
      </dgm:t>
    </dgm:pt>
    <dgm:pt modelId="{D133A76B-F1CE-4B08-8289-8229E2198476}" type="parTrans" cxnId="{C63BC7B9-9431-43EA-9497-B9A4F62AB7DC}">
      <dgm:prSet/>
      <dgm:spPr/>
      <dgm:t>
        <a:bodyPr/>
        <a:lstStyle/>
        <a:p>
          <a:endParaRPr lang="en-US"/>
        </a:p>
      </dgm:t>
    </dgm:pt>
    <dgm:pt modelId="{CD572E9A-2BC8-4E7C-A9F9-33C92976C09E}" type="sibTrans" cxnId="{C63BC7B9-9431-43EA-9497-B9A4F62AB7DC}">
      <dgm:prSet/>
      <dgm:spPr/>
      <dgm:t>
        <a:bodyPr/>
        <a:lstStyle/>
        <a:p>
          <a:endParaRPr lang="en-US"/>
        </a:p>
      </dgm:t>
    </dgm:pt>
    <dgm:pt modelId="{C22CC8FB-DD32-4220-9F38-963171F5FF23}">
      <dgm:prSet/>
      <dgm:spPr/>
      <dgm:t>
        <a:bodyPr/>
        <a:lstStyle/>
        <a:p>
          <a:r>
            <a:rPr lang="en-US"/>
            <a:t>Advantages of Function.</a:t>
          </a:r>
        </a:p>
      </dgm:t>
    </dgm:pt>
    <dgm:pt modelId="{9E948FD0-92EE-46DE-A0EB-51E8FF06DC94}" type="parTrans" cxnId="{5DC29AED-1EFA-46C1-AA85-10F7210603C8}">
      <dgm:prSet/>
      <dgm:spPr/>
      <dgm:t>
        <a:bodyPr/>
        <a:lstStyle/>
        <a:p>
          <a:endParaRPr lang="en-US"/>
        </a:p>
      </dgm:t>
    </dgm:pt>
    <dgm:pt modelId="{F23C8E27-5CDD-48E2-940F-984AA4640689}" type="sibTrans" cxnId="{5DC29AED-1EFA-46C1-AA85-10F7210603C8}">
      <dgm:prSet/>
      <dgm:spPr/>
      <dgm:t>
        <a:bodyPr/>
        <a:lstStyle/>
        <a:p>
          <a:endParaRPr lang="en-US"/>
        </a:p>
      </dgm:t>
    </dgm:pt>
    <dgm:pt modelId="{D547C15D-2530-45DD-ADAD-E5A0660CBF4A}">
      <dgm:prSet/>
      <dgm:spPr/>
      <dgm:t>
        <a:bodyPr/>
        <a:lstStyle/>
        <a:p>
          <a:r>
            <a:rPr lang="en-US"/>
            <a:t>How the Function works ?</a:t>
          </a:r>
        </a:p>
      </dgm:t>
    </dgm:pt>
    <dgm:pt modelId="{5396C11F-858A-4FDD-BA03-03B8FB7D21B0}" type="parTrans" cxnId="{790FADD9-FEA9-4609-B0B9-4E37CC22584B}">
      <dgm:prSet/>
      <dgm:spPr/>
      <dgm:t>
        <a:bodyPr/>
        <a:lstStyle/>
        <a:p>
          <a:endParaRPr lang="en-US"/>
        </a:p>
      </dgm:t>
    </dgm:pt>
    <dgm:pt modelId="{98112D38-90D3-4ECC-A9D3-2C6AC50227AC}" type="sibTrans" cxnId="{790FADD9-FEA9-4609-B0B9-4E37CC22584B}">
      <dgm:prSet/>
      <dgm:spPr/>
      <dgm:t>
        <a:bodyPr/>
        <a:lstStyle/>
        <a:p>
          <a:endParaRPr lang="en-US"/>
        </a:p>
      </dgm:t>
    </dgm:pt>
    <dgm:pt modelId="{EA9C0AE6-05C2-4CE7-A816-129B3EE29264}">
      <dgm:prSet/>
      <dgm:spPr/>
      <dgm:t>
        <a:bodyPr/>
        <a:lstStyle/>
        <a:p>
          <a:r>
            <a:rPr lang="en-US"/>
            <a:t>Function Protoytype</a:t>
          </a:r>
        </a:p>
      </dgm:t>
    </dgm:pt>
    <dgm:pt modelId="{A8FC8364-3404-442C-A0D7-D825B284374B}" type="parTrans" cxnId="{2C18DEE4-D8C2-4A13-BFF0-95ADA3559B68}">
      <dgm:prSet/>
      <dgm:spPr/>
      <dgm:t>
        <a:bodyPr/>
        <a:lstStyle/>
        <a:p>
          <a:endParaRPr lang="en-US"/>
        </a:p>
      </dgm:t>
    </dgm:pt>
    <dgm:pt modelId="{5CDAC2ED-0CDA-43C3-9194-74B65048EC9A}" type="sibTrans" cxnId="{2C18DEE4-D8C2-4A13-BFF0-95ADA3559B68}">
      <dgm:prSet/>
      <dgm:spPr/>
      <dgm:t>
        <a:bodyPr/>
        <a:lstStyle/>
        <a:p>
          <a:endParaRPr lang="en-US"/>
        </a:p>
      </dgm:t>
    </dgm:pt>
    <dgm:pt modelId="{D6E69B86-38E8-473B-9856-44870AD3C4F1}">
      <dgm:prSet/>
      <dgm:spPr/>
      <dgm:t>
        <a:bodyPr/>
        <a:lstStyle/>
        <a:p>
          <a:r>
            <a:rPr lang="en-US"/>
            <a:t>Function Definitions</a:t>
          </a:r>
        </a:p>
      </dgm:t>
    </dgm:pt>
    <dgm:pt modelId="{4E7BBFDF-A2CF-4B4E-92D8-CBA1A0B44F9A}" type="parTrans" cxnId="{4BF6C452-04A8-4CC1-A957-5CF4585D7F6C}">
      <dgm:prSet/>
      <dgm:spPr/>
      <dgm:t>
        <a:bodyPr/>
        <a:lstStyle/>
        <a:p>
          <a:endParaRPr lang="en-US"/>
        </a:p>
      </dgm:t>
    </dgm:pt>
    <dgm:pt modelId="{17D1331D-B5F3-4D4F-9684-182610A2BAA2}" type="sibTrans" cxnId="{4BF6C452-04A8-4CC1-A957-5CF4585D7F6C}">
      <dgm:prSet/>
      <dgm:spPr/>
      <dgm:t>
        <a:bodyPr/>
        <a:lstStyle/>
        <a:p>
          <a:endParaRPr lang="en-US"/>
        </a:p>
      </dgm:t>
    </dgm:pt>
    <dgm:pt modelId="{50686FBB-E080-4A8A-BF9C-FF015FD9784D}">
      <dgm:prSet/>
      <dgm:spPr/>
      <dgm:t>
        <a:bodyPr/>
        <a:lstStyle/>
        <a:p>
          <a:r>
            <a:rPr lang="en-US"/>
            <a:t>Function Return Types</a:t>
          </a:r>
        </a:p>
      </dgm:t>
    </dgm:pt>
    <dgm:pt modelId="{03053B70-C1D4-423D-86DF-D8B2BB30A08A}" type="parTrans" cxnId="{7FF67217-06D1-4839-82D8-D5028D9EEE3B}">
      <dgm:prSet/>
      <dgm:spPr/>
      <dgm:t>
        <a:bodyPr/>
        <a:lstStyle/>
        <a:p>
          <a:endParaRPr lang="en-US"/>
        </a:p>
      </dgm:t>
    </dgm:pt>
    <dgm:pt modelId="{45CBD187-91FA-4A5C-A084-09808E37E0CC}" type="sibTrans" cxnId="{7FF67217-06D1-4839-82D8-D5028D9EEE3B}">
      <dgm:prSet/>
      <dgm:spPr/>
      <dgm:t>
        <a:bodyPr/>
        <a:lstStyle/>
        <a:p>
          <a:endParaRPr lang="en-US"/>
        </a:p>
      </dgm:t>
    </dgm:pt>
    <dgm:pt modelId="{6666C742-D38B-4E0F-99D7-3546EBEC9372}">
      <dgm:prSet/>
      <dgm:spPr/>
      <dgm:t>
        <a:bodyPr/>
        <a:lstStyle/>
        <a:p>
          <a:r>
            <a:rPr lang="en-US"/>
            <a:t>Types of Function</a:t>
          </a:r>
        </a:p>
      </dgm:t>
    </dgm:pt>
    <dgm:pt modelId="{631039A7-3BAD-4FCF-AE89-4F22A2B68406}" type="parTrans" cxnId="{62595294-8ADD-4FB4-94D8-58422D84D9F0}">
      <dgm:prSet/>
      <dgm:spPr/>
      <dgm:t>
        <a:bodyPr/>
        <a:lstStyle/>
        <a:p>
          <a:endParaRPr lang="en-US"/>
        </a:p>
      </dgm:t>
    </dgm:pt>
    <dgm:pt modelId="{29439387-D5FE-41CE-B6CE-64930B23B5A3}" type="sibTrans" cxnId="{62595294-8ADD-4FB4-94D8-58422D84D9F0}">
      <dgm:prSet/>
      <dgm:spPr/>
      <dgm:t>
        <a:bodyPr/>
        <a:lstStyle/>
        <a:p>
          <a:endParaRPr lang="en-US"/>
        </a:p>
      </dgm:t>
    </dgm:pt>
    <dgm:pt modelId="{D76F0EA8-1634-4D0E-88A6-65344A11B430}" type="pres">
      <dgm:prSet presAssocID="{7CBC6A59-D1DB-44E9-9CAF-E3C2BF5C17E1}" presName="diagram" presStyleCnt="0">
        <dgm:presLayoutVars>
          <dgm:dir/>
          <dgm:resizeHandles val="exact"/>
        </dgm:presLayoutVars>
      </dgm:prSet>
      <dgm:spPr/>
    </dgm:pt>
    <dgm:pt modelId="{E955CE66-AFD6-4A8C-AFFD-D403FAC9A6A8}" type="pres">
      <dgm:prSet presAssocID="{42D1BE16-5773-432E-8AC9-4F6C5E5F7AE3}" presName="node" presStyleLbl="node1" presStyleIdx="0" presStyleCnt="7">
        <dgm:presLayoutVars>
          <dgm:bulletEnabled val="1"/>
        </dgm:presLayoutVars>
      </dgm:prSet>
      <dgm:spPr/>
    </dgm:pt>
    <dgm:pt modelId="{FFB889FA-88F5-45F5-84CD-BF9D6827C0C6}" type="pres">
      <dgm:prSet presAssocID="{CD572E9A-2BC8-4E7C-A9F9-33C92976C09E}" presName="sibTrans" presStyleCnt="0"/>
      <dgm:spPr/>
    </dgm:pt>
    <dgm:pt modelId="{E401B766-71BA-4C94-B1F3-EC95DD540A99}" type="pres">
      <dgm:prSet presAssocID="{C22CC8FB-DD32-4220-9F38-963171F5FF23}" presName="node" presStyleLbl="node1" presStyleIdx="1" presStyleCnt="7">
        <dgm:presLayoutVars>
          <dgm:bulletEnabled val="1"/>
        </dgm:presLayoutVars>
      </dgm:prSet>
      <dgm:spPr/>
    </dgm:pt>
    <dgm:pt modelId="{A1CD81DE-AB15-4FB3-81BC-53C82A3084A7}" type="pres">
      <dgm:prSet presAssocID="{F23C8E27-5CDD-48E2-940F-984AA4640689}" presName="sibTrans" presStyleCnt="0"/>
      <dgm:spPr/>
    </dgm:pt>
    <dgm:pt modelId="{4968BFF8-6F57-4C11-8BD6-FD345B164DDC}" type="pres">
      <dgm:prSet presAssocID="{D547C15D-2530-45DD-ADAD-E5A0660CBF4A}" presName="node" presStyleLbl="node1" presStyleIdx="2" presStyleCnt="7">
        <dgm:presLayoutVars>
          <dgm:bulletEnabled val="1"/>
        </dgm:presLayoutVars>
      </dgm:prSet>
      <dgm:spPr/>
    </dgm:pt>
    <dgm:pt modelId="{D87DD265-5E39-4047-9683-8400B4D7D09F}" type="pres">
      <dgm:prSet presAssocID="{98112D38-90D3-4ECC-A9D3-2C6AC50227AC}" presName="sibTrans" presStyleCnt="0"/>
      <dgm:spPr/>
    </dgm:pt>
    <dgm:pt modelId="{662842DE-26D1-4915-B24A-832639D1D44A}" type="pres">
      <dgm:prSet presAssocID="{EA9C0AE6-05C2-4CE7-A816-129B3EE29264}" presName="node" presStyleLbl="node1" presStyleIdx="3" presStyleCnt="7">
        <dgm:presLayoutVars>
          <dgm:bulletEnabled val="1"/>
        </dgm:presLayoutVars>
      </dgm:prSet>
      <dgm:spPr/>
    </dgm:pt>
    <dgm:pt modelId="{91D73019-2775-4FEA-A2FC-4364F09894C9}" type="pres">
      <dgm:prSet presAssocID="{5CDAC2ED-0CDA-43C3-9194-74B65048EC9A}" presName="sibTrans" presStyleCnt="0"/>
      <dgm:spPr/>
    </dgm:pt>
    <dgm:pt modelId="{E354E15E-7967-4AF3-B0E9-3EA2BF8754B8}" type="pres">
      <dgm:prSet presAssocID="{D6E69B86-38E8-473B-9856-44870AD3C4F1}" presName="node" presStyleLbl="node1" presStyleIdx="4" presStyleCnt="7">
        <dgm:presLayoutVars>
          <dgm:bulletEnabled val="1"/>
        </dgm:presLayoutVars>
      </dgm:prSet>
      <dgm:spPr/>
    </dgm:pt>
    <dgm:pt modelId="{DD54273C-CC8E-4818-AB56-990228E908A9}" type="pres">
      <dgm:prSet presAssocID="{17D1331D-B5F3-4D4F-9684-182610A2BAA2}" presName="sibTrans" presStyleCnt="0"/>
      <dgm:spPr/>
    </dgm:pt>
    <dgm:pt modelId="{BD5D2DF0-7196-45F0-B316-64D1F79251D5}" type="pres">
      <dgm:prSet presAssocID="{50686FBB-E080-4A8A-BF9C-FF015FD9784D}" presName="node" presStyleLbl="node1" presStyleIdx="5" presStyleCnt="7">
        <dgm:presLayoutVars>
          <dgm:bulletEnabled val="1"/>
        </dgm:presLayoutVars>
      </dgm:prSet>
      <dgm:spPr/>
    </dgm:pt>
    <dgm:pt modelId="{C63BFCB3-C86D-4508-8493-BF391388B09D}" type="pres">
      <dgm:prSet presAssocID="{45CBD187-91FA-4A5C-A084-09808E37E0CC}" presName="sibTrans" presStyleCnt="0"/>
      <dgm:spPr/>
    </dgm:pt>
    <dgm:pt modelId="{4DB321FA-CAAC-41CE-9E6E-E2211D8702B1}" type="pres">
      <dgm:prSet presAssocID="{6666C742-D38B-4E0F-99D7-3546EBEC9372}" presName="node" presStyleLbl="node1" presStyleIdx="6" presStyleCnt="7">
        <dgm:presLayoutVars>
          <dgm:bulletEnabled val="1"/>
        </dgm:presLayoutVars>
      </dgm:prSet>
      <dgm:spPr/>
    </dgm:pt>
  </dgm:ptLst>
  <dgm:cxnLst>
    <dgm:cxn modelId="{7FF67217-06D1-4839-82D8-D5028D9EEE3B}" srcId="{7CBC6A59-D1DB-44E9-9CAF-E3C2BF5C17E1}" destId="{50686FBB-E080-4A8A-BF9C-FF015FD9784D}" srcOrd="5" destOrd="0" parTransId="{03053B70-C1D4-423D-86DF-D8B2BB30A08A}" sibTransId="{45CBD187-91FA-4A5C-A084-09808E37E0CC}"/>
    <dgm:cxn modelId="{3E398225-D7BB-40F8-9957-83742014C419}" type="presOf" srcId="{C22CC8FB-DD32-4220-9F38-963171F5FF23}" destId="{E401B766-71BA-4C94-B1F3-EC95DD540A99}" srcOrd="0" destOrd="0" presId="urn:microsoft.com/office/officeart/2005/8/layout/default"/>
    <dgm:cxn modelId="{91AB4B3A-7359-497F-A2F5-8FF47ACE3DF7}" type="presOf" srcId="{EA9C0AE6-05C2-4CE7-A816-129B3EE29264}" destId="{662842DE-26D1-4915-B24A-832639D1D44A}" srcOrd="0" destOrd="0" presId="urn:microsoft.com/office/officeart/2005/8/layout/default"/>
    <dgm:cxn modelId="{EDFEA34B-C087-4C08-BD3E-F4EF210F32B7}" type="presOf" srcId="{50686FBB-E080-4A8A-BF9C-FF015FD9784D}" destId="{BD5D2DF0-7196-45F0-B316-64D1F79251D5}" srcOrd="0" destOrd="0" presId="urn:microsoft.com/office/officeart/2005/8/layout/default"/>
    <dgm:cxn modelId="{4BF6C452-04A8-4CC1-A957-5CF4585D7F6C}" srcId="{7CBC6A59-D1DB-44E9-9CAF-E3C2BF5C17E1}" destId="{D6E69B86-38E8-473B-9856-44870AD3C4F1}" srcOrd="4" destOrd="0" parTransId="{4E7BBFDF-A2CF-4B4E-92D8-CBA1A0B44F9A}" sibTransId="{17D1331D-B5F3-4D4F-9684-182610A2BAA2}"/>
    <dgm:cxn modelId="{1377CE7E-331B-4A71-A7B9-016585A9B3C8}" type="presOf" srcId="{7CBC6A59-D1DB-44E9-9CAF-E3C2BF5C17E1}" destId="{D76F0EA8-1634-4D0E-88A6-65344A11B430}" srcOrd="0" destOrd="0" presId="urn:microsoft.com/office/officeart/2005/8/layout/default"/>
    <dgm:cxn modelId="{743B6B80-4930-4156-80A4-AC3F8758D899}" type="presOf" srcId="{D547C15D-2530-45DD-ADAD-E5A0660CBF4A}" destId="{4968BFF8-6F57-4C11-8BD6-FD345B164DDC}" srcOrd="0" destOrd="0" presId="urn:microsoft.com/office/officeart/2005/8/layout/default"/>
    <dgm:cxn modelId="{62595294-8ADD-4FB4-94D8-58422D84D9F0}" srcId="{7CBC6A59-D1DB-44E9-9CAF-E3C2BF5C17E1}" destId="{6666C742-D38B-4E0F-99D7-3546EBEC9372}" srcOrd="6" destOrd="0" parTransId="{631039A7-3BAD-4FCF-AE89-4F22A2B68406}" sibTransId="{29439387-D5FE-41CE-B6CE-64930B23B5A3}"/>
    <dgm:cxn modelId="{248DA0B5-261D-460C-8778-B817BFF51B9D}" type="presOf" srcId="{D6E69B86-38E8-473B-9856-44870AD3C4F1}" destId="{E354E15E-7967-4AF3-B0E9-3EA2BF8754B8}" srcOrd="0" destOrd="0" presId="urn:microsoft.com/office/officeart/2005/8/layout/default"/>
    <dgm:cxn modelId="{C63BC7B9-9431-43EA-9497-B9A4F62AB7DC}" srcId="{7CBC6A59-D1DB-44E9-9CAF-E3C2BF5C17E1}" destId="{42D1BE16-5773-432E-8AC9-4F6C5E5F7AE3}" srcOrd="0" destOrd="0" parTransId="{D133A76B-F1CE-4B08-8289-8229E2198476}" sibTransId="{CD572E9A-2BC8-4E7C-A9F9-33C92976C09E}"/>
    <dgm:cxn modelId="{473E3ACF-664C-4315-9F06-FF9907A2C119}" type="presOf" srcId="{6666C742-D38B-4E0F-99D7-3546EBEC9372}" destId="{4DB321FA-CAAC-41CE-9E6E-E2211D8702B1}" srcOrd="0" destOrd="0" presId="urn:microsoft.com/office/officeart/2005/8/layout/default"/>
    <dgm:cxn modelId="{790FADD9-FEA9-4609-B0B9-4E37CC22584B}" srcId="{7CBC6A59-D1DB-44E9-9CAF-E3C2BF5C17E1}" destId="{D547C15D-2530-45DD-ADAD-E5A0660CBF4A}" srcOrd="2" destOrd="0" parTransId="{5396C11F-858A-4FDD-BA03-03B8FB7D21B0}" sibTransId="{98112D38-90D3-4ECC-A9D3-2C6AC50227AC}"/>
    <dgm:cxn modelId="{2C18DEE4-D8C2-4A13-BFF0-95ADA3559B68}" srcId="{7CBC6A59-D1DB-44E9-9CAF-E3C2BF5C17E1}" destId="{EA9C0AE6-05C2-4CE7-A816-129B3EE29264}" srcOrd="3" destOrd="0" parTransId="{A8FC8364-3404-442C-A0D7-D825B284374B}" sibTransId="{5CDAC2ED-0CDA-43C3-9194-74B65048EC9A}"/>
    <dgm:cxn modelId="{E3B0EFE6-C809-4608-9DCE-4ABC19F11A22}" type="presOf" srcId="{42D1BE16-5773-432E-8AC9-4F6C5E5F7AE3}" destId="{E955CE66-AFD6-4A8C-AFFD-D403FAC9A6A8}" srcOrd="0" destOrd="0" presId="urn:microsoft.com/office/officeart/2005/8/layout/default"/>
    <dgm:cxn modelId="{5DC29AED-1EFA-46C1-AA85-10F7210603C8}" srcId="{7CBC6A59-D1DB-44E9-9CAF-E3C2BF5C17E1}" destId="{C22CC8FB-DD32-4220-9F38-963171F5FF23}" srcOrd="1" destOrd="0" parTransId="{9E948FD0-92EE-46DE-A0EB-51E8FF06DC94}" sibTransId="{F23C8E27-5CDD-48E2-940F-984AA4640689}"/>
    <dgm:cxn modelId="{9E3D3106-3869-49F1-8F63-1F658E4663BF}" type="presParOf" srcId="{D76F0EA8-1634-4D0E-88A6-65344A11B430}" destId="{E955CE66-AFD6-4A8C-AFFD-D403FAC9A6A8}" srcOrd="0" destOrd="0" presId="urn:microsoft.com/office/officeart/2005/8/layout/default"/>
    <dgm:cxn modelId="{AEB95BD1-377B-4C8C-8E18-3411DC1B6E6C}" type="presParOf" srcId="{D76F0EA8-1634-4D0E-88A6-65344A11B430}" destId="{FFB889FA-88F5-45F5-84CD-BF9D6827C0C6}" srcOrd="1" destOrd="0" presId="urn:microsoft.com/office/officeart/2005/8/layout/default"/>
    <dgm:cxn modelId="{57296DEF-ED49-44B1-89B1-4C96C6CA9899}" type="presParOf" srcId="{D76F0EA8-1634-4D0E-88A6-65344A11B430}" destId="{E401B766-71BA-4C94-B1F3-EC95DD540A99}" srcOrd="2" destOrd="0" presId="urn:microsoft.com/office/officeart/2005/8/layout/default"/>
    <dgm:cxn modelId="{DF4897B6-CE66-40D9-A55D-4E9358DB49E6}" type="presParOf" srcId="{D76F0EA8-1634-4D0E-88A6-65344A11B430}" destId="{A1CD81DE-AB15-4FB3-81BC-53C82A3084A7}" srcOrd="3" destOrd="0" presId="urn:microsoft.com/office/officeart/2005/8/layout/default"/>
    <dgm:cxn modelId="{5F576EA8-F940-40F5-A865-3284FD396AF6}" type="presParOf" srcId="{D76F0EA8-1634-4D0E-88A6-65344A11B430}" destId="{4968BFF8-6F57-4C11-8BD6-FD345B164DDC}" srcOrd="4" destOrd="0" presId="urn:microsoft.com/office/officeart/2005/8/layout/default"/>
    <dgm:cxn modelId="{EF560FE6-7F95-4653-A2EF-A0381CED6601}" type="presParOf" srcId="{D76F0EA8-1634-4D0E-88A6-65344A11B430}" destId="{D87DD265-5E39-4047-9683-8400B4D7D09F}" srcOrd="5" destOrd="0" presId="urn:microsoft.com/office/officeart/2005/8/layout/default"/>
    <dgm:cxn modelId="{BFB72DF4-42E0-430A-A257-21466C5BDF54}" type="presParOf" srcId="{D76F0EA8-1634-4D0E-88A6-65344A11B430}" destId="{662842DE-26D1-4915-B24A-832639D1D44A}" srcOrd="6" destOrd="0" presId="urn:microsoft.com/office/officeart/2005/8/layout/default"/>
    <dgm:cxn modelId="{FE2C84E3-0BD1-4338-9CDB-49489E05C2C6}" type="presParOf" srcId="{D76F0EA8-1634-4D0E-88A6-65344A11B430}" destId="{91D73019-2775-4FEA-A2FC-4364F09894C9}" srcOrd="7" destOrd="0" presId="urn:microsoft.com/office/officeart/2005/8/layout/default"/>
    <dgm:cxn modelId="{AA6122AC-091F-4517-9791-87383BC8E4F1}" type="presParOf" srcId="{D76F0EA8-1634-4D0E-88A6-65344A11B430}" destId="{E354E15E-7967-4AF3-B0E9-3EA2BF8754B8}" srcOrd="8" destOrd="0" presId="urn:microsoft.com/office/officeart/2005/8/layout/default"/>
    <dgm:cxn modelId="{9E0DB36C-6461-43D0-80AC-30C3D5E804CB}" type="presParOf" srcId="{D76F0EA8-1634-4D0E-88A6-65344A11B430}" destId="{DD54273C-CC8E-4818-AB56-990228E908A9}" srcOrd="9" destOrd="0" presId="urn:microsoft.com/office/officeart/2005/8/layout/default"/>
    <dgm:cxn modelId="{53726F37-93CA-4781-94E9-9AFB6895768C}" type="presParOf" srcId="{D76F0EA8-1634-4D0E-88A6-65344A11B430}" destId="{BD5D2DF0-7196-45F0-B316-64D1F79251D5}" srcOrd="10" destOrd="0" presId="urn:microsoft.com/office/officeart/2005/8/layout/default"/>
    <dgm:cxn modelId="{29CBED79-083C-41C1-9D4F-2E2A91815A1F}" type="presParOf" srcId="{D76F0EA8-1634-4D0E-88A6-65344A11B430}" destId="{C63BFCB3-C86D-4508-8493-BF391388B09D}" srcOrd="11" destOrd="0" presId="urn:microsoft.com/office/officeart/2005/8/layout/default"/>
    <dgm:cxn modelId="{B5C73512-5CC6-4232-9891-F3D831930805}" type="presParOf" srcId="{D76F0EA8-1634-4D0E-88A6-65344A11B430}" destId="{4DB321FA-CAAC-41CE-9E6E-E2211D8702B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5CE66-AFD6-4A8C-AFFD-D403FAC9A6A8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a Function?</a:t>
          </a:r>
        </a:p>
      </dsp:txBody>
      <dsp:txXfrm>
        <a:off x="3080" y="587032"/>
        <a:ext cx="2444055" cy="1466433"/>
      </dsp:txXfrm>
    </dsp:sp>
    <dsp:sp modelId="{E401B766-71BA-4C94-B1F3-EC95DD540A99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Advantages of Function.</a:t>
          </a:r>
        </a:p>
      </dsp:txBody>
      <dsp:txXfrm>
        <a:off x="2691541" y="587032"/>
        <a:ext cx="2444055" cy="1466433"/>
      </dsp:txXfrm>
    </dsp:sp>
    <dsp:sp modelId="{4968BFF8-6F57-4C11-8BD6-FD345B164DDC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How the Function works ?</a:t>
          </a:r>
        </a:p>
      </dsp:txBody>
      <dsp:txXfrm>
        <a:off x="5380002" y="587032"/>
        <a:ext cx="2444055" cy="1466433"/>
      </dsp:txXfrm>
    </dsp:sp>
    <dsp:sp modelId="{662842DE-26D1-4915-B24A-832639D1D44A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Function Protoytype</a:t>
          </a:r>
        </a:p>
      </dsp:txBody>
      <dsp:txXfrm>
        <a:off x="8068463" y="587032"/>
        <a:ext cx="2444055" cy="1466433"/>
      </dsp:txXfrm>
    </dsp:sp>
    <dsp:sp modelId="{E354E15E-7967-4AF3-B0E9-3EA2BF8754B8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Function Definitions</a:t>
          </a:r>
        </a:p>
      </dsp:txBody>
      <dsp:txXfrm>
        <a:off x="1347311" y="2297871"/>
        <a:ext cx="2444055" cy="1466433"/>
      </dsp:txXfrm>
    </dsp:sp>
    <dsp:sp modelId="{BD5D2DF0-7196-45F0-B316-64D1F79251D5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Function Return Types</a:t>
          </a:r>
        </a:p>
      </dsp:txBody>
      <dsp:txXfrm>
        <a:off x="4035772" y="2297871"/>
        <a:ext cx="2444055" cy="1466433"/>
      </dsp:txXfrm>
    </dsp:sp>
    <dsp:sp modelId="{4DB321FA-CAAC-41CE-9E6E-E2211D8702B1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Types of Function</a:t>
          </a:r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4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2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2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1AC7E7B3-5F53-DB3D-1806-B8810B7C8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695" b="80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Functions in C Programming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By:- </a:t>
            </a:r>
            <a:r>
              <a:rPr lang="en-US" dirty="0" err="1">
                <a:solidFill>
                  <a:srgbClr val="FFFFFF"/>
                </a:solidFill>
              </a:rPr>
              <a:t>Siburanjan</a:t>
            </a:r>
            <a:r>
              <a:rPr lang="en-US" dirty="0">
                <a:solidFill>
                  <a:srgbClr val="FFFFFF"/>
                </a:solidFill>
              </a:rPr>
              <a:t> Samal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6408-05CA-2790-EB13-1818AA4D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 defination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7258-441B-CF67-5FA2-1947871E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It is the actual function that contains the code that has to be executed.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Should be identical to the function prototype.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Syntax:-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 </a:t>
            </a:r>
            <a:r>
              <a:rPr lang="en-US" sz="2000" b="1" dirty="0" err="1">
                <a:solidFill>
                  <a:srgbClr val="FFFFFF"/>
                </a:solidFill>
              </a:rPr>
              <a:t>Return_type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func_name</a:t>
            </a:r>
            <a:r>
              <a:rPr lang="en-US" sz="2000" b="1" dirty="0">
                <a:solidFill>
                  <a:srgbClr val="FFFFFF"/>
                </a:solidFill>
              </a:rPr>
              <a:t>(arg1_type name1, arg2_type name2) </a:t>
            </a:r>
            <a:r>
              <a:rPr lang="en-US" sz="2000" b="1" dirty="0">
                <a:solidFill>
                  <a:srgbClr val="FFFFFF"/>
                </a:solidFill>
                <a:highlight>
                  <a:srgbClr val="FF0000"/>
                </a:highlight>
              </a:rPr>
              <a:t>Function header</a:t>
            </a:r>
            <a:endParaRPr lang="en-US" sz="2000" b="1" dirty="0">
              <a:solidFill>
                <a:srgbClr val="FFFFFF"/>
              </a:solidFill>
              <a:highlight>
                <a:srgbClr val="FF0000"/>
              </a:highlight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{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declaration;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Statement;                  </a:t>
            </a:r>
            <a:r>
              <a:rPr lang="en-US" sz="2000" b="1" dirty="0">
                <a:solidFill>
                  <a:srgbClr val="FFFFFF"/>
                </a:solidFill>
                <a:highlight>
                  <a:srgbClr val="FF0000"/>
                </a:highlight>
              </a:rPr>
              <a:t>Function Body</a:t>
            </a:r>
            <a:endParaRPr lang="en-US" sz="2000" b="1" dirty="0">
              <a:solidFill>
                <a:srgbClr val="FFFFFF"/>
              </a:solidFill>
              <a:highlight>
                <a:srgbClr val="FF0000"/>
              </a:highlight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Return(expression);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}</a:t>
            </a:r>
            <a:endParaRPr lang="en-US" sz="2000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95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9020-B0EB-04B7-2856-46007C4D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B0F3-AF2E-B316-D648-EAA47E59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Can be any of the C datatype:-</a:t>
            </a:r>
          </a:p>
          <a:p>
            <a:r>
              <a:rPr lang="en-US" sz="2000">
                <a:solidFill>
                  <a:srgbClr val="FFFFFF"/>
                </a:solidFill>
              </a:rPr>
              <a:t>       Char</a:t>
            </a:r>
          </a:p>
          <a:p>
            <a:r>
              <a:rPr lang="en-US" sz="2000">
                <a:solidFill>
                  <a:srgbClr val="FFFFFF"/>
                </a:solidFill>
              </a:rPr>
              <a:t>       Int</a:t>
            </a:r>
          </a:p>
          <a:p>
            <a:r>
              <a:rPr lang="en-US" sz="2000">
                <a:solidFill>
                  <a:srgbClr val="FFFFFF"/>
                </a:solidFill>
              </a:rPr>
              <a:t>       Float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         Long.......................,etc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Example:- 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int func(…)    //Return a type int 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char func(…)    //Return a type char 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long func(…)    //Return a type long 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06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5C805-452E-349D-AC67-40B96BCA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6E69-55B8-CED0-0B89-ED69932F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000">
                <a:solidFill>
                  <a:srgbClr val="FFFFFF"/>
                </a:solidFill>
              </a:rPr>
              <a:t>Function can be divided into 4 catogories:-</a:t>
            </a:r>
          </a:p>
          <a:p>
            <a:pPr marL="342900" indent="-342900"/>
            <a:r>
              <a:rPr lang="en-US" sz="2000">
                <a:solidFill>
                  <a:srgbClr val="FFFFFF"/>
                </a:solidFill>
              </a:rPr>
              <a:t>A function with no argument and no return value</a:t>
            </a:r>
          </a:p>
          <a:p>
            <a:pPr marL="342900" indent="-342900"/>
            <a:r>
              <a:rPr lang="en-US" sz="2000">
                <a:solidFill>
                  <a:srgbClr val="FFFFFF"/>
                </a:solidFill>
              </a:rPr>
              <a:t>A function with no argument and a return value</a:t>
            </a:r>
          </a:p>
          <a:p>
            <a:pPr marL="342900" indent="-342900"/>
            <a:r>
              <a:rPr lang="en-US" sz="2000">
                <a:solidFill>
                  <a:srgbClr val="FFFFFF"/>
                </a:solidFill>
              </a:rPr>
              <a:t>A function with an argument or arguments and returning no return</a:t>
            </a:r>
          </a:p>
          <a:p>
            <a:pPr marL="342900" indent="-342900"/>
            <a:r>
              <a:rPr lang="en-US" sz="2000">
                <a:solidFill>
                  <a:srgbClr val="FFFFFF"/>
                </a:solidFill>
              </a:rPr>
              <a:t>A function with arguments and returning a value</a:t>
            </a:r>
          </a:p>
        </p:txBody>
      </p:sp>
    </p:spTree>
    <p:extLst>
      <p:ext uri="{BB962C8B-B14F-4D97-AF65-F5344CB8AC3E}">
        <p14:creationId xmlns:p14="http://schemas.microsoft.com/office/powerpoint/2010/main" val="37533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33820-ACF0-A522-6A9E-5A98DFE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3100" i="0">
                <a:ea typeface="+mj-lt"/>
                <a:cs typeface="+mj-lt"/>
              </a:rPr>
              <a:t> A function with no argument and no return value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DDE7-D1B2-CAB3-88EB-FA269AD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Called function doesn’t have any argument and also no return.</a:t>
            </a:r>
          </a:p>
          <a:p>
            <a:r>
              <a:rPr lang="en-US" sz="2000" dirty="0"/>
              <a:t>Return type is specified as void.</a:t>
            </a:r>
          </a:p>
          <a:p>
            <a:r>
              <a:rPr lang="en-US" sz="2000" dirty="0"/>
              <a:t>There is no data transfer between calling function and called function.</a:t>
            </a: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BBF422-DAB8-9FC4-6E5C-AA1A7DF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3212326" cy="2770632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707E06-20CF-705F-58A7-4D6D4C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4246995"/>
            <a:ext cx="4684864" cy="11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33820-ACF0-A522-6A9E-5A98DFE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3400" i="0">
                <a:ea typeface="+mj-lt"/>
                <a:cs typeface="+mj-lt"/>
              </a:rPr>
              <a:t> A function with no argument and a return value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DDE7-D1B2-CAB3-88EB-FA269AD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Called function doesn’t take any argument but gives return.</a:t>
            </a:r>
          </a:p>
          <a:p>
            <a:r>
              <a:rPr lang="en-US" sz="2000" dirty="0"/>
              <a:t>Doesn’t get any value from the calling function.</a:t>
            </a:r>
          </a:p>
          <a:p>
            <a:r>
              <a:rPr lang="en-US" sz="2000" dirty="0"/>
              <a:t>Can give a return value.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BBF422-DAB8-9FC4-6E5C-AA1A7DF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2350367" cy="277063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2707E06-20CF-705F-58A7-4D6D4C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4369973"/>
            <a:ext cx="4684864" cy="9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5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33820-ACF0-A522-6A9E-5A98DFE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2800" i="0">
                <a:ea typeface="+mj-lt"/>
                <a:cs typeface="+mj-lt"/>
              </a:rPr>
              <a:t> A function with an argument/arguments and no return value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DDE7-D1B2-CAB3-88EB-FA269AD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Called function take an argument/arguments but gives no return.</a:t>
            </a:r>
          </a:p>
          <a:p>
            <a:r>
              <a:rPr lang="en-US" sz="2000" dirty="0"/>
              <a:t>Doesn’t give any return value to the calling function.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BBF422-DAB8-9FC4-6E5C-AA1A7DF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3358341" cy="277063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2707E06-20CF-705F-58A7-4D6D4C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3751481"/>
            <a:ext cx="4684864" cy="21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5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33820-ACF0-A522-6A9E-5A98DFE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2800" i="0">
                <a:ea typeface="+mj-lt"/>
                <a:cs typeface="+mj-lt"/>
              </a:rPr>
              <a:t> A function with an argument/arguments and a return value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DDE7-D1B2-CAB3-88EB-FA269ADF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Called function take an argument/arguments and also gives a return.</a:t>
            </a:r>
          </a:p>
          <a:p>
            <a:r>
              <a:rPr lang="en-US" sz="2000" dirty="0"/>
              <a:t>Does give a return value to the calling function.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BBF422-DAB8-9FC4-6E5C-AA1A7DFF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3529467" cy="277063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2707E06-20CF-705F-58A7-4D6D4C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3649867"/>
            <a:ext cx="4684864" cy="23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6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2F983-10C0-BFAE-B8B1-164822AAA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294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067CD-EC93-80A8-5C3D-DC763ADC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DF4F9C-C049-ED81-7265-3D316AB15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954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0484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9DA4E-4120-21F2-8AF8-24583A5C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318D-F86E-17F6-E9B6-5457FC17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 large program in C can be divided into functional parts.</a:t>
            </a:r>
          </a:p>
          <a:p>
            <a:r>
              <a:rPr lang="en-US" sz="2000">
                <a:solidFill>
                  <a:srgbClr val="FFFFFF"/>
                </a:solidFill>
              </a:rPr>
              <a:t>Each part may be individually coded and later combined into a single unit.</a:t>
            </a:r>
          </a:p>
          <a:p>
            <a:r>
              <a:rPr lang="en-US" sz="2000">
                <a:solidFill>
                  <a:srgbClr val="FFFFFF"/>
                </a:solidFill>
              </a:rPr>
              <a:t>These independently coded program are called as subprograms.</a:t>
            </a:r>
          </a:p>
          <a:p>
            <a:r>
              <a:rPr lang="en-US" sz="2000">
                <a:solidFill>
                  <a:srgbClr val="FFFFFF"/>
                </a:solidFill>
              </a:rPr>
              <a:t>In C, such subprograms are referred to as </a:t>
            </a:r>
            <a:r>
              <a:rPr lang="en-US" sz="2000" b="1">
                <a:solidFill>
                  <a:srgbClr val="FFFFFF"/>
                </a:solidFill>
              </a:rPr>
              <a:t>"Functions"</a:t>
            </a:r>
          </a:p>
        </p:txBody>
      </p:sp>
    </p:spTree>
    <p:extLst>
      <p:ext uri="{BB962C8B-B14F-4D97-AF65-F5344CB8AC3E}">
        <p14:creationId xmlns:p14="http://schemas.microsoft.com/office/powerpoint/2010/main" val="1204016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4731B-9E2B-6A52-79DA-E7221253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of Function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95F14A3-04E7-8B8C-7C0F-A6A5E90FE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433" y="2427541"/>
            <a:ext cx="807603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7A47B-478B-F5BE-E9BC-7F87C27C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FE3A-710D-3B6C-86B5-607CFC9F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2000" dirty="0">
                <a:solidFill>
                  <a:srgbClr val="FFFFFF"/>
                </a:solidFill>
                <a:highlight>
                  <a:srgbClr val="FF0000"/>
                </a:highlight>
              </a:rPr>
              <a:t>User Defined Functions:-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Function that is coded by user on the basis of need</a:t>
            </a:r>
            <a:endParaRPr lang="en-US" sz="2000" dirty="0">
              <a:solidFill>
                <a:srgbClr val="FFFFFF"/>
              </a:solidFill>
              <a:cs typeface="Calibri"/>
            </a:endParaRPr>
          </a:p>
          <a:p>
            <a:r>
              <a:rPr lang="en-US" sz="2000" i="1" dirty="0">
                <a:solidFill>
                  <a:srgbClr val="FFFFFF"/>
                </a:solidFill>
                <a:ea typeface="+mn-lt"/>
                <a:cs typeface="+mn-lt"/>
              </a:rPr>
              <a:t>A C program contains </a:t>
            </a:r>
            <a:r>
              <a:rPr lang="en-US" sz="2000" i="1" dirty="0" err="1">
                <a:solidFill>
                  <a:srgbClr val="FFFFFF"/>
                </a:solidFill>
                <a:ea typeface="+mn-lt"/>
                <a:cs typeface="+mn-lt"/>
              </a:rPr>
              <a:t>atleast</a:t>
            </a:r>
            <a:r>
              <a:rPr lang="en-US" sz="2000" i="1" dirty="0">
                <a:solidFill>
                  <a:srgbClr val="FFFFFF"/>
                </a:solidFill>
                <a:ea typeface="+mn-lt"/>
                <a:cs typeface="+mn-lt"/>
              </a:rPr>
              <a:t> one user defined function which is "main()"</a:t>
            </a:r>
          </a:p>
          <a:p>
            <a:endParaRPr lang="en-US" sz="2000" i="1">
              <a:solidFill>
                <a:srgbClr val="FFFFFF"/>
              </a:solidFill>
              <a:highlight>
                <a:srgbClr val="FFFF00"/>
              </a:highlight>
            </a:endParaRPr>
          </a:p>
          <a:p>
            <a:r>
              <a:rPr lang="en-US" sz="2000" i="1" dirty="0">
                <a:solidFill>
                  <a:srgbClr val="FFFFFF"/>
                </a:solidFill>
                <a:highlight>
                  <a:srgbClr val="FF0000"/>
                </a:highlight>
              </a:rPr>
              <a:t>Library Functions:-</a:t>
            </a:r>
            <a:endParaRPr lang="en-US" sz="2000" i="1" dirty="0">
              <a:solidFill>
                <a:srgbClr val="FFFFFF"/>
              </a:solidFill>
              <a:highlight>
                <a:srgbClr val="FF0000"/>
              </a:highlight>
              <a:cs typeface="Calibri"/>
            </a:endParaRPr>
          </a:p>
          <a:p>
            <a:r>
              <a:rPr lang="en-US" sz="2000" i="1" dirty="0">
                <a:solidFill>
                  <a:srgbClr val="FFFFFF"/>
                </a:solidFill>
              </a:rPr>
              <a:t>In-built functions that is provided by the c in the inbuilt Library(</a:t>
            </a:r>
            <a:r>
              <a:rPr lang="en-US" sz="2000" i="1" dirty="0" err="1">
                <a:solidFill>
                  <a:srgbClr val="FFFFFF"/>
                </a:solidFill>
              </a:rPr>
              <a:t>libc</a:t>
            </a:r>
            <a:r>
              <a:rPr lang="en-US" sz="2000" i="1" dirty="0">
                <a:solidFill>
                  <a:srgbClr val="FFFFFF"/>
                </a:solidFill>
              </a:rPr>
              <a:t>).</a:t>
            </a:r>
            <a:endParaRPr lang="en-US" sz="2000" i="1" dirty="0">
              <a:solidFill>
                <a:srgbClr val="FFFFFF"/>
              </a:solidFill>
              <a:cs typeface="Calibri"/>
            </a:endParaRPr>
          </a:p>
          <a:p>
            <a:r>
              <a:rPr lang="en-US" sz="2000" i="1" dirty="0">
                <a:solidFill>
                  <a:srgbClr val="FFFFFF"/>
                </a:solidFill>
              </a:rPr>
              <a:t>This are the predefined functions ex- </a:t>
            </a:r>
            <a:r>
              <a:rPr lang="en-US" sz="2000" i="1" dirty="0" err="1">
                <a:solidFill>
                  <a:srgbClr val="FFFFFF"/>
                </a:solidFill>
              </a:rPr>
              <a:t>printf</a:t>
            </a:r>
            <a:r>
              <a:rPr lang="en-US" sz="2000" i="1" dirty="0">
                <a:solidFill>
                  <a:srgbClr val="FFFFFF"/>
                </a:solidFill>
              </a:rPr>
              <a:t>(), </a:t>
            </a:r>
            <a:r>
              <a:rPr lang="en-US" sz="2000" i="1" dirty="0" err="1">
                <a:solidFill>
                  <a:srgbClr val="FFFFFF"/>
                </a:solidFill>
              </a:rPr>
              <a:t>scanf</a:t>
            </a:r>
            <a:r>
              <a:rPr lang="en-US" sz="2000" i="1" dirty="0">
                <a:solidFill>
                  <a:srgbClr val="FFFFFF"/>
                </a:solidFill>
              </a:rPr>
              <a:t>(), math(), etc.</a:t>
            </a:r>
            <a:endParaRPr lang="en-US" sz="2000" i="1" dirty="0">
              <a:solidFill>
                <a:srgbClr val="FFFFFF"/>
              </a:solidFill>
              <a:cs typeface="Calibri"/>
            </a:endParaRPr>
          </a:p>
          <a:p>
            <a:endParaRPr lang="en-US" sz="2000" i="1">
              <a:solidFill>
                <a:srgbClr val="FFFFFF"/>
              </a:solidFill>
            </a:endParaRPr>
          </a:p>
          <a:p>
            <a:endParaRPr lang="en-US" sz="2000" i="1">
              <a:solidFill>
                <a:srgbClr val="FFFFFF"/>
              </a:solidFill>
              <a:highlight>
                <a:srgbClr val="FFFF00"/>
              </a:highlight>
            </a:endParaRPr>
          </a:p>
          <a:p>
            <a:endParaRPr lang="en-US" sz="2000" i="1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6153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13E5B-314F-E34C-D450-15DE3970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CBAA-AC51-FC03-21AC-2C01D78D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It is much easier to write a structured program where a large program can be divided into a smaller and simpler task.</a:t>
            </a:r>
          </a:p>
          <a:p>
            <a:r>
              <a:rPr lang="en-US" sz="2000">
                <a:solidFill>
                  <a:srgbClr val="FFFFFF"/>
                </a:solidFill>
              </a:rPr>
              <a:t>Allowing the code to be called many times.</a:t>
            </a:r>
          </a:p>
          <a:p>
            <a:r>
              <a:rPr lang="en-US" sz="2000">
                <a:solidFill>
                  <a:srgbClr val="FFFFFF"/>
                </a:solidFill>
              </a:rPr>
              <a:t>Easier to read and update.</a:t>
            </a:r>
          </a:p>
          <a:p>
            <a:r>
              <a:rPr lang="en-US" sz="2000">
                <a:solidFill>
                  <a:srgbClr val="FFFFFF"/>
                </a:solidFill>
              </a:rPr>
              <a:t>It is easier to debug a structured program where the error is easy to find and fix.</a:t>
            </a:r>
          </a:p>
        </p:txBody>
      </p:sp>
    </p:spTree>
    <p:extLst>
      <p:ext uri="{BB962C8B-B14F-4D97-AF65-F5344CB8AC3E}">
        <p14:creationId xmlns:p14="http://schemas.microsoft.com/office/powerpoint/2010/main" val="770948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85AAA-B3CA-A264-2C23-B66D1D28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5270F-F8A7-C4DD-13B2-469A6EAF1D72}"/>
              </a:ext>
            </a:extLst>
          </p:cNvPr>
          <p:cNvSpPr txBox="1"/>
          <p:nvPr/>
        </p:nvSpPr>
        <p:spPr>
          <a:xfrm>
            <a:off x="804672" y="2121763"/>
            <a:ext cx="5235490" cy="37730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* Function name is cube.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* Variable required is int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* return type is 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*The variable passed to the function is x.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*Value is be passed to the function and the function is called in main() so that the function can perform specific task. It is called </a:t>
            </a:r>
            <a:r>
              <a:rPr lang="en-US" sz="2000" b="1"/>
              <a:t>Arguments</a:t>
            </a:r>
            <a:r>
              <a:rPr lang="en-US" sz="2000"/>
              <a:t>.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646DCF-1FED-10D3-534F-D4BD4E5F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741" y="484632"/>
            <a:ext cx="3808428" cy="277063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7FDCDB-F7FD-9D43-1D4D-1295E8E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4135729"/>
            <a:ext cx="4684864" cy="13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67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431FB-E944-28E7-3C3D-C3544B31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the function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6039-AE26-10BC-F190-691EC8E6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 doesn’t executes the statement in the function till the function is called.</a:t>
            </a:r>
          </a:p>
          <a:p>
            <a:r>
              <a:rPr lang="en-US" sz="2000">
                <a:solidFill>
                  <a:srgbClr val="FFFFFF"/>
                </a:solidFill>
              </a:rPr>
              <a:t>When the function is called the program send the function information in form of arguments.</a:t>
            </a:r>
          </a:p>
          <a:p>
            <a:r>
              <a:rPr lang="en-US" sz="2000">
                <a:solidFill>
                  <a:srgbClr val="FFFFFF"/>
                </a:solidFill>
              </a:rPr>
              <a:t>When the function is used it is referred to as </a:t>
            </a:r>
            <a:r>
              <a:rPr lang="en-US" sz="2000" b="1">
                <a:solidFill>
                  <a:srgbClr val="FFFFFF"/>
                </a:solidFill>
              </a:rPr>
              <a:t>Called function</a:t>
            </a:r>
            <a:r>
              <a:rPr lang="en-US" sz="2000">
                <a:solidFill>
                  <a:srgbClr val="FFFFFF"/>
                </a:solidFill>
              </a:rPr>
              <a:t>.</a:t>
            </a:r>
          </a:p>
          <a:p>
            <a:r>
              <a:rPr lang="en-US" sz="2000">
                <a:solidFill>
                  <a:srgbClr val="FFFFFF"/>
                </a:solidFill>
              </a:rPr>
              <a:t>Function often uses data that is passed through </a:t>
            </a:r>
            <a:r>
              <a:rPr lang="en-US" sz="2000" b="1">
                <a:solidFill>
                  <a:srgbClr val="FFFFFF"/>
                </a:solidFill>
              </a:rPr>
              <a:t>function callin</a:t>
            </a:r>
            <a:r>
              <a:rPr lang="en-US" sz="2000">
                <a:solidFill>
                  <a:srgbClr val="FFFFFF"/>
                </a:solidFill>
              </a:rPr>
              <a:t>g.</a:t>
            </a:r>
          </a:p>
          <a:p>
            <a:r>
              <a:rPr lang="en-US" sz="2000">
                <a:solidFill>
                  <a:srgbClr val="FFFFFF"/>
                </a:solidFill>
              </a:rPr>
              <a:t>Data is passed from the calling function to the called function by specifying the variable  in a list of argument.</a:t>
            </a:r>
          </a:p>
          <a:p>
            <a:r>
              <a:rPr lang="en-US" sz="2000">
                <a:solidFill>
                  <a:srgbClr val="FFFFFF"/>
                </a:solidFill>
              </a:rPr>
              <a:t>Argument list cannot be used to send data. It just copies the data/variable/values that passes from the calling function.</a:t>
            </a:r>
          </a:p>
        </p:txBody>
      </p:sp>
    </p:spTree>
    <p:extLst>
      <p:ext uri="{BB962C8B-B14F-4D97-AF65-F5344CB8AC3E}">
        <p14:creationId xmlns:p14="http://schemas.microsoft.com/office/powerpoint/2010/main" val="217454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43246-2760-68C8-C6E8-AB9DD6BD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200B-7B93-DB36-8CBB-0196C339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Provides the compiler with the description of the function.</a:t>
            </a:r>
          </a:p>
          <a:p>
            <a:r>
              <a:rPr lang="en-US" sz="2000">
                <a:solidFill>
                  <a:srgbClr val="FFFFFF"/>
                </a:solidFill>
              </a:rPr>
              <a:t>It defines the function before it is called.</a:t>
            </a:r>
          </a:p>
          <a:p>
            <a:r>
              <a:rPr lang="en-US" sz="2000">
                <a:solidFill>
                  <a:srgbClr val="FFFFFF"/>
                </a:solidFill>
              </a:rPr>
              <a:t>It is to be written at the beginning of the program.</a:t>
            </a:r>
          </a:p>
          <a:p>
            <a:r>
              <a:rPr lang="en-US" sz="2000">
                <a:solidFill>
                  <a:srgbClr val="FFFFFF"/>
                </a:solidFill>
              </a:rPr>
              <a:t>Function prototype must have:</a:t>
            </a:r>
          </a:p>
          <a:p>
            <a:r>
              <a:rPr lang="en-US" sz="2000">
                <a:solidFill>
                  <a:srgbClr val="FFFFFF"/>
                </a:solidFill>
              </a:rPr>
              <a:t>      Return type specifying the variable type that the function will return.</a:t>
            </a:r>
          </a:p>
          <a:p>
            <a:r>
              <a:rPr lang="en-US" sz="2000" b="1">
                <a:solidFill>
                  <a:srgbClr val="FFFFFF"/>
                </a:solidFill>
              </a:rPr>
              <a:t>Syntax:</a:t>
            </a:r>
          </a:p>
          <a:p>
            <a:pPr marL="0" indent="0">
              <a:buNone/>
            </a:pPr>
            <a:endParaRPr lang="en-US" sz="2000"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</a:rPr>
              <a:t>Ret_type func_name(arg1_type name1, arg2_type name2...)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19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Functions in C Programming</vt:lpstr>
      <vt:lpstr>Contents</vt:lpstr>
      <vt:lpstr>What is a Function?</vt:lpstr>
      <vt:lpstr>Classification of Function</vt:lpstr>
      <vt:lpstr>   </vt:lpstr>
      <vt:lpstr>Advantages of Function</vt:lpstr>
      <vt:lpstr>Example</vt:lpstr>
      <vt:lpstr>How the function works</vt:lpstr>
      <vt:lpstr>Function Prototype</vt:lpstr>
      <vt:lpstr>Function defination</vt:lpstr>
      <vt:lpstr>Function return Type</vt:lpstr>
      <vt:lpstr>Type of Functions</vt:lpstr>
      <vt:lpstr> A function with no argument and no return value</vt:lpstr>
      <vt:lpstr> A function with no argument and a return value</vt:lpstr>
      <vt:lpstr> A function with an argument/arguments and no return value</vt:lpstr>
      <vt:lpstr> A function with an argument/arguments and a return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569</cp:revision>
  <dcterms:created xsi:type="dcterms:W3CDTF">2022-09-23T16:44:29Z</dcterms:created>
  <dcterms:modified xsi:type="dcterms:W3CDTF">2022-09-24T03:56:43Z</dcterms:modified>
</cp:coreProperties>
</file>