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7F9440-E312-41A6-9EC5-9C3957AA153B}" v="495" dt="2022-10-17T16:49:48.331"/>
    <p1510:client id="{33410915-B143-D4B4-57CE-F300D7204CB5}" v="19" dt="2022-10-18T04:01:06.5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67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0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577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2533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375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653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272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796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88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40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349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176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90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88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28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59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74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720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8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8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B1644F-9542-CF54-1FFC-6E5C4657A0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203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/>
          </a:bodyPr>
          <a:lstStyle/>
          <a:p>
            <a:r>
              <a:rPr lang="en-US" sz="7200" dirty="0">
                <a:cs typeface="Calibri Light"/>
              </a:rPr>
              <a:t>File Handling in C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E729D2"/>
                </a:solidFill>
                <a:cs typeface="Calibri"/>
              </a:rPr>
              <a:t>Presented by:- Siburanjan Samal</a:t>
            </a:r>
            <a:endParaRPr lang="en-US">
              <a:solidFill>
                <a:srgbClr val="E729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0332-1FBA-2978-04D8-13F765637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663" y="48883"/>
            <a:ext cx="10353762" cy="1257300"/>
          </a:xfrm>
        </p:spPr>
        <p:txBody>
          <a:bodyPr/>
          <a:lstStyle/>
          <a:p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Input/Output operation on 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E5DE1-2741-3FC0-1888-BF13A6DAB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663" y="1314450"/>
            <a:ext cx="10353762" cy="4419239"/>
          </a:xfrm>
        </p:spPr>
        <p:txBody>
          <a:bodyPr>
            <a:normAutofit lnSpcReduction="10000"/>
          </a:bodyPr>
          <a:lstStyle/>
          <a:p>
            <a:pPr marL="380365" indent="-342900">
              <a:buFont typeface="Wingdings" panose="05000000000000000000" pitchFamily="2" charset="2"/>
              <a:buChar char="q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C provides several different functions for reading/writing</a:t>
            </a:r>
          </a:p>
          <a:p>
            <a:pPr indent="-305435">
              <a:buNone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+mn-lt"/>
              <a:cs typeface="+mn-lt"/>
            </a:endParaRPr>
          </a:p>
          <a:p>
            <a:pPr indent="-305435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•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getc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() – read a character</a:t>
            </a:r>
          </a:p>
          <a:p>
            <a:pPr indent="-305435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•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putc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() – write a character</a:t>
            </a:r>
          </a:p>
          <a:p>
            <a:pPr indent="-305435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•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fprintf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() – write set of data values </a:t>
            </a:r>
          </a:p>
          <a:p>
            <a:pPr indent="-305435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•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fscanf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() – read set of data values</a:t>
            </a:r>
          </a:p>
          <a:p>
            <a:pPr indent="-305435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•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getw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() – read integer </a:t>
            </a:r>
          </a:p>
          <a:p>
            <a:pPr indent="-305435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•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putw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() – write integer</a:t>
            </a:r>
          </a:p>
          <a:p>
            <a:pPr marL="3746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055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499B-7304-5239-204E-6CA7F6044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66136"/>
            <a:ext cx="10353762" cy="1257300"/>
          </a:xfrm>
        </p:spPr>
        <p:txBody>
          <a:bodyPr/>
          <a:lstStyle/>
          <a:p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getc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() and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putc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CF73C-1070-8191-AC10-93150D928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99431"/>
            <a:ext cx="10353762" cy="4994333"/>
          </a:xfrm>
        </p:spPr>
        <p:txBody>
          <a:bodyPr>
            <a:normAutofit/>
          </a:bodyPr>
          <a:lstStyle/>
          <a:p>
            <a:pPr indent="-305435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•handle one character at a time like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getchar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() and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putchar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()</a:t>
            </a:r>
          </a:p>
          <a:p>
            <a:pPr indent="-305435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•syntax: 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putc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(c,fp1);</a:t>
            </a:r>
          </a:p>
          <a:p>
            <a:pPr indent="-305435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        –c : a character variable</a:t>
            </a:r>
          </a:p>
          <a:p>
            <a:pPr indent="-305435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        –fp1 : pointer to file opened with mode </a:t>
            </a:r>
            <a:r>
              <a:rPr lang="en-US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w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+mn-lt"/>
              <a:cs typeface="+mn-lt"/>
            </a:endParaRPr>
          </a:p>
          <a:p>
            <a:pPr indent="-305435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•syntax: c =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getc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(fp2);</a:t>
            </a:r>
          </a:p>
          <a:p>
            <a:pPr indent="-305435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        –c : a character variable</a:t>
            </a:r>
          </a:p>
          <a:p>
            <a:pPr indent="-305435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        –fp2 : pointer to file opened with mode </a:t>
            </a:r>
            <a:r>
              <a:rPr lang="en-US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r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+mn-lt"/>
              <a:cs typeface="+mn-lt"/>
            </a:endParaRPr>
          </a:p>
          <a:p>
            <a:pPr indent="-305435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•file pointer moves by one character position after every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getc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() and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putc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()</a:t>
            </a:r>
          </a:p>
          <a:p>
            <a:pPr indent="-305435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•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getc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() returns end-of-file marker EOF when file end reached </a:t>
            </a:r>
          </a:p>
          <a:p>
            <a:pPr marL="37465" indent="0">
              <a:buNone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1641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A99CD-1E96-F4B5-4293-FDE1EDC0C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253041"/>
            <a:ext cx="10353762" cy="1257300"/>
          </a:xfrm>
        </p:spPr>
        <p:txBody>
          <a:bodyPr/>
          <a:lstStyle/>
          <a:p>
            <a:r>
              <a:rPr lang="en-US" sz="44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Program to read/write using </a:t>
            </a:r>
            <a:r>
              <a:rPr lang="en-US" sz="44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getc</a:t>
            </a:r>
            <a:r>
              <a:rPr lang="en-US" sz="44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()/</a:t>
            </a:r>
            <a:r>
              <a:rPr lang="en-US" sz="44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putc</a:t>
            </a:r>
            <a:r>
              <a:rPr lang="en-US" sz="44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()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82F35-AE1D-99E2-F7AF-E72265C53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782488"/>
            <a:ext cx="11877761" cy="5928861"/>
          </a:xfrm>
        </p:spPr>
        <p:txBody>
          <a:bodyPr>
            <a:normAutofit fontScale="92500" lnSpcReduction="20000"/>
          </a:bodyPr>
          <a:lstStyle/>
          <a:p>
            <a:pPr indent="-305435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#include &lt;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stdio.h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&gt;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main()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{  FILE *fp1;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 char c;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 f1=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fopen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(“INPUT”, “w”);   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highlight>
                  <a:srgbClr val="0000FF"/>
                </a:highlight>
                <a:ea typeface="+mn-lt"/>
                <a:cs typeface="+mn-lt"/>
              </a:rPr>
              <a:t>/* open file for writing */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highlight>
                <a:srgbClr val="0000FF"/>
              </a:highlight>
            </a:endParaRPr>
          </a:p>
          <a:p>
            <a:pPr indent="-305435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 while((c=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getchar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()) != EOF)   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highlight>
                  <a:srgbClr val="0000FF"/>
                </a:highlight>
                <a:ea typeface="+mn-lt"/>
                <a:cs typeface="+mn-lt"/>
              </a:rPr>
              <a:t>/*get char from keyboard until EOF*/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highlight>
                <a:srgbClr val="0000FF"/>
              </a:highlight>
            </a:endParaRPr>
          </a:p>
          <a:p>
            <a:pPr indent="-305435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putc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(c,f1);   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highlight>
                  <a:srgbClr val="0000FF"/>
                </a:highlight>
                <a:ea typeface="+mn-lt"/>
                <a:cs typeface="+mn-lt"/>
              </a:rPr>
              <a:t>/*write a character to INPUT */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highlight>
                <a:srgbClr val="0000FF"/>
              </a:highlight>
            </a:endParaRPr>
          </a:p>
          <a:p>
            <a:pPr indent="-305435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 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fclose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(f1);      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highlight>
                  <a:srgbClr val="0000FF"/>
                </a:highlight>
                <a:ea typeface="+mn-lt"/>
                <a:cs typeface="+mn-lt"/>
              </a:rPr>
              <a:t>/* close INPUT */ 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highlight>
                <a:srgbClr val="0000FF"/>
              </a:highlight>
            </a:endParaRPr>
          </a:p>
          <a:p>
            <a:pPr indent="-305435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 f1=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fopen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(“INPUT”, “r”);   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highlight>
                  <a:srgbClr val="0000FF"/>
                </a:highlight>
                <a:ea typeface="+mn-lt"/>
                <a:cs typeface="+mn-lt"/>
              </a:rPr>
              <a:t>/* reopen file */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highlight>
                <a:srgbClr val="0000FF"/>
              </a:highlight>
            </a:endParaRPr>
          </a:p>
          <a:p>
            <a:pPr indent="-305435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 while((c=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getc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(f1))!=EOF)   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highlight>
                  <a:srgbClr val="0000FF"/>
                </a:highlight>
                <a:ea typeface="+mn-lt"/>
                <a:cs typeface="+mn-lt"/>
              </a:rPr>
              <a:t>/*read character from file INPUT*/</a:t>
            </a:r>
          </a:p>
          <a:p>
            <a:pPr indent="-305435">
              <a:buNone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printf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(“%c”, c);  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highlight>
                  <a:srgbClr val="0000FF"/>
                </a:highlight>
                <a:ea typeface="+mn-lt"/>
                <a:cs typeface="+mn-lt"/>
              </a:rPr>
              <a:t>/* print character to screen */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highlight>
                <a:srgbClr val="0000FF"/>
              </a:highlight>
            </a:endParaRPr>
          </a:p>
          <a:p>
            <a:pPr indent="-305435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fclose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(f1);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37465" indent="0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} 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highlight>
                  <a:srgbClr val="0000FF"/>
                </a:highlight>
                <a:ea typeface="+mn-lt"/>
                <a:cs typeface="+mn-lt"/>
              </a:rPr>
              <a:t>/*end main */</a:t>
            </a:r>
            <a:endParaRPr lang="en-US" dirty="0">
              <a:highlight>
                <a:srgbClr val="00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35810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2E927-8A60-0546-663B-B94369291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181155"/>
            <a:ext cx="10353762" cy="1257300"/>
          </a:xfrm>
        </p:spPr>
        <p:txBody>
          <a:bodyPr/>
          <a:lstStyle/>
          <a:p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fscan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() and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fprint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CACD3-85DB-2B62-D248-4FC22B11B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825620"/>
            <a:ext cx="10353762" cy="5497540"/>
          </a:xfrm>
        </p:spPr>
        <p:txBody>
          <a:bodyPr>
            <a:normAutofit fontScale="92500" lnSpcReduction="10000"/>
          </a:bodyPr>
          <a:lstStyle/>
          <a:p>
            <a:pPr indent="-305435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•similar to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scanf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() and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printf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()</a:t>
            </a:r>
          </a:p>
          <a:p>
            <a:pPr indent="-305435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•in addition provide file-pointer </a:t>
            </a:r>
          </a:p>
          <a:p>
            <a:pPr indent="-305435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•given the following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         –file-pointer f1 (points to file opened in write mode)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         –file-pointer f2 (points to file opened in read mode)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         –integer variable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i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         –float variable f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•Example: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fprintf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(f1, “%d %f\n”,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i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, f);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  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fscanf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(f2, “%d %f”, &amp;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i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, &amp;f);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•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fscanf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returns EOF when end-of-file reached 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2664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4D4E3-D07F-5758-1D50-048327AB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writing to file using </a:t>
            </a:r>
            <a:r>
              <a:rPr lang="en-US" dirty="0" err="1"/>
              <a:t>fprintf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BC86F-4904-9E67-621B-5C26F6BE5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900" indent="0" algn="just">
              <a:buNone/>
            </a:pPr>
            <a:r>
              <a:rPr lang="en-IN" b="0" i="0" dirty="0">
                <a:solidFill>
                  <a:schemeClr val="tx1"/>
                </a:solidFill>
                <a:effectLst/>
                <a:latin typeface="inter-regular"/>
              </a:rPr>
              <a:t>#include &lt;</a:t>
            </a:r>
            <a:r>
              <a:rPr lang="en-IN" b="0" i="0" dirty="0" err="1">
                <a:solidFill>
                  <a:schemeClr val="tx1"/>
                </a:solidFill>
                <a:effectLst/>
                <a:latin typeface="inter-regular"/>
              </a:rPr>
              <a:t>stdio.h</a:t>
            </a:r>
            <a:r>
              <a:rPr lang="en-IN" b="0" i="0" dirty="0">
                <a:solidFill>
                  <a:schemeClr val="tx1"/>
                </a:solidFill>
                <a:effectLst/>
                <a:latin typeface="inter-regular"/>
              </a:rPr>
              <a:t>&gt;  </a:t>
            </a:r>
          </a:p>
          <a:p>
            <a:pPr marL="36900" indent="0" algn="just">
              <a:buNone/>
            </a:pPr>
            <a:r>
              <a:rPr lang="en-IN" b="0" i="0" dirty="0">
                <a:solidFill>
                  <a:schemeClr val="tx1"/>
                </a:solidFill>
                <a:effectLst/>
                <a:latin typeface="inter-regular"/>
              </a:rPr>
              <a:t>main(){  </a:t>
            </a:r>
          </a:p>
          <a:p>
            <a:pPr marL="36900" indent="0" algn="just">
              <a:buNone/>
            </a:pPr>
            <a:r>
              <a:rPr lang="en-IN" b="0" i="0" dirty="0">
                <a:solidFill>
                  <a:schemeClr val="tx1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chemeClr val="tx1"/>
                </a:solidFill>
                <a:effectLst/>
                <a:latin typeface="inter-regular"/>
              </a:rPr>
              <a:t>FILE</a:t>
            </a:r>
            <a:r>
              <a:rPr lang="en-IN" b="0" i="0" dirty="0">
                <a:solidFill>
                  <a:schemeClr val="tx1"/>
                </a:solidFill>
                <a:effectLst/>
                <a:latin typeface="inter-regular"/>
              </a:rPr>
              <a:t> *</a:t>
            </a:r>
            <a:r>
              <a:rPr lang="en-IN" b="0" i="0" dirty="0" err="1">
                <a:solidFill>
                  <a:schemeClr val="tx1"/>
                </a:solidFill>
                <a:effectLst/>
                <a:latin typeface="inter-regular"/>
              </a:rPr>
              <a:t>fp</a:t>
            </a:r>
            <a:r>
              <a:rPr lang="en-IN" b="0" i="0" dirty="0">
                <a:solidFill>
                  <a:schemeClr val="tx1"/>
                </a:solidFill>
                <a:effectLst/>
                <a:latin typeface="inter-regular"/>
              </a:rPr>
              <a:t>;  </a:t>
            </a:r>
          </a:p>
          <a:p>
            <a:pPr marL="36900" indent="0" algn="just">
              <a:buNone/>
            </a:pPr>
            <a:r>
              <a:rPr lang="en-IN" b="0" i="0" dirty="0" err="1">
                <a:solidFill>
                  <a:schemeClr val="tx1"/>
                </a:solidFill>
                <a:effectLst/>
                <a:latin typeface="inter-regular"/>
              </a:rPr>
              <a:t>fp</a:t>
            </a:r>
            <a:r>
              <a:rPr lang="en-IN" b="0" i="0" dirty="0">
                <a:solidFill>
                  <a:schemeClr val="tx1"/>
                </a:solidFill>
                <a:effectLst/>
                <a:latin typeface="inter-regular"/>
              </a:rPr>
              <a:t> = </a:t>
            </a:r>
            <a:r>
              <a:rPr lang="en-IN" b="0" i="0" dirty="0" err="1">
                <a:solidFill>
                  <a:schemeClr val="tx1"/>
                </a:solidFill>
                <a:effectLst/>
                <a:latin typeface="inter-regular"/>
              </a:rPr>
              <a:t>fopen</a:t>
            </a:r>
            <a:r>
              <a:rPr lang="en-IN" b="0" i="0" dirty="0">
                <a:solidFill>
                  <a:schemeClr val="tx1"/>
                </a:solidFill>
                <a:effectLst/>
                <a:latin typeface="inter-regular"/>
              </a:rPr>
              <a:t>("file.txt", "w");</a:t>
            </a:r>
            <a:r>
              <a:rPr lang="en-IN" b="0" i="0" dirty="0">
                <a:solidFill>
                  <a:schemeClr val="tx1"/>
                </a:solidFill>
                <a:effectLst/>
                <a:highlight>
                  <a:srgbClr val="0000FF"/>
                </a:highlight>
                <a:latin typeface="inter-regular"/>
              </a:rPr>
              <a:t>//opening file  </a:t>
            </a:r>
          </a:p>
          <a:p>
            <a:pPr marL="36900" indent="0" algn="just">
              <a:buNone/>
            </a:pPr>
            <a:r>
              <a:rPr lang="en-IN" b="0" i="0" dirty="0" err="1">
                <a:solidFill>
                  <a:schemeClr val="tx1"/>
                </a:solidFill>
                <a:effectLst/>
                <a:latin typeface="inter-regular"/>
              </a:rPr>
              <a:t>fprintf</a:t>
            </a:r>
            <a:r>
              <a:rPr lang="en-IN" b="0" i="0" dirty="0">
                <a:solidFill>
                  <a:schemeClr val="tx1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chemeClr val="tx1"/>
                </a:solidFill>
                <a:effectLst/>
                <a:latin typeface="inter-regular"/>
              </a:rPr>
              <a:t>fp</a:t>
            </a:r>
            <a:r>
              <a:rPr lang="en-IN" b="0" i="0" dirty="0">
                <a:solidFill>
                  <a:schemeClr val="tx1"/>
                </a:solidFill>
                <a:effectLst/>
                <a:latin typeface="inter-regular"/>
              </a:rPr>
              <a:t>, "Hello file by </a:t>
            </a:r>
            <a:r>
              <a:rPr lang="en-IN" b="0" i="0" dirty="0" err="1">
                <a:solidFill>
                  <a:schemeClr val="tx1"/>
                </a:solidFill>
                <a:effectLst/>
                <a:latin typeface="inter-regular"/>
              </a:rPr>
              <a:t>fprintf</a:t>
            </a:r>
            <a:r>
              <a:rPr lang="en-IN" b="0" i="0" dirty="0">
                <a:solidFill>
                  <a:schemeClr val="tx1"/>
                </a:solidFill>
                <a:effectLst/>
                <a:latin typeface="inter-regular"/>
              </a:rPr>
              <a:t>...\n");</a:t>
            </a:r>
            <a:r>
              <a:rPr lang="en-IN" b="0" i="0" dirty="0">
                <a:solidFill>
                  <a:schemeClr val="tx1"/>
                </a:solidFill>
                <a:effectLst/>
                <a:highlight>
                  <a:srgbClr val="0000FF"/>
                </a:highlight>
                <a:latin typeface="inter-regular"/>
              </a:rPr>
              <a:t>//writing data into file  </a:t>
            </a:r>
          </a:p>
          <a:p>
            <a:pPr marL="36900" indent="0" algn="just">
              <a:buNone/>
            </a:pPr>
            <a:r>
              <a:rPr lang="en-IN" b="0" i="0" dirty="0" err="1">
                <a:solidFill>
                  <a:schemeClr val="tx1"/>
                </a:solidFill>
                <a:effectLst/>
                <a:latin typeface="inter-regular"/>
              </a:rPr>
              <a:t>fclose</a:t>
            </a:r>
            <a:r>
              <a:rPr lang="en-IN" b="0" i="0" dirty="0">
                <a:solidFill>
                  <a:schemeClr val="tx1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chemeClr val="tx1"/>
                </a:solidFill>
                <a:effectLst/>
                <a:latin typeface="inter-regular"/>
              </a:rPr>
              <a:t>fp</a:t>
            </a:r>
            <a:r>
              <a:rPr lang="en-IN" b="0" i="0" dirty="0">
                <a:solidFill>
                  <a:schemeClr val="tx1"/>
                </a:solidFill>
                <a:effectLst/>
                <a:latin typeface="inter-regular"/>
              </a:rPr>
              <a:t>);</a:t>
            </a:r>
            <a:r>
              <a:rPr lang="en-IN" b="0" i="0" dirty="0">
                <a:solidFill>
                  <a:schemeClr val="tx1"/>
                </a:solidFill>
                <a:effectLst/>
                <a:highlight>
                  <a:srgbClr val="0000FF"/>
                </a:highlight>
                <a:latin typeface="inter-regular"/>
              </a:rPr>
              <a:t>//closing file  </a:t>
            </a:r>
          </a:p>
          <a:p>
            <a:pPr marL="36900" indent="0" algn="just">
              <a:buNone/>
            </a:pPr>
            <a:r>
              <a:rPr lang="en-IN" b="0" i="0" dirty="0">
                <a:solidFill>
                  <a:schemeClr val="tx1"/>
                </a:solidFill>
                <a:effectLst/>
                <a:latin typeface="inter-regular"/>
              </a:rPr>
              <a:t>}  </a:t>
            </a:r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080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05C4-F94D-3041-4639-E20919F3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reading from file using </a:t>
            </a:r>
            <a:r>
              <a:rPr lang="en-US" dirty="0" err="1"/>
              <a:t>fscanf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D16E7-0C1C-0954-8CAB-3FBD6ACD2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690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  ​</a:t>
            </a:r>
          </a:p>
          <a:p>
            <a:pPr marL="36900" indent="0">
              <a:buNone/>
            </a:pPr>
            <a:r>
              <a:rPr lang="en-IN" dirty="0"/>
              <a:t>main(){  ​   </a:t>
            </a:r>
          </a:p>
          <a:p>
            <a:pPr marL="36900" indent="0">
              <a:buNone/>
            </a:pPr>
            <a:r>
              <a:rPr lang="en-IN" dirty="0"/>
              <a:t>FILE *</a:t>
            </a:r>
            <a:r>
              <a:rPr lang="en-IN" dirty="0" err="1"/>
              <a:t>fp</a:t>
            </a:r>
            <a:r>
              <a:rPr lang="en-IN" dirty="0"/>
              <a:t>;  ​   char buff[255];</a:t>
            </a:r>
            <a:r>
              <a:rPr lang="en-IN" dirty="0">
                <a:highlight>
                  <a:srgbClr val="0000FF"/>
                </a:highlight>
              </a:rPr>
              <a:t>//creating char array to store data of file</a:t>
            </a:r>
            <a:r>
              <a:rPr lang="en-IN" dirty="0"/>
              <a:t>  ​   </a:t>
            </a:r>
          </a:p>
          <a:p>
            <a:pPr marL="36900" indent="0">
              <a:buNone/>
            </a:pPr>
            <a:r>
              <a:rPr lang="en-IN" dirty="0" err="1"/>
              <a:t>fp</a:t>
            </a:r>
            <a:r>
              <a:rPr lang="en-IN" dirty="0"/>
              <a:t> = </a:t>
            </a:r>
            <a:r>
              <a:rPr lang="en-IN" dirty="0" err="1"/>
              <a:t>fopen</a:t>
            </a:r>
            <a:r>
              <a:rPr lang="en-IN" dirty="0"/>
              <a:t>("file.txt", "r");  ​   </a:t>
            </a:r>
          </a:p>
          <a:p>
            <a:pPr marL="36900" indent="0">
              <a:buNone/>
            </a:pPr>
            <a:r>
              <a:rPr lang="en-IN" dirty="0"/>
              <a:t>while(</a:t>
            </a:r>
            <a:r>
              <a:rPr lang="en-IN" dirty="0" err="1"/>
              <a:t>fscanf</a:t>
            </a:r>
            <a:r>
              <a:rPr lang="en-IN" dirty="0"/>
              <a:t>(</a:t>
            </a:r>
            <a:r>
              <a:rPr lang="en-IN" dirty="0" err="1"/>
              <a:t>fp</a:t>
            </a:r>
            <a:r>
              <a:rPr lang="en-IN" dirty="0"/>
              <a:t>, "%s", buff)!=EOF){  </a:t>
            </a:r>
            <a:r>
              <a:rPr lang="en-IN" dirty="0">
                <a:highlight>
                  <a:srgbClr val="0000FF"/>
                </a:highlight>
              </a:rPr>
              <a:t>//it reads the data from file until EOF reached</a:t>
            </a:r>
            <a:r>
              <a:rPr lang="en-IN" dirty="0"/>
              <a:t>​   </a:t>
            </a:r>
          </a:p>
          <a:p>
            <a:pPr marL="36900" indent="0">
              <a:buNone/>
            </a:pPr>
            <a:r>
              <a:rPr lang="en-IN" dirty="0" err="1"/>
              <a:t>printf</a:t>
            </a:r>
            <a:r>
              <a:rPr lang="en-IN" dirty="0"/>
              <a:t>("%s ", buff );  ​   </a:t>
            </a:r>
          </a:p>
          <a:p>
            <a:pPr marL="36900" indent="0">
              <a:buNone/>
            </a:pPr>
            <a:r>
              <a:rPr lang="en-IN" dirty="0"/>
              <a:t>}  ​   </a:t>
            </a:r>
          </a:p>
          <a:p>
            <a:pPr marL="36900" indent="0">
              <a:buNone/>
            </a:pPr>
            <a:r>
              <a:rPr lang="en-IN" dirty="0" err="1"/>
              <a:t>fclose</a:t>
            </a:r>
            <a:r>
              <a:rPr lang="en-IN" dirty="0"/>
              <a:t>(</a:t>
            </a:r>
            <a:r>
              <a:rPr lang="en-IN" dirty="0" err="1"/>
              <a:t>fp</a:t>
            </a:r>
            <a:r>
              <a:rPr lang="en-IN" dirty="0"/>
              <a:t>);  ​</a:t>
            </a:r>
          </a:p>
          <a:p>
            <a:pPr marL="36900" indent="0">
              <a:buNone/>
            </a:pPr>
            <a:r>
              <a:rPr lang="en-IN" dirty="0"/>
              <a:t>}  ​</a:t>
            </a:r>
          </a:p>
        </p:txBody>
      </p:sp>
    </p:spTree>
    <p:extLst>
      <p:ext uri="{BB962C8B-B14F-4D97-AF65-F5344CB8AC3E}">
        <p14:creationId xmlns:p14="http://schemas.microsoft.com/office/powerpoint/2010/main" val="2444591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C2B5-EDAF-7471-6E49-B3B1A20A9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22053"/>
            <a:ext cx="10353762" cy="1257300"/>
          </a:xfrm>
        </p:spPr>
        <p:txBody>
          <a:bodyPr/>
          <a:lstStyle/>
          <a:p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Real life Applications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73675-5947-F263-2A20-8F797C326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60147"/>
            <a:ext cx="10353762" cy="5943239"/>
          </a:xfrm>
        </p:spPr>
        <p:txBody>
          <a:bodyPr>
            <a:normAutofit/>
          </a:bodyPr>
          <a:lstStyle/>
          <a:p>
            <a:pPr indent="-305435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•</a:t>
            </a:r>
            <a:r>
              <a:rPr lang="en-US" sz="32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Large data volumes</a:t>
            </a:r>
            <a:endParaRPr lang="en-US" sz="32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buNone/>
            </a:pPr>
            <a:r>
              <a:rPr lang="en-US" sz="32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•E.g. physical experiments (satellite data), human medical record, population records etc.</a:t>
            </a:r>
            <a:endParaRPr lang="en-US" sz="32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buNone/>
            </a:pPr>
            <a:r>
              <a:rPr lang="en-US" sz="32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•Need for flexible approach to store/retrieve data</a:t>
            </a:r>
            <a:endParaRPr lang="en-US" sz="32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buNone/>
            </a:pPr>
            <a:r>
              <a:rPr lang="en-US" sz="32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•software development etc.</a:t>
            </a:r>
            <a:endParaRPr lang="en-US" sz="32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37465" indent="0">
              <a:buNone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1474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90AAE-C0A9-8FF5-554B-F9A195BBD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794958"/>
            <a:ext cx="10353762" cy="1257300"/>
          </a:xfrm>
        </p:spPr>
        <p:txBody>
          <a:bodyPr>
            <a:normAutofit/>
          </a:bodyPr>
          <a:lstStyle/>
          <a:p>
            <a:r>
              <a:rPr lang="en-US" sz="72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Thankyou!</a:t>
            </a:r>
          </a:p>
        </p:txBody>
      </p:sp>
    </p:spTree>
    <p:extLst>
      <p:ext uri="{BB962C8B-B14F-4D97-AF65-F5344CB8AC3E}">
        <p14:creationId xmlns:p14="http://schemas.microsoft.com/office/powerpoint/2010/main" val="207721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8A417-8775-37AE-D096-0FD469A23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751"/>
            <a:ext cx="10353762" cy="1257300"/>
          </a:xfrm>
        </p:spPr>
        <p:txBody>
          <a:bodyPr>
            <a:normAutofit/>
          </a:bodyPr>
          <a:lstStyle/>
          <a:p>
            <a:r>
              <a:rPr lang="en-US" sz="66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Files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6532-0DF9-742E-7D56-EDA3F6A59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3242"/>
            <a:ext cx="10353762" cy="3714749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305435"/>
            <a:r>
              <a:rPr lang="en-US" sz="26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File – place on disc where group of related data is stored</a:t>
            </a:r>
          </a:p>
          <a:p>
            <a:pPr marL="37465" indent="0">
              <a:buNone/>
            </a:pPr>
            <a:r>
              <a:rPr lang="en-US" sz="26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              –E.g. your C programs, executables</a:t>
            </a:r>
            <a:endParaRPr lang="en-US" sz="26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en-US" sz="26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High-level programming languages support file operations</a:t>
            </a:r>
            <a:endParaRPr lang="en-US" sz="26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37465" indent="0">
              <a:buNone/>
            </a:pPr>
            <a:r>
              <a:rPr lang="en-US" sz="26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     –Naming</a:t>
            </a:r>
          </a:p>
          <a:p>
            <a:pPr marL="37465" indent="0">
              <a:buNone/>
            </a:pPr>
            <a:r>
              <a:rPr lang="en-US" sz="26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     –Opening</a:t>
            </a:r>
            <a:endParaRPr lang="en-US" sz="26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37465" indent="0">
              <a:buNone/>
            </a:pPr>
            <a:r>
              <a:rPr lang="en-US" sz="26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     –Reading</a:t>
            </a:r>
            <a:endParaRPr lang="en-US" sz="26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37465" indent="0">
              <a:buNone/>
            </a:pPr>
            <a:r>
              <a:rPr lang="en-US" sz="26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     –Writing</a:t>
            </a:r>
            <a:endParaRPr lang="en-US" sz="26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37465" indent="0">
              <a:buNone/>
            </a:pPr>
            <a:r>
              <a:rPr lang="en-US" sz="26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     –Closing </a:t>
            </a:r>
            <a:endParaRPr lang="en-US" sz="26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91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2827-0F79-7486-4D22-F0A212C07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Types of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C3FC0-72C5-B1F0-A9CA-20F200AE3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indent="-305435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When dealing with files, there are two types of files you should know about: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285750" indent="-285750">
              <a:buFont typeface="Wingdings 2"/>
              <a:buChar char="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Text files</a:t>
            </a:r>
            <a:endParaRPr lang="en-US" dirty="0"/>
          </a:p>
          <a:p>
            <a:pPr marL="285750" indent="-285750">
              <a:buFont typeface="Wingdings 2"/>
              <a:buChar char="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Binary files</a:t>
            </a:r>
          </a:p>
          <a:p>
            <a:pPr marL="0" indent="0">
              <a:buNone/>
            </a:pPr>
            <a:r>
              <a:rPr lang="en-US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1</a:t>
            </a:r>
            <a:r>
              <a:rPr lang="en-US" b="1" dirty="0"/>
              <a:t>. Text files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Text files are the normal </a:t>
            </a:r>
            <a:r>
              <a:rPr lang="en-US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.txt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files. You can easily create text files using any simple text editors such as Notepad.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When you open those files, you'll see all the contents within the file as plain text. </a:t>
            </a:r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buNone/>
            </a:pPr>
            <a:endParaRPr lang="en-US" b="1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buNone/>
            </a:pPr>
            <a:r>
              <a:rPr lang="en-US" b="1" dirty="0"/>
              <a:t>2. Binary files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Binary files are mostly the </a:t>
            </a:r>
            <a:r>
              <a:rPr lang="en-US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.bin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files in your computer.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Instead of storing data in plain text, they store it in the binary form (0's and 1's).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They can hold a higher amount of data, are not readable easily, and provides better security than text files.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37465" indent="0">
              <a:buNone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5477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465C-1B48-3AF6-B516-4EC3A064C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Filename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D4B2C-5CF8-A84F-D005-A8BFBAB2E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465" indent="0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•String of characters that make up a valid filename for OS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37465" indent="0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•May contain two parts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37465" indent="0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     –Primary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37465" indent="0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     –Optional period with extension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37465" indent="0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•Examples: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a.out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,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prog.c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, temp,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text.out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</a:t>
            </a:r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837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F84E4-0C08-14A6-ED97-9F2FA15E5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152400"/>
            <a:ext cx="10353762" cy="1257300"/>
          </a:xfrm>
        </p:spPr>
        <p:txBody>
          <a:bodyPr/>
          <a:lstStyle/>
          <a:p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General format for opening 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0085F-423A-5F9A-313B-42A63D08E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7465" indent="0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•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fp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37465" indent="0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   –contains all information about file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37465" indent="0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   –Communication link between system and program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37465" indent="0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•Mode can be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37465" indent="0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   –</a:t>
            </a:r>
            <a:r>
              <a:rPr lang="en-US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r 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open file for reading only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37465" indent="0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   –</a:t>
            </a:r>
            <a:r>
              <a:rPr lang="en-US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w 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open file for writing only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37465" indent="0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   –</a:t>
            </a:r>
            <a:r>
              <a:rPr lang="en-US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a 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open file for appending (adding) data</a:t>
            </a:r>
            <a:r>
              <a:rPr lang="en-US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B76638-B924-32ED-C315-E166BEB7EB4D}"/>
              </a:ext>
            </a:extLst>
          </p:cNvPr>
          <p:cNvSpPr txBox="1"/>
          <p:nvPr/>
        </p:nvSpPr>
        <p:spPr>
          <a:xfrm>
            <a:off x="2949947" y="1118846"/>
            <a:ext cx="6280030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 </a:t>
            </a:r>
            <a:r>
              <a:rPr lang="en-US" sz="2400" dirty="0">
                <a:ea typeface="+mn-lt"/>
                <a:cs typeface="+mn-lt"/>
              </a:rPr>
              <a:t>FILE *</a:t>
            </a:r>
            <a:r>
              <a:rPr lang="en-US" sz="2400" dirty="0" err="1">
                <a:ea typeface="+mn-lt"/>
                <a:cs typeface="+mn-lt"/>
              </a:rPr>
              <a:t>fp</a:t>
            </a:r>
            <a:r>
              <a:rPr lang="en-US" sz="2400" dirty="0">
                <a:ea typeface="+mn-lt"/>
                <a:cs typeface="+mn-lt"/>
              </a:rPr>
              <a:t>;  /*variable </a:t>
            </a:r>
            <a:r>
              <a:rPr lang="en-US" sz="2400" dirty="0" err="1">
                <a:ea typeface="+mn-lt"/>
                <a:cs typeface="+mn-lt"/>
              </a:rPr>
              <a:t>fp</a:t>
            </a:r>
            <a:r>
              <a:rPr lang="en-US" sz="2400" dirty="0">
                <a:ea typeface="+mn-lt"/>
                <a:cs typeface="+mn-lt"/>
              </a:rPr>
              <a:t> is pointer to type FILE*/</a:t>
            </a:r>
            <a:endParaRPr lang="en-US" sz="2400"/>
          </a:p>
          <a:p>
            <a:r>
              <a:rPr lang="en-US" sz="2400" dirty="0" err="1">
                <a:ea typeface="+mn-lt"/>
                <a:cs typeface="+mn-lt"/>
              </a:rPr>
              <a:t>fp</a:t>
            </a:r>
            <a:r>
              <a:rPr lang="en-US" sz="2400" dirty="0">
                <a:ea typeface="+mn-lt"/>
                <a:cs typeface="+mn-lt"/>
              </a:rPr>
              <a:t> = </a:t>
            </a:r>
            <a:r>
              <a:rPr lang="en-US" sz="2400" dirty="0" err="1">
                <a:ea typeface="+mn-lt"/>
                <a:cs typeface="+mn-lt"/>
              </a:rPr>
              <a:t>fopen</a:t>
            </a:r>
            <a:r>
              <a:rPr lang="en-US" sz="2400" dirty="0">
                <a:ea typeface="+mn-lt"/>
                <a:cs typeface="+mn-lt"/>
              </a:rPr>
              <a:t>(“</a:t>
            </a:r>
            <a:r>
              <a:rPr lang="en-US" sz="2400" i="1" dirty="0">
                <a:ea typeface="+mn-lt"/>
                <a:cs typeface="+mn-lt"/>
              </a:rPr>
              <a:t>filename</a:t>
            </a:r>
            <a:r>
              <a:rPr lang="en-US" sz="2400" dirty="0">
                <a:ea typeface="+mn-lt"/>
                <a:cs typeface="+mn-lt"/>
              </a:rPr>
              <a:t>”, “</a:t>
            </a:r>
            <a:r>
              <a:rPr lang="en-US" sz="2400" i="1" dirty="0">
                <a:ea typeface="+mn-lt"/>
                <a:cs typeface="+mn-lt"/>
              </a:rPr>
              <a:t>mode</a:t>
            </a:r>
            <a:r>
              <a:rPr lang="en-US" sz="2400" dirty="0">
                <a:ea typeface="+mn-lt"/>
                <a:cs typeface="+mn-lt"/>
              </a:rPr>
              <a:t>”); 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64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CEEDF-E3F1-484F-4A0C-8490AE573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181155"/>
            <a:ext cx="10353762" cy="1257300"/>
          </a:xfrm>
        </p:spPr>
        <p:txBody>
          <a:bodyPr/>
          <a:lstStyle/>
          <a:p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Different Modes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9A13B-1889-9BD7-F879-6D41A4628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27544"/>
            <a:ext cx="10353762" cy="4447994"/>
          </a:xfrm>
        </p:spPr>
        <p:txBody>
          <a:bodyPr>
            <a:normAutofit/>
          </a:bodyPr>
          <a:lstStyle/>
          <a:p>
            <a:pPr indent="-305435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•Writing mode </a:t>
            </a:r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     –if file already exists then </a:t>
            </a:r>
            <a:r>
              <a:rPr lang="en-US" i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contents are deleted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,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     –else new file with specified name created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•Appending mode </a:t>
            </a:r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     –if file already exists then file opened with contents safe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     –else new file created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•Reading mode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     –if file already exists then opened with contents safe else error occurs. 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8CF1D9-F53A-6212-5F82-6CFB8C2B06DB}"/>
              </a:ext>
            </a:extLst>
          </p:cNvPr>
          <p:cNvSpPr txBox="1"/>
          <p:nvPr/>
        </p:nvSpPr>
        <p:spPr>
          <a:xfrm>
            <a:off x="7757160" y="1417320"/>
            <a:ext cx="41910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FILE *p1, *p2;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p1 = </a:t>
            </a:r>
            <a:r>
              <a:rPr lang="en-US" sz="2400" dirty="0" err="1">
                <a:ea typeface="+mn-lt"/>
                <a:cs typeface="+mn-lt"/>
              </a:rPr>
              <a:t>fopen</a:t>
            </a:r>
            <a:r>
              <a:rPr lang="en-US" sz="2400" dirty="0">
                <a:ea typeface="+mn-lt"/>
                <a:cs typeface="+mn-lt"/>
              </a:rPr>
              <a:t>(“</a:t>
            </a:r>
            <a:r>
              <a:rPr lang="en-US" sz="2400" dirty="0" err="1">
                <a:ea typeface="+mn-lt"/>
                <a:cs typeface="+mn-lt"/>
              </a:rPr>
              <a:t>data”,”r</a:t>
            </a:r>
            <a:r>
              <a:rPr lang="en-US" sz="2400" dirty="0">
                <a:ea typeface="+mn-lt"/>
                <a:cs typeface="+mn-lt"/>
              </a:rPr>
              <a:t>”);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p2= </a:t>
            </a:r>
            <a:r>
              <a:rPr lang="en-US" sz="2400" dirty="0" err="1">
                <a:ea typeface="+mn-lt"/>
                <a:cs typeface="+mn-lt"/>
              </a:rPr>
              <a:t>fopen</a:t>
            </a:r>
            <a:r>
              <a:rPr lang="en-US" sz="2400" dirty="0">
                <a:ea typeface="+mn-lt"/>
                <a:cs typeface="+mn-lt"/>
              </a:rPr>
              <a:t>(“results”, w”);</a:t>
            </a:r>
            <a:endParaRPr lang="en-US" sz="2400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854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1B42-A033-00F0-388D-16008D70E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Additional Modes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B2EB8-6561-4B3E-FCF1-D4CA98FB3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305435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•</a:t>
            </a:r>
            <a:r>
              <a:rPr lang="en-US" sz="2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r+  open to beginning for both reading/writing</a:t>
            </a:r>
            <a:endParaRPr lang="en-US" sz="28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buNone/>
            </a:pPr>
            <a:endParaRPr lang="en-US" sz="28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buNone/>
            </a:pPr>
            <a:r>
              <a:rPr lang="en-US" sz="2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•w+  same as w except both for reading and writing</a:t>
            </a:r>
            <a:endParaRPr lang="en-US" sz="28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buNone/>
            </a:pPr>
            <a:endParaRPr lang="en-US" sz="28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buNone/>
            </a:pPr>
            <a:r>
              <a:rPr lang="en-US" sz="2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•a+   same as ‘a’ except both for reading and writing</a:t>
            </a:r>
            <a:endParaRPr lang="en-US" sz="28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37465" indent="0">
              <a:buNone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4978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69C9-78D8-956E-455D-A1F046F00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9525"/>
            <a:ext cx="10353762" cy="1257300"/>
          </a:xfrm>
        </p:spPr>
        <p:txBody>
          <a:bodyPr/>
          <a:lstStyle/>
          <a:p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Closing a 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1A60C-6112-F8AE-874D-3BD17BB82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01997"/>
            <a:ext cx="10353762" cy="4160447"/>
          </a:xfrm>
        </p:spPr>
        <p:txBody>
          <a:bodyPr>
            <a:normAutofit/>
          </a:bodyPr>
          <a:lstStyle/>
          <a:p>
            <a:pPr indent="-305435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•File must be closed as soon as all operations on it completed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•Ensures 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   –All outstanding information associated with file flushed out from buffers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   –All links to file broken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37465" indent="0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   –Accidental misuse of file prevented</a:t>
            </a:r>
          </a:p>
          <a:p>
            <a:pPr indent="-305435"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•If want to change mode of file, then first close and open again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37465" indent="0">
              <a:buNone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6967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84C49-CF04-2611-513A-B016E73CF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Closing file...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29BA9-4570-07DA-6008-435DC1D82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095695"/>
            <a:ext cx="10353762" cy="695504"/>
          </a:xfrm>
        </p:spPr>
        <p:txBody>
          <a:bodyPr/>
          <a:lstStyle/>
          <a:p>
            <a:pPr>
              <a:buNone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•pointer can be reused after closing </a:t>
            </a:r>
            <a:endParaRPr lang="en-US" dirty="0"/>
          </a:p>
          <a:p>
            <a:pPr marL="37465" indent="0">
              <a:buNone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449340-EC93-A67E-B3C3-922391382481}"/>
              </a:ext>
            </a:extLst>
          </p:cNvPr>
          <p:cNvSpPr txBox="1"/>
          <p:nvPr/>
        </p:nvSpPr>
        <p:spPr>
          <a:xfrm>
            <a:off x="3971889" y="2130149"/>
            <a:ext cx="4224930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Syntax:    </a:t>
            </a:r>
            <a:r>
              <a:rPr lang="en-US" sz="2400" b="1" dirty="0" err="1">
                <a:ea typeface="+mn-lt"/>
                <a:cs typeface="+mn-lt"/>
              </a:rPr>
              <a:t>fclose</a:t>
            </a:r>
            <a:r>
              <a:rPr lang="en-US" sz="2400" dirty="0">
                <a:ea typeface="+mn-lt"/>
                <a:cs typeface="+mn-lt"/>
              </a:rPr>
              <a:t>(</a:t>
            </a:r>
            <a:r>
              <a:rPr lang="en-US" sz="2400" dirty="0" err="1">
                <a:ea typeface="+mn-lt"/>
                <a:cs typeface="+mn-lt"/>
              </a:rPr>
              <a:t>file_pointer</a:t>
            </a:r>
            <a:r>
              <a:rPr lang="en-US" sz="2400" dirty="0">
                <a:ea typeface="+mn-lt"/>
                <a:cs typeface="+mn-lt"/>
              </a:rPr>
              <a:t>);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Example: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FILE *p1, *p2;</a:t>
            </a:r>
            <a:endParaRPr lang="en-US" sz="2400"/>
          </a:p>
          <a:p>
            <a:r>
              <a:rPr lang="en-US" sz="2400" dirty="0">
                <a:ea typeface="+mn-lt"/>
                <a:cs typeface="+mn-lt"/>
              </a:rPr>
              <a:t>p1 = </a:t>
            </a:r>
            <a:r>
              <a:rPr lang="en-US" sz="2400" dirty="0" err="1">
                <a:ea typeface="+mn-lt"/>
                <a:cs typeface="+mn-lt"/>
              </a:rPr>
              <a:t>fopen</a:t>
            </a:r>
            <a:r>
              <a:rPr lang="en-US" sz="2400" dirty="0">
                <a:ea typeface="+mn-lt"/>
                <a:cs typeface="+mn-lt"/>
              </a:rPr>
              <a:t>(“INPUT.txt”, “r”);</a:t>
            </a:r>
            <a:endParaRPr lang="en-US" sz="2400"/>
          </a:p>
          <a:p>
            <a:r>
              <a:rPr lang="en-US" sz="2400" dirty="0">
                <a:ea typeface="+mn-lt"/>
                <a:cs typeface="+mn-lt"/>
              </a:rPr>
              <a:t>p2 =</a:t>
            </a:r>
            <a:r>
              <a:rPr lang="en-US" sz="2400" dirty="0" err="1">
                <a:ea typeface="+mn-lt"/>
                <a:cs typeface="+mn-lt"/>
              </a:rPr>
              <a:t>fopen</a:t>
            </a:r>
            <a:r>
              <a:rPr lang="en-US" sz="2400" dirty="0">
                <a:ea typeface="+mn-lt"/>
                <a:cs typeface="+mn-lt"/>
              </a:rPr>
              <a:t>(“OUTPUT.txt”, “w”);</a:t>
            </a:r>
            <a:endParaRPr lang="en-US" sz="2400" dirty="0"/>
          </a:p>
          <a:p>
            <a:r>
              <a:rPr lang="en-US" sz="2400" dirty="0" err="1">
                <a:ea typeface="+mn-lt"/>
                <a:cs typeface="+mn-lt"/>
              </a:rPr>
              <a:t>fclose</a:t>
            </a:r>
            <a:r>
              <a:rPr lang="en-US" sz="2400" dirty="0">
                <a:ea typeface="+mn-lt"/>
                <a:cs typeface="+mn-lt"/>
              </a:rPr>
              <a:t>(p1); </a:t>
            </a:r>
            <a:endParaRPr lang="en-US" sz="2400" dirty="0"/>
          </a:p>
          <a:p>
            <a:r>
              <a:rPr lang="en-US" sz="2400" dirty="0" err="1">
                <a:ea typeface="+mn-lt"/>
                <a:cs typeface="+mn-lt"/>
              </a:rPr>
              <a:t>fclose</a:t>
            </a:r>
            <a:r>
              <a:rPr lang="en-US" sz="2400" dirty="0">
                <a:ea typeface="+mn-lt"/>
                <a:cs typeface="+mn-lt"/>
              </a:rPr>
              <a:t>(p2); 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8084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31271C"/>
      </a:dk2>
      <a:lt2>
        <a:srgbClr val="F0F3F1"/>
      </a:lt2>
      <a:accent1>
        <a:srgbClr val="E729D2"/>
      </a:accent1>
      <a:accent2>
        <a:srgbClr val="9B17D5"/>
      </a:accent2>
      <a:accent3>
        <a:srgbClr val="602CE7"/>
      </a:accent3>
      <a:accent4>
        <a:srgbClr val="1732D5"/>
      </a:accent4>
      <a:accent5>
        <a:srgbClr val="2993E7"/>
      </a:accent5>
      <a:accent6>
        <a:srgbClr val="15BFC3"/>
      </a:accent6>
      <a:hlink>
        <a:srgbClr val="3F71BF"/>
      </a:hlink>
      <a:folHlink>
        <a:srgbClr val="7F7F7F"/>
      </a:folHlink>
    </a:clrScheme>
    <a:fontScheme name="Slate">
      <a:maj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1129</Words>
  <Application>Microsoft Office PowerPoint</Application>
  <PresentationFormat>Widescreen</PresentationFormat>
  <Paragraphs>142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Goudy Old Style</vt:lpstr>
      <vt:lpstr>inter-regular</vt:lpstr>
      <vt:lpstr>Wingdings</vt:lpstr>
      <vt:lpstr>Wingdings 2</vt:lpstr>
      <vt:lpstr>SlateVTI</vt:lpstr>
      <vt:lpstr>File Handling in C</vt:lpstr>
      <vt:lpstr>Files</vt:lpstr>
      <vt:lpstr>Types of File</vt:lpstr>
      <vt:lpstr>Filename</vt:lpstr>
      <vt:lpstr>General format for opening file</vt:lpstr>
      <vt:lpstr>Different Modes</vt:lpstr>
      <vt:lpstr>Additional Modes</vt:lpstr>
      <vt:lpstr>Closing a file</vt:lpstr>
      <vt:lpstr>Closing file...</vt:lpstr>
      <vt:lpstr>Input/Output operation on files</vt:lpstr>
      <vt:lpstr>getc() and putc()</vt:lpstr>
      <vt:lpstr>Program to read/write using getc()/putc()</vt:lpstr>
      <vt:lpstr>fscan() and fprint()</vt:lpstr>
      <vt:lpstr>Example of writing to file using fprintf()</vt:lpstr>
      <vt:lpstr>Example of reading from file using fscanf()</vt:lpstr>
      <vt:lpstr>Real life Applications</vt:lpstr>
      <vt:lpstr>Thankyou!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Siburanjan Samal</cp:lastModifiedBy>
  <cp:revision>197</cp:revision>
  <dcterms:created xsi:type="dcterms:W3CDTF">2022-10-17T15:00:45Z</dcterms:created>
  <dcterms:modified xsi:type="dcterms:W3CDTF">2022-10-18T04:53:16Z</dcterms:modified>
</cp:coreProperties>
</file>