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6" r:id="rId3"/>
    <p:sldId id="262" r:id="rId4"/>
    <p:sldId id="260" r:id="rId5"/>
    <p:sldId id="259"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1"/>
    <p:restoredTop sz="91762"/>
  </p:normalViewPr>
  <p:slideViewPr>
    <p:cSldViewPr snapToGrid="0" snapToObjects="1">
      <p:cViewPr varScale="1">
        <p:scale>
          <a:sx n="126" d="100"/>
          <a:sy n="126" d="100"/>
        </p:scale>
        <p:origin x="960"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01F14-76F3-F244-9AA3-6F7BA97E2905}" type="datetimeFigureOut">
              <a:rPr lang="en-GB" smtClean="0"/>
              <a:t>16/04/2020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1800F-4A20-EE40-B14D-13DFB09F5C1C}" type="slidenum">
              <a:rPr lang="en-GB" smtClean="0"/>
              <a:t>‹#›</a:t>
            </a:fld>
            <a:endParaRPr lang="en-GB"/>
          </a:p>
        </p:txBody>
      </p:sp>
    </p:spTree>
    <p:extLst>
      <p:ext uri="{BB962C8B-B14F-4D97-AF65-F5344CB8AC3E}">
        <p14:creationId xmlns:p14="http://schemas.microsoft.com/office/powerpoint/2010/main" val="10148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 assumes that after 7 days of clinical signs a farm would be reported to be infectious, which then would lead to diagnosis and removal (i.e. culled or put under restrictions that will allow for no further spread of infection.</a:t>
            </a:r>
          </a:p>
          <a:p>
            <a:r>
              <a:rPr lang="en-US" sz="1200" dirty="0"/>
              <a:t>Contact tracing was implemented iteratively, starting with the first confirmed case. Once a farm was confirmed to be an IP, all animals kept on the farm would be culled within 24 hours. Subsequently dangerous contacts (DC) have to be identified and farms that are at risk of infection need to be examined. It was assumed that there would be no pre-emptive culling, only diagnosed farms would be removed. Confirmed IPs were transferred to the (R) compartment and could not infect other farms. To obtain farms that traded livestock with an IP, the contact tracing window was set to 21 days, which is in agreement with current policies in the UK. During the simulations we obtained all on- and off-movements for the IP that occurred within 21 days preceding the identification and: (</a:t>
            </a:r>
            <a:r>
              <a:rPr lang="en-US" sz="1200" dirty="0" err="1"/>
              <a:t>i</a:t>
            </a:r>
            <a:r>
              <a:rPr lang="en-US" sz="1200" dirty="0"/>
              <a:t>) direct contacts were transferred to the investigation queue and examined after 1 day (to simulate latency in contact tracing) (ii) for movements through markets, dangerous markets (i.e. those receiving or sending animals to or from the IP) were identified and all recipients of animals on those days were transferred to the investigation queue and examined after 4 days. Contact tracing procedures were performed iteratively, starting with farms that were diagnosed by clinical signs first. Once the examined farm was confirmed to be infectious, it acquired IP-status and the same procedures were performed for its contacts. For farms that were not infectious, no further contact tracing was triggered.</a:t>
            </a:r>
            <a:endParaRPr lang="en-GB" dirty="0"/>
          </a:p>
        </p:txBody>
      </p:sp>
      <p:sp>
        <p:nvSpPr>
          <p:cNvPr id="4" name="Slide Number Placeholder 3"/>
          <p:cNvSpPr>
            <a:spLocks noGrp="1"/>
          </p:cNvSpPr>
          <p:nvPr>
            <p:ph type="sldNum" sz="quarter" idx="5"/>
          </p:nvPr>
        </p:nvSpPr>
        <p:spPr/>
        <p:txBody>
          <a:bodyPr/>
          <a:lstStyle/>
          <a:p>
            <a:fld id="{55A1800F-4A20-EE40-B14D-13DFB09F5C1C}" type="slidenum">
              <a:rPr lang="en-GB" smtClean="0"/>
              <a:t>3</a:t>
            </a:fld>
            <a:endParaRPr lang="en-GB"/>
          </a:p>
        </p:txBody>
      </p:sp>
    </p:spTree>
    <p:extLst>
      <p:ext uri="{BB962C8B-B14F-4D97-AF65-F5344CB8AC3E}">
        <p14:creationId xmlns:p14="http://schemas.microsoft.com/office/powerpoint/2010/main" val="191533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total number of infected farms </a:t>
            </a:r>
            <a:endParaRPr lang="en-US" dirty="0"/>
          </a:p>
        </p:txBody>
      </p:sp>
      <p:sp>
        <p:nvSpPr>
          <p:cNvPr id="4" name="Slide Number Placeholder 3"/>
          <p:cNvSpPr>
            <a:spLocks noGrp="1"/>
          </p:cNvSpPr>
          <p:nvPr>
            <p:ph type="sldNum" sz="quarter" idx="10"/>
          </p:nvPr>
        </p:nvSpPr>
        <p:spPr/>
        <p:txBody>
          <a:bodyPr/>
          <a:lstStyle/>
          <a:p>
            <a:fld id="{E3FF0F66-5EED-43C3-B14A-1DAAFDAD42B1}" type="slidenum">
              <a:rPr lang="en-GB" smtClean="0"/>
              <a:pPr/>
              <a:t>5</a:t>
            </a:fld>
            <a:endParaRPr lang="en-GB"/>
          </a:p>
        </p:txBody>
      </p:sp>
    </p:spTree>
    <p:extLst>
      <p:ext uri="{BB962C8B-B14F-4D97-AF65-F5344CB8AC3E}">
        <p14:creationId xmlns:p14="http://schemas.microsoft.com/office/powerpoint/2010/main" val="49779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C2A5-839F-E24C-B232-445ADAC46E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CDC19FC-2273-9B48-9BFA-BA78F9683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CC4ACBB-CFF2-1B4F-BF76-3B6466695A63}"/>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5" name="Footer Placeholder 4">
            <a:extLst>
              <a:ext uri="{FF2B5EF4-FFF2-40B4-BE49-F238E27FC236}">
                <a16:creationId xmlns:a16="http://schemas.microsoft.com/office/drawing/2014/main" id="{D64A4BA5-685B-5B4E-B91F-FBA43FC03E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BCB506-B5D3-A746-8B59-643F09A2087D}"/>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171208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9E9D-2802-0449-BFFA-65C6B726D03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3B9BD0A-EA7B-C84E-92D0-886ABFF38AA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93E55E-1E3E-5343-84BE-560622820FE1}"/>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5" name="Footer Placeholder 4">
            <a:extLst>
              <a:ext uri="{FF2B5EF4-FFF2-40B4-BE49-F238E27FC236}">
                <a16:creationId xmlns:a16="http://schemas.microsoft.com/office/drawing/2014/main" id="{0FB200B4-0F68-E940-B309-4C1F7B18FD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4BE96-60E5-DB48-8DB3-45E0291BCF5F}"/>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3642551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F9F76-EC17-4546-89FE-F289DD8B9DA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FD7D0B8-825E-B64B-9DF9-936D9843CC0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6C626E5-5044-A743-8CFE-986F598D9D75}"/>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5" name="Footer Placeholder 4">
            <a:extLst>
              <a:ext uri="{FF2B5EF4-FFF2-40B4-BE49-F238E27FC236}">
                <a16:creationId xmlns:a16="http://schemas.microsoft.com/office/drawing/2014/main" id="{F0118803-6AF3-AD49-B68F-9E0B1A3A54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7C210-F383-7E41-8CE8-744487EC093F}"/>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17577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25BD-E707-9541-BB33-32C6444976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DE53F49-AA19-6841-8819-E35C6549AD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28FC0E0-CC26-644D-89CD-E41A076FDE0A}"/>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5" name="Footer Placeholder 4">
            <a:extLst>
              <a:ext uri="{FF2B5EF4-FFF2-40B4-BE49-F238E27FC236}">
                <a16:creationId xmlns:a16="http://schemas.microsoft.com/office/drawing/2014/main" id="{5F427B57-6225-8A4B-86E8-DA098FEE8E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3ADA68-B4DD-E147-B987-D0FAB52A7E13}"/>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194549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C81D-3D3D-C346-AE6A-7BB5FC591DD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9BAF3F0-639A-AA4B-A223-26CEAB0D5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AF87C1-9BAD-D243-82E7-D3D9CB616551}"/>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5" name="Footer Placeholder 4">
            <a:extLst>
              <a:ext uri="{FF2B5EF4-FFF2-40B4-BE49-F238E27FC236}">
                <a16:creationId xmlns:a16="http://schemas.microsoft.com/office/drawing/2014/main" id="{77CC63C9-0BF8-D244-A956-5E13B4205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15319A-A26B-CF41-97D9-87B865C3014C}"/>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299966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A222-3248-2248-980B-D8DF44EDDEE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7B437CF-6006-7C41-AC09-539DB18049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118861A-B469-4842-B25F-C621FE14A6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4942721-C118-CC47-8DA4-F4158169CC39}"/>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6" name="Footer Placeholder 5">
            <a:extLst>
              <a:ext uri="{FF2B5EF4-FFF2-40B4-BE49-F238E27FC236}">
                <a16:creationId xmlns:a16="http://schemas.microsoft.com/office/drawing/2014/main" id="{A4E17CFF-3162-374E-873C-87BB245765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EBEE8C-A4C9-E34E-BA07-E10508345188}"/>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57235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CAF1-E7F3-CB43-BFBE-A3981F26A2F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E79C5B5-4A60-1248-B491-19F62E7CB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40624B-730C-6846-8140-E47AB25406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EAE5DE6-A5D4-EE4D-B162-845FFAC61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7203D5-3728-E743-9A18-58EC3DAF42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F04BEE2-662A-5E47-90E3-B9881F220C11}"/>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8" name="Footer Placeholder 7">
            <a:extLst>
              <a:ext uri="{FF2B5EF4-FFF2-40B4-BE49-F238E27FC236}">
                <a16:creationId xmlns:a16="http://schemas.microsoft.com/office/drawing/2014/main" id="{12A335F0-2923-7C43-982C-1A93E9DE19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19A370C-CBC1-3441-864C-E50E71DF22C4}"/>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179649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ADB8-FF36-C143-A745-D8060A48EEA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503EE7F-D60F-3F40-8F7D-27AC2EF49990}"/>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4" name="Footer Placeholder 3">
            <a:extLst>
              <a:ext uri="{FF2B5EF4-FFF2-40B4-BE49-F238E27FC236}">
                <a16:creationId xmlns:a16="http://schemas.microsoft.com/office/drawing/2014/main" id="{EDD34E5A-AEA8-C048-9499-D602C3DD22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3259D4D-C2AE-4E44-A44C-5A8717708555}"/>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369327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A94C9-559C-724E-BEDC-9356A9F64361}"/>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3" name="Footer Placeholder 2">
            <a:extLst>
              <a:ext uri="{FF2B5EF4-FFF2-40B4-BE49-F238E27FC236}">
                <a16:creationId xmlns:a16="http://schemas.microsoft.com/office/drawing/2014/main" id="{BF4DECC9-DB4C-0F4E-8B91-9FAC6C970DA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3F88BF6-6B80-904D-8637-CDFFD1C11F44}"/>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307888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7E52-34C9-3C42-B566-3B93395434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0DA069A-25F9-4B4C-A4AB-B71AE08F7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22C24FD-538B-DC4F-83B8-328BBE257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F27CF9-9FB6-314A-AD3B-C149C8FDDA55}"/>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6" name="Footer Placeholder 5">
            <a:extLst>
              <a:ext uri="{FF2B5EF4-FFF2-40B4-BE49-F238E27FC236}">
                <a16:creationId xmlns:a16="http://schemas.microsoft.com/office/drawing/2014/main" id="{880C2927-453E-8943-AA16-5B30C4C9FC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DD5340-7AC1-FF45-9A88-B8E16A2255C1}"/>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54593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8B3B-7E1C-2B4F-AF40-8F9ED121D5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76D70F3-816F-554A-A01A-82A613A42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FA3E60-E54A-0A4D-BDBE-7529D6631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B14513-CF16-8D42-87B8-906AB7D9A7A9}"/>
              </a:ext>
            </a:extLst>
          </p:cNvPr>
          <p:cNvSpPr>
            <a:spLocks noGrp="1"/>
          </p:cNvSpPr>
          <p:nvPr>
            <p:ph type="dt" sz="half" idx="10"/>
          </p:nvPr>
        </p:nvSpPr>
        <p:spPr/>
        <p:txBody>
          <a:bodyPr/>
          <a:lstStyle/>
          <a:p>
            <a:fld id="{68B163A8-8E95-BC40-B85A-A9A3DA951F32}" type="datetimeFigureOut">
              <a:rPr lang="en-GB" smtClean="0"/>
              <a:t>16/04/2020</a:t>
            </a:fld>
            <a:endParaRPr lang="en-GB"/>
          </a:p>
        </p:txBody>
      </p:sp>
      <p:sp>
        <p:nvSpPr>
          <p:cNvPr id="6" name="Footer Placeholder 5">
            <a:extLst>
              <a:ext uri="{FF2B5EF4-FFF2-40B4-BE49-F238E27FC236}">
                <a16:creationId xmlns:a16="http://schemas.microsoft.com/office/drawing/2014/main" id="{E94AB714-C3EE-5243-829E-0E1CA3A803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F6E0B0-F4F9-144E-90E5-B11EEB131969}"/>
              </a:ext>
            </a:extLst>
          </p:cNvPr>
          <p:cNvSpPr>
            <a:spLocks noGrp="1"/>
          </p:cNvSpPr>
          <p:nvPr>
            <p:ph type="sldNum" sz="quarter" idx="12"/>
          </p:nvPr>
        </p:nvSpPr>
        <p:spPr/>
        <p:txBody>
          <a:bodyPr/>
          <a:lstStyle/>
          <a:p>
            <a:fld id="{5204B257-5A9E-D344-836E-52EF2CB90927}" type="slidenum">
              <a:rPr lang="en-GB" smtClean="0"/>
              <a:t>‹#›</a:t>
            </a:fld>
            <a:endParaRPr lang="en-GB"/>
          </a:p>
        </p:txBody>
      </p:sp>
    </p:spTree>
    <p:extLst>
      <p:ext uri="{BB962C8B-B14F-4D97-AF65-F5344CB8AC3E}">
        <p14:creationId xmlns:p14="http://schemas.microsoft.com/office/powerpoint/2010/main" val="238100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62570-35B9-0B47-AC7F-36768CE9B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F39FA3C-7EBC-6849-A8B1-A83EABFCC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CF5B535-13E4-A648-82A5-2AD125F30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163A8-8E95-BC40-B85A-A9A3DA951F32}" type="datetimeFigureOut">
              <a:rPr lang="en-GB" smtClean="0"/>
              <a:t>16/04/2020</a:t>
            </a:fld>
            <a:endParaRPr lang="en-GB"/>
          </a:p>
        </p:txBody>
      </p:sp>
      <p:sp>
        <p:nvSpPr>
          <p:cNvPr id="5" name="Footer Placeholder 4">
            <a:extLst>
              <a:ext uri="{FF2B5EF4-FFF2-40B4-BE49-F238E27FC236}">
                <a16:creationId xmlns:a16="http://schemas.microsoft.com/office/drawing/2014/main" id="{7B564416-DAA1-DB44-8377-D7C872070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23064D5-9B76-A648-9187-CAB4E6DDA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4B257-5A9E-D344-836E-52EF2CB90927}" type="slidenum">
              <a:rPr lang="en-GB" smtClean="0"/>
              <a:t>‹#›</a:t>
            </a:fld>
            <a:endParaRPr lang="en-GB"/>
          </a:p>
        </p:txBody>
      </p:sp>
    </p:spTree>
    <p:extLst>
      <p:ext uri="{BB962C8B-B14F-4D97-AF65-F5344CB8AC3E}">
        <p14:creationId xmlns:p14="http://schemas.microsoft.com/office/powerpoint/2010/main" val="2914558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350" y="178793"/>
            <a:ext cx="8581704" cy="1143000"/>
          </a:xfrm>
        </p:spPr>
        <p:txBody>
          <a:bodyPr/>
          <a:lstStyle/>
          <a:p>
            <a:r>
              <a:rPr lang="en-GB" b="1" dirty="0"/>
              <a:t>Glasgow ‘FMD’ model</a:t>
            </a:r>
          </a:p>
        </p:txBody>
      </p:sp>
      <p:sp>
        <p:nvSpPr>
          <p:cNvPr id="3" name="Content Placeholder 2"/>
          <p:cNvSpPr>
            <a:spLocks noGrp="1"/>
          </p:cNvSpPr>
          <p:nvPr>
            <p:ph sz="half" idx="1"/>
          </p:nvPr>
        </p:nvSpPr>
        <p:spPr>
          <a:xfrm>
            <a:off x="257175" y="1321793"/>
            <a:ext cx="6251201" cy="5065560"/>
          </a:xfrm>
        </p:spPr>
        <p:txBody>
          <a:bodyPr>
            <a:normAutofit/>
          </a:bodyPr>
          <a:lstStyle/>
          <a:p>
            <a:r>
              <a:rPr lang="en-US" dirty="0"/>
              <a:t>Spatial stochastic individual-based simulation model of disease transmission and control </a:t>
            </a:r>
          </a:p>
          <a:p>
            <a:r>
              <a:rPr lang="en-US" dirty="0"/>
              <a:t>SEIR holding-level model using real contact data</a:t>
            </a:r>
          </a:p>
          <a:p>
            <a:r>
              <a:rPr lang="en-US" dirty="0"/>
              <a:t>Initial outbreak, prior to detection of disease</a:t>
            </a:r>
          </a:p>
          <a:p>
            <a:r>
              <a:rPr lang="en-US" dirty="0"/>
              <a:t>Movement records are used to locate (potentially) infected premises </a:t>
            </a:r>
          </a:p>
          <a:p>
            <a:r>
              <a:rPr lang="en-US" dirty="0"/>
              <a:t>Consider both: initial spread and control</a:t>
            </a:r>
          </a:p>
          <a:p>
            <a:r>
              <a:rPr lang="en-US" dirty="0"/>
              <a:t>Scotland and GB</a:t>
            </a:r>
          </a:p>
          <a:p>
            <a:endParaRPr lang="en-US" dirty="0"/>
          </a:p>
        </p:txBody>
      </p:sp>
      <p:pic>
        <p:nvPicPr>
          <p:cNvPr id="10" name="Picture 9" descr="A picture containing clock&#10;&#10;Description automatically generated">
            <a:extLst>
              <a:ext uri="{FF2B5EF4-FFF2-40B4-BE49-F238E27FC236}">
                <a16:creationId xmlns:a16="http://schemas.microsoft.com/office/drawing/2014/main" id="{582F93F2-93D5-FA47-A92A-058726BDB49C}"/>
              </a:ext>
            </a:extLst>
          </p:cNvPr>
          <p:cNvPicPr>
            <a:picLocks noChangeAspect="1"/>
          </p:cNvPicPr>
          <p:nvPr/>
        </p:nvPicPr>
        <p:blipFill>
          <a:blip r:embed="rId2"/>
          <a:stretch>
            <a:fillRect/>
          </a:stretch>
        </p:blipFill>
        <p:spPr>
          <a:xfrm>
            <a:off x="6879054" y="517511"/>
            <a:ext cx="4212000" cy="6161696"/>
          </a:xfrm>
          <a:prstGeom prst="rect">
            <a:avLst/>
          </a:prstGeom>
        </p:spPr>
      </p:pic>
      <p:sp>
        <p:nvSpPr>
          <p:cNvPr id="11" name="TextBox 10">
            <a:extLst>
              <a:ext uri="{FF2B5EF4-FFF2-40B4-BE49-F238E27FC236}">
                <a16:creationId xmlns:a16="http://schemas.microsoft.com/office/drawing/2014/main" id="{D4E3A5AF-7DB0-9A40-BCAA-554C8F49DF73}"/>
              </a:ext>
            </a:extLst>
          </p:cNvPr>
          <p:cNvSpPr txBox="1"/>
          <p:nvPr/>
        </p:nvSpPr>
        <p:spPr>
          <a:xfrm>
            <a:off x="9439835" y="6402208"/>
            <a:ext cx="1889872" cy="276999"/>
          </a:xfrm>
          <a:prstGeom prst="rect">
            <a:avLst/>
          </a:prstGeom>
          <a:noFill/>
        </p:spPr>
        <p:txBody>
          <a:bodyPr wrap="square" rtlCol="0">
            <a:spAutoFit/>
          </a:bodyPr>
          <a:lstStyle/>
          <a:p>
            <a:r>
              <a:rPr lang="en-GB" sz="1200" dirty="0"/>
              <a:t>Mohr et al. (2018, PVM)</a:t>
            </a:r>
          </a:p>
        </p:txBody>
      </p:sp>
    </p:spTree>
    <p:extLst>
      <p:ext uri="{BB962C8B-B14F-4D97-AF65-F5344CB8AC3E}">
        <p14:creationId xmlns:p14="http://schemas.microsoft.com/office/powerpoint/2010/main" val="128093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CD364E7-3672-4D41-9373-AA420F791691}"/>
              </a:ext>
            </a:extLst>
          </p:cNvPr>
          <p:cNvSpPr txBox="1">
            <a:spLocks/>
          </p:cNvSpPr>
          <p:nvPr/>
        </p:nvSpPr>
        <p:spPr>
          <a:xfrm>
            <a:off x="203324" y="88626"/>
            <a:ext cx="504056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b="1" dirty="0"/>
          </a:p>
        </p:txBody>
      </p:sp>
      <p:sp>
        <p:nvSpPr>
          <p:cNvPr id="7" name="Title 6">
            <a:extLst>
              <a:ext uri="{FF2B5EF4-FFF2-40B4-BE49-F238E27FC236}">
                <a16:creationId xmlns:a16="http://schemas.microsoft.com/office/drawing/2014/main" id="{CE6FC107-35CE-9B4D-8594-B50430F6C84F}"/>
              </a:ext>
            </a:extLst>
          </p:cNvPr>
          <p:cNvSpPr>
            <a:spLocks noGrp="1"/>
          </p:cNvSpPr>
          <p:nvPr>
            <p:ph type="title"/>
          </p:nvPr>
        </p:nvSpPr>
        <p:spPr>
          <a:xfrm>
            <a:off x="376519" y="338231"/>
            <a:ext cx="10515600" cy="1325563"/>
          </a:xfrm>
        </p:spPr>
        <p:txBody>
          <a:bodyPr>
            <a:noAutofit/>
          </a:bodyPr>
          <a:lstStyle/>
          <a:p>
            <a:r>
              <a:rPr lang="en-GB" sz="4800" b="1" dirty="0"/>
              <a:t>Main features</a:t>
            </a:r>
            <a:br>
              <a:rPr lang="en-GB" sz="4800" b="1" dirty="0"/>
            </a:br>
            <a:endParaRPr lang="en-GB" sz="4800" dirty="0"/>
          </a:p>
        </p:txBody>
      </p:sp>
      <p:sp>
        <p:nvSpPr>
          <p:cNvPr id="8" name="Content Placeholder 7">
            <a:extLst>
              <a:ext uri="{FF2B5EF4-FFF2-40B4-BE49-F238E27FC236}">
                <a16:creationId xmlns:a16="http://schemas.microsoft.com/office/drawing/2014/main" id="{EA88A2EC-B874-044A-B278-31767919F588}"/>
              </a:ext>
            </a:extLst>
          </p:cNvPr>
          <p:cNvSpPr>
            <a:spLocks noGrp="1"/>
          </p:cNvSpPr>
          <p:nvPr>
            <p:ph idx="1"/>
          </p:nvPr>
        </p:nvSpPr>
        <p:spPr>
          <a:xfrm>
            <a:off x="376519" y="1481232"/>
            <a:ext cx="11438962" cy="5148168"/>
          </a:xfrm>
        </p:spPr>
        <p:txBody>
          <a:bodyPr>
            <a:normAutofit/>
          </a:bodyPr>
          <a:lstStyle/>
          <a:p>
            <a:r>
              <a:rPr lang="en-US" sz="3200" dirty="0"/>
              <a:t>Disease transmission between agricultural premises via</a:t>
            </a:r>
          </a:p>
          <a:p>
            <a:pPr lvl="1"/>
            <a:r>
              <a:rPr lang="en-US" sz="2800" dirty="0"/>
              <a:t>Movements of animals and local spread</a:t>
            </a:r>
          </a:p>
          <a:p>
            <a:pPr lvl="1"/>
            <a:r>
              <a:rPr lang="en-US" sz="2800" dirty="0"/>
              <a:t>Control measures (examination of dangerous contacts, culling of animals on confirmed premises)</a:t>
            </a:r>
          </a:p>
          <a:p>
            <a:pPr lvl="1"/>
            <a:r>
              <a:rPr lang="en-US" sz="2800" dirty="0"/>
              <a:t>Movement restrictions (standstills -&gt;’staying at home’)</a:t>
            </a:r>
          </a:p>
          <a:p>
            <a:r>
              <a:rPr lang="en-US" sz="3200" dirty="0"/>
              <a:t>Stochastic simulations can be run with various sets of parameters (user-defined, GUI)</a:t>
            </a:r>
          </a:p>
          <a:p>
            <a:r>
              <a:rPr lang="en-US" sz="3200" dirty="0"/>
              <a:t>Tested for FMD-like parameters and Scottish sheep and cattle movement data</a:t>
            </a:r>
          </a:p>
        </p:txBody>
      </p:sp>
    </p:spTree>
    <p:extLst>
      <p:ext uri="{BB962C8B-B14F-4D97-AF65-F5344CB8AC3E}">
        <p14:creationId xmlns:p14="http://schemas.microsoft.com/office/powerpoint/2010/main" val="45011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1EAA-3FEB-CF4F-91FC-87DEA633A671}"/>
              </a:ext>
            </a:extLst>
          </p:cNvPr>
          <p:cNvSpPr>
            <a:spLocks noGrp="1"/>
          </p:cNvSpPr>
          <p:nvPr>
            <p:ph type="title"/>
          </p:nvPr>
        </p:nvSpPr>
        <p:spPr>
          <a:xfrm>
            <a:off x="313764" y="190314"/>
            <a:ext cx="10515600" cy="1325563"/>
          </a:xfrm>
        </p:spPr>
        <p:txBody>
          <a:bodyPr vert="horz" lIns="91440" tIns="45720" rIns="91440" bIns="45720" rtlCol="0" anchor="ctr">
            <a:normAutofit/>
          </a:bodyPr>
          <a:lstStyle/>
          <a:p>
            <a:r>
              <a:rPr lang="en-US" sz="4000" b="1" kern="1200" dirty="0">
                <a:solidFill>
                  <a:schemeClr val="tx1"/>
                </a:solidFill>
                <a:latin typeface="+mj-lt"/>
                <a:ea typeface="+mj-ea"/>
                <a:cs typeface="+mj-cs"/>
              </a:rPr>
              <a:t>Control strategies</a:t>
            </a:r>
          </a:p>
        </p:txBody>
      </p:sp>
      <p:pic>
        <p:nvPicPr>
          <p:cNvPr id="4" name="Content Placeholder 3" descr="A picture containing sitting, table, drawing, man&#10;&#10;Description automatically generated">
            <a:extLst>
              <a:ext uri="{FF2B5EF4-FFF2-40B4-BE49-F238E27FC236}">
                <a16:creationId xmlns:a16="http://schemas.microsoft.com/office/drawing/2014/main" id="{37D91C7F-8B3A-B849-9552-2F10FBFB41C4}"/>
              </a:ext>
            </a:extLst>
          </p:cNvPr>
          <p:cNvPicPr>
            <a:picLocks noGrp="1"/>
          </p:cNvPicPr>
          <p:nvPr>
            <p:ph idx="1"/>
          </p:nvPr>
        </p:nvPicPr>
        <p:blipFill>
          <a:blip r:embed="rId3"/>
          <a:stretch>
            <a:fillRect/>
          </a:stretch>
        </p:blipFill>
        <p:spPr>
          <a:xfrm>
            <a:off x="313764" y="1998429"/>
            <a:ext cx="5509559" cy="4219492"/>
          </a:xfrm>
          <a:prstGeom prst="rect">
            <a:avLst/>
          </a:prstGeom>
          <a:effectLst/>
        </p:spPr>
      </p:pic>
      <p:sp>
        <p:nvSpPr>
          <p:cNvPr id="5" name="TextBox 4">
            <a:extLst>
              <a:ext uri="{FF2B5EF4-FFF2-40B4-BE49-F238E27FC236}">
                <a16:creationId xmlns:a16="http://schemas.microsoft.com/office/drawing/2014/main" id="{C081A0EC-9BBD-924D-97DA-0F44A96CF71E}"/>
              </a:ext>
            </a:extLst>
          </p:cNvPr>
          <p:cNvSpPr txBox="1"/>
          <p:nvPr/>
        </p:nvSpPr>
        <p:spPr>
          <a:xfrm>
            <a:off x="6723529" y="995082"/>
            <a:ext cx="4989260" cy="5862918"/>
          </a:xfrm>
          <a:prstGeom prst="rect">
            <a:avLst/>
          </a:prstGeom>
        </p:spPr>
        <p:txBody>
          <a:bodyPr vert="horz" lIns="91440" tIns="45720" rIns="91440" bIns="45720" rtlCol="0">
            <a:noAutofit/>
          </a:bodyPr>
          <a:lstStyle/>
          <a:p>
            <a:pPr marL="571500" indent="-571500">
              <a:lnSpc>
                <a:spcPct val="90000"/>
              </a:lnSpc>
              <a:spcAft>
                <a:spcPts val="600"/>
              </a:spcAft>
              <a:buAutoNum type="romanLcParenBoth"/>
            </a:pPr>
            <a:r>
              <a:rPr lang="en-US" sz="3200" dirty="0"/>
              <a:t>Detection of infectious premises after a certain number of days with clinical signs and </a:t>
            </a:r>
          </a:p>
          <a:p>
            <a:pPr marL="571500" indent="-571500">
              <a:lnSpc>
                <a:spcPct val="90000"/>
              </a:lnSpc>
              <a:spcAft>
                <a:spcPts val="600"/>
              </a:spcAft>
              <a:buAutoNum type="romanLcParenBoth"/>
            </a:pPr>
            <a:endParaRPr lang="en-US" sz="2800" dirty="0"/>
          </a:p>
          <a:p>
            <a:pPr marL="571500" indent="-571500">
              <a:lnSpc>
                <a:spcPct val="90000"/>
              </a:lnSpc>
              <a:spcAft>
                <a:spcPts val="600"/>
              </a:spcAft>
              <a:buAutoNum type="romanLcParenBoth"/>
            </a:pPr>
            <a:r>
              <a:rPr lang="en-US" sz="3200" dirty="0"/>
              <a:t>Contact tracing of on- and off-movements to target serological examinations at farms that could have received infected animals.</a:t>
            </a:r>
          </a:p>
        </p:txBody>
      </p:sp>
    </p:spTree>
    <p:extLst>
      <p:ext uri="{BB962C8B-B14F-4D97-AF65-F5344CB8AC3E}">
        <p14:creationId xmlns:p14="http://schemas.microsoft.com/office/powerpoint/2010/main" val="204415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860D-B65D-C94D-AE8D-C218D04E4579}"/>
              </a:ext>
            </a:extLst>
          </p:cNvPr>
          <p:cNvSpPr>
            <a:spLocks noGrp="1"/>
          </p:cNvSpPr>
          <p:nvPr>
            <p:ph type="title"/>
          </p:nvPr>
        </p:nvSpPr>
        <p:spPr>
          <a:xfrm>
            <a:off x="300317" y="207402"/>
            <a:ext cx="10515600" cy="1325563"/>
          </a:xfrm>
        </p:spPr>
        <p:txBody>
          <a:bodyPr>
            <a:normAutofit/>
          </a:bodyPr>
          <a:lstStyle/>
          <a:p>
            <a:r>
              <a:rPr lang="en-GB" sz="4800" b="1" dirty="0"/>
              <a:t>How to use it</a:t>
            </a:r>
          </a:p>
        </p:txBody>
      </p:sp>
      <p:sp>
        <p:nvSpPr>
          <p:cNvPr id="3" name="Content Placeholder 2">
            <a:extLst>
              <a:ext uri="{FF2B5EF4-FFF2-40B4-BE49-F238E27FC236}">
                <a16:creationId xmlns:a16="http://schemas.microsoft.com/office/drawing/2014/main" id="{EE434A8C-0F12-C448-8142-DF02F6A89D8E}"/>
              </a:ext>
            </a:extLst>
          </p:cNvPr>
          <p:cNvSpPr>
            <a:spLocks noGrp="1"/>
          </p:cNvSpPr>
          <p:nvPr>
            <p:ph idx="1"/>
          </p:nvPr>
        </p:nvSpPr>
        <p:spPr>
          <a:xfrm>
            <a:off x="300317" y="1277471"/>
            <a:ext cx="11053483" cy="4993622"/>
          </a:xfrm>
        </p:spPr>
        <p:txBody>
          <a:bodyPr>
            <a:normAutofit fontScale="85000" lnSpcReduction="20000"/>
          </a:bodyPr>
          <a:lstStyle/>
          <a:p>
            <a:r>
              <a:rPr lang="en-GB" sz="3600" dirty="0"/>
              <a:t>Implemented in Java 7</a:t>
            </a:r>
          </a:p>
          <a:p>
            <a:r>
              <a:rPr lang="en-GB" sz="3600" dirty="0"/>
              <a:t>Graphic user interface (GUI)</a:t>
            </a:r>
          </a:p>
          <a:p>
            <a:r>
              <a:rPr lang="en-GB" sz="3600" dirty="0"/>
              <a:t>Compiled java libraries</a:t>
            </a:r>
          </a:p>
          <a:p>
            <a:r>
              <a:rPr lang="en-GB" sz="3600" dirty="0"/>
              <a:t>Input files (.csv  files):</a:t>
            </a:r>
          </a:p>
          <a:p>
            <a:pPr lvl="1"/>
            <a:r>
              <a:rPr lang="en-GB" sz="2800" dirty="0"/>
              <a:t>Farms data (i.e. census data including spatial information)</a:t>
            </a:r>
          </a:p>
          <a:p>
            <a:pPr lvl="1"/>
            <a:r>
              <a:rPr lang="en-GB" sz="2800" dirty="0"/>
              <a:t>Markets data </a:t>
            </a:r>
          </a:p>
          <a:p>
            <a:pPr lvl="1"/>
            <a:r>
              <a:rPr lang="en-GB" sz="2800" dirty="0"/>
              <a:t>Individual contact data (direct movements, transitional movements)</a:t>
            </a:r>
          </a:p>
          <a:p>
            <a:pPr lvl="1"/>
            <a:r>
              <a:rPr lang="en-GB" sz="2800" dirty="0"/>
              <a:t>Distance kernels </a:t>
            </a:r>
            <a:r>
              <a:rPr lang="en-GB" sz="1400" dirty="0"/>
              <a:t>(Green et al., </a:t>
            </a:r>
            <a:r>
              <a:rPr lang="en-GB" sz="1400" dirty="0" err="1"/>
              <a:t>Tildesley</a:t>
            </a:r>
            <a:r>
              <a:rPr lang="en-GB" sz="1400" dirty="0"/>
              <a:t> et al., </a:t>
            </a:r>
            <a:r>
              <a:rPr lang="en-GB" sz="1400" dirty="0" err="1"/>
              <a:t>Ster</a:t>
            </a:r>
            <a:r>
              <a:rPr lang="en-GB" sz="1400" dirty="0"/>
              <a:t> et al.)</a:t>
            </a:r>
          </a:p>
          <a:p>
            <a:r>
              <a:rPr lang="en-GB" sz="3200" dirty="0"/>
              <a:t>Output </a:t>
            </a:r>
          </a:p>
          <a:p>
            <a:pPr lvl="1"/>
            <a:r>
              <a:rPr lang="en-GB" sz="2800" dirty="0"/>
              <a:t>Epidemic size, (both: locally and through movements)</a:t>
            </a:r>
          </a:p>
          <a:p>
            <a:pPr lvl="1"/>
            <a:r>
              <a:rPr lang="en-GB" sz="2800" dirty="0"/>
              <a:t>Epidemic duration</a:t>
            </a:r>
          </a:p>
          <a:p>
            <a:pPr lvl="1"/>
            <a:r>
              <a:rPr lang="en-GB" sz="2800" dirty="0"/>
              <a:t>Daily statistics</a:t>
            </a:r>
          </a:p>
          <a:p>
            <a:pPr lvl="1"/>
            <a:r>
              <a:rPr lang="en-GB" sz="2800" dirty="0"/>
              <a:t>Adjacency matrix</a:t>
            </a:r>
          </a:p>
          <a:p>
            <a:endParaRPr lang="en-GB" sz="3200" dirty="0"/>
          </a:p>
          <a:p>
            <a:endParaRPr lang="en-GB" sz="3200" dirty="0"/>
          </a:p>
          <a:p>
            <a:endParaRPr lang="en-GB" dirty="0"/>
          </a:p>
          <a:p>
            <a:endParaRPr lang="en-GB" dirty="0"/>
          </a:p>
        </p:txBody>
      </p:sp>
      <p:sp>
        <p:nvSpPr>
          <p:cNvPr id="5" name="Oval Callout 4">
            <a:extLst>
              <a:ext uri="{FF2B5EF4-FFF2-40B4-BE49-F238E27FC236}">
                <a16:creationId xmlns:a16="http://schemas.microsoft.com/office/drawing/2014/main" id="{E13804A8-0FE2-A945-9C11-62011FDB95A2}"/>
              </a:ext>
            </a:extLst>
          </p:cNvPr>
          <p:cNvSpPr/>
          <p:nvPr/>
        </p:nvSpPr>
        <p:spPr>
          <a:xfrm>
            <a:off x="6096000" y="226545"/>
            <a:ext cx="3151094" cy="1896035"/>
          </a:xfrm>
          <a:prstGeom prst="wedgeEllipseCallout">
            <a:avLst>
              <a:gd name="adj1" fmla="val -162785"/>
              <a:gd name="adj2" fmla="val 107181"/>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2">
                    <a:lumMod val="25000"/>
                  </a:schemeClr>
                </a:solidFill>
              </a:rPr>
              <a:t>Contact-tracing apps: Individuals / households??</a:t>
            </a:r>
          </a:p>
        </p:txBody>
      </p:sp>
    </p:spTree>
    <p:extLst>
      <p:ext uri="{BB962C8B-B14F-4D97-AF65-F5344CB8AC3E}">
        <p14:creationId xmlns:p14="http://schemas.microsoft.com/office/powerpoint/2010/main" val="299938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030" y="-156507"/>
            <a:ext cx="5040560" cy="1143000"/>
          </a:xfrm>
        </p:spPr>
        <p:txBody>
          <a:bodyPr/>
          <a:lstStyle/>
          <a:p>
            <a:r>
              <a:rPr lang="en-GB" b="1" dirty="0"/>
              <a:t>Parameter settings</a:t>
            </a:r>
          </a:p>
        </p:txBody>
      </p:sp>
      <p:sp>
        <p:nvSpPr>
          <p:cNvPr id="5" name="Content Placeholder 5"/>
          <p:cNvSpPr txBox="1">
            <a:spLocks/>
          </p:cNvSpPr>
          <p:nvPr/>
        </p:nvSpPr>
        <p:spPr>
          <a:xfrm>
            <a:off x="7248128" y="404664"/>
            <a:ext cx="3168352" cy="35283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endParaRPr lang="en-GB" sz="2000" dirty="0"/>
          </a:p>
        </p:txBody>
      </p:sp>
      <p:sp>
        <p:nvSpPr>
          <p:cNvPr id="8" name="Content Placeholder 5"/>
          <p:cNvSpPr txBox="1">
            <a:spLocks/>
          </p:cNvSpPr>
          <p:nvPr/>
        </p:nvSpPr>
        <p:spPr>
          <a:xfrm>
            <a:off x="7484321" y="1412776"/>
            <a:ext cx="3168352" cy="35283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None/>
            </a:pPr>
            <a:endParaRPr lang="en-GB" sz="2000" dirty="0"/>
          </a:p>
        </p:txBody>
      </p:sp>
      <p:sp>
        <p:nvSpPr>
          <p:cNvPr id="12" name="TextBox 11">
            <a:extLst>
              <a:ext uri="{FF2B5EF4-FFF2-40B4-BE49-F238E27FC236}">
                <a16:creationId xmlns:a16="http://schemas.microsoft.com/office/drawing/2014/main" id="{3C4340EC-E6D4-AA4A-BBE9-177AE7A33090}"/>
              </a:ext>
            </a:extLst>
          </p:cNvPr>
          <p:cNvSpPr txBox="1"/>
          <p:nvPr/>
        </p:nvSpPr>
        <p:spPr>
          <a:xfrm>
            <a:off x="2025420" y="6192299"/>
            <a:ext cx="1945089" cy="400110"/>
          </a:xfrm>
          <a:prstGeom prst="rect">
            <a:avLst/>
          </a:prstGeom>
          <a:noFill/>
        </p:spPr>
        <p:txBody>
          <a:bodyPr wrap="none" rtlCol="0">
            <a:spAutoFit/>
          </a:bodyPr>
          <a:lstStyle/>
          <a:p>
            <a:r>
              <a:rPr lang="en-US" sz="2000" dirty="0"/>
              <a:t>(a) Main window</a:t>
            </a:r>
          </a:p>
        </p:txBody>
      </p:sp>
      <p:sp>
        <p:nvSpPr>
          <p:cNvPr id="13" name="TextBox 12">
            <a:extLst>
              <a:ext uri="{FF2B5EF4-FFF2-40B4-BE49-F238E27FC236}">
                <a16:creationId xmlns:a16="http://schemas.microsoft.com/office/drawing/2014/main" id="{D58A6C13-8222-B04D-9BC8-2D66F2727272}"/>
              </a:ext>
            </a:extLst>
          </p:cNvPr>
          <p:cNvSpPr txBox="1"/>
          <p:nvPr/>
        </p:nvSpPr>
        <p:spPr>
          <a:xfrm>
            <a:off x="7484321" y="5627426"/>
            <a:ext cx="3908152" cy="707886"/>
          </a:xfrm>
          <a:prstGeom prst="rect">
            <a:avLst/>
          </a:prstGeom>
          <a:noFill/>
        </p:spPr>
        <p:txBody>
          <a:bodyPr wrap="square" rtlCol="0">
            <a:spAutoFit/>
          </a:bodyPr>
          <a:lstStyle/>
          <a:p>
            <a:r>
              <a:rPr lang="en-US" sz="2000" dirty="0"/>
              <a:t>(b) Dialog window to setup a </a:t>
            </a:r>
          </a:p>
          <a:p>
            <a:r>
              <a:rPr lang="en-US" sz="2000" dirty="0"/>
              <a:t>specific distance kernel</a:t>
            </a:r>
          </a:p>
        </p:txBody>
      </p:sp>
      <p:pic>
        <p:nvPicPr>
          <p:cNvPr id="14" name="Picture 13" descr="Screen Shot 2016-01-26 at 11.30.38.png">
            <a:extLst>
              <a:ext uri="{FF2B5EF4-FFF2-40B4-BE49-F238E27FC236}">
                <a16:creationId xmlns:a16="http://schemas.microsoft.com/office/drawing/2014/main" id="{8CCEBD72-B6B5-134D-A7D6-D4866E6BD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23" y="939143"/>
            <a:ext cx="5676964" cy="5242281"/>
          </a:xfrm>
          <a:prstGeom prst="rect">
            <a:avLst/>
          </a:prstGeom>
        </p:spPr>
      </p:pic>
      <p:pic>
        <p:nvPicPr>
          <p:cNvPr id="15" name="Picture 14" descr="Screen Shot 2016-01-26 at 11.38.26.png">
            <a:extLst>
              <a:ext uri="{FF2B5EF4-FFF2-40B4-BE49-F238E27FC236}">
                <a16:creationId xmlns:a16="http://schemas.microsoft.com/office/drawing/2014/main" id="{9CEC016B-B3B3-314D-8F19-142ADC468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4490" y="414993"/>
            <a:ext cx="4558079" cy="5030231"/>
          </a:xfrm>
          <a:prstGeom prst="rect">
            <a:avLst/>
          </a:prstGeom>
        </p:spPr>
      </p:pic>
    </p:spTree>
    <p:extLst>
      <p:ext uri="{BB962C8B-B14F-4D97-AF65-F5344CB8AC3E}">
        <p14:creationId xmlns:p14="http://schemas.microsoft.com/office/powerpoint/2010/main" val="142992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AF4376-3229-0042-8FEA-8A1D1FEA8497}"/>
              </a:ext>
            </a:extLst>
          </p:cNvPr>
          <p:cNvSpPr>
            <a:spLocks noGrp="1"/>
          </p:cNvSpPr>
          <p:nvPr>
            <p:ph type="title"/>
          </p:nvPr>
        </p:nvSpPr>
        <p:spPr/>
        <p:txBody>
          <a:bodyPr/>
          <a:lstStyle/>
          <a:p>
            <a:r>
              <a:rPr lang="en-GB" b="1" dirty="0"/>
              <a:t>Strengths &amp; limitations</a:t>
            </a:r>
          </a:p>
        </p:txBody>
      </p:sp>
      <p:sp>
        <p:nvSpPr>
          <p:cNvPr id="6" name="Content Placeholder 5">
            <a:extLst>
              <a:ext uri="{FF2B5EF4-FFF2-40B4-BE49-F238E27FC236}">
                <a16:creationId xmlns:a16="http://schemas.microsoft.com/office/drawing/2014/main" id="{DF6192C2-FF1D-9B42-A1D4-66929D0FAB7C}"/>
              </a:ext>
            </a:extLst>
          </p:cNvPr>
          <p:cNvSpPr>
            <a:spLocks noGrp="1"/>
          </p:cNvSpPr>
          <p:nvPr>
            <p:ph idx="1"/>
          </p:nvPr>
        </p:nvSpPr>
        <p:spPr>
          <a:xfrm>
            <a:off x="838200" y="1690688"/>
            <a:ext cx="10515600" cy="4486275"/>
          </a:xfrm>
        </p:spPr>
        <p:txBody>
          <a:bodyPr>
            <a:normAutofit lnSpcReduction="10000"/>
          </a:bodyPr>
          <a:lstStyle/>
          <a:p>
            <a:r>
              <a:rPr lang="en-GB" dirty="0"/>
              <a:t>Advantages:</a:t>
            </a:r>
          </a:p>
          <a:p>
            <a:pPr lvl="1"/>
            <a:r>
              <a:rPr lang="en-GB" dirty="0"/>
              <a:t>Cross-platform: Windows, Mac OSX </a:t>
            </a:r>
          </a:p>
          <a:p>
            <a:pPr lvl="1"/>
            <a:r>
              <a:rPr lang="en-GB" dirty="0"/>
              <a:t>Parameters can be adapted for COVID-19</a:t>
            </a:r>
          </a:p>
          <a:p>
            <a:r>
              <a:rPr lang="en-GB" dirty="0"/>
              <a:t>Explicitly includes contact tracing / standstills</a:t>
            </a:r>
          </a:p>
          <a:p>
            <a:r>
              <a:rPr lang="en-GB" dirty="0"/>
              <a:t>Limitations of the model:</a:t>
            </a:r>
          </a:p>
          <a:p>
            <a:pPr lvl="1"/>
            <a:r>
              <a:rPr lang="en-GB" dirty="0"/>
              <a:t>No vaccination</a:t>
            </a:r>
          </a:p>
          <a:p>
            <a:pPr lvl="1"/>
            <a:r>
              <a:rPr lang="en-GB" dirty="0"/>
              <a:t>Fixed values instead of distributions for e.g. incubation period, detection by clinical signs, reporting delays …</a:t>
            </a:r>
          </a:p>
          <a:p>
            <a:pPr lvl="1"/>
            <a:r>
              <a:rPr lang="en-GB" dirty="0"/>
              <a:t>Quite slow…</a:t>
            </a:r>
          </a:p>
          <a:p>
            <a:pPr lvl="1"/>
            <a:r>
              <a:rPr lang="en-GB" dirty="0"/>
              <a:t>GUI for now</a:t>
            </a:r>
          </a:p>
          <a:p>
            <a:r>
              <a:rPr lang="en-GB" dirty="0"/>
              <a:t>“Reverse” contact tracing</a:t>
            </a:r>
          </a:p>
          <a:p>
            <a:endParaRPr lang="en-GB" dirty="0"/>
          </a:p>
          <a:p>
            <a:endParaRPr lang="en-GB" dirty="0"/>
          </a:p>
          <a:p>
            <a:endParaRPr lang="en-GB" dirty="0"/>
          </a:p>
        </p:txBody>
      </p:sp>
    </p:spTree>
    <p:extLst>
      <p:ext uri="{BB962C8B-B14F-4D97-AF65-F5344CB8AC3E}">
        <p14:creationId xmlns:p14="http://schemas.microsoft.com/office/powerpoint/2010/main" val="30474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1657-2297-9E40-A6ED-D90287FB3A35}"/>
              </a:ext>
            </a:extLst>
          </p:cNvPr>
          <p:cNvSpPr>
            <a:spLocks noGrp="1"/>
          </p:cNvSpPr>
          <p:nvPr>
            <p:ph type="title"/>
          </p:nvPr>
        </p:nvSpPr>
        <p:spPr>
          <a:xfrm>
            <a:off x="472440" y="220433"/>
            <a:ext cx="10515600" cy="1325563"/>
          </a:xfrm>
        </p:spPr>
        <p:txBody>
          <a:bodyPr/>
          <a:lstStyle/>
          <a:p>
            <a:r>
              <a:rPr lang="en-US" b="1" dirty="0"/>
              <a:t>Questions model could address</a:t>
            </a:r>
          </a:p>
        </p:txBody>
      </p:sp>
      <p:sp>
        <p:nvSpPr>
          <p:cNvPr id="3" name="Content Placeholder 2">
            <a:extLst>
              <a:ext uri="{FF2B5EF4-FFF2-40B4-BE49-F238E27FC236}">
                <a16:creationId xmlns:a16="http://schemas.microsoft.com/office/drawing/2014/main" id="{D444CA60-F9FF-CA4E-A4C2-6CD39EAA4819}"/>
              </a:ext>
            </a:extLst>
          </p:cNvPr>
          <p:cNvSpPr>
            <a:spLocks noGrp="1"/>
          </p:cNvSpPr>
          <p:nvPr>
            <p:ph idx="1"/>
          </p:nvPr>
        </p:nvSpPr>
        <p:spPr>
          <a:xfrm>
            <a:off x="838200" y="1545996"/>
            <a:ext cx="10515600" cy="4630967"/>
          </a:xfrm>
        </p:spPr>
        <p:txBody>
          <a:bodyPr>
            <a:normAutofit fontScale="92500" lnSpcReduction="20000"/>
          </a:bodyPr>
          <a:lstStyle/>
          <a:p>
            <a:r>
              <a:rPr lang="en-US"/>
              <a:t>Efficacy of contact tracing using mobile phone technologies</a:t>
            </a:r>
          </a:p>
          <a:p>
            <a:pPr lvl="1"/>
            <a:r>
              <a:rPr lang="en-US"/>
              <a:t>Uptake and complicance with outputs</a:t>
            </a:r>
          </a:p>
          <a:p>
            <a:pPr lvl="1"/>
            <a:endParaRPr lang="en-US"/>
          </a:p>
          <a:p>
            <a:r>
              <a:rPr lang="en-US"/>
              <a:t>Optimal usage of technology, epidemiologically and for compliance eg</a:t>
            </a:r>
          </a:p>
          <a:p>
            <a:pPr lvl="1"/>
            <a:r>
              <a:rPr lang="en-US"/>
              <a:t>Ask alertees to self-isolate for 14 days?</a:t>
            </a:r>
          </a:p>
          <a:p>
            <a:pPr lvl="1"/>
            <a:r>
              <a:rPr lang="en-US"/>
              <a:t>Provide rapid testing of alertees?</a:t>
            </a:r>
          </a:p>
          <a:p>
            <a:pPr lvl="1"/>
            <a:r>
              <a:rPr lang="en-US"/>
              <a:t>Short isolation and test/multiple testing</a:t>
            </a:r>
          </a:p>
          <a:p>
            <a:pPr lvl="1"/>
            <a:endParaRPr lang="en-US"/>
          </a:p>
          <a:p>
            <a:r>
              <a:rPr lang="en-US"/>
              <a:t>Practical implications</a:t>
            </a:r>
          </a:p>
          <a:p>
            <a:pPr lvl="1"/>
            <a:r>
              <a:rPr lang="en-US"/>
              <a:t>Whole schools/offices closed at moments notice</a:t>
            </a:r>
          </a:p>
          <a:p>
            <a:pPr lvl="1"/>
            <a:r>
              <a:rPr lang="en-US"/>
              <a:t>Testing infrastructure needed to test all alertees</a:t>
            </a:r>
          </a:p>
          <a:p>
            <a:pPr marL="457200" lvl="1" indent="0">
              <a:buNone/>
            </a:pPr>
            <a:endParaRPr lang="en-US"/>
          </a:p>
          <a:p>
            <a:r>
              <a:rPr lang="en-US"/>
              <a:t>Is use only practical in conjunction with social distancing?</a:t>
            </a:r>
          </a:p>
          <a:p>
            <a:pPr lvl="1"/>
            <a:r>
              <a:rPr lang="en-US"/>
              <a:t>Might app encourage social distancing to avoid being alerted?</a:t>
            </a:r>
          </a:p>
          <a:p>
            <a:endParaRPr lang="en-US"/>
          </a:p>
        </p:txBody>
      </p:sp>
    </p:spTree>
    <p:extLst>
      <p:ext uri="{BB962C8B-B14F-4D97-AF65-F5344CB8AC3E}">
        <p14:creationId xmlns:p14="http://schemas.microsoft.com/office/powerpoint/2010/main" val="1203079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742</Words>
  <Application>Microsoft Macintosh PowerPoint</Application>
  <PresentationFormat>Widescreen</PresentationFormat>
  <Paragraphs>72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Glasgow ‘FMD’ model</vt:lpstr>
      <vt:lpstr>Main features </vt:lpstr>
      <vt:lpstr>Control strategies</vt:lpstr>
      <vt:lpstr>How to use it</vt:lpstr>
      <vt:lpstr>Parameter settings</vt:lpstr>
      <vt:lpstr>Strengths &amp; limitations</vt:lpstr>
      <vt:lpstr>Questions model could address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Glasgow ‘FMD’ model</dc:title>
  <dc:creator>Sibylle Mohr</dc:creator>
  <cp:lastModifiedBy>Sibylle Mohr</cp:lastModifiedBy>
  <cp:revision>11</cp:revision>
  <dcterms:created xsi:type="dcterms:W3CDTF">2020-04-15T18:09:46Z</dcterms:created>
  <dcterms:modified xsi:type="dcterms:W3CDTF">2020-04-16T09:57:46Z</dcterms:modified>
</cp:coreProperties>
</file>