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62" r:id="rId9"/>
    <p:sldId id="263" r:id="rId10"/>
    <p:sldId id="264" r:id="rId11"/>
    <p:sldId id="265" r:id="rId12"/>
    <p:sldId id="292" r:id="rId13"/>
    <p:sldId id="266" r:id="rId14"/>
    <p:sldId id="267" r:id="rId15"/>
    <p:sldId id="268" r:id="rId16"/>
    <p:sldId id="269" r:id="rId17"/>
    <p:sldId id="270" r:id="rId18"/>
    <p:sldId id="271" r:id="rId19"/>
    <p:sldId id="290" r:id="rId20"/>
    <p:sldId id="293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95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4" r:id="rId40"/>
    <p:sldId id="289" r:id="rId4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2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6288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15300" y="8591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35575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752748" y="1716525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920550"/>
            <a:ext cx="8229600" cy="83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Shape 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2421949" cy="10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20477" y="77562"/>
            <a:ext cx="832625" cy="1114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c2@st-andrews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obocode.sourceforge.net" TargetMode="External"/><Relationship Id="rId4" Type="http://schemas.openxmlformats.org/officeDocument/2006/relationships/hyperlink" Target="http://robocode.sourceforge.net/docs/robocode/" TargetMode="External"/><Relationship Id="rId5" Type="http://schemas.openxmlformats.org/officeDocument/2006/relationships/hyperlink" Target="http://www.ibm.com/developerworks/library/j-tipstrats/" TargetMode="External"/><Relationship Id="rId6" Type="http://schemas.openxmlformats.org/officeDocument/2006/relationships/hyperlink" Target="http://law.lclark.edu/live/files/9385-boolean-bas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ic2.host.cs.st-andrews.ac.uk/basic-java.html" TargetMode="External"/><Relationship Id="rId4" Type="http://schemas.openxmlformats.org/officeDocument/2006/relationships/hyperlink" Target="https://learnxinyminutes.com/docs/jav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c2.host.cs.st-andrews.ac.uk/robocode-extra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awt/Color.html?is-external=true" TargetMode="External"/><Relationship Id="rId4" Type="http://schemas.openxmlformats.org/officeDocument/2006/relationships/hyperlink" Target="http://robocode.sourceforge.net/docs/robocode/robocode/Robot.html#setColors%28java.awt.Color,%20java.awt.Color,%20java.awt.Color,%20java.awt.Color,%20java.awt.Color%2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bocode.sourceforge.net/docs/robocode/robocode/Robot.html#setColors%28java.awt.Color,%20java.awt.Color,%20java.awt.Color%2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29400" y="109831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u="sng">
                <a:solidFill>
                  <a:srgbClr val="0000FF"/>
                </a:solidFill>
              </a:rPr>
              <a:t>ROBOCODE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685800" y="2558044"/>
            <a:ext cx="7772400" cy="207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Simone Conte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sic2@st-andrews.ac.uk</a:t>
            </a:r>
            <a:r>
              <a:rPr lang="en" sz="2400">
                <a:solidFill>
                  <a:srgbClr val="000000"/>
                </a:solidFill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(with thanks to Ruth Letham, Shyam Reyal, Greg Bigwood, James Smith,</a:t>
            </a:r>
          </a:p>
          <a:p>
            <a:pPr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Andrea Rendl, Kris Getchell, Tim Storer and Martin Bateman)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Shooting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Shooting is controlled by </a:t>
            </a:r>
            <a:r>
              <a:rPr lang="en" sz="1800" b="1" dirty="0"/>
              <a:t>fire()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When you see a robot an </a:t>
            </a:r>
            <a:r>
              <a:rPr lang="en" sz="1800" b="1" dirty="0">
                <a:solidFill>
                  <a:srgbClr val="FF0000"/>
                </a:solidFill>
              </a:rPr>
              <a:t>event</a:t>
            </a:r>
            <a:r>
              <a:rPr lang="en" sz="1800" dirty="0"/>
              <a:t> is triggered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 b="1" dirty="0" err="1">
                <a:solidFill>
                  <a:srgbClr val="666666"/>
                </a:solidFill>
              </a:rPr>
              <a:t>onScannedRobot</a:t>
            </a:r>
            <a:r>
              <a:rPr lang="en" sz="1800" b="1" dirty="0">
                <a:solidFill>
                  <a:srgbClr val="666666"/>
                </a:solidFill>
              </a:rPr>
              <a:t>()</a:t>
            </a:r>
            <a:r>
              <a:rPr lang="en" sz="1800" dirty="0">
                <a:solidFill>
                  <a:srgbClr val="666666"/>
                </a:solidFill>
              </a:rPr>
              <a:t> is executed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Want to pack more of a punch?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92" name="Shape 92"/>
          <p:cNvSpPr txBox="1"/>
          <p:nvPr/>
        </p:nvSpPr>
        <p:spPr>
          <a:xfrm>
            <a:off x="1189975" y="2797525"/>
            <a:ext cx="5019299" cy="109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public void onScannedRobot(ScannedRobotEvent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b="1">
                <a:solidFill>
                  <a:srgbClr val="666666"/>
                </a:solidFill>
              </a:rPr>
              <a:t>fire(1);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}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51875" y="4134275"/>
            <a:ext cx="5019299" cy="109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public void </a:t>
            </a:r>
            <a:r>
              <a:rPr lang="en" dirty="0" err="1">
                <a:solidFill>
                  <a:srgbClr val="1155CC"/>
                </a:solidFill>
              </a:rPr>
              <a:t>onScannedRobot</a:t>
            </a:r>
            <a:r>
              <a:rPr lang="en" dirty="0">
                <a:solidFill>
                  <a:srgbClr val="1155CC"/>
                </a:solidFill>
              </a:rPr>
              <a:t>(</a:t>
            </a:r>
            <a:r>
              <a:rPr lang="en" dirty="0" err="1">
                <a:solidFill>
                  <a:srgbClr val="1155CC"/>
                </a:solidFill>
              </a:rPr>
              <a:t>ScannedRobotEvent</a:t>
            </a:r>
            <a:r>
              <a:rPr lang="en" dirty="0">
                <a:solidFill>
                  <a:srgbClr val="1155CC"/>
                </a:solidFill>
              </a:rPr>
              <a:t>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	</a:t>
            </a:r>
            <a:r>
              <a:rPr lang="en" b="1" dirty="0">
                <a:solidFill>
                  <a:srgbClr val="1155CC"/>
                </a:solidFill>
              </a:rPr>
              <a:t>fire(10</a:t>
            </a:r>
            <a:r>
              <a:rPr lang="en" b="1" dirty="0" smtClean="0">
                <a:solidFill>
                  <a:srgbClr val="1155CC"/>
                </a:solidFill>
              </a:rPr>
              <a:t>);</a:t>
            </a:r>
            <a:r>
              <a:rPr lang="en-GB" b="1" dirty="0" smtClean="0">
                <a:solidFill>
                  <a:srgbClr val="1155CC"/>
                </a:solidFill>
              </a:rPr>
              <a:t> </a:t>
            </a:r>
            <a:r>
              <a:rPr lang="en-GB" b="1" dirty="0" smtClean="0">
                <a:solidFill>
                  <a:schemeClr val="accent3"/>
                </a:solidFill>
              </a:rPr>
              <a:t>// This will be equal to fire(3);</a:t>
            </a:r>
            <a:endParaRPr lang="en" b="1" dirty="0">
              <a:solidFill>
                <a:schemeClr val="accent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Shooting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6034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Shooting is controlled by </a:t>
            </a:r>
            <a:r>
              <a:rPr lang="en" sz="1800" b="1"/>
              <a:t>fire()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When you see a robot an </a:t>
            </a:r>
            <a:r>
              <a:rPr lang="en" sz="1800" b="1">
                <a:solidFill>
                  <a:srgbClr val="FF0000"/>
                </a:solidFill>
              </a:rPr>
              <a:t>event</a:t>
            </a:r>
            <a:r>
              <a:rPr lang="en" sz="1800"/>
              <a:t> is triggered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666666"/>
                </a:solidFill>
              </a:rPr>
              <a:t>onScannedRobot()</a:t>
            </a:r>
            <a:r>
              <a:rPr lang="en" sz="1800">
                <a:solidFill>
                  <a:srgbClr val="666666"/>
                </a:solidFill>
              </a:rPr>
              <a:t> is executed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Want to pack more of a punch?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01" name="Shape 101"/>
          <p:cNvSpPr txBox="1"/>
          <p:nvPr/>
        </p:nvSpPr>
        <p:spPr>
          <a:xfrm>
            <a:off x="1189975" y="2797525"/>
            <a:ext cx="5019299" cy="109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public void onScannedRobot(ScannedRobotEvent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b="1">
                <a:solidFill>
                  <a:srgbClr val="666666"/>
                </a:solidFill>
              </a:rPr>
              <a:t>fire(1);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}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51875" y="4134275"/>
            <a:ext cx="5019299" cy="109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public void onScannedRobot(ScannedRobotEvent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b="1">
                <a:solidFill>
                  <a:srgbClr val="666666"/>
                </a:solidFill>
              </a:rPr>
              <a:t>fire(10);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}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499025" y="1466500"/>
            <a:ext cx="3797399" cy="18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Be Careful!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Firing costs energy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solidFill>
                <a:srgbClr val="FF00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2200" b="1">
                <a:solidFill>
                  <a:srgbClr val="FF0000"/>
                </a:solidFill>
              </a:rPr>
              <a:t>No energy = Sitting Duck!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91" y="3048000"/>
            <a:ext cx="2743207" cy="17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200" y="1704425"/>
            <a:ext cx="8229600" cy="3185627"/>
          </a:xfrm>
        </p:spPr>
        <p:txBody>
          <a:bodyPr/>
          <a:lstStyle/>
          <a:p>
            <a:r>
              <a:rPr lang="en-US" dirty="0" smtClean="0"/>
              <a:t>The more you shoot, the more power is spend</a:t>
            </a:r>
          </a:p>
          <a:p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(</a:t>
            </a:r>
            <a:r>
              <a:rPr lang="en-US" sz="2000" dirty="0"/>
              <a:t>4 * power) damage if it hits another robot. 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power is greater than 1, it will do an additional 2 * (power - 1) damage. 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will get (3 * power) back if you hit the other robot.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Taking Fire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If you are dishing it out, you are probably going to take some hits too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When your robot gets shot, another </a:t>
            </a:r>
            <a:r>
              <a:rPr lang="en" sz="1800" b="1">
                <a:solidFill>
                  <a:srgbClr val="FF0000"/>
                </a:solidFill>
              </a:rPr>
              <a:t>event</a:t>
            </a:r>
            <a:r>
              <a:rPr lang="en" sz="1800"/>
              <a:t> is triggered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b="1"/>
              <a:t>onHitByBullet() </a:t>
            </a:r>
            <a:r>
              <a:rPr lang="en" sz="1800"/>
              <a:t>is executed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Taking Fire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If you are dishing it out, you are probably going to take some hits too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When your robot gets shot, another </a:t>
            </a:r>
            <a:r>
              <a:rPr lang="en" sz="1800" b="1">
                <a:solidFill>
                  <a:srgbClr val="FF0000"/>
                </a:solidFill>
              </a:rPr>
              <a:t>event</a:t>
            </a:r>
            <a:r>
              <a:rPr lang="en" sz="1800"/>
              <a:t> is triggered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b="1"/>
              <a:t>onHitByBullet() </a:t>
            </a:r>
            <a:r>
              <a:rPr lang="en" sz="1800"/>
              <a:t>is executed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Try changing your direction by a fixed amount and moving away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119" name="Shape 119"/>
          <p:cNvSpPr txBox="1"/>
          <p:nvPr/>
        </p:nvSpPr>
        <p:spPr>
          <a:xfrm>
            <a:off x="939100" y="3570300"/>
            <a:ext cx="5019299" cy="109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public void onHItByBullet(HitByBulletEvent e)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</a:t>
            </a:r>
            <a:r>
              <a:rPr lang="en" b="1">
                <a:solidFill>
                  <a:srgbClr val="1155CC"/>
                </a:solidFill>
              </a:rPr>
              <a:t>turnLeft(90);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	back(100);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If … else</a:t>
            </a:r>
            <a:r>
              <a:rPr lang="en"/>
              <a:t> Conditions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Used to make </a:t>
            </a:r>
            <a:r>
              <a:rPr lang="en" sz="1800" b="1" i="1"/>
              <a:t>Boolean</a:t>
            </a:r>
            <a:r>
              <a:rPr lang="en" sz="1800" i="1"/>
              <a:t> (true/false)</a:t>
            </a:r>
            <a:r>
              <a:rPr lang="en" sz="1800"/>
              <a:t> decisions in code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do one thing, or another thing depending on a condition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Basic Structures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127" name="Shape 127"/>
          <p:cNvSpPr txBox="1"/>
          <p:nvPr/>
        </p:nvSpPr>
        <p:spPr>
          <a:xfrm>
            <a:off x="939100" y="2749650"/>
            <a:ext cx="3324599" cy="19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if </a:t>
            </a:r>
            <a:r>
              <a:rPr lang="en">
                <a:solidFill>
                  <a:srgbClr val="1155CC"/>
                </a:solidFill>
              </a:rPr>
              <a:t>(&lt;condition&gt;)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// code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263700" y="2730075"/>
            <a:ext cx="3324599" cy="19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if </a:t>
            </a:r>
            <a:r>
              <a:rPr lang="en">
                <a:solidFill>
                  <a:srgbClr val="1155CC"/>
                </a:solidFill>
              </a:rPr>
              <a:t>(&lt;condition&gt;)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//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else</a:t>
            </a:r>
            <a:r>
              <a:rPr lang="en">
                <a:solidFill>
                  <a:srgbClr val="1155CC"/>
                </a:solidFill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//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}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950" y="2501950"/>
            <a:ext cx="2049724" cy="16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If … else</a:t>
            </a:r>
            <a:r>
              <a:rPr lang="en"/>
              <a:t> Conditions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Used to make </a:t>
            </a:r>
            <a:r>
              <a:rPr lang="en" sz="1800" b="1" i="1" dirty="0"/>
              <a:t>Boolean</a:t>
            </a:r>
            <a:r>
              <a:rPr lang="en" sz="1800" i="1" dirty="0"/>
              <a:t> (true/false)</a:t>
            </a:r>
            <a:r>
              <a:rPr lang="en" sz="1800" dirty="0"/>
              <a:t> decisions in code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do one thing, or another thing depending on a condition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Basic Structures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GB" sz="1800" dirty="0" smtClean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GB" sz="1800" dirty="0" smtClean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 smtClean="0"/>
              <a:t>Condition </a:t>
            </a:r>
            <a:r>
              <a:rPr lang="en" sz="1800" dirty="0"/>
              <a:t>is enclosed in parentheses </a:t>
            </a:r>
            <a:r>
              <a:rPr lang="en" sz="1800" b="1" dirty="0"/>
              <a:t>()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Action is enclosed in braces </a:t>
            </a:r>
            <a:r>
              <a:rPr lang="en" sz="1800" b="1" dirty="0"/>
              <a:t>{}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Use </a:t>
            </a:r>
            <a:r>
              <a:rPr lang="en" sz="1800" b="1" dirty="0"/>
              <a:t>! (</a:t>
            </a:r>
            <a:r>
              <a:rPr lang="en" sz="1800" b="1" i="1" dirty="0"/>
              <a:t>NOT</a:t>
            </a:r>
            <a:r>
              <a:rPr lang="en" sz="1800" b="1" dirty="0"/>
              <a:t>)</a:t>
            </a:r>
            <a:r>
              <a:rPr lang="en" sz="1800" dirty="0"/>
              <a:t>, </a:t>
            </a:r>
            <a:r>
              <a:rPr lang="en" sz="1800" b="1" dirty="0"/>
              <a:t>&amp;&amp; (</a:t>
            </a:r>
            <a:r>
              <a:rPr lang="en" sz="1800" b="1" i="1" dirty="0"/>
              <a:t>AND</a:t>
            </a:r>
            <a:r>
              <a:rPr lang="en" sz="1800" b="1" dirty="0"/>
              <a:t>)</a:t>
            </a:r>
            <a:r>
              <a:rPr lang="en" sz="1800" dirty="0"/>
              <a:t> and </a:t>
            </a:r>
            <a:r>
              <a:rPr lang="en" sz="1800" b="1" dirty="0"/>
              <a:t>||</a:t>
            </a:r>
            <a:r>
              <a:rPr lang="en" sz="1800" dirty="0"/>
              <a:t> </a:t>
            </a:r>
            <a:r>
              <a:rPr lang="en" sz="1800" b="1" dirty="0"/>
              <a:t>(</a:t>
            </a:r>
            <a:r>
              <a:rPr lang="en" sz="1800" b="1" i="1" dirty="0"/>
              <a:t>OR</a:t>
            </a:r>
            <a:r>
              <a:rPr lang="en" sz="1800" b="1" dirty="0"/>
              <a:t>)</a:t>
            </a:r>
            <a:r>
              <a:rPr lang="en" sz="1800" dirty="0"/>
              <a:t> to make more complex conditions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137" name="Shape 137"/>
          <p:cNvSpPr txBox="1"/>
          <p:nvPr/>
        </p:nvSpPr>
        <p:spPr>
          <a:xfrm>
            <a:off x="939100" y="2749650"/>
            <a:ext cx="3324599" cy="19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1155CC"/>
                </a:solidFill>
              </a:rPr>
              <a:t>if </a:t>
            </a:r>
            <a:r>
              <a:rPr lang="en" dirty="0">
                <a:solidFill>
                  <a:srgbClr val="1155CC"/>
                </a:solidFill>
              </a:rPr>
              <a:t>(&lt;condition&gt;)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	//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1155CC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263700" y="2730075"/>
            <a:ext cx="3324599" cy="19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1155CC"/>
                </a:solidFill>
              </a:rPr>
              <a:t>if </a:t>
            </a:r>
            <a:r>
              <a:rPr lang="en" dirty="0">
                <a:solidFill>
                  <a:srgbClr val="1155CC"/>
                </a:solidFill>
              </a:rPr>
              <a:t>(&lt;condition&gt;)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	//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1155CC"/>
                </a:solidFill>
              </a:rPr>
              <a:t>else</a:t>
            </a:r>
            <a:r>
              <a:rPr lang="en" dirty="0">
                <a:solidFill>
                  <a:srgbClr val="1155CC"/>
                </a:solidFill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	//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}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950" y="2501950"/>
            <a:ext cx="2049724" cy="16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Strategy: When I see an enemy, it is close by and I have lots of energy fire hard at it, otherwise just fire a basic shoot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Strategy: When I see an enemy, it is close by and I have lots of energy fire hard at it, otherwise just fire a basic shoot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When </a:t>
            </a:r>
            <a:r>
              <a:rPr lang="en" sz="1800" b="1"/>
              <a:t>onScannedRobot</a:t>
            </a:r>
            <a:r>
              <a:rPr lang="en" sz="1800"/>
              <a:t> is executed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b="1">
                <a:solidFill>
                  <a:srgbClr val="FF0000"/>
                </a:solidFill>
              </a:rPr>
              <a:t>e</a:t>
            </a:r>
            <a:r>
              <a:rPr lang="en" sz="1800"/>
              <a:t> contains information about the robot we scanned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Get the distance of the scanned robot with </a:t>
            </a:r>
            <a:r>
              <a:rPr lang="en" sz="1800" b="1">
                <a:solidFill>
                  <a:srgbClr val="FF0000"/>
                </a:solidFill>
              </a:rPr>
              <a:t>e</a:t>
            </a:r>
            <a:r>
              <a:rPr lang="en" sz="1800" b="1"/>
              <a:t>.getDistance()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Get energy of my robot with </a:t>
            </a:r>
            <a:r>
              <a:rPr lang="en" sz="1800" b="1"/>
              <a:t>getEnergy()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154" name="Shape 154"/>
          <p:cNvSpPr txBox="1"/>
          <p:nvPr/>
        </p:nvSpPr>
        <p:spPr>
          <a:xfrm>
            <a:off x="1063175" y="3491609"/>
            <a:ext cx="5693399" cy="14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public void onScannedRobot(ScannedRobotEvent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if (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>
                <a:solidFill>
                  <a:srgbClr val="1155CC"/>
                </a:solidFill>
              </a:rPr>
              <a:t>.getDistance() &lt; 50 &amp;&amp; getEnergy() &gt; 50)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	fire(3);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	fire(1);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Variables</a:t>
            </a:r>
            <a:endParaRPr lang="en"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27200" y="1609009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-GB" sz="1800" dirty="0" smtClean="0">
                <a:solidFill>
                  <a:schemeClr val="tx1"/>
                </a:solidFill>
              </a:rPr>
              <a:t>You can also make use of variables</a:t>
            </a:r>
            <a:endParaRPr lang="en" sz="1800" b="1" dirty="0">
              <a:solidFill>
                <a:schemeClr val="tx1"/>
              </a:solidFill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154" name="Shape 154"/>
          <p:cNvSpPr txBox="1"/>
          <p:nvPr/>
        </p:nvSpPr>
        <p:spPr>
          <a:xfrm>
            <a:off x="999562" y="1950201"/>
            <a:ext cx="5693399" cy="2884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solidFill>
                  <a:srgbClr val="1155CC"/>
                </a:solidFill>
              </a:rPr>
              <a:t>public void </a:t>
            </a:r>
            <a:r>
              <a:rPr lang="en" sz="1300" dirty="0" err="1">
                <a:solidFill>
                  <a:srgbClr val="1155CC"/>
                </a:solidFill>
              </a:rPr>
              <a:t>onScannedRobot</a:t>
            </a:r>
            <a:r>
              <a:rPr lang="en" sz="1300" dirty="0">
                <a:solidFill>
                  <a:srgbClr val="1155CC"/>
                </a:solidFill>
              </a:rPr>
              <a:t>(</a:t>
            </a:r>
            <a:r>
              <a:rPr lang="en" sz="1300" dirty="0" err="1">
                <a:solidFill>
                  <a:srgbClr val="1155CC"/>
                </a:solidFill>
              </a:rPr>
              <a:t>ScannedRobotEvent</a:t>
            </a:r>
            <a:r>
              <a:rPr lang="en" sz="1300" dirty="0">
                <a:solidFill>
                  <a:srgbClr val="1155CC"/>
                </a:solidFill>
              </a:rPr>
              <a:t> e) </a:t>
            </a:r>
            <a:r>
              <a:rPr lang="en" sz="1300" dirty="0" smtClean="0">
                <a:solidFill>
                  <a:srgbClr val="1155CC"/>
                </a:solidFill>
              </a:rPr>
              <a:t>{</a:t>
            </a:r>
            <a:endParaRPr lang="en-GB" sz="1300" dirty="0" smtClean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300" dirty="0">
                <a:solidFill>
                  <a:srgbClr val="1155CC"/>
                </a:solidFill>
              </a:rPr>
              <a:t>	</a:t>
            </a:r>
            <a:r>
              <a:rPr lang="en-GB" sz="1300" dirty="0" smtClean="0">
                <a:solidFill>
                  <a:srgbClr val="1155CC"/>
                </a:solidFill>
              </a:rPr>
              <a:t>double </a:t>
            </a:r>
            <a:r>
              <a:rPr lang="en-GB" sz="1300" b="1" dirty="0" err="1" smtClean="0">
                <a:solidFill>
                  <a:srgbClr val="1155CC"/>
                </a:solidFill>
              </a:rPr>
              <a:t>myEnergy</a:t>
            </a:r>
            <a:r>
              <a:rPr lang="en-GB" sz="1300" dirty="0" smtClean="0">
                <a:solidFill>
                  <a:srgbClr val="1155CC"/>
                </a:solidFill>
              </a:rPr>
              <a:t> = </a:t>
            </a:r>
            <a:r>
              <a:rPr lang="en-GB" sz="1300" dirty="0" err="1" smtClean="0">
                <a:solidFill>
                  <a:srgbClr val="1155CC"/>
                </a:solidFill>
              </a:rPr>
              <a:t>getEnergy</a:t>
            </a:r>
            <a:r>
              <a:rPr lang="en-GB" sz="1300" dirty="0" smtClean="0">
                <a:solidFill>
                  <a:srgbClr val="1155CC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>
                <a:solidFill>
                  <a:srgbClr val="1155CC"/>
                </a:solidFill>
              </a:rPr>
              <a:t>	</a:t>
            </a:r>
            <a:r>
              <a:rPr lang="en-GB" sz="1300" dirty="0" smtClean="0">
                <a:solidFill>
                  <a:srgbClr val="1155CC"/>
                </a:solidFill>
              </a:rPr>
              <a:t>double </a:t>
            </a:r>
            <a:r>
              <a:rPr lang="en-GB" sz="1300" b="1" dirty="0" err="1" smtClean="0">
                <a:solidFill>
                  <a:srgbClr val="1155CC"/>
                </a:solidFill>
              </a:rPr>
              <a:t>enemyDistance</a:t>
            </a:r>
            <a:r>
              <a:rPr lang="en-GB" sz="1300" dirty="0" smtClean="0">
                <a:solidFill>
                  <a:srgbClr val="1155CC"/>
                </a:solidFill>
              </a:rPr>
              <a:t> = </a:t>
            </a:r>
            <a:r>
              <a:rPr lang="en-GB" sz="1300" dirty="0" err="1" smtClean="0">
                <a:solidFill>
                  <a:srgbClr val="1155CC"/>
                </a:solidFill>
              </a:rPr>
              <a:t>e.getDistance</a:t>
            </a:r>
            <a:r>
              <a:rPr lang="en-GB" sz="1300" dirty="0" smtClean="0">
                <a:solidFill>
                  <a:srgbClr val="1155CC"/>
                </a:solidFill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endParaRPr lang="en" sz="1300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solidFill>
                  <a:srgbClr val="1155CC"/>
                </a:solidFill>
              </a:rPr>
              <a:t>	if </a:t>
            </a:r>
            <a:r>
              <a:rPr lang="en" sz="1300" dirty="0" smtClean="0">
                <a:solidFill>
                  <a:srgbClr val="1155CC"/>
                </a:solidFill>
              </a:rPr>
              <a:t>(</a:t>
            </a:r>
            <a:r>
              <a:rPr lang="en-GB" sz="1300" b="1" dirty="0" err="1">
                <a:solidFill>
                  <a:srgbClr val="1155CC"/>
                </a:solidFill>
              </a:rPr>
              <a:t>enemyDistance</a:t>
            </a:r>
            <a:r>
              <a:rPr lang="en" sz="1300" dirty="0" smtClean="0">
                <a:solidFill>
                  <a:schemeClr val="accent1"/>
                </a:solidFill>
              </a:rPr>
              <a:t> </a:t>
            </a:r>
            <a:r>
              <a:rPr lang="en" sz="1300" dirty="0" smtClean="0">
                <a:solidFill>
                  <a:srgbClr val="1155CC"/>
                </a:solidFill>
              </a:rPr>
              <a:t>&lt; </a:t>
            </a:r>
            <a:r>
              <a:rPr lang="en" sz="1300" dirty="0">
                <a:solidFill>
                  <a:srgbClr val="1155CC"/>
                </a:solidFill>
              </a:rPr>
              <a:t>50 &amp;&amp; </a:t>
            </a:r>
            <a:r>
              <a:rPr lang="en-GB" sz="1300" b="1" dirty="0" err="1" smtClean="0">
                <a:solidFill>
                  <a:srgbClr val="1155CC"/>
                </a:solidFill>
              </a:rPr>
              <a:t>myEnergy</a:t>
            </a:r>
            <a:r>
              <a:rPr lang="en-GB" sz="1300" dirty="0" smtClean="0">
                <a:solidFill>
                  <a:srgbClr val="1155CC"/>
                </a:solidFill>
              </a:rPr>
              <a:t> </a:t>
            </a:r>
            <a:r>
              <a:rPr lang="en" sz="1300" dirty="0" smtClean="0">
                <a:solidFill>
                  <a:srgbClr val="1155CC"/>
                </a:solidFill>
              </a:rPr>
              <a:t>&gt; </a:t>
            </a:r>
            <a:r>
              <a:rPr lang="en" sz="1300" dirty="0">
                <a:solidFill>
                  <a:srgbClr val="1155CC"/>
                </a:solidFill>
              </a:rPr>
              <a:t>50)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solidFill>
                  <a:srgbClr val="1155CC"/>
                </a:solidFill>
              </a:rPr>
              <a:t>		</a:t>
            </a:r>
            <a:r>
              <a:rPr lang="en" sz="1300" dirty="0">
                <a:solidFill>
                  <a:srgbClr val="1155CC"/>
                </a:solidFill>
              </a:rPr>
              <a:t>fire(3</a:t>
            </a:r>
            <a:r>
              <a:rPr lang="en" sz="1300" dirty="0">
                <a:solidFill>
                  <a:srgbClr val="1155CC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solidFill>
                  <a:srgbClr val="1155CC"/>
                </a:solidFill>
              </a:rPr>
              <a:t>	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solidFill>
                  <a:srgbClr val="1155CC"/>
                </a:solidFill>
              </a:rPr>
              <a:t>		fire(1);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solidFill>
                  <a:srgbClr val="1155CC"/>
                </a:solidFill>
              </a:rPr>
              <a:t>	</a:t>
            </a:r>
            <a:r>
              <a:rPr lang="en" sz="1300" dirty="0" smtClean="0">
                <a:solidFill>
                  <a:srgbClr val="1155CC"/>
                </a:solidFill>
              </a:rPr>
              <a:t>}</a:t>
            </a:r>
            <a:endParaRPr lang="en-GB" sz="1300" dirty="0" smtClean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GB" sz="1300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300" dirty="0" smtClean="0">
                <a:solidFill>
                  <a:srgbClr val="1155CC"/>
                </a:solidFill>
              </a:rPr>
              <a:t>	if (</a:t>
            </a:r>
            <a:r>
              <a:rPr lang="en-GB" sz="1300" b="1" dirty="0" err="1" smtClean="0">
                <a:solidFill>
                  <a:srgbClr val="1155CC"/>
                </a:solidFill>
              </a:rPr>
              <a:t>myEnergy</a:t>
            </a:r>
            <a:r>
              <a:rPr lang="en-GB" sz="1300" dirty="0" smtClean="0">
                <a:solidFill>
                  <a:srgbClr val="1155CC"/>
                </a:solidFill>
              </a:rPr>
              <a:t> &gt; 40)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>
                <a:solidFill>
                  <a:srgbClr val="1155CC"/>
                </a:solidFill>
              </a:rPr>
              <a:t>	</a:t>
            </a:r>
            <a:r>
              <a:rPr lang="en-GB" sz="1300" dirty="0" smtClean="0">
                <a:solidFill>
                  <a:srgbClr val="1155CC"/>
                </a:solidFill>
              </a:rPr>
              <a:t>	</a:t>
            </a:r>
            <a:r>
              <a:rPr lang="en-GB" sz="1300" dirty="0" err="1" smtClean="0">
                <a:solidFill>
                  <a:srgbClr val="1155CC"/>
                </a:solidFill>
              </a:rPr>
              <a:t>turnLeft</a:t>
            </a:r>
            <a:r>
              <a:rPr lang="en-GB" sz="1300" dirty="0" smtClean="0">
                <a:solidFill>
                  <a:srgbClr val="1155CC"/>
                </a:solidFill>
              </a:rPr>
              <a:t>(120);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>
                <a:solidFill>
                  <a:srgbClr val="1155CC"/>
                </a:solidFill>
              </a:rPr>
              <a:t>	</a:t>
            </a:r>
            <a:r>
              <a:rPr lang="en-GB" sz="1300" dirty="0" smtClean="0">
                <a:solidFill>
                  <a:srgbClr val="1155CC"/>
                </a:solidFill>
              </a:rPr>
              <a:t>	fire(2);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300" dirty="0">
                <a:solidFill>
                  <a:srgbClr val="1155CC"/>
                </a:solidFill>
              </a:rPr>
              <a:t>	}</a:t>
            </a:r>
            <a:endParaRPr lang="en" sz="1300" dirty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solidFill>
                  <a:srgbClr val="1155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ROBOCODE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Developed by IBM</a:t>
            </a:r>
            <a:r>
              <a:rPr lang="en" sz="2000" b="1" baseline="30000"/>
              <a:t>®</a:t>
            </a:r>
          </a:p>
          <a:p>
            <a:pPr lvl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Programming game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You develop strategies for your robot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Write </a:t>
            </a:r>
            <a:r>
              <a:rPr lang="en" sz="2000" i="1"/>
              <a:t>Java™</a:t>
            </a:r>
            <a:r>
              <a:rPr lang="en" sz="2000"/>
              <a:t> to control your robot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Shooting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581" y="1568876"/>
            <a:ext cx="8229600" cy="3725699"/>
          </a:xfrm>
        </p:spPr>
        <p:txBody>
          <a:bodyPr/>
          <a:lstStyle/>
          <a:p>
            <a:r>
              <a:rPr lang="en-US" dirty="0" smtClean="0"/>
              <a:t>You cannot fire if your gun is overheated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300" dirty="0">
                <a:solidFill>
                  <a:srgbClr val="1155CC"/>
                </a:solidFill>
              </a:rPr>
              <a:t>if </a:t>
            </a:r>
            <a:r>
              <a:rPr lang="en-US" sz="1300" dirty="0">
                <a:solidFill>
                  <a:srgbClr val="1155CC"/>
                </a:solidFill>
              </a:rPr>
              <a:t>(</a:t>
            </a:r>
            <a:r>
              <a:rPr lang="en-US" sz="1300" dirty="0" err="1">
                <a:solidFill>
                  <a:srgbClr val="1155CC"/>
                </a:solidFill>
              </a:rPr>
              <a:t>getGunHeat</a:t>
            </a:r>
            <a:r>
              <a:rPr lang="en-US" sz="1300" dirty="0">
                <a:solidFill>
                  <a:srgbClr val="1155CC"/>
                </a:solidFill>
              </a:rPr>
              <a:t>() == 0) { </a:t>
            </a:r>
            <a:endParaRPr lang="en-US" sz="1300" dirty="0">
              <a:solidFill>
                <a:srgbClr val="1155CC"/>
              </a:solidFill>
            </a:endParaRPr>
          </a:p>
          <a:p>
            <a:r>
              <a:rPr lang="en-US" sz="1300" dirty="0">
                <a:solidFill>
                  <a:srgbClr val="1155CC"/>
                </a:solidFill>
              </a:rPr>
              <a:t>	</a:t>
            </a:r>
            <a:r>
              <a:rPr lang="en-US" sz="1300" dirty="0">
                <a:solidFill>
                  <a:srgbClr val="1155CC"/>
                </a:solidFill>
              </a:rPr>
              <a:t>fire(</a:t>
            </a:r>
            <a:r>
              <a:rPr lang="en-US" sz="1300" dirty="0" err="1">
                <a:solidFill>
                  <a:srgbClr val="1155CC"/>
                </a:solidFill>
              </a:rPr>
              <a:t>Rules.MAX_BULLET_POWER</a:t>
            </a:r>
            <a:r>
              <a:rPr lang="en-US" sz="1300" dirty="0">
                <a:solidFill>
                  <a:srgbClr val="1155CC"/>
                </a:solidFill>
              </a:rPr>
              <a:t>); </a:t>
            </a:r>
            <a:endParaRPr lang="en-US" sz="1300" dirty="0">
              <a:solidFill>
                <a:srgbClr val="1155CC"/>
              </a:solidFill>
            </a:endParaRPr>
          </a:p>
          <a:p>
            <a:r>
              <a:rPr lang="en-US" sz="1300" dirty="0">
                <a:solidFill>
                  <a:srgbClr val="1155CC"/>
                </a:solidFill>
              </a:rPr>
              <a:t>}</a:t>
            </a:r>
            <a:endParaRPr lang="en-US" sz="1300" dirty="0">
              <a:solidFill>
                <a:srgbClr val="1155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805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While</a:t>
            </a:r>
            <a:r>
              <a:rPr lang="en"/>
              <a:t> Loops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Repeat a block of code any number of times while a condition holds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Basic Structure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162" name="Shape 162"/>
          <p:cNvSpPr txBox="1"/>
          <p:nvPr/>
        </p:nvSpPr>
        <p:spPr>
          <a:xfrm>
            <a:off x="939100" y="2427725"/>
            <a:ext cx="3324599" cy="10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while </a:t>
            </a:r>
            <a:r>
              <a:rPr lang="en">
                <a:solidFill>
                  <a:srgbClr val="1155CC"/>
                </a:solidFill>
              </a:rPr>
              <a:t>(&lt;condition&gt;)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	//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075" y="2119137"/>
            <a:ext cx="2055975" cy="166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While</a:t>
            </a:r>
            <a:r>
              <a:rPr lang="en"/>
              <a:t> Loops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Repeat a block of code any number of times while a condition holds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Basic Structure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Condition is enclosed in parentheses </a:t>
            </a:r>
            <a:r>
              <a:rPr lang="en" sz="1800" b="1" dirty="0"/>
              <a:t>()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Action is enclosed in braces</a:t>
            </a:r>
            <a:r>
              <a:rPr lang="en" sz="1800" b="1" dirty="0"/>
              <a:t> {}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Use </a:t>
            </a:r>
            <a:r>
              <a:rPr lang="en" sz="1800" b="1" dirty="0"/>
              <a:t>! (</a:t>
            </a:r>
            <a:r>
              <a:rPr lang="en" sz="1800" b="1" i="1" dirty="0"/>
              <a:t>NOT</a:t>
            </a:r>
            <a:r>
              <a:rPr lang="en" sz="1800" b="1" dirty="0"/>
              <a:t>)</a:t>
            </a:r>
            <a:r>
              <a:rPr lang="en" sz="1800" dirty="0"/>
              <a:t>, </a:t>
            </a:r>
            <a:r>
              <a:rPr lang="en" sz="1800" b="1" dirty="0"/>
              <a:t>&amp;&amp; (</a:t>
            </a:r>
            <a:r>
              <a:rPr lang="en" sz="1800" b="1" i="1" dirty="0"/>
              <a:t>AND</a:t>
            </a:r>
            <a:r>
              <a:rPr lang="en" sz="1800" b="1" dirty="0"/>
              <a:t>)</a:t>
            </a:r>
            <a:r>
              <a:rPr lang="en" sz="1800" dirty="0"/>
              <a:t> and </a:t>
            </a:r>
            <a:r>
              <a:rPr lang="en" sz="1800" b="1" dirty="0"/>
              <a:t>||</a:t>
            </a:r>
            <a:r>
              <a:rPr lang="en" sz="1800" dirty="0"/>
              <a:t> </a:t>
            </a:r>
            <a:r>
              <a:rPr lang="en" sz="1800" b="1" dirty="0"/>
              <a:t>(</a:t>
            </a:r>
            <a:r>
              <a:rPr lang="en" sz="1800" b="1" i="1" dirty="0"/>
              <a:t>OR</a:t>
            </a:r>
            <a:r>
              <a:rPr lang="en" sz="1800" b="1" dirty="0"/>
              <a:t>)</a:t>
            </a:r>
            <a:r>
              <a:rPr lang="en" sz="1800" dirty="0"/>
              <a:t> to make more complex conditions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Example: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171" name="Shape 171"/>
          <p:cNvSpPr txBox="1"/>
          <p:nvPr/>
        </p:nvSpPr>
        <p:spPr>
          <a:xfrm>
            <a:off x="2779695" y="2046512"/>
            <a:ext cx="3324599" cy="10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while </a:t>
            </a:r>
            <a:r>
              <a:rPr lang="en">
                <a:solidFill>
                  <a:srgbClr val="1155CC"/>
                </a:solidFill>
              </a:rPr>
              <a:t>(&lt;condition&gt;)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	//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1155CC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117396" y="4094350"/>
            <a:ext cx="3324599" cy="10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while </a:t>
            </a:r>
            <a:r>
              <a:rPr lang="en">
                <a:solidFill>
                  <a:srgbClr val="1155CC"/>
                </a:solidFill>
              </a:rPr>
              <a:t>(</a:t>
            </a:r>
            <a:r>
              <a:rPr lang="en" dirty="0" err="1">
                <a:solidFill>
                  <a:srgbClr val="1155CC"/>
                </a:solidFill>
              </a:rPr>
              <a:t>getEnergy</a:t>
            </a:r>
            <a:r>
              <a:rPr lang="en" dirty="0">
                <a:solidFill>
                  <a:srgbClr val="1155CC"/>
                </a:solidFill>
              </a:rPr>
              <a:t>() &gt; 90)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	fire(1);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1155CC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268" y="2119137"/>
            <a:ext cx="1723782" cy="13576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2"/>
          <p:cNvSpPr txBox="1"/>
          <p:nvPr/>
        </p:nvSpPr>
        <p:spPr>
          <a:xfrm>
            <a:off x="4683502" y="4094350"/>
            <a:ext cx="3324599" cy="10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1155CC"/>
                </a:solidFill>
              </a:rPr>
              <a:t>double </a:t>
            </a:r>
            <a:r>
              <a:rPr lang="en-GB" dirty="0" err="1" smtClean="0">
                <a:solidFill>
                  <a:srgbClr val="1155CC"/>
                </a:solidFill>
              </a:rPr>
              <a:t>myEnergy</a:t>
            </a:r>
            <a:r>
              <a:rPr lang="en-GB" dirty="0" smtClean="0">
                <a:solidFill>
                  <a:srgbClr val="1155CC"/>
                </a:solidFill>
              </a:rPr>
              <a:t> = </a:t>
            </a:r>
            <a:r>
              <a:rPr lang="en-GB" dirty="0" err="1" smtClean="0">
                <a:solidFill>
                  <a:srgbClr val="1155CC"/>
                </a:solidFill>
              </a:rPr>
              <a:t>getEnergy</a:t>
            </a:r>
            <a:r>
              <a:rPr lang="en-GB" dirty="0" smtClean="0">
                <a:solidFill>
                  <a:srgbClr val="1155CC"/>
                </a:solidFill>
              </a:rPr>
              <a:t>();</a:t>
            </a:r>
            <a:endParaRPr lang="en-GB" dirty="0" smtClean="0">
              <a:solidFill>
                <a:srgbClr val="1155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155CC"/>
                </a:solidFill>
              </a:rPr>
              <a:t>while </a:t>
            </a:r>
            <a:r>
              <a:rPr lang="en" dirty="0" smtClean="0">
                <a:solidFill>
                  <a:srgbClr val="1155CC"/>
                </a:solidFill>
              </a:rPr>
              <a:t>(</a:t>
            </a:r>
            <a:r>
              <a:rPr lang="en-GB" dirty="0" err="1" smtClean="0">
                <a:solidFill>
                  <a:srgbClr val="1155CC"/>
                </a:solidFill>
              </a:rPr>
              <a:t>myEnergy</a:t>
            </a:r>
            <a:r>
              <a:rPr lang="en" dirty="0" smtClean="0">
                <a:solidFill>
                  <a:srgbClr val="1155CC"/>
                </a:solidFill>
              </a:rPr>
              <a:t> </a:t>
            </a:r>
            <a:r>
              <a:rPr lang="en" dirty="0">
                <a:solidFill>
                  <a:srgbClr val="1155CC"/>
                </a:solidFill>
              </a:rPr>
              <a:t>&gt; 90)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	fire(1);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1155CC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Coding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Java is case sensitive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getenergy() </a:t>
            </a:r>
            <a:r>
              <a:rPr lang="en" sz="1800" b="1">
                <a:solidFill>
                  <a:srgbClr val="FF0000"/>
                </a:solidFill>
              </a:rPr>
              <a:t>is not</a:t>
            </a:r>
            <a:r>
              <a:rPr lang="en" sz="1800"/>
              <a:t> the same as getEnergy()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Coding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Java is case sensitive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getenergy() </a:t>
            </a:r>
            <a:r>
              <a:rPr lang="en" sz="1800" b="1">
                <a:solidFill>
                  <a:srgbClr val="666666"/>
                </a:solidFill>
              </a:rPr>
              <a:t>is not</a:t>
            </a:r>
            <a:r>
              <a:rPr lang="en" sz="1800">
                <a:solidFill>
                  <a:srgbClr val="666666"/>
                </a:solidFill>
              </a:rPr>
              <a:t> the same as getEnergy()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White space does not change the meaning of your code, but can make it easier to read </a:t>
            </a:r>
            <a:r>
              <a:rPr lang="en" sz="1800">
                <a:solidFill>
                  <a:srgbClr val="000000"/>
                </a:solidFill>
              </a:rPr>
              <a:t>(i.e. </a:t>
            </a:r>
            <a:r>
              <a:rPr lang="en" sz="1800" b="1">
                <a:solidFill>
                  <a:srgbClr val="000000"/>
                </a:solidFill>
              </a:rPr>
              <a:t>if   (condition)</a:t>
            </a:r>
            <a:r>
              <a:rPr lang="en" sz="1800">
                <a:solidFill>
                  <a:srgbClr val="000000"/>
                </a:solidFill>
              </a:rPr>
              <a:t> is the same as </a:t>
            </a:r>
            <a:r>
              <a:rPr lang="en" sz="1800" b="1">
                <a:solidFill>
                  <a:srgbClr val="000000"/>
                </a:solidFill>
              </a:rPr>
              <a:t>if(condition)</a:t>
            </a:r>
            <a:r>
              <a:rPr lang="en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Coding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Java is case sensitive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getenergy() </a:t>
            </a:r>
            <a:r>
              <a:rPr lang="en" sz="1800" b="1">
                <a:solidFill>
                  <a:srgbClr val="666666"/>
                </a:solidFill>
              </a:rPr>
              <a:t>is not</a:t>
            </a:r>
            <a:r>
              <a:rPr lang="en" sz="1800">
                <a:solidFill>
                  <a:srgbClr val="666666"/>
                </a:solidFill>
              </a:rPr>
              <a:t> the same as getEnergy()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White space does not change the meaning of your code, but can make it easier to read (i.e. if   (condition) is the same as if(condition))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Parentheses </a:t>
            </a:r>
            <a:r>
              <a:rPr lang="en" sz="1800" b="1"/>
              <a:t>() </a:t>
            </a:r>
            <a:r>
              <a:rPr lang="en" sz="1800"/>
              <a:t>and braces </a:t>
            </a:r>
            <a:r>
              <a:rPr lang="en" sz="1800" b="1"/>
              <a:t>{} </a:t>
            </a:r>
            <a:r>
              <a:rPr lang="en" sz="1800"/>
              <a:t>always come in pairs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An open parenthesis </a:t>
            </a:r>
            <a:r>
              <a:rPr lang="en" sz="1800" b="1"/>
              <a:t>( </a:t>
            </a:r>
            <a:r>
              <a:rPr lang="en" sz="1800"/>
              <a:t>must have a matching closing parenthesis </a:t>
            </a:r>
            <a:r>
              <a:rPr lang="en" sz="1800" b="1"/>
              <a:t>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An open brace </a:t>
            </a:r>
            <a:r>
              <a:rPr lang="en" sz="1800" b="1"/>
              <a:t>{</a:t>
            </a:r>
            <a:r>
              <a:rPr lang="en" sz="1800"/>
              <a:t> must have a matching closing brace </a:t>
            </a:r>
            <a:r>
              <a:rPr lang="en" sz="1800" b="1"/>
              <a:t>}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Coding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Java is case sensitive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getenergy() </a:t>
            </a:r>
            <a:r>
              <a:rPr lang="en" sz="1800" b="1">
                <a:solidFill>
                  <a:srgbClr val="666666"/>
                </a:solidFill>
              </a:rPr>
              <a:t>is not</a:t>
            </a:r>
            <a:r>
              <a:rPr lang="en" sz="1800">
                <a:solidFill>
                  <a:srgbClr val="666666"/>
                </a:solidFill>
              </a:rPr>
              <a:t> the same as getEnergy()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White space does not change the meaning of your code, but can make it easier to read </a:t>
            </a:r>
            <a:r>
              <a:rPr lang="en" sz="1800">
                <a:solidFill>
                  <a:schemeClr val="dk2"/>
                </a:solidFill>
              </a:rPr>
              <a:t>(i.e. if   (condition) is the same as if(condition))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Parentheses </a:t>
            </a:r>
            <a:r>
              <a:rPr lang="en" sz="1800" b="1">
                <a:solidFill>
                  <a:srgbClr val="666666"/>
                </a:solidFill>
              </a:rPr>
              <a:t>() </a:t>
            </a:r>
            <a:r>
              <a:rPr lang="en" sz="1800">
                <a:solidFill>
                  <a:srgbClr val="666666"/>
                </a:solidFill>
              </a:rPr>
              <a:t>and braces </a:t>
            </a:r>
            <a:r>
              <a:rPr lang="en" sz="1800" b="1">
                <a:solidFill>
                  <a:srgbClr val="666666"/>
                </a:solidFill>
              </a:rPr>
              <a:t>{} </a:t>
            </a:r>
            <a:r>
              <a:rPr lang="en" sz="1800">
                <a:solidFill>
                  <a:srgbClr val="666666"/>
                </a:solidFill>
              </a:rPr>
              <a:t>always come in pairs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An open parenthesis </a:t>
            </a:r>
            <a:r>
              <a:rPr lang="en" sz="1800" b="1">
                <a:solidFill>
                  <a:srgbClr val="666666"/>
                </a:solidFill>
              </a:rPr>
              <a:t>( </a:t>
            </a:r>
            <a:r>
              <a:rPr lang="en" sz="1800">
                <a:solidFill>
                  <a:srgbClr val="666666"/>
                </a:solidFill>
              </a:rPr>
              <a:t>must have a matching closing parenthesis </a:t>
            </a:r>
            <a:r>
              <a:rPr lang="en" sz="1800" b="1">
                <a:solidFill>
                  <a:srgbClr val="666666"/>
                </a:solidFill>
              </a:rPr>
              <a:t>)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An open brace </a:t>
            </a:r>
            <a:r>
              <a:rPr lang="en" sz="1800" b="1">
                <a:solidFill>
                  <a:srgbClr val="666666"/>
                </a:solidFill>
              </a:rPr>
              <a:t>{</a:t>
            </a:r>
            <a:r>
              <a:rPr lang="en" sz="1800">
                <a:solidFill>
                  <a:srgbClr val="666666"/>
                </a:solidFill>
              </a:rPr>
              <a:t> must have a matching closing brace </a:t>
            </a:r>
            <a:r>
              <a:rPr lang="en" sz="1800" b="1">
                <a:solidFill>
                  <a:srgbClr val="666666"/>
                </a:solidFill>
              </a:rPr>
              <a:t>}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Instruction statements must end with </a:t>
            </a:r>
            <a:r>
              <a:rPr lang="en" sz="1800" b="1"/>
              <a:t>semicolon ;</a:t>
            </a:r>
          </a:p>
          <a:p>
            <a:pPr marL="914400" lvl="1" indent="-342900" rtl="0">
              <a:spcBef>
                <a:spcPts val="0"/>
              </a:spcBef>
              <a:buClr>
                <a:srgbClr val="1155CC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1155CC"/>
                </a:solidFill>
              </a:rPr>
              <a:t>fire(1);</a:t>
            </a:r>
          </a:p>
          <a:p>
            <a:pPr marL="914400" lvl="1" indent="-342900" rtl="0">
              <a:spcBef>
                <a:spcPts val="0"/>
              </a:spcBef>
              <a:buClr>
                <a:srgbClr val="1155CC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1155CC"/>
                </a:solidFill>
              </a:rPr>
              <a:t>getDistance();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Coding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Parentheses enclose conditions in an if-statement or while statement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1155CC"/>
                </a:solidFill>
              </a:rPr>
              <a:t>if (&lt;condition&gt;)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1155CC"/>
                </a:solidFill>
              </a:rPr>
              <a:t>while (&lt;condition&gt;)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Coding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Parentheses enclose conditions in an if-statement or while statement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if (&lt;condition&gt;)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while (&lt;condition&gt;)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Parentheses enclose the information needed for a method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1155CC"/>
                </a:solidFill>
              </a:rPr>
              <a:t>fire(1)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1155CC"/>
                </a:solidFill>
              </a:rPr>
              <a:t>getEnergy()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Java Coding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666666"/>
                </a:solidFill>
              </a:rPr>
              <a:t>Parentheses enclose conditions in an if-statement or while statement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666666"/>
                </a:solidFill>
              </a:rPr>
              <a:t>if (&lt;condition&gt;)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666666"/>
                </a:solidFill>
              </a:rPr>
              <a:t>while (&lt;condition&gt;)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666666"/>
                </a:solidFill>
              </a:rPr>
              <a:t>Parentheses enclose the information needed for a method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666666"/>
                </a:solidFill>
              </a:rPr>
              <a:t>fire(1)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666666"/>
                </a:solidFill>
              </a:rPr>
              <a:t>getEnergy()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</a:rPr>
              <a:t>Braces mark the start and end of a section of code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Courier New"/>
              <a:buChar char="o"/>
            </a:pPr>
            <a:r>
              <a:rPr lang="en" sz="1400" dirty="0">
                <a:solidFill>
                  <a:srgbClr val="1155CC"/>
                </a:solidFill>
              </a:rPr>
              <a:t>public void run() { … }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Courier New"/>
              <a:buChar char="o"/>
            </a:pPr>
            <a:r>
              <a:rPr lang="en" sz="1400" dirty="0">
                <a:solidFill>
                  <a:srgbClr val="1155CC"/>
                </a:solidFill>
              </a:rPr>
              <a:t>if (&lt;condition&gt;) { … } else { … }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Courier New"/>
              <a:buChar char="o"/>
            </a:pPr>
            <a:r>
              <a:rPr lang="en" sz="1400" dirty="0">
                <a:solidFill>
                  <a:srgbClr val="1155CC"/>
                </a:solidFill>
              </a:rPr>
              <a:t>while (&lt;condition&gt;) { … }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00" y="819150"/>
            <a:ext cx="5662349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Programming Hints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If you do not know how to do something: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Dabble with the code - you might work out the solution by accident!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Use the notes provided for commands to the robots, scanning, shooting, turning, etc…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Ask the demonstrators in the Lab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Have a look on the internet</a:t>
            </a:r>
          </a:p>
          <a:p>
            <a:pPr marL="1371600" lvl="2" indent="-3302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Google</a:t>
            </a:r>
          </a:p>
          <a:p>
            <a:pPr marL="1371600" lvl="2" indent="-3302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http://robocode.sourceforge.net</a:t>
            </a:r>
            <a:r>
              <a:rPr lang="en" sz="1600"/>
              <a:t> (good resource for code)</a:t>
            </a:r>
          </a:p>
          <a:p>
            <a:pPr marL="1828800" lvl="3" indent="-330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/>
              <a:t>API: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http://robocode.sourceforge.net/docs/robocode/</a:t>
            </a:r>
            <a:r>
              <a:rPr lang="en" sz="1600"/>
              <a:t> </a:t>
            </a:r>
          </a:p>
          <a:p>
            <a:pPr marL="1371600" lvl="2" indent="-3302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http://www.ibm.com/developerworks/library/j-tipstrats/</a:t>
            </a:r>
            <a:r>
              <a:rPr lang="en" sz="1600"/>
              <a:t> </a:t>
            </a:r>
          </a:p>
          <a:p>
            <a:pPr marL="1371600" lvl="2" indent="-3302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600"/>
              <a:t>Boolean Algebra</a:t>
            </a:r>
          </a:p>
          <a:p>
            <a:pPr marL="1828800" lvl="3" indent="-330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http://law.lclark.edu/live/files/9385-boolean-basics</a:t>
            </a:r>
            <a:r>
              <a:rPr lang="en" sz="1600"/>
              <a:t>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Some more useful info on </a:t>
            </a:r>
            <a:r>
              <a:rPr lang="en-US" sz="2000" dirty="0" err="1" smtClean="0"/>
              <a:t>Robocode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hlinkClick r:id="rId2"/>
              </a:rPr>
              <a:t>https://sic2.host.cs.st-andrews.ac.uk/robocode-extra.html</a:t>
            </a:r>
            <a:r>
              <a:rPr lang="en-US" sz="2000" dirty="0" smtClean="0"/>
              <a:t>   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Some basic info on java:</a:t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sic2.host.cs.st-andrews.ac.uk/basic-java.html</a:t>
            </a:r>
            <a:r>
              <a:rPr lang="en-US" sz="2000" dirty="0"/>
              <a:t> 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https://learnxinyminutes.com/docs/java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347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a Strategy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Decide on your strategy and tactics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Choose your overall strategy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 b="1"/>
              <a:t>Aggressive </a:t>
            </a:r>
            <a:r>
              <a:rPr lang="en" sz="1800"/>
              <a:t>- seek and destroy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 b="1"/>
              <a:t>Defensive </a:t>
            </a:r>
            <a:r>
              <a:rPr lang="en" sz="1800"/>
              <a:t>- back to the wall/find a corner</a:t>
            </a:r>
          </a:p>
          <a:p>
            <a:pPr marL="1371600" lvl="2" indent="-3429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 b="1"/>
              <a:t>Neutral</a:t>
            </a:r>
            <a:r>
              <a:rPr lang="en" sz="1800"/>
              <a:t> - patrol route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a Strategy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Decide on your strategy and tactics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Choose your overall strategy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666666"/>
                </a:solidFill>
              </a:rPr>
              <a:t>Aggressive </a:t>
            </a:r>
            <a:r>
              <a:rPr lang="en" sz="1800">
                <a:solidFill>
                  <a:srgbClr val="666666"/>
                </a:solidFill>
              </a:rPr>
              <a:t>- seek and destroy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666666"/>
                </a:solidFill>
              </a:rPr>
              <a:t>Defensive </a:t>
            </a:r>
            <a:r>
              <a:rPr lang="en" sz="1800">
                <a:solidFill>
                  <a:srgbClr val="666666"/>
                </a:solidFill>
              </a:rPr>
              <a:t>- back to the wall/find a corner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666666"/>
                </a:solidFill>
              </a:rPr>
              <a:t>Neutral</a:t>
            </a:r>
            <a:r>
              <a:rPr lang="en" sz="1800">
                <a:solidFill>
                  <a:srgbClr val="666666"/>
                </a:solidFill>
              </a:rPr>
              <a:t> - patrol route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What events do you want to react to?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See an enemy, hit a wall, hit an enemy, hit by a bullet, etc… 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a Strategy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Decide on your strategy and tactics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Choose your overall strategy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666666"/>
                </a:solidFill>
              </a:rPr>
              <a:t>Aggressive </a:t>
            </a:r>
            <a:r>
              <a:rPr lang="en" sz="1800">
                <a:solidFill>
                  <a:srgbClr val="666666"/>
                </a:solidFill>
              </a:rPr>
              <a:t>- seek and destroy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666666"/>
                </a:solidFill>
              </a:rPr>
              <a:t>Defensive </a:t>
            </a:r>
            <a:r>
              <a:rPr lang="en" sz="1800">
                <a:solidFill>
                  <a:srgbClr val="666666"/>
                </a:solidFill>
              </a:rPr>
              <a:t>- back to the wall/find a corner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666666"/>
                </a:solidFill>
              </a:rPr>
              <a:t>Neutral</a:t>
            </a:r>
            <a:r>
              <a:rPr lang="en" sz="1800">
                <a:solidFill>
                  <a:srgbClr val="666666"/>
                </a:solidFill>
              </a:rPr>
              <a:t> - patrol route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What events do you want to react to?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666666"/>
                </a:solidFill>
              </a:rPr>
              <a:t>See an enemy, hit a wall, hit an enemy, hit by a bullet, etc…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How do you want to react to them?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/>
              <a:t>Shoot, turn, move? 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a Strategy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Decide on your strategy and tactics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Choose your overall strategy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666666"/>
                </a:solidFill>
              </a:rPr>
              <a:t>Aggressive </a:t>
            </a:r>
            <a:r>
              <a:rPr lang="en" sz="1800">
                <a:solidFill>
                  <a:srgbClr val="666666"/>
                </a:solidFill>
              </a:rPr>
              <a:t>- seek and destroy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666666"/>
                </a:solidFill>
              </a:rPr>
              <a:t>Defensive </a:t>
            </a:r>
            <a:r>
              <a:rPr lang="en" sz="1800">
                <a:solidFill>
                  <a:srgbClr val="666666"/>
                </a:solidFill>
              </a:rPr>
              <a:t>- back to the wall/find a corner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 b="1">
                <a:solidFill>
                  <a:srgbClr val="666666"/>
                </a:solidFill>
              </a:rPr>
              <a:t>Neutral</a:t>
            </a:r>
            <a:r>
              <a:rPr lang="en" sz="1800">
                <a:solidFill>
                  <a:srgbClr val="666666"/>
                </a:solidFill>
              </a:rPr>
              <a:t> - patrol route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What events do you want to react to?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666666"/>
                </a:solidFill>
              </a:rPr>
              <a:t>See an enemy, hit a wall, hit an enemy, hit by a bullet, etc…</a:t>
            </a:r>
          </a:p>
          <a:p>
            <a:pPr marL="914400" lvl="1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666666"/>
                </a:solidFill>
              </a:rPr>
              <a:t>How do you want to react to them?</a:t>
            </a:r>
          </a:p>
          <a:p>
            <a:pPr marL="1371600" lvl="2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666666"/>
                </a:solidFill>
              </a:rPr>
              <a:t>Shoot, turn, move?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Writing your overall strategy and individual tactics down in English before you start to code will help you later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your Robot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Build your robot step-by-step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Choose one tactic to start with: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Write the code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Fix any errors displayed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Test your robot against the sample robots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Check the robot is behaving as expected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Make any changes or improvements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Do this for each tactic until you have built your entire strategy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your new Awesome Robot!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64895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From the Editor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File → New → Robot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Name your robot (has to start with a capital case)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Package name: </a:t>
            </a:r>
            <a:r>
              <a:rPr lang="en-GB" sz="2000" b="1" dirty="0">
                <a:solidFill>
                  <a:srgbClr val="38761D"/>
                </a:solidFill>
              </a:rPr>
              <a:t>d</a:t>
            </a:r>
            <a:r>
              <a:rPr lang="en" sz="2000" b="1" dirty="0" err="1" smtClean="0">
                <a:solidFill>
                  <a:srgbClr val="38761D"/>
                </a:solidFill>
              </a:rPr>
              <a:t>jango</a:t>
            </a:r>
            <a:endParaRPr lang="en" sz="2000" b="1" dirty="0">
              <a:solidFill>
                <a:srgbClr val="38761D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</a:rPr>
              <a:t>Remember to write the author of the robot in 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the comment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  <p:sp>
        <p:nvSpPr>
          <p:cNvPr id="272" name="Shape 272"/>
          <p:cNvSpPr txBox="1"/>
          <p:nvPr/>
        </p:nvSpPr>
        <p:spPr>
          <a:xfrm>
            <a:off x="1016650" y="4057450"/>
            <a:ext cx="3324599" cy="10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rgbClr val="38761D"/>
                </a:solidFill>
              </a:rPr>
              <a:t>/**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8761D"/>
                </a:solidFill>
              </a:rPr>
              <a:t> * Franky - a robot by Simone Conte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8761D"/>
                </a:solidFill>
              </a:rPr>
              <a:t> */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450" y="1609625"/>
            <a:ext cx="2075275" cy="34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Starting a Battle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From the menu bar, choose: </a:t>
            </a:r>
            <a:r>
              <a:rPr lang="en" sz="1800" b="1"/>
              <a:t>Battle → New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In the dialog box that appears: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click on button marked Add All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click on button marked Next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Set </a:t>
            </a:r>
            <a:r>
              <a:rPr lang="en" sz="1800" u="sng"/>
              <a:t>Number of Rounds</a:t>
            </a:r>
            <a:r>
              <a:rPr lang="en" sz="1800"/>
              <a:t> to 1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Battlefield size using buttons on the right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i="1"/>
              <a:t>1000x1000</a:t>
            </a:r>
            <a:r>
              <a:rPr lang="en" sz="1800"/>
              <a:t> is a good size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Click the </a:t>
            </a:r>
            <a:r>
              <a:rPr lang="en" sz="1800" u="sng"/>
              <a:t>Start Battle</a:t>
            </a:r>
            <a:r>
              <a:rPr lang="en" sz="1800"/>
              <a:t> button to the being the </a:t>
            </a:r>
            <a:r>
              <a:rPr lang="en" sz="1800" b="1">
                <a:solidFill>
                  <a:srgbClr val="FF0000"/>
                </a:solidFill>
              </a:rPr>
              <a:t>WAR!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1700" b="1" dirty="0" smtClean="0"/>
              <a:t>Q</a:t>
            </a:r>
            <a:r>
              <a:rPr lang="en-US" sz="1700" dirty="0" smtClean="0"/>
              <a:t>: My </a:t>
            </a:r>
            <a:r>
              <a:rPr lang="en-US" sz="1700" dirty="0"/>
              <a:t>robot is not winning with the highest score, even though it is the only one left on the battlefield. Why is that the </a:t>
            </a:r>
            <a:r>
              <a:rPr lang="en-US" sz="1700" dirty="0" smtClean="0"/>
              <a:t>case?</a:t>
            </a:r>
          </a:p>
          <a:p>
            <a:pPr marL="342900" indent="-342900">
              <a:buFontTx/>
              <a:buChar char="-"/>
            </a:pPr>
            <a:r>
              <a:rPr lang="en-US" sz="1700" b="1" dirty="0"/>
              <a:t>A</a:t>
            </a:r>
            <a:r>
              <a:rPr lang="en-US" sz="1700" dirty="0"/>
              <a:t>: A robot that does not fire much, but "just" saves its energy is getting a lesser score than a robot that hits other robots with a lot of bullets. </a:t>
            </a:r>
            <a:endParaRPr lang="en-US" sz="1700" dirty="0" smtClean="0"/>
          </a:p>
          <a:p>
            <a:pPr marL="342900" indent="-342900">
              <a:buFontTx/>
              <a:buChar char="-"/>
            </a:pPr>
            <a:endParaRPr lang="en-US" sz="1700" dirty="0" smtClean="0"/>
          </a:p>
          <a:p>
            <a:pPr marL="342900" indent="-342900">
              <a:buFontTx/>
              <a:buChar char="-"/>
            </a:pPr>
            <a:r>
              <a:rPr lang="en-US" sz="1700" b="1" dirty="0" smtClean="0"/>
              <a:t>Q</a:t>
            </a:r>
            <a:r>
              <a:rPr lang="en-US" sz="1700" dirty="0" smtClean="0"/>
              <a:t>: How </a:t>
            </a:r>
            <a:r>
              <a:rPr lang="en-US" sz="1700" dirty="0"/>
              <a:t>fast does a bullet travel? </a:t>
            </a:r>
            <a:endParaRPr lang="en-US" sz="1700" dirty="0" smtClean="0"/>
          </a:p>
          <a:p>
            <a:pPr marL="342900" indent="-342900">
              <a:buFontTx/>
              <a:buChar char="-"/>
            </a:pPr>
            <a:r>
              <a:rPr lang="en-US" sz="1700" b="1" dirty="0" smtClean="0"/>
              <a:t>A</a:t>
            </a:r>
            <a:r>
              <a:rPr lang="en-US" sz="1700" dirty="0"/>
              <a:t>: A bullet travels at a speed between 11.0 and 19.7 depending on the power. The more powerful the bullet, the slower. The formula to calculate it is velocity = 20 - (3 * power</a:t>
            </a:r>
            <a:r>
              <a:rPr lang="en-US" sz="1700" dirty="0" smtClean="0"/>
              <a:t>)</a:t>
            </a:r>
            <a:endParaRPr lang="en-US" sz="1700" dirty="0"/>
          </a:p>
          <a:p>
            <a:pPr marL="342900" indent="-342900">
              <a:buFontTx/>
              <a:buChar char="-"/>
            </a:pPr>
            <a:endParaRPr lang="en-US" sz="1700" dirty="0" smtClean="0"/>
          </a:p>
          <a:p>
            <a:pPr marL="342900" indent="-342900">
              <a:buFontTx/>
              <a:buChar char="-"/>
            </a:pPr>
            <a:r>
              <a:rPr lang="en-US" sz="1700" b="1" dirty="0"/>
              <a:t>Q</a:t>
            </a:r>
            <a:r>
              <a:rPr lang="en-US" sz="1700" dirty="0"/>
              <a:t>: Which is the range of a bullet? </a:t>
            </a:r>
            <a:endParaRPr lang="en-US" sz="1700" dirty="0" smtClean="0"/>
          </a:p>
          <a:p>
            <a:pPr marL="342900" indent="-342900">
              <a:buFontTx/>
              <a:buChar char="-"/>
            </a:pPr>
            <a:r>
              <a:rPr lang="en-US" sz="1700" b="1" dirty="0" smtClean="0"/>
              <a:t>A</a:t>
            </a:r>
            <a:r>
              <a:rPr lang="en-US" sz="1700" dirty="0"/>
              <a:t>: A bullet has no range. It keeps going until it hits a robot or a wall.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12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Write code in Java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27200" y="1552025"/>
            <a:ext cx="44213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High-level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Object-Oriented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Case-sensitive (Foo, foo, FOO)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marL="457200" lvl="0" indent="-355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b="1" i="1"/>
              <a:t>“Write once, run anywhere”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150" y="2619575"/>
            <a:ext cx="2290324" cy="1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 of Session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For the next 30 minutes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400"/>
              <a:t>Design &amp; build your robot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400"/>
              <a:t>Use the slides, handout &amp; online resources for programming tips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400"/>
              <a:t>API Documentation accessible from </a:t>
            </a:r>
            <a:r>
              <a:rPr lang="en" sz="1400" b="1"/>
              <a:t>Robot Editor/Help → Robocode API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400"/>
              <a:t>Handout contains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400"/>
              <a:t>a list of methods you are likely to use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400"/>
              <a:t>example code showing loops, conditional statements, etc.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We will be around to help. 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If you want to run something by us, put up your hand.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For the last 15 minutes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400"/>
              <a:t>Your robots will compete against each other on the big screen!</a:t>
            </a:r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40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code in Java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Java code for your robot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</a:rPr>
              <a:t>package &amp; import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</a:rPr>
              <a:t>comments ( </a:t>
            </a:r>
            <a:r>
              <a:rPr lang="en" sz="1800">
                <a:solidFill>
                  <a:srgbClr val="38761D"/>
                </a:solidFill>
              </a:rPr>
              <a:t>/* ABC */</a:t>
            </a:r>
            <a:r>
              <a:rPr lang="en" sz="1800">
                <a:solidFill>
                  <a:srgbClr val="000000"/>
                </a:solidFill>
              </a:rPr>
              <a:t> or </a:t>
            </a:r>
            <a:r>
              <a:rPr lang="en" sz="1800">
                <a:solidFill>
                  <a:srgbClr val="38761D"/>
                </a:solidFill>
              </a:rPr>
              <a:t>// XYZ</a:t>
            </a:r>
            <a:r>
              <a:rPr lang="en" sz="1800">
                <a:solidFill>
                  <a:srgbClr val="000000"/>
                </a:solidFill>
              </a:rPr>
              <a:t> on </a:t>
            </a:r>
            <a:r>
              <a:rPr lang="en" sz="1800" u="sng">
                <a:solidFill>
                  <a:srgbClr val="000000"/>
                </a:solidFill>
              </a:rPr>
              <a:t>one line</a:t>
            </a:r>
            <a:r>
              <a:rPr lang="en" sz="1800">
                <a:solidFill>
                  <a:srgbClr val="000000"/>
                </a:solidFill>
              </a:rPr>
              <a:t>)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</a:rPr>
              <a:t>robot definition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 b="1">
                <a:solidFill>
                  <a:srgbClr val="000000"/>
                </a:solidFill>
              </a:rPr>
              <a:t>run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 b="1">
                <a:solidFill>
                  <a:srgbClr val="000000"/>
                </a:solidFill>
              </a:rPr>
              <a:t>onScannedRobot</a:t>
            </a:r>
            <a:r>
              <a:rPr lang="en" sz="1800">
                <a:solidFill>
                  <a:srgbClr val="000000"/>
                </a:solidFill>
              </a:rPr>
              <a:t> - what to do when you see a robot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 b="1">
                <a:solidFill>
                  <a:srgbClr val="000000"/>
                </a:solidFill>
              </a:rPr>
              <a:t>onHitByBullet</a:t>
            </a:r>
            <a:r>
              <a:rPr lang="en" sz="1800">
                <a:solidFill>
                  <a:srgbClr val="000000"/>
                </a:solidFill>
              </a:rPr>
              <a:t> - what to do when you are shot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 b="1">
                <a:solidFill>
                  <a:srgbClr val="000000"/>
                </a:solidFill>
              </a:rPr>
              <a:t>onHitWall</a:t>
            </a:r>
            <a:r>
              <a:rPr lang="en" sz="1800">
                <a:solidFill>
                  <a:srgbClr val="000000"/>
                </a:solidFill>
              </a:rPr>
              <a:t> - what to do if you bump into a wall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</a:rPr>
              <a:t>Edit the program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</a:rPr>
              <a:t>change name of the author in the comment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color of your robot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1" dirty="0" smtClean="0">
              <a:hlinkClick r:id="rId2"/>
            </a:endParaRPr>
          </a:p>
          <a:p>
            <a:r>
              <a:rPr lang="en-US" sz="1400" b="1" dirty="0" smtClean="0">
                <a:hlinkClick r:id="rId2"/>
              </a:rPr>
              <a:t>import java.awt.Color;</a:t>
            </a:r>
          </a:p>
          <a:p>
            <a:endParaRPr lang="en-US" sz="1400" b="1" dirty="0">
              <a:hlinkClick r:id="rId2"/>
            </a:endParaRPr>
          </a:p>
          <a:p>
            <a:endParaRPr lang="en-US" sz="1400" b="1" dirty="0">
              <a:hlinkClick r:id="rId2"/>
            </a:endParaRPr>
          </a:p>
          <a:p>
            <a:r>
              <a:rPr lang="en-US" sz="1400" b="1" dirty="0" smtClean="0">
                <a:hlinkClick r:id="rId2"/>
              </a:rPr>
              <a:t>setColors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3" tooltip="class or interface in java.awt"/>
              </a:rPr>
              <a:t>Color</a:t>
            </a:r>
            <a:r>
              <a:rPr lang="en-US" sz="1400" dirty="0"/>
              <a:t> </a:t>
            </a:r>
            <a:r>
              <a:rPr lang="en-US" sz="1400" dirty="0" err="1"/>
              <a:t>bodyColor</a:t>
            </a:r>
            <a:r>
              <a:rPr lang="en-US" sz="1400" dirty="0"/>
              <a:t>, </a:t>
            </a:r>
            <a:r>
              <a:rPr lang="en-US" sz="1400" dirty="0">
                <a:hlinkClick r:id="rId3" tooltip="class or interface in java.awt"/>
              </a:rPr>
              <a:t>Color</a:t>
            </a:r>
            <a:r>
              <a:rPr lang="en-US" sz="1400" dirty="0"/>
              <a:t> </a:t>
            </a:r>
            <a:r>
              <a:rPr lang="en-US" sz="1400" dirty="0" err="1"/>
              <a:t>gunColor</a:t>
            </a:r>
            <a:r>
              <a:rPr lang="en-US" sz="1400" dirty="0"/>
              <a:t>, </a:t>
            </a:r>
            <a:r>
              <a:rPr lang="en-US" sz="1400" dirty="0">
                <a:hlinkClick r:id="rId3" tooltip="class or interface in java.awt"/>
              </a:rPr>
              <a:t>Color</a:t>
            </a:r>
            <a:r>
              <a:rPr lang="en-US" sz="1400" dirty="0"/>
              <a:t> </a:t>
            </a:r>
            <a:r>
              <a:rPr lang="en-US" sz="1400" dirty="0" err="1"/>
              <a:t>radarColor</a:t>
            </a:r>
            <a:r>
              <a:rPr lang="en-US" sz="1400" dirty="0" smtClean="0"/>
              <a:t>)</a:t>
            </a:r>
          </a:p>
          <a:p>
            <a:r>
              <a:rPr lang="en-US" sz="1400" b="1" dirty="0">
                <a:hlinkClick r:id="rId4"/>
              </a:rPr>
              <a:t>setColors</a:t>
            </a:r>
            <a:r>
              <a:rPr lang="en-US" sz="1400" dirty="0"/>
              <a:t>(</a:t>
            </a:r>
            <a:r>
              <a:rPr lang="en-US" sz="1400" dirty="0">
                <a:hlinkClick r:id="rId3" tooltip="class or interface in java.awt"/>
              </a:rPr>
              <a:t>Color</a:t>
            </a:r>
            <a:r>
              <a:rPr lang="en-US" sz="1400" dirty="0"/>
              <a:t> </a:t>
            </a:r>
            <a:r>
              <a:rPr lang="en-US" sz="1400" dirty="0" err="1"/>
              <a:t>bodyColor</a:t>
            </a:r>
            <a:r>
              <a:rPr lang="en-US" sz="1400" dirty="0"/>
              <a:t>, </a:t>
            </a:r>
            <a:r>
              <a:rPr lang="en-US" sz="1400" dirty="0">
                <a:hlinkClick r:id="rId3" tooltip="class or interface in java.awt"/>
              </a:rPr>
              <a:t>Color</a:t>
            </a:r>
            <a:r>
              <a:rPr lang="en-US" sz="1400" dirty="0"/>
              <a:t> </a:t>
            </a:r>
            <a:r>
              <a:rPr lang="en-US" sz="1400" dirty="0" err="1"/>
              <a:t>gunColor</a:t>
            </a:r>
            <a:r>
              <a:rPr lang="en-US" sz="1400" dirty="0"/>
              <a:t>, </a:t>
            </a:r>
            <a:r>
              <a:rPr lang="en-US" sz="1400" dirty="0">
                <a:hlinkClick r:id="rId3" tooltip="class or interface in java.awt"/>
              </a:rPr>
              <a:t>Color</a:t>
            </a:r>
            <a:r>
              <a:rPr lang="en-US" sz="1400" dirty="0"/>
              <a:t> </a:t>
            </a:r>
            <a:r>
              <a:rPr lang="en-US" sz="1400" dirty="0" err="1"/>
              <a:t>radarColor</a:t>
            </a:r>
            <a:r>
              <a:rPr lang="en-US" sz="1400" dirty="0"/>
              <a:t>, </a:t>
            </a:r>
            <a:r>
              <a:rPr lang="en-US" sz="1400" dirty="0">
                <a:hlinkClick r:id="rId3" tooltip="class or interface in java.awt"/>
              </a:rPr>
              <a:t>Color</a:t>
            </a:r>
            <a:r>
              <a:rPr lang="en-US" sz="1400" dirty="0"/>
              <a:t> </a:t>
            </a:r>
            <a:r>
              <a:rPr lang="en-US" sz="1400" dirty="0" err="1"/>
              <a:t>bulletColor</a:t>
            </a:r>
            <a:r>
              <a:rPr lang="en-US" sz="1400" dirty="0"/>
              <a:t>, </a:t>
            </a:r>
            <a:r>
              <a:rPr lang="en-US" sz="1400" dirty="0">
                <a:hlinkClick r:id="rId3" tooltip="class or interface in java.awt"/>
              </a:rPr>
              <a:t>Color</a:t>
            </a:r>
            <a:r>
              <a:rPr lang="en-US" sz="1400" dirty="0"/>
              <a:t> </a:t>
            </a:r>
            <a:r>
              <a:rPr lang="en-US" sz="1400" dirty="0" err="1"/>
              <a:t>scanArcColor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2000" b="1" dirty="0" smtClean="0"/>
          </a:p>
          <a:p>
            <a:r>
              <a:rPr lang="en-US" sz="2000" b="1" dirty="0" smtClean="0"/>
              <a:t>Example</a:t>
            </a:r>
            <a:endParaRPr lang="en-US" sz="1400" b="1" dirty="0" smtClean="0"/>
          </a:p>
          <a:p>
            <a:endParaRPr lang="en-US" sz="1400" dirty="0"/>
          </a:p>
          <a:p>
            <a:r>
              <a:rPr lang="en-US" sz="1800" i="1" dirty="0">
                <a:solidFill>
                  <a:srgbClr val="1155CC"/>
                </a:solidFill>
              </a:rPr>
              <a:t>public void run() </a:t>
            </a:r>
            <a:r>
              <a:rPr lang="en-US" sz="1800" i="1" dirty="0">
                <a:solidFill>
                  <a:srgbClr val="1155CC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1155CC"/>
                </a:solidFill>
              </a:rPr>
              <a:t>	</a:t>
            </a:r>
            <a:r>
              <a:rPr lang="en-US" sz="1800" i="1" dirty="0" err="1">
                <a:solidFill>
                  <a:srgbClr val="1155CC"/>
                </a:solidFill>
              </a:rPr>
              <a:t>setColors</a:t>
            </a:r>
            <a:r>
              <a:rPr lang="en-US" sz="1800" i="1" dirty="0">
                <a:solidFill>
                  <a:srgbClr val="1155CC"/>
                </a:solidFill>
              </a:rPr>
              <a:t>(</a:t>
            </a:r>
            <a:r>
              <a:rPr lang="en-US" sz="1800" i="1" dirty="0" err="1">
                <a:solidFill>
                  <a:srgbClr val="1155CC"/>
                </a:solidFill>
              </a:rPr>
              <a:t>Color.ORANGE</a:t>
            </a:r>
            <a:r>
              <a:rPr lang="en-US" sz="1800" i="1" dirty="0">
                <a:solidFill>
                  <a:srgbClr val="1155CC"/>
                </a:solidFill>
              </a:rPr>
              <a:t>, </a:t>
            </a:r>
            <a:r>
              <a:rPr lang="en-US" sz="1800" i="1" dirty="0" err="1">
                <a:solidFill>
                  <a:srgbClr val="1155CC"/>
                </a:solidFill>
              </a:rPr>
              <a:t>Color.YELLOW</a:t>
            </a:r>
            <a:r>
              <a:rPr lang="en-US" sz="1800" i="1" dirty="0">
                <a:solidFill>
                  <a:srgbClr val="1155CC"/>
                </a:solidFill>
              </a:rPr>
              <a:t>, </a:t>
            </a:r>
            <a:r>
              <a:rPr lang="en-US" sz="1800" i="1" dirty="0" err="1">
                <a:solidFill>
                  <a:srgbClr val="1155CC"/>
                </a:solidFill>
              </a:rPr>
              <a:t>Color.GREEN</a:t>
            </a:r>
            <a:r>
              <a:rPr lang="en-US" sz="1800" i="1" dirty="0">
                <a:solidFill>
                  <a:srgbClr val="1155CC"/>
                </a:solidFill>
              </a:rPr>
              <a:t>);</a:t>
            </a:r>
          </a:p>
          <a:p>
            <a:r>
              <a:rPr lang="en-US" sz="1800" i="1" dirty="0">
                <a:solidFill>
                  <a:srgbClr val="1155CC"/>
                </a:solidFill>
              </a:rPr>
              <a:t>}</a:t>
            </a:r>
            <a:endParaRPr lang="en-US" sz="1800" i="1" dirty="0">
              <a:solidFill>
                <a:srgbClr val="1155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427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Moving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38761D"/>
                </a:solidFill>
              </a:rPr>
              <a:t>Movement</a:t>
            </a:r>
            <a:r>
              <a:rPr lang="en" sz="1800"/>
              <a:t> is controlled by </a:t>
            </a:r>
            <a:r>
              <a:rPr lang="en" sz="1800" b="1"/>
              <a:t>ahead()</a:t>
            </a:r>
            <a:r>
              <a:rPr lang="en" sz="1800"/>
              <a:t> and </a:t>
            </a:r>
            <a:r>
              <a:rPr lang="en" sz="1800" b="1"/>
              <a:t>back()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38761D"/>
                </a:solidFill>
              </a:rPr>
              <a:t>Direction of travel</a:t>
            </a:r>
            <a:r>
              <a:rPr lang="en" sz="1800"/>
              <a:t> is controlled by </a:t>
            </a:r>
            <a:r>
              <a:rPr lang="en" sz="1800" b="1"/>
              <a:t>turnLeft()</a:t>
            </a:r>
            <a:r>
              <a:rPr lang="en" sz="1800"/>
              <a:t> and </a:t>
            </a:r>
            <a:r>
              <a:rPr lang="en" sz="1800" b="1"/>
              <a:t>turnRight()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38761D"/>
                </a:solidFill>
              </a:rPr>
              <a:t>Direction of the gun</a:t>
            </a:r>
            <a:r>
              <a:rPr lang="en" sz="1800"/>
              <a:t> is controlled by </a:t>
            </a:r>
            <a:r>
              <a:rPr lang="en" sz="1800" b="1"/>
              <a:t>turnGunLeft() </a:t>
            </a:r>
            <a:r>
              <a:rPr lang="en" sz="1800"/>
              <a:t>and </a:t>
            </a:r>
            <a:r>
              <a:rPr lang="en" sz="1800" b="1"/>
              <a:t>turnGunRight()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Moving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666666"/>
                </a:solidFill>
              </a:rPr>
              <a:t>Movement</a:t>
            </a:r>
            <a:r>
              <a:rPr lang="en" sz="1800">
                <a:solidFill>
                  <a:srgbClr val="666666"/>
                </a:solidFill>
              </a:rPr>
              <a:t> is controlled by </a:t>
            </a:r>
            <a:r>
              <a:rPr lang="en" sz="1800" b="1">
                <a:solidFill>
                  <a:srgbClr val="666666"/>
                </a:solidFill>
              </a:rPr>
              <a:t>ahead()</a:t>
            </a:r>
            <a:r>
              <a:rPr lang="en" sz="1800">
                <a:solidFill>
                  <a:srgbClr val="666666"/>
                </a:solidFill>
              </a:rPr>
              <a:t> and </a:t>
            </a:r>
            <a:r>
              <a:rPr lang="en" sz="1800" b="1">
                <a:solidFill>
                  <a:srgbClr val="666666"/>
                </a:solidFill>
              </a:rPr>
              <a:t>back()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666666"/>
                </a:solidFill>
              </a:rPr>
              <a:t>Direction of travel</a:t>
            </a:r>
            <a:r>
              <a:rPr lang="en" sz="1800">
                <a:solidFill>
                  <a:srgbClr val="666666"/>
                </a:solidFill>
              </a:rPr>
              <a:t> is controlled by </a:t>
            </a:r>
            <a:r>
              <a:rPr lang="en" sz="1800" b="1">
                <a:solidFill>
                  <a:srgbClr val="666666"/>
                </a:solidFill>
              </a:rPr>
              <a:t>turnLeft()</a:t>
            </a:r>
            <a:r>
              <a:rPr lang="en" sz="1800">
                <a:solidFill>
                  <a:srgbClr val="666666"/>
                </a:solidFill>
              </a:rPr>
              <a:t> and </a:t>
            </a:r>
            <a:r>
              <a:rPr lang="en" sz="1800" b="1">
                <a:solidFill>
                  <a:srgbClr val="666666"/>
                </a:solidFill>
              </a:rPr>
              <a:t>turnRight()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800" b="1">
                <a:solidFill>
                  <a:srgbClr val="666666"/>
                </a:solidFill>
              </a:rPr>
              <a:t>Direction of the gun</a:t>
            </a:r>
            <a:r>
              <a:rPr lang="en" sz="1800">
                <a:solidFill>
                  <a:srgbClr val="666666"/>
                </a:solidFill>
              </a:rPr>
              <a:t> is controlled by </a:t>
            </a:r>
            <a:r>
              <a:rPr lang="en" sz="1800" b="1">
                <a:solidFill>
                  <a:srgbClr val="666666"/>
                </a:solidFill>
              </a:rPr>
              <a:t>turnGunLeft() </a:t>
            </a:r>
            <a:r>
              <a:rPr lang="en" sz="1800">
                <a:solidFill>
                  <a:srgbClr val="666666"/>
                </a:solidFill>
              </a:rPr>
              <a:t>and </a:t>
            </a:r>
            <a:r>
              <a:rPr lang="en" sz="1800" b="1">
                <a:solidFill>
                  <a:srgbClr val="666666"/>
                </a:solidFill>
              </a:rPr>
              <a:t>turnGunRight()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Need to know how far to move (</a:t>
            </a:r>
            <a:r>
              <a:rPr lang="en" sz="1800" b="1">
                <a:solidFill>
                  <a:srgbClr val="000000"/>
                </a:solidFill>
              </a:rPr>
              <a:t>pixels</a:t>
            </a:r>
            <a:r>
              <a:rPr lang="en" sz="1800">
                <a:solidFill>
                  <a:srgbClr val="000000"/>
                </a:solidFill>
              </a:rPr>
              <a:t>) or turn (</a:t>
            </a:r>
            <a:r>
              <a:rPr lang="en" sz="1800" b="1">
                <a:solidFill>
                  <a:srgbClr val="000000"/>
                </a:solidFill>
              </a:rPr>
              <a:t>degrees</a:t>
            </a:r>
            <a:r>
              <a:rPr lang="en" sz="1800">
                <a:solidFill>
                  <a:srgbClr val="000000"/>
                </a:solidFill>
              </a:rPr>
              <a:t>)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This code makes the robot: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moveforward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spin around clockwise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move backwards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spin its gun counter-clockwise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76" name="Shape 76"/>
          <p:cNvSpPr txBox="1"/>
          <p:nvPr/>
        </p:nvSpPr>
        <p:spPr>
          <a:xfrm>
            <a:off x="5628625" y="3632100"/>
            <a:ext cx="2154300" cy="15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i="1" dirty="0">
                <a:solidFill>
                  <a:srgbClr val="1155CC"/>
                </a:solidFill>
              </a:rPr>
              <a:t>ahead(100);</a:t>
            </a:r>
            <a:br>
              <a:rPr lang="en" sz="1800" b="1" i="1" dirty="0">
                <a:solidFill>
                  <a:srgbClr val="1155CC"/>
                </a:solidFill>
              </a:rPr>
            </a:br>
            <a:r>
              <a:rPr lang="en" sz="1800" b="1" i="1" dirty="0" err="1">
                <a:solidFill>
                  <a:srgbClr val="1155CC"/>
                </a:solidFill>
              </a:rPr>
              <a:t>turnRight</a:t>
            </a:r>
            <a:r>
              <a:rPr lang="en" sz="1800" b="1" i="1" dirty="0">
                <a:solidFill>
                  <a:srgbClr val="1155CC"/>
                </a:solidFill>
              </a:rPr>
              <a:t>(360)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 i="1" dirty="0">
                <a:solidFill>
                  <a:srgbClr val="1155CC"/>
                </a:solidFill>
              </a:rPr>
              <a:t>back(50);</a:t>
            </a:r>
          </a:p>
          <a:p>
            <a:pPr>
              <a:spcBef>
                <a:spcPts val="0"/>
              </a:spcBef>
              <a:buNone/>
            </a:pPr>
            <a:r>
              <a:rPr lang="en" sz="1800" b="1" i="1" dirty="0" err="1">
                <a:solidFill>
                  <a:srgbClr val="1155CC"/>
                </a:solidFill>
              </a:rPr>
              <a:t>turnGunLeft</a:t>
            </a:r>
            <a:r>
              <a:rPr lang="en" sz="1800" b="1" i="1" dirty="0">
                <a:solidFill>
                  <a:srgbClr val="1155CC"/>
                </a:solidFill>
              </a:rPr>
              <a:t>(360);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27200" y="8470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Shooting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27200" y="17044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Shooting is controlled by </a:t>
            </a:r>
            <a:r>
              <a:rPr lang="en" sz="1800" b="1" dirty="0"/>
              <a:t>fire()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When you see a robot an </a:t>
            </a:r>
            <a:r>
              <a:rPr lang="en" sz="1800" b="1" dirty="0">
                <a:solidFill>
                  <a:srgbClr val="FF0000"/>
                </a:solidFill>
              </a:rPr>
              <a:t>event</a:t>
            </a:r>
            <a:r>
              <a:rPr lang="en" sz="1800" dirty="0"/>
              <a:t> is triggered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b="1" dirty="0" err="1"/>
              <a:t>onScannedRobot</a:t>
            </a:r>
            <a:r>
              <a:rPr lang="en" sz="1800" b="1" dirty="0"/>
              <a:t>()</a:t>
            </a:r>
            <a:r>
              <a:rPr lang="en" sz="1800" dirty="0"/>
              <a:t> is executed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84" name="Shape 84"/>
          <p:cNvSpPr txBox="1"/>
          <p:nvPr/>
        </p:nvSpPr>
        <p:spPr>
          <a:xfrm>
            <a:off x="1189975" y="2797525"/>
            <a:ext cx="5019299" cy="109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mtClean="0">
                <a:solidFill>
                  <a:srgbClr val="1155CC"/>
                </a:solidFill>
              </a:rPr>
              <a:t>public void </a:t>
            </a:r>
            <a:r>
              <a:rPr lang="en" dirty="0" err="1" smtClean="0">
                <a:solidFill>
                  <a:srgbClr val="1155CC"/>
                </a:solidFill>
              </a:rPr>
              <a:t>onScannedRobot</a:t>
            </a:r>
            <a:r>
              <a:rPr lang="en" dirty="0" smtClean="0">
                <a:solidFill>
                  <a:srgbClr val="1155CC"/>
                </a:solidFill>
              </a:rPr>
              <a:t>(</a:t>
            </a:r>
            <a:r>
              <a:rPr lang="en" dirty="0" err="1" smtClean="0">
                <a:solidFill>
                  <a:srgbClr val="1155CC"/>
                </a:solidFill>
              </a:rPr>
              <a:t>ScannedRobotEvent</a:t>
            </a:r>
            <a:r>
              <a:rPr lang="en" dirty="0" smtClean="0">
                <a:solidFill>
                  <a:srgbClr val="1155CC"/>
                </a:solidFill>
              </a:rPr>
              <a:t> e) {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1155CC"/>
                </a:solidFill>
              </a:rPr>
              <a:t>	</a:t>
            </a:r>
            <a:r>
              <a:rPr lang="en" b="1" dirty="0" smtClean="0">
                <a:solidFill>
                  <a:srgbClr val="1155CC"/>
                </a:solidFill>
              </a:rPr>
              <a:t>fire(1);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1155CC"/>
                </a:solidFill>
              </a:rPr>
              <a:t>}</a:t>
            </a:r>
            <a:endParaRPr lang="en" dirty="0">
              <a:solidFill>
                <a:srgbClr val="1155CC"/>
              </a:solidFill>
            </a:endParaRPr>
          </a:p>
        </p:txBody>
      </p:sp>
      <p:sp>
        <p:nvSpPr>
          <p:cNvPr id="6" name="Shape 84"/>
          <p:cNvSpPr txBox="1"/>
          <p:nvPr/>
        </p:nvSpPr>
        <p:spPr>
          <a:xfrm>
            <a:off x="1189974" y="3852551"/>
            <a:ext cx="5019299" cy="109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1155CC"/>
                </a:solidFill>
              </a:rPr>
              <a:t>public void </a:t>
            </a:r>
            <a:r>
              <a:rPr lang="en" dirty="0" err="1" smtClean="0">
                <a:solidFill>
                  <a:srgbClr val="1155CC"/>
                </a:solidFill>
              </a:rPr>
              <a:t>onScannedRobot</a:t>
            </a:r>
            <a:r>
              <a:rPr lang="en" dirty="0" smtClean="0">
                <a:solidFill>
                  <a:srgbClr val="1155CC"/>
                </a:solidFill>
              </a:rPr>
              <a:t>(</a:t>
            </a:r>
            <a:r>
              <a:rPr lang="en" dirty="0" err="1" smtClean="0">
                <a:solidFill>
                  <a:srgbClr val="1155CC"/>
                </a:solidFill>
              </a:rPr>
              <a:t>ScannedRobotEvent</a:t>
            </a:r>
            <a:r>
              <a:rPr lang="en" dirty="0" smtClean="0">
                <a:solidFill>
                  <a:srgbClr val="1155CC"/>
                </a:solidFill>
              </a:rPr>
              <a:t> e) {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1155CC"/>
                </a:solidFill>
              </a:rPr>
              <a:t>	</a:t>
            </a:r>
            <a:r>
              <a:rPr lang="en" b="1" dirty="0" smtClean="0">
                <a:solidFill>
                  <a:srgbClr val="1155CC"/>
                </a:solidFill>
              </a:rPr>
              <a:t>fire(</a:t>
            </a:r>
            <a:r>
              <a:rPr lang="en-GB" b="1" dirty="0" smtClean="0">
                <a:solidFill>
                  <a:srgbClr val="1155CC"/>
                </a:solidFill>
              </a:rPr>
              <a:t>1.5</a:t>
            </a:r>
            <a:r>
              <a:rPr lang="en" b="1" dirty="0" smtClean="0">
                <a:solidFill>
                  <a:srgbClr val="1155CC"/>
                </a:solidFill>
              </a:rPr>
              <a:t>);</a:t>
            </a:r>
            <a:r>
              <a:rPr lang="en-GB" b="1" dirty="0" smtClean="0">
                <a:solidFill>
                  <a:srgbClr val="1155CC"/>
                </a:solidFill>
              </a:rPr>
              <a:t>  // MAX is 3</a:t>
            </a:r>
            <a:endParaRPr lang="en" b="1" dirty="0" smtClean="0">
              <a:solidFill>
                <a:srgbClr val="1155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1155CC"/>
                </a:solidFill>
              </a:rPr>
              <a:t>}</a:t>
            </a:r>
            <a:endParaRPr lang="en" dirty="0">
              <a:solidFill>
                <a:srgbClr val="1155CC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1978</Words>
  <Application>Microsoft Macintosh PowerPoint</Application>
  <PresentationFormat>On-screen Show (16:9)</PresentationFormat>
  <Paragraphs>414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Courier New</vt:lpstr>
      <vt:lpstr>Wingdings</vt:lpstr>
      <vt:lpstr>Arial</vt:lpstr>
      <vt:lpstr>simple-light</vt:lpstr>
      <vt:lpstr>ROBOCODE</vt:lpstr>
      <vt:lpstr>What is ROBOCODE</vt:lpstr>
      <vt:lpstr>PowerPoint Presentation</vt:lpstr>
      <vt:lpstr>Write code in Java</vt:lpstr>
      <vt:lpstr>Write code in Java</vt:lpstr>
      <vt:lpstr>Change the color of your robot</vt:lpstr>
      <vt:lpstr>Moving</vt:lpstr>
      <vt:lpstr>Moving</vt:lpstr>
      <vt:lpstr>Shooting</vt:lpstr>
      <vt:lpstr>Shooting</vt:lpstr>
      <vt:lpstr>Shooting</vt:lpstr>
      <vt:lpstr>Shooting</vt:lpstr>
      <vt:lpstr>Taking Fire</vt:lpstr>
      <vt:lpstr>Taking Fire</vt:lpstr>
      <vt:lpstr>If … else Conditions</vt:lpstr>
      <vt:lpstr>If … else Conditions</vt:lpstr>
      <vt:lpstr>Example</vt:lpstr>
      <vt:lpstr>Example</vt:lpstr>
      <vt:lpstr>Variables</vt:lpstr>
      <vt:lpstr>Example 2: Shooting</vt:lpstr>
      <vt:lpstr>While Loops</vt:lpstr>
      <vt:lpstr>While Loops</vt:lpstr>
      <vt:lpstr>Java Coding</vt:lpstr>
      <vt:lpstr>Java Coding</vt:lpstr>
      <vt:lpstr>Java Coding</vt:lpstr>
      <vt:lpstr>Java Coding</vt:lpstr>
      <vt:lpstr>Java Coding</vt:lpstr>
      <vt:lpstr>Java Coding</vt:lpstr>
      <vt:lpstr>Java Coding</vt:lpstr>
      <vt:lpstr>Programming Hints</vt:lpstr>
      <vt:lpstr>More resources</vt:lpstr>
      <vt:lpstr>Design a Strategy</vt:lpstr>
      <vt:lpstr>Design a Strategy</vt:lpstr>
      <vt:lpstr>Design a Strategy</vt:lpstr>
      <vt:lpstr>Design a Strategy</vt:lpstr>
      <vt:lpstr>Building your Robot</vt:lpstr>
      <vt:lpstr>Create your new Awesome Robot!</vt:lpstr>
      <vt:lpstr>Starting a Battle</vt:lpstr>
      <vt:lpstr>Q/A</vt:lpstr>
      <vt:lpstr>Rest of Session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ROBOCODE</dc:title>
  <cp:lastModifiedBy>Simone Conte</cp:lastModifiedBy>
  <cp:revision>8</cp:revision>
  <dcterms:modified xsi:type="dcterms:W3CDTF">2016-07-25T10:04:32Z</dcterms:modified>
</cp:coreProperties>
</file>