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4" r:id="rId8"/>
    <p:sldId id="266" r:id="rId9"/>
    <p:sldId id="260" r:id="rId10"/>
    <p:sldId id="261" r:id="rId11"/>
    <p:sldId id="262" r:id="rId12"/>
    <p:sldId id="265" r:id="rId13"/>
    <p:sldId id="263" r:id="rId14"/>
  </p:sldIdLst>
  <p:sldSz cx="14630400" cy="8229600"/>
  <p:notesSz cx="8229600" cy="14630400"/>
  <p:embeddedFontLst>
    <p:embeddedFont>
      <p:font typeface="Gelasio" pitchFamily="34" charset="0"/>
      <p:bold r:id="rId18"/>
    </p:embeddedFont>
    <p:embeddedFont>
      <p:font typeface="Gelasio" pitchFamily="34" charset="-122"/>
      <p:bold r:id="rId19"/>
    </p:embeddedFont>
    <p:embeddedFont>
      <p:font typeface="Gelasio" pitchFamily="34" charset="-120"/>
      <p:bold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5075" y="1487527"/>
            <a:ext cx="12800767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Padrão de Projeto Observer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76368"/>
            <a:ext cx="130428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 padrão de projeto Observer é uma ferramenta poderosa para criar sistemas de software mais flexíveis e extensíveis. Ele permite que objetos interajam de forma desacoplada, respondendo a mudanças de estado de maneira eficiente e transparente.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0"/>
          <p:cNvSpPr/>
          <p:nvPr/>
        </p:nvSpPr>
        <p:spPr>
          <a:xfrm>
            <a:off x="793790" y="1510308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Aplicações Práticas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672715"/>
            <a:ext cx="4120753" cy="2546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502950"/>
            <a:ext cx="3530560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Sistemas de Monitoramento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993368"/>
            <a:ext cx="412075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Exibições de dados meteorológicos em tempo real.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04" y="2672715"/>
            <a:ext cx="4120872" cy="254686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5503069"/>
            <a:ext cx="292310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Aplicativos Financeiros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54704" y="5993487"/>
            <a:ext cx="412087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Notificações sobre mudanças nos preços de ações.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738" y="2672715"/>
            <a:ext cx="4120753" cy="254674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50295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Jogos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5993368"/>
            <a:ext cx="412075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Atualizações de eventos em jogos em tempo real.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227427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Conclusão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76368"/>
            <a:ext cx="130428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 padrão Observer é um padrão de projeto comportamental que promove desacoplamento entre objetos. Ele é útil para construir sistemas flexíveis e extensíveis, mas é importante considerar as limitações e aplicar o padrão com cuidado.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7176135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Compreendendo o Problema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Acoplamento Forte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Dependências diretas entre objetos tornam o código rígido e difícil de modificar. Qualquer mudança em um objeto pode exigir modificações em vários outros objetos dependentes.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288095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Manutenção Complexa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8"/>
            <a:ext cx="6244709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Código com acoplamento forte dificulta a reutilização, pois os objetos são fortemente interligados e não podem ser facilmente substituídos. Alterações podem ser complexas e demorar mais.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4628"/>
            <a:ext cx="6988135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Solução: Padrão Observer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7430" y="1997035"/>
            <a:ext cx="1614011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3475" y="2585680"/>
            <a:ext cx="121801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088255" y="2223849"/>
            <a:ext cx="1922978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Subject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088255" y="2714268"/>
            <a:ext cx="1922978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Notifica Observers.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918115" y="3317081"/>
            <a:ext cx="8861822" cy="15240"/>
          </a:xfrm>
          <a:prstGeom prst="roundRect">
            <a:avLst>
              <a:gd name="adj" fmla="val 223256"/>
            </a:avLst>
          </a:prstGeom>
          <a:solidFill>
            <a:srgbClr val="504D4C"/>
          </a:solidFill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24" y="3360658"/>
            <a:ext cx="3228022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5259" y="3787378"/>
            <a:ext cx="158353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895261" y="3587472"/>
            <a:ext cx="2024420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Observer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895261" y="4077891"/>
            <a:ext cx="202442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Recebe notificações.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223256"/>
            </a:avLst>
          </a:prstGeom>
          <a:solidFill>
            <a:srgbClr val="504D4C"/>
          </a:solidFill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18" y="4724281"/>
            <a:ext cx="484203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6211" y="5151001"/>
            <a:ext cx="156448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6702266" y="4951095"/>
            <a:ext cx="208502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ConcreteSubject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6702266" y="5441513"/>
            <a:ext cx="208502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Implementa Subject.</a:t>
            </a:r>
            <a:endParaRPr lang="en-US" sz="1750" dirty="0"/>
          </a:p>
        </p:txBody>
      </p:sp>
      <p:sp>
        <p:nvSpPr>
          <p:cNvPr id="17" name="Shape 12"/>
          <p:cNvSpPr/>
          <p:nvPr/>
        </p:nvSpPr>
        <p:spPr>
          <a:xfrm>
            <a:off x="6532126" y="6044327"/>
            <a:ext cx="7247811" cy="15240"/>
          </a:xfrm>
          <a:prstGeom prst="roundRect">
            <a:avLst>
              <a:gd name="adj" fmla="val 223256"/>
            </a:avLst>
          </a:prstGeom>
          <a:solidFill>
            <a:srgbClr val="504D4C"/>
          </a:solidFill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94" y="6087904"/>
            <a:ext cx="6456164" cy="1306949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74187" y="6514624"/>
            <a:ext cx="160139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200" dirty="0"/>
          </a:p>
        </p:txBody>
      </p:sp>
      <p:sp>
        <p:nvSpPr>
          <p:cNvPr id="20" name="Text 14"/>
          <p:cNvSpPr/>
          <p:nvPr/>
        </p:nvSpPr>
        <p:spPr>
          <a:xfrm>
            <a:off x="7509272" y="6314718"/>
            <a:ext cx="235255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ConcreteObserver</a:t>
            </a:r>
            <a:endParaRPr lang="en-US" sz="2200" dirty="0"/>
          </a:p>
        </p:txBody>
      </p:sp>
      <p:sp>
        <p:nvSpPr>
          <p:cNvPr id="21" name="Text 15"/>
          <p:cNvSpPr/>
          <p:nvPr/>
        </p:nvSpPr>
        <p:spPr>
          <a:xfrm>
            <a:off x="7509272" y="6805136"/>
            <a:ext cx="235255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Implementa Observers.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3474958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Código Exemplo em Python</a:t>
            </a:r>
            <a:endParaRPr lang="en-US" sz="2200" dirty="0"/>
          </a:p>
        </p:txBody>
      </p:sp>
      <p:sp>
        <p:nvSpPr>
          <p:cNvPr id="6" name="Caixa de Texto 5"/>
          <p:cNvSpPr txBox="1"/>
          <p:nvPr/>
        </p:nvSpPr>
        <p:spPr>
          <a:xfrm>
            <a:off x="221615" y="811530"/>
            <a:ext cx="4876800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 sz="1000">
                <a:solidFill>
                  <a:schemeClr val="bg2"/>
                </a:solidFill>
              </a:rPr>
              <a:t>from abc import ABC, abstractmethod</a:t>
            </a:r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class Stock:</a:t>
            </a:r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    def __init__(self, product_name, initial_stock):</a:t>
            </a:r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        self.product_name = product_name</a:t>
            </a:r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        self.stock = initial_stock</a:t>
            </a:r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        self.observers = []</a:t>
            </a:r>
            <a:endParaRPr lang="en-US" altLang="pt-BR" sz="1000">
              <a:solidFill>
                <a:schemeClr val="bg2"/>
              </a:solidFill>
            </a:endParaRPr>
          </a:p>
          <a:p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    def attach(self, observer):</a:t>
            </a:r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        self.observers.append(observer)</a:t>
            </a:r>
            <a:endParaRPr lang="en-US" altLang="pt-BR" sz="1000">
              <a:solidFill>
                <a:schemeClr val="bg2"/>
              </a:solidFill>
            </a:endParaRPr>
          </a:p>
          <a:p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    def detach(self, observer):</a:t>
            </a:r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        self.observers.remove(observer)</a:t>
            </a:r>
            <a:endParaRPr lang="en-US" altLang="pt-BR" sz="1000">
              <a:solidFill>
                <a:schemeClr val="bg2"/>
              </a:solidFill>
            </a:endParaRPr>
          </a:p>
          <a:p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    def notify_observers(self):</a:t>
            </a:r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        for observer in self.observers:</a:t>
            </a:r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            observer.update(self)</a:t>
            </a:r>
            <a:endParaRPr lang="en-US" altLang="pt-BR" sz="1000">
              <a:solidFill>
                <a:schemeClr val="bg2"/>
              </a:solidFill>
            </a:endParaRPr>
          </a:p>
          <a:p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    def set_stock(self, new_stock):</a:t>
            </a:r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        self.stock = new_stock</a:t>
            </a:r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        self.notify_observers()</a:t>
            </a:r>
            <a:endParaRPr lang="en-US" altLang="pt-BR" sz="1000">
              <a:solidFill>
                <a:schemeClr val="bg2"/>
              </a:solidFill>
            </a:endParaRPr>
          </a:p>
          <a:p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    def get_stock(self):</a:t>
            </a:r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        return self.stock</a:t>
            </a:r>
            <a:endParaRPr lang="en-US" altLang="pt-BR" sz="1000">
              <a:solidFill>
                <a:schemeClr val="bg2"/>
              </a:solidFill>
            </a:endParaRPr>
          </a:p>
          <a:p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# Observer</a:t>
            </a:r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class Observer(ABC):</a:t>
            </a:r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    def update(self, subject):</a:t>
            </a:r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        pass</a:t>
            </a:r>
            <a:endParaRPr lang="en-US" altLang="pt-BR" sz="1000">
              <a:solidFill>
                <a:schemeClr val="bg2"/>
              </a:solidFill>
            </a:endParaRPr>
          </a:p>
          <a:p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# Concrete Observer</a:t>
            </a:r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class LowStockAlert(Observer):</a:t>
            </a:r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    def __init__(self, threshold):</a:t>
            </a:r>
            <a:endParaRPr lang="en-US" altLang="pt-BR" sz="1000">
              <a:solidFill>
                <a:schemeClr val="bg2"/>
              </a:solidFill>
            </a:endParaRPr>
          </a:p>
          <a:p>
            <a:r>
              <a:rPr lang="en-US" altLang="pt-BR" sz="1000">
                <a:solidFill>
                  <a:schemeClr val="bg2"/>
                </a:solidFill>
              </a:rPr>
              <a:t>        self.threshold = threshold</a:t>
            </a:r>
            <a:endParaRPr lang="en-US" altLang="pt-BR" sz="1000">
              <a:solidFill>
                <a:schemeClr val="bg2"/>
              </a:solidFill>
            </a:endParaRPr>
          </a:p>
          <a:p>
            <a:endParaRPr lang="en-US" altLang="pt-BR" sz="1000">
              <a:solidFill>
                <a:schemeClr val="bg2"/>
              </a:solidFill>
            </a:endParaRPr>
          </a:p>
          <a:p>
            <a:endParaRPr lang="en-US" altLang="pt-BR" sz="10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345440" y="532765"/>
            <a:ext cx="7315200" cy="443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  <a:sym typeface="+mn-ea"/>
              </a:rPr>
              <a:t>Código Exemplo em Python</a:t>
            </a:r>
            <a:endParaRPr lang="en-US" altLang="en-US" sz="2200" dirty="0">
              <a:solidFill>
                <a:srgbClr val="D8B6A4"/>
              </a:solidFill>
              <a:latin typeface="Gelasio" pitchFamily="34" charset="0"/>
              <a:ea typeface="Gelasio" pitchFamily="34" charset="-122"/>
              <a:cs typeface="Gelasio" pitchFamily="34" charset="-120"/>
              <a:sym typeface="+mn-ea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154305" y="1302385"/>
            <a:ext cx="4876800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 sz="1000">
                <a:solidFill>
                  <a:schemeClr val="bg1"/>
                </a:solidFill>
              </a:rPr>
              <a:t>def update(self, subject):</a:t>
            </a:r>
            <a:endParaRPr lang="en-US" altLang="pt-BR" sz="1000">
              <a:solidFill>
                <a:schemeClr val="bg1"/>
              </a:solidFill>
            </a:endParaRPr>
          </a:p>
          <a:p>
            <a:r>
              <a:rPr lang="en-US" altLang="pt-BR" sz="1000">
                <a:solidFill>
                  <a:schemeClr val="bg1"/>
                </a:solidFill>
              </a:rPr>
              <a:t>        if subject.get_stock() &lt; self.threshold:</a:t>
            </a:r>
            <a:endParaRPr lang="en-US" altLang="pt-BR" sz="1000">
              <a:solidFill>
                <a:schemeClr val="bg1"/>
              </a:solidFill>
            </a:endParaRPr>
          </a:p>
          <a:p>
            <a:r>
              <a:rPr lang="en-US" altLang="pt-BR" sz="1000">
                <a:solidFill>
                  <a:schemeClr val="bg1"/>
                </a:solidFill>
              </a:rPr>
              <a:t>            print(f"Low stock alert for {subject.product_name}. Current stock: {subject.get_stock()}")</a:t>
            </a:r>
            <a:endParaRPr lang="en-US" altLang="pt-BR" sz="1000">
              <a:solidFill>
                <a:schemeClr val="bg1"/>
              </a:solidFill>
            </a:endParaRPr>
          </a:p>
          <a:p>
            <a:endParaRPr lang="en-US" altLang="pt-BR" sz="1000">
              <a:solidFill>
                <a:schemeClr val="bg1"/>
              </a:solidFill>
            </a:endParaRPr>
          </a:p>
          <a:p>
            <a:r>
              <a:rPr lang="en-US" altLang="pt-BR" sz="1000">
                <a:solidFill>
                  <a:schemeClr val="bg1"/>
                </a:solidFill>
              </a:rPr>
              <a:t>if __name__ == "__main__":</a:t>
            </a:r>
            <a:endParaRPr lang="en-US" altLang="pt-BR" sz="1000">
              <a:solidFill>
                <a:schemeClr val="bg1"/>
              </a:solidFill>
            </a:endParaRPr>
          </a:p>
          <a:p>
            <a:r>
              <a:rPr lang="en-US" altLang="pt-BR" sz="1000">
                <a:solidFill>
                  <a:schemeClr val="bg1"/>
                </a:solidFill>
              </a:rPr>
              <a:t>    # Criando um estoque para um produto espec</a:t>
            </a:r>
            <a:r>
              <a:rPr lang="en-US" altLang="en-US" sz="1000">
                <a:solidFill>
                  <a:schemeClr val="bg1"/>
                </a:solidFill>
              </a:rPr>
              <a:t>í</a:t>
            </a:r>
            <a:r>
              <a:rPr lang="en-US" altLang="pt-BR" sz="1000">
                <a:solidFill>
                  <a:schemeClr val="bg1"/>
                </a:solidFill>
              </a:rPr>
              <a:t>fico</a:t>
            </a:r>
            <a:endParaRPr lang="en-US" altLang="pt-BR" sz="1000">
              <a:solidFill>
                <a:schemeClr val="bg1"/>
              </a:solidFill>
            </a:endParaRPr>
          </a:p>
          <a:p>
            <a:r>
              <a:rPr lang="en-US" altLang="pt-BR" sz="1000">
                <a:solidFill>
                  <a:schemeClr val="bg1"/>
                </a:solidFill>
              </a:rPr>
              <a:t>    product_stock = Stock("Laptop", 20)</a:t>
            </a:r>
            <a:endParaRPr lang="en-US" altLang="pt-BR" sz="1000">
              <a:solidFill>
                <a:schemeClr val="bg1"/>
              </a:solidFill>
            </a:endParaRPr>
          </a:p>
          <a:p>
            <a:endParaRPr lang="en-US" altLang="pt-BR" sz="1000">
              <a:solidFill>
                <a:schemeClr val="bg1"/>
              </a:solidFill>
            </a:endParaRPr>
          </a:p>
          <a:p>
            <a:r>
              <a:rPr lang="en-US" altLang="pt-BR" sz="1000">
                <a:solidFill>
                  <a:schemeClr val="bg1"/>
                </a:solidFill>
              </a:rPr>
              <a:t>    # Criando um observador para alertas de baixo estoque</a:t>
            </a:r>
            <a:endParaRPr lang="en-US" altLang="pt-BR" sz="1000">
              <a:solidFill>
                <a:schemeClr val="bg1"/>
              </a:solidFill>
            </a:endParaRPr>
          </a:p>
          <a:p>
            <a:r>
              <a:rPr lang="en-US" altLang="pt-BR" sz="1000">
                <a:solidFill>
                  <a:schemeClr val="bg1"/>
                </a:solidFill>
              </a:rPr>
              <a:t>    low_stock_alert = LowStockAlert(10)</a:t>
            </a:r>
            <a:endParaRPr lang="en-US" altLang="pt-BR" sz="1000">
              <a:solidFill>
                <a:schemeClr val="bg1"/>
              </a:solidFill>
            </a:endParaRPr>
          </a:p>
          <a:p>
            <a:endParaRPr lang="en-US" altLang="pt-BR" sz="1000">
              <a:solidFill>
                <a:schemeClr val="bg1"/>
              </a:solidFill>
            </a:endParaRPr>
          </a:p>
          <a:p>
            <a:r>
              <a:rPr lang="en-US" altLang="pt-BR" sz="1000">
                <a:solidFill>
                  <a:schemeClr val="bg1"/>
                </a:solidFill>
              </a:rPr>
              <a:t>    # Registrando o observador no estoque</a:t>
            </a:r>
            <a:endParaRPr lang="en-US" altLang="pt-BR" sz="1000">
              <a:solidFill>
                <a:schemeClr val="bg1"/>
              </a:solidFill>
            </a:endParaRPr>
          </a:p>
          <a:p>
            <a:r>
              <a:rPr lang="en-US" altLang="pt-BR" sz="1000">
                <a:solidFill>
                  <a:schemeClr val="bg1"/>
                </a:solidFill>
              </a:rPr>
              <a:t>    product_stock.attach(low_stock_alert)</a:t>
            </a:r>
            <a:endParaRPr lang="en-US" altLang="pt-BR" sz="1000">
              <a:solidFill>
                <a:schemeClr val="bg1"/>
              </a:solidFill>
            </a:endParaRPr>
          </a:p>
          <a:p>
            <a:endParaRPr lang="en-US" altLang="pt-BR" sz="1000">
              <a:solidFill>
                <a:schemeClr val="bg1"/>
              </a:solidFill>
            </a:endParaRPr>
          </a:p>
          <a:p>
            <a:r>
              <a:rPr lang="en-US" altLang="pt-BR" sz="1000">
                <a:solidFill>
                  <a:schemeClr val="bg1"/>
                </a:solidFill>
              </a:rPr>
              <a:t>    # Simulando uma mudan</a:t>
            </a:r>
            <a:r>
              <a:rPr lang="" altLang="en-US" sz="1000">
                <a:solidFill>
                  <a:schemeClr val="bg1"/>
                </a:solidFill>
              </a:rPr>
              <a:t>ç</a:t>
            </a:r>
            <a:r>
              <a:rPr lang="en-US" altLang="pt-BR" sz="1000">
                <a:solidFill>
                  <a:schemeClr val="bg1"/>
                </a:solidFill>
              </a:rPr>
              <a:t>a no estoque</a:t>
            </a:r>
            <a:endParaRPr lang="en-US" altLang="pt-BR" sz="1000">
              <a:solidFill>
                <a:schemeClr val="bg1"/>
              </a:solidFill>
            </a:endParaRPr>
          </a:p>
          <a:p>
            <a:r>
              <a:rPr lang="en-US" altLang="pt-BR" sz="1000">
                <a:solidFill>
                  <a:schemeClr val="bg1"/>
                </a:solidFill>
              </a:rPr>
              <a:t>    product_stock.set_stock(5)</a:t>
            </a:r>
            <a:endParaRPr lang="en-US" altLang="pt-BR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m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383665"/>
            <a:ext cx="7888605" cy="624014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4530" y="385604"/>
            <a:ext cx="7723703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5550"/>
              </a:lnSpc>
              <a:buNone/>
            </a:pPr>
            <a:r>
              <a:rPr lang="pt-BR" alt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Diagrama De Classes:</a:t>
            </a:r>
            <a:endParaRPr lang="pt-BR" altLang="en-US" sz="4450" dirty="0">
              <a:solidFill>
                <a:srgbClr val="D8B6A4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05489"/>
            <a:ext cx="7723703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Vantagens do Padrão Observer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095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</p:spPr>
      </p:sp>
      <p:sp>
        <p:nvSpPr>
          <p:cNvPr id="4" name="Text 2"/>
          <p:cNvSpPr/>
          <p:nvPr/>
        </p:nvSpPr>
        <p:spPr>
          <a:xfrm>
            <a:off x="975836" y="3394591"/>
            <a:ext cx="146209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30958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Desacoplamento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799999"/>
            <a:ext cx="5670947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 Subject não precisa conhecer a implementação dos Observers.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33095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</p:spPr>
      </p:sp>
      <p:sp>
        <p:nvSpPr>
          <p:cNvPr id="8" name="Text 6"/>
          <p:cNvSpPr/>
          <p:nvPr/>
        </p:nvSpPr>
        <p:spPr>
          <a:xfrm>
            <a:off x="7588806" y="3394591"/>
            <a:ext cx="190024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330958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Flexibilidade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5783" y="3799999"/>
            <a:ext cx="567094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Adiciona ou remove Observers sem afetar outros.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</p:spPr>
      </p:sp>
      <p:sp>
        <p:nvSpPr>
          <p:cNvPr id="12" name="Text 10"/>
          <p:cNvSpPr/>
          <p:nvPr/>
        </p:nvSpPr>
        <p:spPr>
          <a:xfrm>
            <a:off x="955000" y="5092779"/>
            <a:ext cx="187762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500776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Reutilização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498187"/>
            <a:ext cx="5670947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Observers podem ser reaproveitados em diferentes contextos.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</p:spPr>
      </p:sp>
      <p:sp>
        <p:nvSpPr>
          <p:cNvPr id="16" name="Text 14"/>
          <p:cNvSpPr/>
          <p:nvPr/>
        </p:nvSpPr>
        <p:spPr>
          <a:xfrm>
            <a:off x="7587615" y="5092779"/>
            <a:ext cx="192286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5783" y="5007769"/>
            <a:ext cx="2938582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Notificação Automática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65783" y="5498187"/>
            <a:ext cx="567094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Os Observers são atualizados em tempo real.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73893"/>
            <a:ext cx="6755368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Desvantagens e Limitações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09970" y="3770789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373433"/>
          </a:solidFill>
        </p:spPr>
      </p:sp>
      <p:sp>
        <p:nvSpPr>
          <p:cNvPr id="4" name="Text 2"/>
          <p:cNvSpPr/>
          <p:nvPr/>
        </p:nvSpPr>
        <p:spPr>
          <a:xfrm>
            <a:off x="1020604" y="3849648"/>
            <a:ext cx="298525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Vazamento de Memória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4340066"/>
            <a:ext cx="374273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 Observers não forem desanexados corretamente, pode haver problemas de memória.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175052" y="3770789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373433"/>
          </a:solidFill>
        </p:spPr>
      </p:sp>
      <p:sp>
        <p:nvSpPr>
          <p:cNvPr id="7" name="Text 5"/>
          <p:cNvSpPr/>
          <p:nvPr/>
        </p:nvSpPr>
        <p:spPr>
          <a:xfrm>
            <a:off x="5443776" y="384964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Desempenho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4340066"/>
            <a:ext cx="374273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Muitos Observers ou notificações frequentes podem afetar o desempenho.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770789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373433"/>
          </a:solidFill>
        </p:spPr>
      </p:sp>
      <p:sp>
        <p:nvSpPr>
          <p:cNvPr id="10" name="Text 8"/>
          <p:cNvSpPr/>
          <p:nvPr/>
        </p:nvSpPr>
        <p:spPr>
          <a:xfrm>
            <a:off x="9866948" y="384964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Ordem de Notificação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4340066"/>
            <a:ext cx="374273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ordem de notificação não é garantida, o que pode ser problemático em alguns cenários.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85323"/>
            <a:ext cx="6186368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Quando Usar o Observer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634264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42805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Sistemas Dinâmicos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918472"/>
            <a:ext cx="412075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Onde o estado de objetos muda frequentemente.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04" y="3634264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4428053"/>
            <a:ext cx="299382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Múltiplos Observadores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4918472"/>
            <a:ext cx="412087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Quando vários objetos precisam ser notificados.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738" y="3634264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42805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Flexibilidade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918472"/>
            <a:ext cx="412075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Para sistemas que exigem fácil adição ou remoção de observadores.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3529</Words>
  <Application>WPS Presentation</Application>
  <PresentationFormat>On-screen Show (16:9)</PresentationFormat>
  <Paragraphs>171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Gelasio</vt:lpstr>
      <vt:lpstr>Gelasio</vt:lpstr>
      <vt:lpstr>Gelasio</vt:lpstr>
      <vt:lpstr>Consolas</vt:lpstr>
      <vt:lpstr>Consolas</vt:lpstr>
      <vt:lpstr>Consolas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zfini</cp:lastModifiedBy>
  <cp:revision>4</cp:revision>
  <dcterms:created xsi:type="dcterms:W3CDTF">2024-11-26T23:01:00Z</dcterms:created>
  <dcterms:modified xsi:type="dcterms:W3CDTF">2024-11-26T23:21:08Z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AC127F2663E6487B99B1D334C317E159_13</vt:lpwstr>
  </property>
  <property fmtid="{D5CDD505-2E9C-101B-9397-08002B2CF9AE}" pid="3" name="KSOProductBuildVer">
    <vt:lpwstr>1046-12.2.0.18911</vt:lpwstr>
  </property>
</Properties>
</file>