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77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9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5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6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5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11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4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9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88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338A6-35CE-4CD9-9FAA-72AB5F23ECE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0649-9551-4434-9897-4C18178E60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4%BA%92%E5%8B%95" TargetMode="External"/><Relationship Id="rId3" Type="http://schemas.openxmlformats.org/officeDocument/2006/relationships/hyperlink" Target="https://zh.wikipedia.org/wiki/%E8%99%9B%E6%93%AC%E5%AF%A6%E5%A2%83" TargetMode="External"/><Relationship Id="rId7" Type="http://schemas.openxmlformats.org/officeDocument/2006/relationships/hyperlink" Target="https://zh.wikipedia.org/w/index.php?title=%E7%8F%BE%E5%AF%A6%E4%B8%96%E7%95%8C&amp;action=edit&amp;redlink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8%99%9B%E6%93%AC%E4%B8%96%E7%95%8C" TargetMode="External"/><Relationship Id="rId5" Type="http://schemas.openxmlformats.org/officeDocument/2006/relationships/hyperlink" Target="https://zh.wikipedia.org/wiki/%E8%A7%92%E5%BA%A6" TargetMode="External"/><Relationship Id="rId4" Type="http://schemas.openxmlformats.org/officeDocument/2006/relationships/hyperlink" Target="https://zh.wikipedia.org/wiki/%E4%BD%8D%E7%BD%A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D%8D%E7%BD%AE" TargetMode="External"/><Relationship Id="rId7" Type="http://schemas.openxmlformats.org/officeDocument/2006/relationships/hyperlink" Target="https://zh.wikipedia.org/wiki/%E4%BA%92%E5%8B%95" TargetMode="External"/><Relationship Id="rId2" Type="http://schemas.openxmlformats.org/officeDocument/2006/relationships/hyperlink" Target="https://zh.wikipedia.org/wiki/%E8%99%9B%E6%93%AC%E5%AF%A6%E5%A2%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/index.php?title=%E7%8F%BE%E5%AF%A6%E4%B8%96%E7%95%8C&amp;action=edit&amp;redlink=1" TargetMode="External"/><Relationship Id="rId5" Type="http://schemas.openxmlformats.org/officeDocument/2006/relationships/hyperlink" Target="https://zh.wikipedia.org/wiki/%E8%99%9B%E6%93%AC%E4%B8%96%E7%95%8C" TargetMode="External"/><Relationship Id="rId4" Type="http://schemas.openxmlformats.org/officeDocument/2006/relationships/hyperlink" Target="https://zh.wikipedia.org/wiki/%E8%A7%92%E5%BA%A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0" y="-130628"/>
            <a:ext cx="12192000" cy="6858000"/>
            <a:chOff x="0" y="-130628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-130628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918856" y="1767114"/>
              <a:ext cx="4165600" cy="320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9002" y="1767112"/>
              <a:ext cx="4278656" cy="320765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7715" y="1767114"/>
              <a:ext cx="3236686" cy="32076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33828" y="1767113"/>
              <a:ext cx="312057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</a:rPr>
                <a:t>擴增實境</a:t>
              </a:r>
              <a:r>
                <a:rPr lang="zh-TW" altLang="en-US" dirty="0">
                  <a:solidFill>
                    <a:schemeClr val="bg1"/>
                  </a:solidFill>
                </a:rPr>
                <a:t>（</a:t>
              </a:r>
              <a:r>
                <a:rPr lang="en-US" altLang="zh-TW" dirty="0">
                  <a:solidFill>
                    <a:schemeClr val="bg1"/>
                  </a:solidFill>
                </a:rPr>
                <a:t>Augmented Reality</a:t>
              </a:r>
              <a:r>
                <a:rPr lang="zh-TW" altLang="en-US" dirty="0">
                  <a:solidFill>
                    <a:schemeClr val="bg1"/>
                  </a:solidFill>
                </a:rPr>
                <a:t>，簡稱</a:t>
              </a:r>
              <a:r>
                <a:rPr lang="en-US" altLang="zh-TW" b="1" dirty="0">
                  <a:solidFill>
                    <a:schemeClr val="bg1"/>
                  </a:solidFill>
                </a:rPr>
                <a:t>AR</a:t>
              </a:r>
              <a:r>
                <a:rPr lang="zh-TW" altLang="en-US" dirty="0">
                  <a:solidFill>
                    <a:schemeClr val="bg1"/>
                  </a:solidFill>
                </a:rPr>
                <a:t>），也有對應</a:t>
              </a:r>
              <a:r>
                <a:rPr lang="en-US" altLang="zh-TW" dirty="0">
                  <a:solidFill>
                    <a:schemeClr val="bg1"/>
                  </a:solidFill>
                </a:rPr>
                <a:t>VR</a:t>
              </a:r>
              <a:r>
                <a:rPr lang="zh-TW" altLang="en-US" dirty="0">
                  <a:solidFill>
                    <a:schemeClr val="bg1"/>
                  </a:solidFill>
                  <a:hlinkClick r:id="rId3" tooltip="虛擬實境"/>
                </a:rPr>
                <a:t>虛擬實境</a:t>
              </a:r>
              <a:r>
                <a:rPr lang="zh-TW" altLang="en-US" dirty="0">
                  <a:solidFill>
                    <a:schemeClr val="bg1"/>
                  </a:solidFill>
                </a:rPr>
                <a:t>一詞的翻譯稱為</a:t>
              </a:r>
              <a:r>
                <a:rPr lang="zh-TW" altLang="en-US" b="1" dirty="0">
                  <a:solidFill>
                    <a:schemeClr val="bg1"/>
                  </a:solidFill>
                </a:rPr>
                <a:t>實擬虛境</a:t>
              </a:r>
              <a:r>
                <a:rPr lang="zh-TW" altLang="en-US" dirty="0">
                  <a:solidFill>
                    <a:schemeClr val="bg1"/>
                  </a:solidFill>
                </a:rPr>
                <a:t>或</a:t>
              </a:r>
              <a:r>
                <a:rPr lang="zh-TW" altLang="en-US" b="1" dirty="0">
                  <a:solidFill>
                    <a:schemeClr val="bg1"/>
                  </a:solidFill>
                </a:rPr>
                <a:t>擴張現實</a:t>
              </a:r>
              <a:r>
                <a:rPr lang="zh-TW" altLang="en-US" dirty="0">
                  <a:solidFill>
                    <a:schemeClr val="bg1"/>
                  </a:solidFill>
                </a:rPr>
                <a:t>，是指透過攝影機影像的</a:t>
              </a:r>
              <a:r>
                <a:rPr lang="zh-TW" altLang="en-US" dirty="0">
                  <a:solidFill>
                    <a:schemeClr val="bg1"/>
                  </a:solidFill>
                  <a:hlinkClick r:id="rId4" tooltip="位置"/>
                </a:rPr>
                <a:t>位置</a:t>
              </a:r>
              <a:r>
                <a:rPr lang="zh-TW" altLang="en-US" dirty="0">
                  <a:solidFill>
                    <a:schemeClr val="bg1"/>
                  </a:solidFill>
                </a:rPr>
                <a:t>及</a:t>
              </a:r>
              <a:r>
                <a:rPr lang="zh-TW" altLang="en-US" dirty="0">
                  <a:solidFill>
                    <a:schemeClr val="bg1"/>
                  </a:solidFill>
                  <a:hlinkClick r:id="rId5" tooltip="角度"/>
                </a:rPr>
                <a:t>角度</a:t>
              </a:r>
              <a:r>
                <a:rPr lang="zh-TW" altLang="en-US" dirty="0">
                  <a:solidFill>
                    <a:schemeClr val="bg1"/>
                  </a:solidFill>
                </a:rPr>
                <a:t>精算並加上圖像分析技術，讓螢幕上的</a:t>
              </a:r>
              <a:r>
                <a:rPr lang="zh-TW" altLang="en-US" dirty="0">
                  <a:solidFill>
                    <a:schemeClr val="bg1"/>
                  </a:solidFill>
                  <a:hlinkClick r:id="rId6" tooltip="虛擬世界"/>
                </a:rPr>
                <a:t>虛擬世界</a:t>
              </a:r>
              <a:r>
                <a:rPr lang="zh-TW" altLang="en-US" dirty="0">
                  <a:solidFill>
                    <a:schemeClr val="bg1"/>
                  </a:solidFill>
                </a:rPr>
                <a:t>能夠與</a:t>
              </a:r>
              <a:r>
                <a:rPr lang="zh-TW" altLang="en-US" dirty="0">
                  <a:solidFill>
                    <a:schemeClr val="bg1"/>
                  </a:solidFill>
                  <a:hlinkClick r:id="rId7" tooltip="現實世界（頁面不存在）"/>
                </a:rPr>
                <a:t>現實世界</a:t>
              </a:r>
              <a:r>
                <a:rPr lang="zh-TW" altLang="en-US" dirty="0">
                  <a:solidFill>
                    <a:schemeClr val="bg1"/>
                  </a:solidFill>
                </a:rPr>
                <a:t>場景進行結合與</a:t>
              </a:r>
              <a:r>
                <a:rPr lang="zh-TW" altLang="en-US" dirty="0">
                  <a:solidFill>
                    <a:schemeClr val="bg1"/>
                  </a:solidFill>
                  <a:hlinkClick r:id="rId8" tooltip="互動"/>
                </a:rPr>
                <a:t>互動</a:t>
              </a:r>
              <a:r>
                <a:rPr lang="zh-TW" altLang="en-US" dirty="0">
                  <a:solidFill>
                    <a:schemeClr val="bg1"/>
                  </a:solidFill>
                </a:rPr>
                <a:t>的技術。這種技術於</a:t>
              </a:r>
              <a:r>
                <a:rPr lang="en-US" altLang="zh-TW" dirty="0">
                  <a:solidFill>
                    <a:schemeClr val="bg1"/>
                  </a:solidFill>
                </a:rPr>
                <a:t>1990</a:t>
              </a:r>
              <a:r>
                <a:rPr lang="zh-TW" altLang="en-US" dirty="0">
                  <a:solidFill>
                    <a:schemeClr val="bg1"/>
                  </a:solidFill>
                </a:rPr>
                <a:t>年提出。隨著隨身電子產品運算能力的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提升</a:t>
              </a:r>
              <a:r>
                <a:rPr lang="zh-TW" altLang="en-US" dirty="0">
                  <a:solidFill>
                    <a:schemeClr val="bg1"/>
                  </a:solidFill>
                </a:rPr>
                <a:t>。</a:t>
              </a: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5159447" y="1213113"/>
            <a:ext cx="312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目前投影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片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618390" y="1243892"/>
            <a:ext cx="312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下頁預覽</a:t>
            </a:r>
            <a:endParaRPr lang="zh-TW" altLang="en-US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1556" y="1213113"/>
            <a:ext cx="312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備忘錄</a:t>
            </a:r>
            <a:endParaRPr lang="zh-TW" altLang="en-US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梯形 1"/>
          <p:cNvSpPr/>
          <p:nvPr/>
        </p:nvSpPr>
        <p:spPr>
          <a:xfrm rot="5400000" flipV="1">
            <a:off x="7639757" y="1804181"/>
            <a:ext cx="4360986" cy="3065183"/>
          </a:xfrm>
          <a:prstGeom prst="trapezoid">
            <a:avLst>
              <a:gd name="adj" fmla="val 18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2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群組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89123" y="2535055"/>
                <a:ext cx="3562907" cy="215612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1356650" y="2478783"/>
                <a:ext cx="2639627" cy="21561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0720" y="2354872"/>
                <a:ext cx="3757485" cy="2453573"/>
              </a:xfrm>
              <a:prstGeom prst="rect">
                <a:avLst/>
              </a:prstGeom>
              <a:ln>
                <a:noFill/>
              </a:ln>
              <a:effectLst>
                <a:outerShdw blurRad="184150" dist="241300" dir="11520000" sx="110000" sy="110000" algn="ctr">
                  <a:srgbClr val="000000">
                    <a:alpha val="18000"/>
                  </a:srgbClr>
                </a:outerShdw>
              </a:effectLst>
              <a:scene3d>
                <a:camera prst="perspectiveFront" fov="5100000">
                  <a:rot lat="0" lon="2100000" rev="0"/>
                </a:camera>
                <a:lightRig rig="flood" dir="t">
                  <a:rot lat="0" lon="0" rev="13800000"/>
                </a:lightRig>
              </a:scene3d>
              <a:sp3d extrusionH="107950" prstMaterial="plastic">
                <a:bevelT w="82550" h="63500" prst="divot"/>
                <a:bevelB/>
              </a:sp3d>
            </p:spPr>
          </p:pic>
          <p:sp>
            <p:nvSpPr>
              <p:cNvPr id="12" name="文字方塊 11"/>
              <p:cNvSpPr txBox="1"/>
              <p:nvPr/>
            </p:nvSpPr>
            <p:spPr>
              <a:xfrm>
                <a:off x="5164358" y="1854063"/>
                <a:ext cx="2551162" cy="35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目前投影</a:t>
                </a:r>
                <a:r>
                  <a:rPr lang="zh-TW" altLang="en-US" sz="2800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片</a:t>
                </a: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 rot="21115453">
                <a:off x="8908831" y="1600778"/>
                <a:ext cx="29386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下頁預覽</a:t>
                </a:r>
                <a:endPara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 rot="190360">
                <a:off x="2019854" y="1854063"/>
                <a:ext cx="2551162" cy="35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備忘錄</a:t>
                </a:r>
                <a:endPara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650" y="2354872"/>
              <a:ext cx="3427095" cy="2904756"/>
            </a:xfrm>
            <a:prstGeom prst="rect">
              <a:avLst/>
            </a:prstGeom>
            <a:scene3d>
              <a:camera prst="perspectiveHeroicExtremeRightFacing"/>
              <a:lightRig rig="threePt" dir="t"/>
            </a:scene3d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3120" y="2633883"/>
              <a:ext cx="3757485" cy="2453573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1425" y="2300758"/>
              <a:ext cx="3757485" cy="2453573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</p:pic>
      </p:grpSp>
    </p:spTree>
    <p:extLst>
      <p:ext uri="{BB962C8B-B14F-4D97-AF65-F5344CB8AC3E}">
        <p14:creationId xmlns:p14="http://schemas.microsoft.com/office/powerpoint/2010/main" val="20780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51344" y="2478783"/>
            <a:ext cx="2544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擴增實境</a:t>
            </a:r>
            <a:r>
              <a:rPr lang="zh-TW" altLang="en-US" sz="1600" dirty="0">
                <a:solidFill>
                  <a:schemeClr val="bg1"/>
                </a:solidFill>
              </a:rPr>
              <a:t>（</a:t>
            </a:r>
            <a:r>
              <a:rPr lang="en-US" altLang="zh-TW" sz="1600" dirty="0">
                <a:solidFill>
                  <a:schemeClr val="bg1"/>
                </a:solidFill>
              </a:rPr>
              <a:t>Augmented Reality</a:t>
            </a:r>
            <a:r>
              <a:rPr lang="zh-TW" altLang="en-US" sz="1600" dirty="0">
                <a:solidFill>
                  <a:schemeClr val="bg1"/>
                </a:solidFill>
              </a:rPr>
              <a:t>，簡稱</a:t>
            </a:r>
            <a:r>
              <a:rPr lang="en-US" altLang="zh-TW" sz="1600" b="1" dirty="0">
                <a:solidFill>
                  <a:schemeClr val="bg1"/>
                </a:solidFill>
              </a:rPr>
              <a:t>AR</a:t>
            </a:r>
            <a:r>
              <a:rPr lang="zh-TW" altLang="en-US" sz="1600" dirty="0">
                <a:solidFill>
                  <a:schemeClr val="bg1"/>
                </a:solidFill>
              </a:rPr>
              <a:t>），也有對應</a:t>
            </a:r>
            <a:r>
              <a:rPr lang="en-US" altLang="zh-TW" sz="1600" dirty="0">
                <a:solidFill>
                  <a:schemeClr val="bg1"/>
                </a:solidFill>
              </a:rPr>
              <a:t>VR</a:t>
            </a:r>
            <a:r>
              <a:rPr lang="zh-TW" altLang="en-US" sz="1600" dirty="0">
                <a:solidFill>
                  <a:schemeClr val="bg1"/>
                </a:solidFill>
                <a:hlinkClick r:id="rId2" tooltip="虛擬實境"/>
              </a:rPr>
              <a:t>虛擬實境</a:t>
            </a:r>
            <a:r>
              <a:rPr lang="zh-TW" altLang="en-US" sz="1600" dirty="0">
                <a:solidFill>
                  <a:schemeClr val="bg1"/>
                </a:solidFill>
              </a:rPr>
              <a:t>一詞的翻譯稱為</a:t>
            </a:r>
            <a:r>
              <a:rPr lang="zh-TW" altLang="en-US" sz="1600" b="1" dirty="0">
                <a:solidFill>
                  <a:schemeClr val="bg1"/>
                </a:solidFill>
              </a:rPr>
              <a:t>實擬虛境</a:t>
            </a:r>
            <a:r>
              <a:rPr lang="zh-TW" altLang="en-US" sz="1600" dirty="0">
                <a:solidFill>
                  <a:schemeClr val="bg1"/>
                </a:solidFill>
              </a:rPr>
              <a:t>或</a:t>
            </a:r>
            <a:r>
              <a:rPr lang="zh-TW" altLang="en-US" sz="1600" b="1" dirty="0">
                <a:solidFill>
                  <a:schemeClr val="bg1"/>
                </a:solidFill>
              </a:rPr>
              <a:t>擴張現實</a:t>
            </a:r>
            <a:r>
              <a:rPr lang="zh-TW" altLang="en-US" sz="1600" dirty="0">
                <a:solidFill>
                  <a:schemeClr val="bg1"/>
                </a:solidFill>
              </a:rPr>
              <a:t>，是指透過攝影機影像的</a:t>
            </a:r>
            <a:r>
              <a:rPr lang="zh-TW" altLang="en-US" sz="1600" dirty="0">
                <a:solidFill>
                  <a:schemeClr val="bg1"/>
                </a:solidFill>
                <a:hlinkClick r:id="rId3" tooltip="位置"/>
              </a:rPr>
              <a:t>位置</a:t>
            </a:r>
            <a:r>
              <a:rPr lang="zh-TW" altLang="en-US" sz="1600" dirty="0">
                <a:solidFill>
                  <a:schemeClr val="bg1"/>
                </a:solidFill>
              </a:rPr>
              <a:t>及</a:t>
            </a:r>
            <a:r>
              <a:rPr lang="zh-TW" altLang="en-US" sz="1600" dirty="0">
                <a:solidFill>
                  <a:schemeClr val="bg1"/>
                </a:solidFill>
                <a:hlinkClick r:id="rId4" tooltip="角度"/>
              </a:rPr>
              <a:t>角度</a:t>
            </a:r>
            <a:r>
              <a:rPr lang="zh-TW" altLang="en-US" sz="1600" dirty="0">
                <a:solidFill>
                  <a:schemeClr val="bg1"/>
                </a:solidFill>
              </a:rPr>
              <a:t>精算並加上圖像分析技術，讓螢幕上的</a:t>
            </a:r>
            <a:r>
              <a:rPr lang="zh-TW" altLang="en-US" sz="1600" dirty="0">
                <a:solidFill>
                  <a:schemeClr val="bg1"/>
                </a:solidFill>
                <a:hlinkClick r:id="rId5" tooltip="虛擬世界"/>
              </a:rPr>
              <a:t>虛擬世界</a:t>
            </a:r>
            <a:r>
              <a:rPr lang="zh-TW" altLang="en-US" sz="1600" dirty="0">
                <a:solidFill>
                  <a:schemeClr val="bg1"/>
                </a:solidFill>
              </a:rPr>
              <a:t>能夠與</a:t>
            </a:r>
            <a:r>
              <a:rPr lang="zh-TW" altLang="en-US" sz="1600" dirty="0">
                <a:solidFill>
                  <a:schemeClr val="bg1"/>
                </a:solidFill>
                <a:hlinkClick r:id="rId6" tooltip="現實世界（頁面不存在）"/>
              </a:rPr>
              <a:t>現實世界</a:t>
            </a:r>
            <a:r>
              <a:rPr lang="zh-TW" altLang="en-US" sz="1600" dirty="0">
                <a:solidFill>
                  <a:schemeClr val="bg1"/>
                </a:solidFill>
              </a:rPr>
              <a:t>場景進行結合與</a:t>
            </a:r>
            <a:r>
              <a:rPr lang="zh-TW" altLang="en-US" sz="1600" dirty="0">
                <a:solidFill>
                  <a:schemeClr val="bg1"/>
                </a:solidFill>
                <a:hlinkClick r:id="rId7" tooltip="互動"/>
              </a:rPr>
              <a:t>互動</a:t>
            </a:r>
            <a:r>
              <a:rPr lang="zh-TW" altLang="en-US" sz="1600" dirty="0">
                <a:solidFill>
                  <a:schemeClr val="bg1"/>
                </a:solidFill>
              </a:rPr>
              <a:t>的技術。這種技術於</a:t>
            </a:r>
            <a:r>
              <a:rPr lang="en-US" altLang="zh-TW" sz="1600" dirty="0">
                <a:solidFill>
                  <a:schemeClr val="bg1"/>
                </a:solidFill>
              </a:rPr>
              <a:t>1990</a:t>
            </a:r>
            <a:r>
              <a:rPr lang="zh-TW" altLang="en-US" sz="1600" dirty="0">
                <a:solidFill>
                  <a:schemeClr val="bg1"/>
                </a:solidFill>
              </a:rPr>
              <a:t>年提出。隨著隨身電子產品運算能力的</a:t>
            </a:r>
            <a:r>
              <a:rPr lang="zh-TW" altLang="en-US" sz="1600" dirty="0" smtClean="0">
                <a:solidFill>
                  <a:schemeClr val="bg1"/>
                </a:solidFill>
              </a:rPr>
              <a:t>提升</a:t>
            </a:r>
            <a:r>
              <a:rPr lang="zh-TW" altLang="en-US" sz="16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9213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178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張閎翰 Sica Chang</dc:creator>
  <cp:lastModifiedBy>張閎翰 Sica Chang</cp:lastModifiedBy>
  <cp:revision>9</cp:revision>
  <dcterms:created xsi:type="dcterms:W3CDTF">2020-01-06T04:00:27Z</dcterms:created>
  <dcterms:modified xsi:type="dcterms:W3CDTF">2020-01-07T01:20:18Z</dcterms:modified>
</cp:coreProperties>
</file>