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FE9581-ED6E-4B9E-A543-9D9B1A96C8EF}">
  <a:tblStyle styleId="{D6FE9581-ED6E-4B9E-A543-9D9B1A96C8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56afe0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56afe0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population size of 50, our population consists of 50 chromosomes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1</a:t>
            </a:r>
            <a:r>
              <a:rPr lang="en" sz="1400">
                <a:solidFill>
                  <a:schemeClr val="dk1"/>
                </a:solidFill>
              </a:rPr>
              <a:t> chromosome corresponds to 1 word in BRAM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 this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51a9d9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51a9d9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51a9d9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51a9d9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56afe0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56afe0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51a9d92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51a9d92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 total tournaments each of size T: each tournament contains T ChromIndex values as entries (each ChromIndex uses log2(N) bits). </a:t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4c14fb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4c14fb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4c14fb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4c14f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c4c14fbc9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c4c14fbc9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Solution: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Population BRAM needed to be shared between 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a vector of BRAMClients for modules to send/receive information from the shared BRAM.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Multiple modules need to send and receive information from the population BRAM, but BRAM needs to know which module to send the responses to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51a9d92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51a9d92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Use a vector of BRAMClients for modules to send/receive information from the shared BRAM.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4c14fbc9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c4c14fbc9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CC0000"/>
                </a:solidFill>
              </a:rPr>
              <a:t>…. But why are responses stalling? 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</a:rPr>
              <a:t>Solution: Only add the BRAMClient id the response FIFO if the BRAM request is not a write!!!!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4c14fbc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4c14fbc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Cadence AI/ML for PCB / Package / Chip Synthesis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E2E automation of the PCB design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Thesis work -&gt; Evaluate layer assignment techniques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4c14fb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c4c14fb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4c14fb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4c14fb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c4c14fb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c4c14fb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4c14fbc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4c14fbc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generation of genetic optimization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4c14f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4c14f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Placing &amp; routing PCBs is hard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Simplify by precomputing layers for traces (before route)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Routability metric is number of intersections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Fewer intersections per layer the better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genetic optimization to precompute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4c14fb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4c14fb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actually implement this? Key insights, talk abt int pairs and chrms on next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4c14fb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4c14fb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4c14fb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4c14fb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4c14fbc9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4c14fbc9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Intersections are stored in a binary file, which is connectal opens and passes to Bluespec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arguments on the upper right are user-specified parameters to customize the genetic optimization process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51a9d9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51a9d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pairs of line segments that overlap if placed on the same layer in the PCB board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Hardware Accelerated Genetic Optimization for PCB Layer Assignment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Heather Berlin &amp; Zachary Zumbo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population is stored in BRAM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200" y="2079375"/>
            <a:ext cx="4507801" cy="62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4967725" y="1234513"/>
            <a:ext cx="33135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Recall: each chromosome in the population</a:t>
            </a:r>
            <a:r>
              <a:rPr lang="en" sz="1200"/>
              <a:t> specifies placements for the line segments </a:t>
            </a:r>
            <a:r>
              <a:rPr lang="en" sz="1200"/>
              <a:t>on the PCB board</a:t>
            </a:r>
            <a:endParaRPr sz="1200"/>
          </a:p>
        </p:txBody>
      </p:sp>
      <p:sp>
        <p:nvSpPr>
          <p:cNvPr id="146" name="Google Shape;146;p22"/>
          <p:cNvSpPr txBox="1"/>
          <p:nvPr/>
        </p:nvSpPr>
        <p:spPr>
          <a:xfrm>
            <a:off x="128000" y="1401613"/>
            <a:ext cx="2960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 = population size (e.g. 50)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 = number of layers on the PCB (e.g. 8)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 = number of line segments (e.g. 100)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214775" y="2571750"/>
            <a:ext cx="3452400" cy="1982700"/>
            <a:chOff x="214775" y="2571750"/>
            <a:chExt cx="3452400" cy="1982700"/>
          </a:xfrm>
        </p:grpSpPr>
        <p:sp>
          <p:nvSpPr>
            <p:cNvPr id="148" name="Google Shape;148;p22"/>
            <p:cNvSpPr txBox="1"/>
            <p:nvPr/>
          </p:nvSpPr>
          <p:spPr>
            <a:xfrm>
              <a:off x="214775" y="2571750"/>
              <a:ext cx="3452400" cy="19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 of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populationBRAM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1 word in BRAM = 1 chromosome</a:t>
              </a:r>
              <a:endParaRPr/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Bits: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Entire population in BRAM:</a:t>
              </a:r>
              <a:endParaRPr/>
            </a:p>
            <a:p>
              <a:pPr indent="-317500" lvl="1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Bits: </a:t>
              </a:r>
              <a:endParaRPr/>
            </a:p>
          </p:txBody>
        </p:sp>
        <p:pic>
          <p:nvPicPr>
            <p:cNvPr id="149" name="Google Shape;14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80725" y="3882125"/>
              <a:ext cx="1385798" cy="27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2"/>
            <p:cNvPicPr preferRelativeResize="0"/>
            <p:nvPr/>
          </p:nvPicPr>
          <p:blipFill rotWithShape="1">
            <a:blip r:embed="rId4">
              <a:alphaModFix/>
            </a:blip>
            <a:srcRect b="0" l="28510" r="0" t="0"/>
            <a:stretch/>
          </p:blipFill>
          <p:spPr>
            <a:xfrm>
              <a:off x="1659775" y="3273450"/>
              <a:ext cx="990700" cy="27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2"/>
          <p:cNvSpPr txBox="1"/>
          <p:nvPr/>
        </p:nvSpPr>
        <p:spPr>
          <a:xfrm>
            <a:off x="4892075" y="3671050"/>
            <a:ext cx="37872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For a population of size N=50, M=100 lines, and L=8 levels,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populationBRAM </a:t>
            </a:r>
            <a:r>
              <a:rPr lang="en" sz="1000">
                <a:solidFill>
                  <a:schemeClr val="dk1"/>
                </a:solidFill>
              </a:rPr>
              <a:t>uses 1.875kb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2119075"/>
            <a:ext cx="5231400" cy="24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randomly mutate chromosomes in the population with probability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mutpb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chromosomes to mutate, we mutate each gene with probability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indpb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00" y="1712300"/>
            <a:ext cx="1085125" cy="32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375" y="223079"/>
            <a:ext cx="5638776" cy="14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200" y="0"/>
            <a:ext cx="741200" cy="25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268975" y="1436750"/>
            <a:ext cx="4146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is defined as the number of overlapping line segments in the line segment placement specified by a chromosome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1" y="2760750"/>
            <a:ext cx="5293312" cy="7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558425" y="3654250"/>
            <a:ext cx="3895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fitness of this chromosome is 1, because </a:t>
            </a:r>
            <a:r>
              <a:rPr lang="en">
                <a:solidFill>
                  <a:schemeClr val="dk1"/>
                </a:solidFill>
              </a:rPr>
              <a:t>lines L3 and L6 overlap in</a:t>
            </a:r>
            <a:r>
              <a:rPr lang="en">
                <a:solidFill>
                  <a:schemeClr val="dk1"/>
                </a:solidFill>
              </a:rPr>
              <a:t> this line segment placement.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5">
            <a:alphaModFix/>
          </a:blip>
          <a:srcRect b="0" l="15247" r="0" t="0"/>
          <a:stretch/>
        </p:blipFill>
        <p:spPr>
          <a:xfrm>
            <a:off x="6123900" y="2321375"/>
            <a:ext cx="2296101" cy="20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6">
            <a:alphaModFix/>
          </a:blip>
          <a:srcRect b="0" l="11535" r="0" t="0"/>
          <a:stretch/>
        </p:blipFill>
        <p:spPr>
          <a:xfrm>
            <a:off x="6048900" y="155325"/>
            <a:ext cx="2225400" cy="19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5583075" y="3231900"/>
            <a:ext cx="354300" cy="10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925" y="98224"/>
            <a:ext cx="4973376" cy="1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100" y="1413825"/>
            <a:ext cx="646050" cy="2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268975" y="1436750"/>
            <a:ext cx="4146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288675" y="2040325"/>
            <a:ext cx="4146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is defined as the number of overlapping line segments in the line segment placement specified by a chromosome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1" y="3364325"/>
            <a:ext cx="5293312" cy="73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578125" y="4257825"/>
            <a:ext cx="3895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fitness of this chromosome is 1, because lines L3 and L6 overlap in this line segment placement.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6">
            <a:alphaModFix/>
          </a:blip>
          <a:srcRect b="0" l="15247" r="0" t="0"/>
          <a:stretch/>
        </p:blipFill>
        <p:spPr>
          <a:xfrm>
            <a:off x="6066712" y="2924950"/>
            <a:ext cx="2296101" cy="2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5602775" y="3835475"/>
            <a:ext cx="354300" cy="10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250" y="63525"/>
            <a:ext cx="5117674" cy="12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4125" y="1362875"/>
            <a:ext cx="7510375" cy="36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8200" y="1473325"/>
            <a:ext cx="888075" cy="29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98425" y="1017725"/>
            <a:ext cx="3000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select chromosomes with the best (i.e. lowest) fitness values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50" y="76200"/>
            <a:ext cx="7047449" cy="506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Sharing BRAM between modules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Loading intersecting pairs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Transferring</a:t>
            </a:r>
            <a:r>
              <a:rPr lang="en">
                <a:solidFill>
                  <a:srgbClr val="000000"/>
                </a:solidFill>
              </a:rPr>
              <a:t> information between module-specific BRAM and shared BRAM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Communicating with connectal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Deadlocks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Random number generators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sharing BRAM between modules</a:t>
            </a:r>
            <a:endParaRPr/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1" y="1596650"/>
            <a:ext cx="4356348" cy="250610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5905200" y="1659200"/>
            <a:ext cx="25263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Challenge: sharing BRAM between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44521" l="53516" r="0" t="0"/>
          <a:stretch/>
        </p:blipFill>
        <p:spPr>
          <a:xfrm>
            <a:off x="-82950" y="1073425"/>
            <a:ext cx="3645701" cy="40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775" y="1325900"/>
            <a:ext cx="6074477" cy="11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type="title"/>
          </p:nvPr>
        </p:nvSpPr>
        <p:spPr>
          <a:xfrm>
            <a:off x="3741750" y="3086200"/>
            <a:ext cx="52794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Approach: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a BRAMClient Vector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BRAM deadlock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5379600" y="1363425"/>
            <a:ext cx="3777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C0000"/>
              </a:solidFill>
            </a:endParaRPr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44521" l="53516" r="0" t="0"/>
          <a:stretch/>
        </p:blipFill>
        <p:spPr>
          <a:xfrm>
            <a:off x="-82950" y="1073425"/>
            <a:ext cx="3645701" cy="40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775" y="1325900"/>
            <a:ext cx="6074477" cy="11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>
            <p:ph type="title"/>
          </p:nvPr>
        </p:nvSpPr>
        <p:spPr>
          <a:xfrm>
            <a:off x="4019775" y="3086200"/>
            <a:ext cx="50016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Approach: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Only add the BRAMClient id (0,1,2,3,4 or 5) to the BRAM’s response FIFO if the BRAM request isn’t a write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5" y="2374950"/>
            <a:ext cx="209187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425" y="1587075"/>
            <a:ext cx="2753151" cy="19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848" y="1811312"/>
            <a:ext cx="2280174" cy="15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Results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100 connections, 50 intersecting pairs, a population size of 100 and 100 generations: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FPGA: 28009 cycles * (17 ns / cycle) = 4.8*10</a:t>
            </a:r>
            <a:r>
              <a:rPr baseline="30000" lang="en">
                <a:solidFill>
                  <a:srgbClr val="000000"/>
                </a:solidFill>
              </a:rPr>
              <a:t>-4</a:t>
            </a:r>
            <a:r>
              <a:rPr lang="en">
                <a:solidFill>
                  <a:srgbClr val="000000"/>
                </a:solidFill>
              </a:rPr>
              <a:t> sec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CPU (Single Core):  1.99 sec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Roughly 4000x speed improvement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Work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Fully Parallelize Fitness Function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Add support for larger populations + board designs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1196250" y="2137100"/>
            <a:ext cx="67515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Q &amp; A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Optimization Overview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02525" y="16184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Loop: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Initialize Population (randomly assign gene data)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Mutate the population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Crossover / mate the individuals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Assign a fitness score to each individual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Run tournament selection to determine who lives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we haven’t finished, repeat 2-5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Else, select the best individual and return it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125" y="0"/>
            <a:ext cx="14676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900" y="0"/>
            <a:ext cx="1455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902850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11535" r="0" t="0"/>
          <a:stretch/>
        </p:blipFill>
        <p:spPr>
          <a:xfrm>
            <a:off x="4595848" y="789125"/>
            <a:ext cx="4216414" cy="36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479850" y="4271825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Post-placement -- Pre-routing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 are logical not physical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P&amp;R is hard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Precompute layer assignments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Need routability metric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Metric: # of intersections per layer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do we best assign layers?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Genetic Optimization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Solution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Modularize GenOpt process in HW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Micro-parallelize for higher performance (RNG)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Intersecting pairs optimization + fitness function implementation: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If two connections intersect assuming they are on same layer, add them to intersecting pairs. Check per-layer intersections for these pairs.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For each intersecting pair &lt;i,j&gt;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if chrom[i] == chrom[j] : fitness += 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925" y="1028200"/>
            <a:ext cx="4036075" cy="3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GenOpt Representation + Example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gene represents a line segment (connection)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Value of the gene represents its layer on the board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8 lines (L1-L8) and 3 layers (RYB)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952500" y="40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{D6FE9581-ED6E-4B9E-A543-9D9B1A96C8EF}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7B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7B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7B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8"/>
          <p:cNvSpPr txBox="1"/>
          <p:nvPr/>
        </p:nvSpPr>
        <p:spPr>
          <a:xfrm>
            <a:off x="3851400" y="3794000"/>
            <a:ext cx="1441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Chromosome</a:t>
            </a:r>
            <a:endParaRPr b="1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311675" y="32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{D6FE9581-ED6E-4B9E-A543-9D9B1A96C8EF}</a:tableStyleId>
              </a:tblPr>
              <a:tblGrid>
                <a:gridCol w="839925"/>
                <a:gridCol w="839925"/>
                <a:gridCol w="839925"/>
                <a:gridCol w="839925"/>
                <a:gridCol w="839925"/>
                <a:gridCol w="839925"/>
              </a:tblGrid>
              <a:tr h="35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&lt;L2,L4&gt;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&lt;L3,L4&gt;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&lt;L3,L5&gt;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&lt;L3,L6&gt;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&lt;L5,L6&gt;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&lt;L5,L7&gt;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/>
        </p:nvSpPr>
        <p:spPr>
          <a:xfrm>
            <a:off x="1884200" y="2830650"/>
            <a:ext cx="18945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Intersecting Pairs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14792" l="0" r="0" t="0"/>
          <a:stretch/>
        </p:blipFill>
        <p:spPr>
          <a:xfrm>
            <a:off x="1600200" y="1150925"/>
            <a:ext cx="5943600" cy="29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6259400" y="2645650"/>
            <a:ext cx="834900" cy="207000"/>
          </a:xfrm>
          <a:prstGeom prst="rect">
            <a:avLst/>
          </a:prstGeom>
          <a:solidFill>
            <a:srgbClr val="DF814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GenOptPipeline</a:t>
            </a:r>
            <a:endParaRPr b="1" sz="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36400" y="16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grpSp>
        <p:nvGrpSpPr>
          <p:cNvPr id="116" name="Google Shape;116;p20"/>
          <p:cNvGrpSpPr/>
          <p:nvPr/>
        </p:nvGrpSpPr>
        <p:grpSpPr>
          <a:xfrm>
            <a:off x="1833927" y="773140"/>
            <a:ext cx="5367525" cy="4100897"/>
            <a:chOff x="3082406" y="-32506"/>
            <a:chExt cx="6223217" cy="5119721"/>
          </a:xfrm>
        </p:grpSpPr>
        <p:sp>
          <p:nvSpPr>
            <p:cNvPr id="117" name="Google Shape;117;p20"/>
            <p:cNvSpPr/>
            <p:nvPr/>
          </p:nvSpPr>
          <p:spPr>
            <a:xfrm>
              <a:off x="5011013" y="2594535"/>
              <a:ext cx="1878957" cy="1118695"/>
            </a:xfrm>
            <a:prstGeom prst="flowChartProcess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Genetic optimization pipeline </a:t>
              </a:r>
              <a:endParaRPr sz="18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3082406" y="524464"/>
              <a:ext cx="1878900" cy="78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IntersectingPairs.bin</a:t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410324" y="-32506"/>
              <a:ext cx="2895300" cy="157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POPULATION_SIZE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N_GENERATIONS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TOURNAMENT_SIZE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CROSSOVER_PROB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INDIVIDUAL_MUTATION_PROB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GENE_MUTATION_PROB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0" name="Google Shape;120;p20"/>
            <p:cNvCxnSpPr>
              <a:stCxn id="118" idx="3"/>
              <a:endCxn id="117" idx="0"/>
            </p:cNvCxnSpPr>
            <p:nvPr/>
          </p:nvCxnSpPr>
          <p:spPr>
            <a:xfrm>
              <a:off x="4961306" y="918964"/>
              <a:ext cx="989100" cy="1675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20"/>
            <p:cNvCxnSpPr>
              <a:stCxn id="119" idx="2"/>
              <a:endCxn id="117" idx="0"/>
            </p:cNvCxnSpPr>
            <p:nvPr/>
          </p:nvCxnSpPr>
          <p:spPr>
            <a:xfrm flipH="1">
              <a:off x="5950574" y="1545794"/>
              <a:ext cx="1907400" cy="1048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" name="Google Shape;122;p20"/>
            <p:cNvSpPr/>
            <p:nvPr/>
          </p:nvSpPr>
          <p:spPr>
            <a:xfrm>
              <a:off x="5141542" y="4316215"/>
              <a:ext cx="1617900" cy="77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Out.positions</a:t>
              </a:r>
              <a:endParaRPr/>
            </a:p>
          </p:txBody>
        </p:sp>
        <p:cxnSp>
          <p:nvCxnSpPr>
            <p:cNvPr id="123" name="Google Shape;123;p20"/>
            <p:cNvCxnSpPr>
              <a:stCxn id="117" idx="2"/>
              <a:endCxn id="122" idx="0"/>
            </p:cNvCxnSpPr>
            <p:nvPr/>
          </p:nvCxnSpPr>
          <p:spPr>
            <a:xfrm>
              <a:off x="5950491" y="3713230"/>
              <a:ext cx="0" cy="603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0" y="896662"/>
            <a:ext cx="4106176" cy="9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386" y="4244163"/>
            <a:ext cx="5293312" cy="73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2125" y="18525"/>
            <a:ext cx="1445075" cy="510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6">
            <a:alphaModFix/>
          </a:blip>
          <a:srcRect b="0" l="15247" r="0" t="0"/>
          <a:stretch/>
        </p:blipFill>
        <p:spPr>
          <a:xfrm>
            <a:off x="171900" y="2061701"/>
            <a:ext cx="2455524" cy="22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900" y="-28600"/>
            <a:ext cx="1157075" cy="341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00" y="1955548"/>
            <a:ext cx="7703298" cy="305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91850" y="1369850"/>
            <a:ext cx="8034000" cy="36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connectal$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NGENS=10 POPSIZE=50 TOURNSIZE=10 CXPB=0.7 INDPB=0.4 MUTPB=0.2 make run_simulation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