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9" r:id="rId6"/>
    <p:sldId id="274" r:id="rId7"/>
    <p:sldId id="272" r:id="rId8"/>
    <p:sldId id="277" r:id="rId9"/>
    <p:sldId id="273" r:id="rId10"/>
    <p:sldId id="259" r:id="rId11"/>
    <p:sldId id="265" r:id="rId12"/>
    <p:sldId id="266" r:id="rId13"/>
    <p:sldId id="261" r:id="rId14"/>
    <p:sldId id="264" r:id="rId15"/>
    <p:sldId id="262" r:id="rId16"/>
    <p:sldId id="263" r:id="rId17"/>
    <p:sldId id="276" r:id="rId18"/>
    <p:sldId id="267" r:id="rId19"/>
    <p:sldId id="268" r:id="rId20"/>
    <p:sldId id="270" r:id="rId21"/>
    <p:sldId id="27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1D191613-8805-40CE-B865-15754493F526}"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87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189051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1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979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48312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95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656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743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21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25627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43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E95EFF-C223-4FE8-93CC-5F80D26EB579}" type="datetimeFigureOut">
              <a:rPr lang="en-CA" smtClean="0"/>
              <a:t>2023-09-06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99193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E95EFF-C223-4FE8-93CC-5F80D26EB579}" type="datetimeFigureOut">
              <a:rPr lang="en-CA" smtClean="0"/>
              <a:t>2023-09-06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191613-8805-40CE-B865-15754493F526}"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38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E95EFF-C223-4FE8-93CC-5F80D26EB579}" type="datetimeFigureOut">
              <a:rPr lang="en-CA" smtClean="0"/>
              <a:t>2023-09-06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78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95EFF-C223-4FE8-93CC-5F80D26EB579}" type="datetimeFigureOut">
              <a:rPr lang="en-CA" smtClean="0"/>
              <a:t>2023-09-06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3942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10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23591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E95EFF-C223-4FE8-93CC-5F80D26EB579}" type="datetimeFigureOut">
              <a:rPr lang="en-CA" smtClean="0"/>
              <a:t>2023-09-06</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191613-8805-40CE-B865-15754493F526}" type="slidenum">
              <a:rPr lang="en-CA" smtClean="0"/>
              <a:t>‹#›</a:t>
            </a:fld>
            <a:endParaRPr lang="en-CA"/>
          </a:p>
        </p:txBody>
      </p:sp>
    </p:spTree>
    <p:extLst>
      <p:ext uri="{BB962C8B-B14F-4D97-AF65-F5344CB8AC3E}">
        <p14:creationId xmlns:p14="http://schemas.microsoft.com/office/powerpoint/2010/main" val="7983868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82147" y="1255145"/>
            <a:ext cx="8915399" cy="2262781"/>
          </a:xfrm>
        </p:spPr>
        <p:txBody>
          <a:bodyPr/>
          <a:lstStyle/>
          <a:p>
            <a:r>
              <a:rPr lang="en-CA" sz="4400" dirty="0">
                <a:latin typeface="Times New Roman" panose="02020603050405020304" pitchFamily="18" charset="0"/>
                <a:cs typeface="Times New Roman" panose="02020603050405020304" pitchFamily="18" charset="0"/>
              </a:rPr>
              <a:t>Digital system Design flow</a:t>
            </a:r>
          </a:p>
        </p:txBody>
      </p:sp>
    </p:spTree>
    <p:extLst>
      <p:ext uri="{BB962C8B-B14F-4D97-AF65-F5344CB8AC3E}">
        <p14:creationId xmlns:p14="http://schemas.microsoft.com/office/powerpoint/2010/main" val="3823285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latin typeface="Times New Roman" panose="02020603050405020304" pitchFamily="18" charset="0"/>
                <a:cs typeface="Times New Roman" panose="02020603050405020304" pitchFamily="18" charset="0"/>
              </a:rPr>
              <a:t>Basic Components of Digital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Combinational</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Mux		</a:t>
            </a:r>
          </a:p>
          <a:p>
            <a:r>
              <a:rPr lang="en-US" dirty="0" smtClean="0">
                <a:latin typeface="Times New Roman" panose="02020603050405020304" pitchFamily="18" charset="0"/>
                <a:cs typeface="Times New Roman" panose="02020603050405020304" pitchFamily="18" charset="0"/>
              </a:rPr>
              <a:t>Decoder, Encoder, Priority Encoder, Decoder</a:t>
            </a:r>
          </a:p>
          <a:p>
            <a:r>
              <a:rPr lang="en-US" dirty="0" smtClean="0">
                <a:latin typeface="Times New Roman" panose="02020603050405020304" pitchFamily="18" charset="0"/>
                <a:cs typeface="Times New Roman" panose="02020603050405020304" pitchFamily="18" charset="0"/>
              </a:rPr>
              <a:t>Arithmetic operator, +, - , </a:t>
            </a:r>
            <a:r>
              <a:rPr lang="en-US" dirty="0" err="1" smtClean="0">
                <a:latin typeface="Times New Roman" panose="02020603050405020304" pitchFamily="18" charset="0"/>
                <a:cs typeface="Times New Roman" panose="02020603050405020304" pitchFamily="18" charset="0"/>
              </a:rPr>
              <a:t>Sqrt</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Adder-tree</a:t>
            </a:r>
          </a:p>
          <a:p>
            <a:r>
              <a:rPr lang="en-US" dirty="0" smtClean="0">
                <a:latin typeface="Times New Roman" panose="02020603050405020304" pitchFamily="18" charset="0"/>
                <a:cs typeface="Times New Roman" panose="02020603050405020304" pitchFamily="18" charset="0"/>
              </a:rPr>
              <a:t>MAC-tree</a:t>
            </a:r>
          </a:p>
          <a:p>
            <a:r>
              <a:rPr lang="en-US" dirty="0">
                <a:latin typeface="Times New Roman" panose="02020603050405020304" pitchFamily="18" charset="0"/>
                <a:cs typeface="Times New Roman" panose="02020603050405020304" pitchFamily="18" charset="0"/>
              </a:rPr>
              <a:t>Complex high-level Combinational block(High level programming in always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10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Adder Tree and MAC Tree Verilog Syntax</a:t>
            </a:r>
            <a:endParaRPr lang="en-CA" dirty="0"/>
          </a:p>
        </p:txBody>
      </p:sp>
      <p:pic>
        <p:nvPicPr>
          <p:cNvPr id="7" name="內容版面配置區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5016" y="2557463"/>
            <a:ext cx="8861967" cy="3317875"/>
          </a:xfrm>
        </p:spPr>
      </p:pic>
    </p:spTree>
    <p:extLst>
      <p:ext uri="{BB962C8B-B14F-4D97-AF65-F5344CB8AC3E}">
        <p14:creationId xmlns:p14="http://schemas.microsoft.com/office/powerpoint/2010/main" val="147496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Even more complex example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 part of dead-end filling algorithm</a:t>
            </a:r>
            <a:endParaRPr lang="en-CA"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762" y="2399772"/>
            <a:ext cx="5184475" cy="3888886"/>
          </a:xfrm>
          <a:prstGeom prst="rect">
            <a:avLst/>
          </a:prstGeom>
        </p:spPr>
      </p:pic>
    </p:spTree>
    <p:extLst>
      <p:ext uri="{BB962C8B-B14F-4D97-AF65-F5344CB8AC3E}">
        <p14:creationId xmlns:p14="http://schemas.microsoft.com/office/powerpoint/2010/main" val="2521800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Basic Functional blocks of digital system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Sequential</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Registers</a:t>
            </a:r>
          </a:p>
          <a:p>
            <a:r>
              <a:rPr lang="en-US" sz="3200" dirty="0" smtClean="0">
                <a:latin typeface="Times New Roman" panose="02020603050405020304" pitchFamily="18" charset="0"/>
                <a:cs typeface="Times New Roman" panose="02020603050405020304" pitchFamily="18" charset="0"/>
              </a:rPr>
              <a:t>Counters</a:t>
            </a:r>
          </a:p>
          <a:p>
            <a:r>
              <a:rPr lang="en-US" sz="3200" dirty="0" smtClean="0">
                <a:latin typeface="Times New Roman" panose="02020603050405020304" pitchFamily="18" charset="0"/>
                <a:cs typeface="Times New Roman" panose="02020603050405020304" pitchFamily="18" charset="0"/>
              </a:rPr>
              <a:t>FSM</a:t>
            </a:r>
          </a:p>
          <a:p>
            <a:r>
              <a:rPr lang="en-US" sz="3200" dirty="0" smtClean="0">
                <a:latin typeface="Times New Roman" panose="02020603050405020304" pitchFamily="18" charset="0"/>
                <a:cs typeface="Times New Roman" panose="02020603050405020304" pitchFamily="18" charset="0"/>
              </a:rPr>
              <a:t>Memory (SRAM , DRAM)</a:t>
            </a:r>
          </a:p>
          <a:p>
            <a:r>
              <a:rPr lang="en-US" sz="3200" dirty="0" smtClean="0">
                <a:latin typeface="Times New Roman" panose="02020603050405020304" pitchFamily="18" charset="0"/>
                <a:cs typeface="Times New Roman" panose="02020603050405020304" pitchFamily="18" charset="0"/>
              </a:rPr>
              <a:t>Arbiter</a:t>
            </a:r>
          </a:p>
          <a:p>
            <a:pPr marL="0" indent="0">
              <a:buNone/>
            </a:pPr>
            <a:endParaRPr lang="en-US" dirty="0" smtClean="0"/>
          </a:p>
        </p:txBody>
      </p:sp>
    </p:spTree>
    <p:extLst>
      <p:ext uri="{BB962C8B-B14F-4D97-AF65-F5344CB8AC3E}">
        <p14:creationId xmlns:p14="http://schemas.microsoft.com/office/powerpoint/2010/main" val="2811709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 </a:t>
            </a:r>
            <a:r>
              <a:rPr lang="en-US" dirty="0" smtClean="0">
                <a:latin typeface="Times New Roman" panose="02020603050405020304" pitchFamily="18" charset="0"/>
                <a:cs typeface="Times New Roman" panose="02020603050405020304" pitchFamily="18" charset="0"/>
              </a:rPr>
              <a:t>Execution </a:t>
            </a:r>
            <a:r>
              <a:rPr lang="en-US" dirty="0">
                <a:latin typeface="Times New Roman" panose="02020603050405020304" pitchFamily="18" charset="0"/>
                <a:cs typeface="Times New Roman" panose="02020603050405020304" pitchFamily="18" charset="0"/>
              </a:rPr>
              <a:t>blocks of digital system</a:t>
            </a:r>
            <a:endParaRPr lang="en-CA" dirty="0"/>
          </a:p>
        </p:txBody>
      </p:sp>
      <p:sp>
        <p:nvSpPr>
          <p:cNvPr id="3" name="內容版面配置區 2"/>
          <p:cNvSpPr>
            <a:spLocks noGrp="1"/>
          </p:cNvSpPr>
          <p:nvPr>
            <p:ph idx="1"/>
          </p:nvPr>
        </p:nvSpPr>
        <p:spPr>
          <a:xfrm>
            <a:off x="1295402" y="2349898"/>
            <a:ext cx="9601196" cy="3887000"/>
          </a:xfrm>
        </p:spPr>
        <p:txBody>
          <a:bodyPr>
            <a:noAutofit/>
          </a:bodyPr>
          <a:lstStyle/>
          <a:p>
            <a:r>
              <a:rPr lang="en-US" sz="2800" dirty="0" smtClean="0">
                <a:latin typeface="Times New Roman" panose="02020603050405020304" pitchFamily="18" charset="0"/>
                <a:cs typeface="Times New Roman" panose="02020603050405020304" pitchFamily="18" charset="0"/>
              </a:rPr>
              <a:t>ALU(CPU functional block)</a:t>
            </a:r>
          </a:p>
          <a:p>
            <a:r>
              <a:rPr lang="en-US" sz="2800" dirty="0" smtClean="0">
                <a:latin typeface="Times New Roman" panose="02020603050405020304" pitchFamily="18" charset="0"/>
                <a:cs typeface="Times New Roman" panose="02020603050405020304" pitchFamily="18" charset="0"/>
              </a:rPr>
              <a:t>Register File(Storage units for processor)</a:t>
            </a:r>
          </a:p>
          <a:p>
            <a:r>
              <a:rPr lang="en-US" sz="2800" dirty="0" smtClean="0">
                <a:latin typeface="Times New Roman" panose="02020603050405020304" pitchFamily="18" charset="0"/>
                <a:cs typeface="Times New Roman" panose="02020603050405020304" pitchFamily="18" charset="0"/>
              </a:rPr>
              <a:t>Stack(Used Extensively in Back-tracking problem and DFS)</a:t>
            </a:r>
          </a:p>
          <a:p>
            <a:r>
              <a:rPr lang="en-US" sz="2800" dirty="0" smtClean="0">
                <a:latin typeface="Times New Roman" panose="02020603050405020304" pitchFamily="18" charset="0"/>
                <a:cs typeface="Times New Roman" panose="02020603050405020304" pitchFamily="18" charset="0"/>
              </a:rPr>
              <a:t>Queue(BFS , Operating system, Architectural Pipeline, CDC fundamentals)</a:t>
            </a:r>
          </a:p>
          <a:p>
            <a:r>
              <a:rPr lang="en-US" sz="2800" dirty="0" smtClean="0">
                <a:latin typeface="Times New Roman" panose="02020603050405020304" pitchFamily="18" charset="0"/>
                <a:cs typeface="Times New Roman" panose="02020603050405020304" pitchFamily="18" charset="0"/>
              </a:rPr>
              <a:t>Priority Queue(Fundamental of </a:t>
            </a:r>
            <a:r>
              <a:rPr lang="en-US" sz="2800" dirty="0" err="1" smtClean="0">
                <a:latin typeface="Times New Roman" panose="02020603050405020304" pitchFamily="18" charset="0"/>
                <a:cs typeface="Times New Roman" panose="02020603050405020304" pitchFamily="18" charset="0"/>
              </a:rPr>
              <a:t>Dikjstra</a:t>
            </a:r>
            <a:r>
              <a:rPr lang="en-US" sz="2800" dirty="0" smtClean="0">
                <a:latin typeface="Times New Roman" panose="02020603050405020304" pitchFamily="18" charset="0"/>
                <a:cs typeface="Times New Roman" panose="02020603050405020304" pitchFamily="18" charset="0"/>
              </a:rPr>
              <a:t> algorithm)</a:t>
            </a:r>
          </a:p>
          <a:p>
            <a:r>
              <a:rPr lang="en-US" sz="2800" dirty="0" smtClean="0">
                <a:latin typeface="Times New Roman" panose="02020603050405020304" pitchFamily="18" charset="0"/>
                <a:cs typeface="Times New Roman" panose="02020603050405020304" pitchFamily="18" charset="0"/>
              </a:rPr>
              <a:t>Cache</a:t>
            </a:r>
          </a:p>
        </p:txBody>
      </p:sp>
    </p:spTree>
    <p:extLst>
      <p:ext uri="{BB962C8B-B14F-4D97-AF65-F5344CB8AC3E}">
        <p14:creationId xmlns:p14="http://schemas.microsoft.com/office/powerpoint/2010/main" val="268951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819510"/>
            <a:ext cx="9601196" cy="1725282"/>
          </a:xfrm>
        </p:spPr>
        <p:txBody>
          <a:bodyPr>
            <a:normAutofit fontScale="90000"/>
          </a:bodyPr>
          <a:lstStyle/>
          <a:p>
            <a:r>
              <a:rPr lang="en-CA" dirty="0" smtClean="0">
                <a:latin typeface="Times New Roman" panose="02020603050405020304" pitchFamily="18" charset="0"/>
                <a:cs typeface="Times New Roman" panose="02020603050405020304" pitchFamily="18" charset="0"/>
              </a:rPr>
              <a:t>Partition of digital system </a:t>
            </a:r>
            <a:r>
              <a:rPr lang="en-CA" dirty="0" err="1" smtClean="0">
                <a:latin typeface="Times New Roman" panose="02020603050405020304" pitchFamily="18" charset="0"/>
                <a:cs typeface="Times New Roman" panose="02020603050405020304" pitchFamily="18" charset="0"/>
              </a:rPr>
              <a:t>Datapath</a:t>
            </a:r>
            <a:r>
              <a:rPr lang="en-CA" dirty="0" smtClean="0">
                <a:latin typeface="Times New Roman" panose="02020603050405020304" pitchFamily="18" charset="0"/>
                <a:cs typeface="Times New Roman" panose="02020603050405020304" pitchFamily="18" charset="0"/>
              </a:rPr>
              <a:t> and </a:t>
            </a:r>
            <a:r>
              <a:rPr lang="en-CA" dirty="0" err="1">
                <a:latin typeface="Times New Roman" panose="02020603050405020304" pitchFamily="18" charset="0"/>
                <a:cs typeface="Times New Roman" panose="02020603050405020304" pitchFamily="18" charset="0"/>
              </a:rPr>
              <a:t>C</a:t>
            </a:r>
            <a:r>
              <a:rPr lang="en-CA" dirty="0" err="1" smtClean="0">
                <a:latin typeface="Times New Roman" panose="02020603050405020304" pitchFamily="18" charset="0"/>
                <a:cs typeface="Times New Roman" panose="02020603050405020304" pitchFamily="18" charset="0"/>
              </a:rPr>
              <a:t>ontrolpath</a:t>
            </a:r>
            <a:r>
              <a:rPr lang="en-CA" dirty="0" smtClean="0">
                <a:latin typeface="Times New Roman" panose="02020603050405020304" pitchFamily="18" charset="0"/>
                <a:cs typeface="Times New Roman" panose="02020603050405020304" pitchFamily="18" charset="0"/>
              </a:rPr>
              <a:t> partitioning</a:t>
            </a:r>
            <a:br>
              <a:rPr lang="en-CA" dirty="0" smtClean="0">
                <a:latin typeface="Times New Roman" panose="02020603050405020304" pitchFamily="18" charset="0"/>
                <a:cs typeface="Times New Roman" panose="02020603050405020304" pitchFamily="18" charset="0"/>
              </a:rPr>
            </a:br>
            <a:endParaRPr lang="en-CA"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78" y="2544792"/>
            <a:ext cx="5334274" cy="344194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258" y="2544792"/>
            <a:ext cx="4710752" cy="3416062"/>
          </a:xfrm>
          <a:prstGeom prst="rect">
            <a:avLst/>
          </a:prstGeom>
        </p:spPr>
      </p:pic>
    </p:spTree>
    <p:extLst>
      <p:ext uri="{BB962C8B-B14F-4D97-AF65-F5344CB8AC3E}">
        <p14:creationId xmlns:p14="http://schemas.microsoft.com/office/powerpoint/2010/main" val="1349188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MIPS CPU</a:t>
            </a:r>
            <a:endParaRPr lang="en-CA" dirty="0">
              <a:latin typeface="Times New Roman" panose="02020603050405020304" pitchFamily="18" charset="0"/>
              <a:cs typeface="Times New Roman" panose="02020603050405020304" pitchFamily="18" charset="0"/>
            </a:endParaRP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694" y="2467156"/>
            <a:ext cx="6598611" cy="3675602"/>
          </a:xfrm>
        </p:spPr>
      </p:pic>
    </p:spTree>
    <p:extLst>
      <p:ext uri="{BB962C8B-B14F-4D97-AF65-F5344CB8AC3E}">
        <p14:creationId xmlns:p14="http://schemas.microsoft.com/office/powerpoint/2010/main" val="3204891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t>Basic architecture types</a:t>
            </a:r>
            <a:endParaRPr lang="en-CA" dirty="0"/>
          </a:p>
        </p:txBody>
      </p:sp>
      <p:sp>
        <p:nvSpPr>
          <p:cNvPr id="3" name="內容版面配置區 2"/>
          <p:cNvSpPr>
            <a:spLocks noGrp="1"/>
          </p:cNvSpPr>
          <p:nvPr>
            <p:ph idx="1"/>
          </p:nvPr>
        </p:nvSpPr>
        <p:spPr/>
        <p:txBody>
          <a:bodyPr>
            <a:normAutofit/>
          </a:bodyPr>
          <a:lstStyle/>
          <a:p>
            <a:r>
              <a:rPr lang="en-CA" sz="3200" dirty="0" smtClean="0">
                <a:latin typeface="Times New Roman" panose="02020603050405020304" pitchFamily="18" charset="0"/>
                <a:cs typeface="Times New Roman" panose="02020603050405020304" pitchFamily="18" charset="0"/>
              </a:rPr>
              <a:t>Single cycle machine</a:t>
            </a:r>
          </a:p>
          <a:p>
            <a:r>
              <a:rPr lang="en-CA" sz="3200" dirty="0" smtClean="0">
                <a:latin typeface="Times New Roman" panose="02020603050405020304" pitchFamily="18" charset="0"/>
                <a:cs typeface="Times New Roman" panose="02020603050405020304" pitchFamily="18" charset="0"/>
              </a:rPr>
              <a:t>Multi-Cycle Machine</a:t>
            </a:r>
          </a:p>
          <a:p>
            <a:r>
              <a:rPr lang="en-CA" sz="3200" dirty="0" smtClean="0">
                <a:latin typeface="Times New Roman" panose="02020603050405020304" pitchFamily="18" charset="0"/>
                <a:cs typeface="Times New Roman" panose="02020603050405020304" pitchFamily="18" charset="0"/>
              </a:rPr>
              <a:t>Pipelined architecture</a:t>
            </a:r>
          </a:p>
          <a:p>
            <a:r>
              <a:rPr lang="en-CA" sz="3200" dirty="0" smtClean="0">
                <a:latin typeface="Times New Roman" panose="02020603050405020304" pitchFamily="18" charset="0"/>
                <a:cs typeface="Times New Roman" panose="02020603050405020304" pitchFamily="18" charset="0"/>
              </a:rPr>
              <a:t>Systolic array architecture</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97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982132"/>
            <a:ext cx="9601196" cy="1303867"/>
          </a:xfrm>
        </p:spPr>
        <p:txBody>
          <a:bodyPr>
            <a:normAutofit fontScale="90000"/>
          </a:bodyPr>
          <a:lstStyle/>
          <a:p>
            <a:r>
              <a:rPr lang="en-US" dirty="0" smtClean="0">
                <a:latin typeface="Times New Roman" panose="02020603050405020304" pitchFamily="18" charset="0"/>
                <a:cs typeface="Times New Roman" panose="02020603050405020304" pitchFamily="18" charset="0"/>
              </a:rPr>
              <a:t>Algorithmic </a:t>
            </a:r>
            <a:r>
              <a:rPr lang="en-US" dirty="0">
                <a:latin typeface="Times New Roman" panose="02020603050405020304" pitchFamily="18" charset="0"/>
                <a:cs typeface="Times New Roman" panose="02020603050405020304" pitchFamily="18" charset="0"/>
              </a:rPr>
              <a:t>State machine with </a:t>
            </a:r>
            <a:r>
              <a:rPr lang="en-US" dirty="0" err="1" smtClean="0">
                <a:latin typeface="Times New Roman" panose="02020603050405020304" pitchFamily="18" charset="0"/>
                <a:cs typeface="Times New Roman" panose="02020603050405020304" pitchFamily="18" charset="0"/>
              </a:rPr>
              <a:t>datapath</a:t>
            </a:r>
            <a:r>
              <a:rPr lang="en-US" dirty="0" smtClean="0">
                <a:latin typeface="Times New Roman" panose="02020603050405020304" pitchFamily="18" charset="0"/>
                <a:cs typeface="Times New Roman" panose="02020603050405020304" pitchFamily="18" charset="0"/>
              </a:rPr>
              <a:t>(ASMD)</a:t>
            </a:r>
            <a:endParaRPr lang="en-CA"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74" y="2467154"/>
            <a:ext cx="5023889" cy="3648974"/>
          </a:xfrm>
          <a:prstGeom prst="rect">
            <a:avLst/>
          </a:prstGeom>
        </p:spPr>
      </p:pic>
    </p:spTree>
    <p:extLst>
      <p:ext uri="{BB962C8B-B14F-4D97-AF65-F5344CB8AC3E}">
        <p14:creationId xmlns:p14="http://schemas.microsoft.com/office/powerpoint/2010/main" val="1512487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Sequential binary counter example</a:t>
            </a:r>
            <a:endParaRPr lang="en-CA"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308" y="2473139"/>
            <a:ext cx="6249383" cy="3600607"/>
          </a:xfrm>
        </p:spPr>
      </p:pic>
    </p:spTree>
    <p:extLst>
      <p:ext uri="{BB962C8B-B14F-4D97-AF65-F5344CB8AC3E}">
        <p14:creationId xmlns:p14="http://schemas.microsoft.com/office/powerpoint/2010/main" val="160280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latin typeface="Times New Roman" panose="02020603050405020304" pitchFamily="18" charset="0"/>
                <a:cs typeface="Times New Roman" panose="02020603050405020304" pitchFamily="18" charset="0"/>
              </a:rPr>
              <a:t>Index</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CA" dirty="0" smtClean="0">
                <a:latin typeface="Times New Roman" panose="02020603050405020304" pitchFamily="18" charset="0"/>
                <a:cs typeface="Times New Roman" panose="02020603050405020304" pitchFamily="18" charset="0"/>
              </a:rPr>
              <a:t>Abstraction of computer architecture</a:t>
            </a:r>
          </a:p>
          <a:p>
            <a:r>
              <a:rPr lang="en-CA" dirty="0" smtClean="0">
                <a:latin typeface="Times New Roman" panose="02020603050405020304" pitchFamily="18" charset="0"/>
                <a:cs typeface="Times New Roman" panose="02020603050405020304" pitchFamily="18" charset="0"/>
              </a:rPr>
              <a:t>Basic components of digital system</a:t>
            </a:r>
          </a:p>
          <a:p>
            <a:r>
              <a:rPr lang="en-CA" dirty="0" smtClean="0">
                <a:latin typeface="Times New Roman" panose="02020603050405020304" pitchFamily="18" charset="0"/>
                <a:cs typeface="Times New Roman" panose="02020603050405020304" pitchFamily="18" charset="0"/>
              </a:rPr>
              <a:t>Partition of digital system </a:t>
            </a:r>
            <a:r>
              <a:rPr lang="en-CA" dirty="0" err="1" smtClean="0">
                <a:latin typeface="Times New Roman" panose="02020603050405020304" pitchFamily="18" charset="0"/>
                <a:cs typeface="Times New Roman" panose="02020603050405020304" pitchFamily="18" charset="0"/>
              </a:rPr>
              <a:t>Datapath</a:t>
            </a:r>
            <a:r>
              <a:rPr lang="en-CA" dirty="0" smtClean="0">
                <a:latin typeface="Times New Roman" panose="02020603050405020304" pitchFamily="18" charset="0"/>
                <a:cs typeface="Times New Roman" panose="02020603050405020304" pitchFamily="18" charset="0"/>
              </a:rPr>
              <a:t> and </a:t>
            </a:r>
            <a:r>
              <a:rPr lang="en-CA" dirty="0" err="1" smtClean="0">
                <a:latin typeface="Times New Roman" panose="02020603050405020304" pitchFamily="18" charset="0"/>
                <a:cs typeface="Times New Roman" panose="02020603050405020304" pitchFamily="18" charset="0"/>
              </a:rPr>
              <a:t>Controlpath</a:t>
            </a:r>
            <a:endParaRPr lang="en-CA" dirty="0" smtClean="0">
              <a:latin typeface="Times New Roman" panose="02020603050405020304" pitchFamily="18" charset="0"/>
              <a:cs typeface="Times New Roman" panose="02020603050405020304" pitchFamily="18" charset="0"/>
            </a:endParaRPr>
          </a:p>
          <a:p>
            <a:r>
              <a:rPr lang="en-CA" dirty="0" smtClean="0">
                <a:latin typeface="Times New Roman" panose="02020603050405020304" pitchFamily="18" charset="0"/>
                <a:cs typeface="Times New Roman" panose="02020603050405020304" pitchFamily="18" charset="0"/>
              </a:rPr>
              <a:t>ASMD chart</a:t>
            </a:r>
          </a:p>
          <a:p>
            <a:r>
              <a:rPr lang="en-CA" dirty="0" smtClean="0">
                <a:latin typeface="Times New Roman" panose="02020603050405020304" pitchFamily="18" charset="0"/>
                <a:cs typeface="Times New Roman" panose="02020603050405020304" pitchFamily="18" charset="0"/>
              </a:rPr>
              <a:t>Mapping from algorithm to digital system</a:t>
            </a:r>
          </a:p>
        </p:txBody>
      </p:sp>
    </p:spTree>
    <p:extLst>
      <p:ext uri="{BB962C8B-B14F-4D97-AF65-F5344CB8AC3E}">
        <p14:creationId xmlns:p14="http://schemas.microsoft.com/office/powerpoint/2010/main" val="99457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Mapping from algorithm to Architecture</a:t>
            </a:r>
            <a:endParaRPr lang="en-CA" dirty="0"/>
          </a:p>
        </p:txBody>
      </p:sp>
      <p:sp>
        <p:nvSpPr>
          <p:cNvPr id="3" name="內容版面配置區 2"/>
          <p:cNvSpPr>
            <a:spLocks noGrp="1"/>
          </p:cNvSpPr>
          <p:nvPr>
            <p:ph idx="1"/>
          </p:nvPr>
        </p:nvSpPr>
        <p:spPr>
          <a:xfrm>
            <a:off x="1295401" y="2556932"/>
            <a:ext cx="9601196" cy="3766230"/>
          </a:xfrm>
        </p:spPr>
        <p:txBody>
          <a:bodyPr>
            <a:normAutofit/>
          </a:bodyPr>
          <a:lstStyle/>
          <a:p>
            <a:r>
              <a:rPr lang="en-CA" sz="2800" dirty="0" smtClean="0">
                <a:latin typeface="Times New Roman" panose="02020603050405020304" pitchFamily="18" charset="0"/>
                <a:cs typeface="Times New Roman" panose="02020603050405020304" pitchFamily="18" charset="0"/>
              </a:rPr>
              <a:t>All the techniques you have learnt in VLSI DSP</a:t>
            </a:r>
          </a:p>
          <a:p>
            <a:r>
              <a:rPr lang="en-CA" sz="2800" dirty="0" smtClean="0">
                <a:latin typeface="Times New Roman" panose="02020603050405020304" pitchFamily="18" charset="0"/>
                <a:cs typeface="Times New Roman" panose="02020603050405020304" pitchFamily="18" charset="0"/>
              </a:rPr>
              <a:t>Folding</a:t>
            </a:r>
          </a:p>
          <a:p>
            <a:r>
              <a:rPr lang="en-CA" sz="2800" dirty="0" smtClean="0">
                <a:latin typeface="Times New Roman" panose="02020603050405020304" pitchFamily="18" charset="0"/>
                <a:cs typeface="Times New Roman" panose="02020603050405020304" pitchFamily="18" charset="0"/>
              </a:rPr>
              <a:t>Unfolding</a:t>
            </a:r>
          </a:p>
          <a:p>
            <a:r>
              <a:rPr lang="en-CA" sz="2800" dirty="0" smtClean="0">
                <a:latin typeface="Times New Roman" panose="02020603050405020304" pitchFamily="18" charset="0"/>
                <a:cs typeface="Times New Roman" panose="02020603050405020304" pitchFamily="18" charset="0"/>
              </a:rPr>
              <a:t>Dependence graph for advanced mapping</a:t>
            </a:r>
          </a:p>
          <a:p>
            <a:r>
              <a:rPr lang="en-CA" sz="2800" dirty="0" smtClean="0">
                <a:latin typeface="Times New Roman" panose="02020603050405020304" pitchFamily="18" charset="0"/>
                <a:cs typeface="Times New Roman" panose="02020603050405020304" pitchFamily="18" charset="0"/>
              </a:rPr>
              <a:t>Pipelining etc….</a:t>
            </a:r>
          </a:p>
          <a:p>
            <a:r>
              <a:rPr lang="en-CA" sz="2800" dirty="0" smtClean="0">
                <a:latin typeface="Times New Roman" panose="02020603050405020304" pitchFamily="18" charset="0"/>
                <a:cs typeface="Times New Roman" panose="02020603050405020304" pitchFamily="18" charset="0"/>
              </a:rPr>
              <a:t>Tips lies in the description of your WORKABLE algorithm</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134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Another Example </a:t>
            </a:r>
            <a:br>
              <a:rPr lang="en-CA" dirty="0" smtClean="0"/>
            </a:br>
            <a:r>
              <a:rPr lang="en-CA" dirty="0" smtClean="0"/>
              <a:t>Dead-end filling algorithm</a:t>
            </a:r>
            <a:endParaRPr lang="en-CA" dirty="0"/>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53028" y="2470600"/>
            <a:ext cx="5285944" cy="3628275"/>
          </a:xfrm>
        </p:spPr>
      </p:pic>
    </p:spTree>
    <p:extLst>
      <p:ext uri="{BB962C8B-B14F-4D97-AF65-F5344CB8AC3E}">
        <p14:creationId xmlns:p14="http://schemas.microsoft.com/office/powerpoint/2010/main" val="3186168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latin typeface="Times New Roman" panose="02020603050405020304" pitchFamily="18" charset="0"/>
                <a:cs typeface="Times New Roman" panose="02020603050405020304" pitchFamily="18" charset="0"/>
              </a:rPr>
              <a:t>References</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914400" lvl="1" indent="-457200">
              <a:buFont typeface="Arial"/>
              <a:buAutoNum type="arabicPeriod"/>
            </a:pPr>
            <a:r>
              <a:rPr lang="en-CA" dirty="0" smtClean="0"/>
              <a:t>CH7 &amp; CH9 Michael </a:t>
            </a:r>
            <a:r>
              <a:rPr lang="en-CA" dirty="0"/>
              <a:t>D. </a:t>
            </a:r>
            <a:r>
              <a:rPr lang="en-CA" dirty="0" err="1"/>
              <a:t>Ciletti</a:t>
            </a:r>
            <a:r>
              <a:rPr lang="en-CA" dirty="0"/>
              <a:t> - Advanced Digital Design With the Verilog HDL (2nd Ed) [OCR]-</a:t>
            </a:r>
            <a:r>
              <a:rPr lang="en-CA" dirty="0" smtClean="0"/>
              <a:t>Pearson</a:t>
            </a:r>
          </a:p>
          <a:p>
            <a:pPr marL="914400" lvl="1" indent="-457200">
              <a:buFont typeface="Arial"/>
              <a:buAutoNum type="arabicPeriod"/>
            </a:pPr>
            <a:r>
              <a:rPr lang="en-CA" sz="1800" dirty="0" smtClean="0">
                <a:latin typeface="Times New Roman" panose="02020603050405020304" pitchFamily="18" charset="0"/>
                <a:cs typeface="Times New Roman" panose="02020603050405020304" pitchFamily="18" charset="0"/>
              </a:rPr>
              <a:t>CH1 Digital </a:t>
            </a:r>
            <a:r>
              <a:rPr lang="en-CA" sz="1800" dirty="0">
                <a:latin typeface="Times New Roman" panose="02020603050405020304" pitchFamily="18" charset="0"/>
                <a:cs typeface="Times New Roman" panose="02020603050405020304" pitchFamily="18" charset="0"/>
              </a:rPr>
              <a:t>Design and Computer </a:t>
            </a:r>
            <a:r>
              <a:rPr lang="en-CA" sz="1800" dirty="0" smtClean="0">
                <a:latin typeface="Times New Roman" panose="02020603050405020304" pitchFamily="18" charset="0"/>
                <a:cs typeface="Times New Roman" panose="02020603050405020304" pitchFamily="18" charset="0"/>
              </a:rPr>
              <a:t>Architecture 2</a:t>
            </a:r>
            <a:r>
              <a:rPr lang="en-CA" sz="1800" baseline="30000" dirty="0" smtClean="0">
                <a:latin typeface="Times New Roman" panose="02020603050405020304" pitchFamily="18" charset="0"/>
                <a:cs typeface="Times New Roman" panose="02020603050405020304" pitchFamily="18" charset="0"/>
              </a:rPr>
              <a:t>nd</a:t>
            </a:r>
            <a:r>
              <a:rPr lang="en-CA" sz="1800" dirty="0" smtClean="0">
                <a:latin typeface="Times New Roman" panose="02020603050405020304" pitchFamily="18" charset="0"/>
                <a:cs typeface="Times New Roman" panose="02020603050405020304" pitchFamily="18" charset="0"/>
              </a:rPr>
              <a:t> edition, David </a:t>
            </a:r>
            <a:r>
              <a:rPr lang="en-CA" sz="1800" dirty="0">
                <a:latin typeface="Times New Roman" panose="02020603050405020304" pitchFamily="18" charset="0"/>
                <a:cs typeface="Times New Roman" panose="02020603050405020304" pitchFamily="18" charset="0"/>
              </a:rPr>
              <a:t>H</a:t>
            </a:r>
            <a:r>
              <a:rPr lang="en-CA" sz="1800" dirty="0" smtClean="0">
                <a:latin typeface="Times New Roman" panose="02020603050405020304" pitchFamily="18" charset="0"/>
                <a:cs typeface="Times New Roman" panose="02020603050405020304" pitchFamily="18" charset="0"/>
              </a:rPr>
              <a:t>arris, Sarah Harris</a:t>
            </a:r>
          </a:p>
          <a:p>
            <a:pPr marL="914400" lvl="1" indent="-457200">
              <a:buFont typeface="Arial"/>
              <a:buAutoNum type="arabicPeriod"/>
            </a:pPr>
            <a:r>
              <a:rPr lang="en-CA" dirty="0" smtClean="0"/>
              <a:t>Lecture notes, MIT 6.375 complex digital systems</a:t>
            </a:r>
          </a:p>
          <a:p>
            <a:pPr marL="914400" lvl="1" indent="-457200">
              <a:buFont typeface="Arial"/>
              <a:buAutoNum type="arabicPeriod"/>
            </a:pPr>
            <a:r>
              <a:rPr lang="en-CA" dirty="0" smtClean="0"/>
              <a:t>Lecture notes, MIT 6.004, Computation structures| </a:t>
            </a:r>
            <a:r>
              <a:rPr lang="en-CA" dirty="0"/>
              <a:t>Spring 2017 | </a:t>
            </a:r>
            <a:r>
              <a:rPr lang="en-CA" dirty="0" smtClean="0"/>
              <a:t>Undergraduate</a:t>
            </a:r>
          </a:p>
          <a:p>
            <a:pPr marL="914400" lvl="1" indent="-457200">
              <a:buFont typeface="Arial"/>
              <a:buAutoNum type="arabicPeriod"/>
            </a:pPr>
            <a:r>
              <a:rPr lang="en-CA" dirty="0">
                <a:latin typeface="Times New Roman" panose="02020603050405020304" pitchFamily="18" charset="0"/>
                <a:cs typeface="Times New Roman" panose="02020603050405020304" pitchFamily="18" charset="0"/>
              </a:rPr>
              <a:t>Lecture 1: Introduction and </a:t>
            </a:r>
            <a:r>
              <a:rPr lang="en-CA" dirty="0" smtClean="0">
                <a:latin typeface="Times New Roman" panose="02020603050405020304" pitchFamily="18" charset="0"/>
                <a:cs typeface="Times New Roman" panose="02020603050405020304" pitchFamily="18" charset="0"/>
              </a:rPr>
              <a:t>Basics, Digital </a:t>
            </a:r>
            <a:r>
              <a:rPr lang="en-CA" dirty="0">
                <a:latin typeface="Times New Roman" panose="02020603050405020304" pitchFamily="18" charset="0"/>
                <a:cs typeface="Times New Roman" panose="02020603050405020304" pitchFamily="18" charset="0"/>
              </a:rPr>
              <a:t>Design and Computer </a:t>
            </a:r>
            <a:r>
              <a:rPr lang="en-CA" dirty="0" smtClean="0">
                <a:latin typeface="Times New Roman" panose="02020603050405020304" pitchFamily="18" charset="0"/>
                <a:cs typeface="Times New Roman" panose="02020603050405020304" pitchFamily="18" charset="0"/>
              </a:rPr>
              <a:t>Architecture Spring 2022, </a:t>
            </a:r>
            <a:r>
              <a:rPr lang="en-CA" dirty="0" err="1" smtClean="0">
                <a:latin typeface="Times New Roman" panose="02020603050405020304" pitchFamily="18" charset="0"/>
                <a:cs typeface="Times New Roman" panose="02020603050405020304" pitchFamily="18" charset="0"/>
              </a:rPr>
              <a:t>Onur</a:t>
            </a:r>
            <a:r>
              <a:rPr lang="en-CA" dirty="0" smtClean="0">
                <a:latin typeface="Times New Roman" panose="02020603050405020304" pitchFamily="18" charset="0"/>
                <a:cs typeface="Times New Roman" panose="02020603050405020304" pitchFamily="18" charset="0"/>
              </a:rPr>
              <a:t> </a:t>
            </a:r>
            <a:r>
              <a:rPr lang="en-CA" dirty="0" err="1" smtClean="0">
                <a:latin typeface="Times New Roman" panose="02020603050405020304" pitchFamily="18" charset="0"/>
                <a:cs typeface="Times New Roman" panose="02020603050405020304" pitchFamily="18" charset="0"/>
              </a:rPr>
              <a:t>Mutlu</a:t>
            </a:r>
            <a:r>
              <a:rPr lang="en-CA" dirty="0" smtClean="0">
                <a:latin typeface="Times New Roman" panose="02020603050405020304" pitchFamily="18" charset="0"/>
                <a:cs typeface="Times New Roman" panose="02020603050405020304" pitchFamily="18" charset="0"/>
              </a:rPr>
              <a:t> </a:t>
            </a:r>
          </a:p>
          <a:p>
            <a:pPr marL="914400" lvl="1" indent="-457200">
              <a:buFont typeface="Arial"/>
              <a:buAutoNum type="arabicPeriod"/>
            </a:pPr>
            <a:endParaRPr lang="en-CA" dirty="0" smtClean="0"/>
          </a:p>
          <a:p>
            <a:pPr marL="914400" lvl="1" indent="-457200">
              <a:buFont typeface="Arial"/>
              <a:buAutoNum type="arabicPeriod"/>
            </a:pPr>
            <a:endParaRPr lang="en-CA" dirty="0" smtClean="0"/>
          </a:p>
          <a:p>
            <a:pPr marL="457200" lvl="1" indent="0">
              <a:buNone/>
            </a:pPr>
            <a:endParaRPr lang="en-CA" dirty="0"/>
          </a:p>
        </p:txBody>
      </p:sp>
    </p:spTree>
    <p:extLst>
      <p:ext uri="{BB962C8B-B14F-4D97-AF65-F5344CB8AC3E}">
        <p14:creationId xmlns:p14="http://schemas.microsoft.com/office/powerpoint/2010/main" val="391387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Abstraction of computer architecture</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93" y="2501097"/>
            <a:ext cx="2053087" cy="3489711"/>
          </a:xfrm>
          <a:prstGeom prst="rect">
            <a:avLst/>
          </a:prstGeom>
        </p:spPr>
      </p:pic>
    </p:spTree>
    <p:extLst>
      <p:ext uri="{BB962C8B-B14F-4D97-AF65-F5344CB8AC3E}">
        <p14:creationId xmlns:p14="http://schemas.microsoft.com/office/powerpoint/2010/main" val="575312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CA" sz="4800" dirty="0" smtClean="0">
                <a:latin typeface="Times New Roman" panose="02020603050405020304" pitchFamily="18" charset="0"/>
                <a:cs typeface="Times New Roman" panose="02020603050405020304" pitchFamily="18" charset="0"/>
              </a:rPr>
              <a:t>My Basic Flow</a:t>
            </a:r>
            <a:endParaRPr lang="en-CA" sz="4800" dirty="0">
              <a:latin typeface="Times New Roman" panose="02020603050405020304" pitchFamily="18" charset="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475762" y="2473507"/>
            <a:ext cx="4620238" cy="3642620"/>
          </a:xfrm>
          <a:prstGeom prst="rect">
            <a:avLst/>
          </a:prstGeom>
        </p:spPr>
      </p:pic>
      <p:pic>
        <p:nvPicPr>
          <p:cNvPr id="6" name="圖片 5"/>
          <p:cNvPicPr>
            <a:picLocks noChangeAspect="1"/>
          </p:cNvPicPr>
          <p:nvPr/>
        </p:nvPicPr>
        <p:blipFill>
          <a:blip r:embed="rId3"/>
          <a:stretch>
            <a:fillRect/>
          </a:stretch>
        </p:blipFill>
        <p:spPr>
          <a:xfrm>
            <a:off x="6719976" y="2473507"/>
            <a:ext cx="3933647" cy="3550177"/>
          </a:xfrm>
          <a:prstGeom prst="rect">
            <a:avLst/>
          </a:prstGeom>
        </p:spPr>
      </p:pic>
    </p:spTree>
    <p:extLst>
      <p:ext uri="{BB962C8B-B14F-4D97-AF65-F5344CB8AC3E}">
        <p14:creationId xmlns:p14="http://schemas.microsoft.com/office/powerpoint/2010/main" val="2024630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Algorithm for functional Verification and Performance Analysis</a:t>
            </a:r>
            <a:endParaRPr lang="en-CA"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635" y="2794958"/>
            <a:ext cx="9432729" cy="2838091"/>
          </a:xfrm>
        </p:spPr>
      </p:pic>
    </p:spTree>
    <p:extLst>
      <p:ext uri="{BB962C8B-B14F-4D97-AF65-F5344CB8AC3E}">
        <p14:creationId xmlns:p14="http://schemas.microsoft.com/office/powerpoint/2010/main" val="20540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Why do functional verification in algorithmic level?</a:t>
            </a:r>
            <a:endParaRPr lang="en-CA" dirty="0"/>
          </a:p>
        </p:txBody>
      </p:sp>
      <p:sp>
        <p:nvSpPr>
          <p:cNvPr id="3" name="內容版面配置區 2"/>
          <p:cNvSpPr>
            <a:spLocks noGrp="1"/>
          </p:cNvSpPr>
          <p:nvPr>
            <p:ph idx="1"/>
          </p:nvPr>
        </p:nvSpPr>
        <p:spPr/>
        <p:txBody>
          <a:bodyPr>
            <a:normAutofit/>
          </a:bodyPr>
          <a:lstStyle/>
          <a:p>
            <a:r>
              <a:rPr lang="en-CA" dirty="0" smtClean="0">
                <a:latin typeface="Times New Roman" panose="02020603050405020304" pitchFamily="18" charset="0"/>
                <a:cs typeface="Times New Roman" panose="02020603050405020304" pitchFamily="18" charset="0"/>
              </a:rPr>
              <a:t>It is easier to debug using high-level language like C or Python</a:t>
            </a:r>
          </a:p>
          <a:p>
            <a:r>
              <a:rPr lang="en-CA" dirty="0" smtClean="0">
                <a:latin typeface="Times New Roman" panose="02020603050405020304" pitchFamily="18" charset="0"/>
                <a:cs typeface="Times New Roman" panose="02020603050405020304" pitchFamily="18" charset="0"/>
              </a:rPr>
              <a:t>You can easily discuss or share your algorithm with others</a:t>
            </a:r>
          </a:p>
          <a:p>
            <a:r>
              <a:rPr lang="en-CA" dirty="0" smtClean="0">
                <a:latin typeface="Times New Roman" panose="02020603050405020304" pitchFamily="18" charset="0"/>
                <a:cs typeface="Times New Roman" panose="02020603050405020304" pitchFamily="18" charset="0"/>
              </a:rPr>
              <a:t>Analysis and optimization techniques for algorithm design can be used </a:t>
            </a:r>
          </a:p>
          <a:p>
            <a:r>
              <a:rPr lang="en-CA" dirty="0" smtClean="0">
                <a:latin typeface="Times New Roman" panose="02020603050405020304" pitchFamily="18" charset="0"/>
                <a:cs typeface="Times New Roman" panose="02020603050405020304" pitchFamily="18" charset="0"/>
              </a:rPr>
              <a:t>Corner cases can first be detected before you map your Algorithm to HW</a:t>
            </a:r>
          </a:p>
          <a:p>
            <a:r>
              <a:rPr lang="en-CA" dirty="0" smtClean="0">
                <a:latin typeface="Times New Roman" panose="02020603050405020304" pitchFamily="18" charset="0"/>
                <a:cs typeface="Times New Roman" panose="02020603050405020304" pitchFamily="18" charset="0"/>
              </a:rPr>
              <a:t>Can do quick analysis about the final performance of your digital circuit</a:t>
            </a:r>
          </a:p>
          <a:p>
            <a:r>
              <a:rPr lang="en-CA" dirty="0" smtClean="0">
                <a:latin typeface="Times New Roman" panose="02020603050405020304" pitchFamily="18" charset="0"/>
                <a:cs typeface="Times New Roman" panose="02020603050405020304" pitchFamily="18" charset="0"/>
              </a:rPr>
              <a:t>Separate algorithmic errors and RTL implementation errors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96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t>My inspection and Experience</a:t>
            </a:r>
            <a:endParaRPr lang="en-CA" dirty="0"/>
          </a:p>
        </p:txBody>
      </p:sp>
      <p:sp>
        <p:nvSpPr>
          <p:cNvPr id="3" name="內容版面配置區 2"/>
          <p:cNvSpPr>
            <a:spLocks noGrp="1"/>
          </p:cNvSpPr>
          <p:nvPr>
            <p:ph idx="1"/>
          </p:nvPr>
        </p:nvSpPr>
        <p:spPr/>
        <p:txBody>
          <a:bodyPr/>
          <a:lstStyle/>
          <a:p>
            <a:r>
              <a:rPr lang="en-CA" dirty="0" smtClean="0">
                <a:latin typeface="Times New Roman" panose="02020603050405020304" pitchFamily="18" charset="0"/>
                <a:cs typeface="Times New Roman" panose="02020603050405020304" pitchFamily="18" charset="0"/>
              </a:rPr>
              <a:t>Try to pick or derive an algorithm in iterative form which exist as many loops as possible for best performance after mapping to Hardware. Loops exist within the algorithm are great chance </a:t>
            </a:r>
            <a:r>
              <a:rPr lang="en-CA" dirty="0">
                <a:latin typeface="Times New Roman" panose="02020603050405020304" pitchFamily="18" charset="0"/>
                <a:cs typeface="Times New Roman" panose="02020603050405020304" pitchFamily="18" charset="0"/>
              </a:rPr>
              <a:t>for </a:t>
            </a:r>
            <a:r>
              <a:rPr lang="en-CA" dirty="0" smtClean="0">
                <a:latin typeface="Times New Roman" panose="02020603050405020304" pitchFamily="18" charset="0"/>
                <a:cs typeface="Times New Roman" panose="02020603050405020304" pitchFamily="18" charset="0"/>
              </a:rPr>
              <a:t>exploiting parallelism to boost the performance after implementation into HW.</a:t>
            </a:r>
          </a:p>
          <a:p>
            <a:r>
              <a:rPr lang="en-CA" dirty="0" smtClean="0">
                <a:latin typeface="Times New Roman" panose="02020603050405020304" pitchFamily="18" charset="0"/>
                <a:cs typeface="Times New Roman" panose="02020603050405020304" pitchFamily="18" charset="0"/>
              </a:rPr>
              <a:t>As long as you have a workable algorithm for a problem, one can at least map his or her design sequentially using the technique I am about to describe later. The architecture with worst speed performance, a direct RTL implementation of the original algorithm.</a:t>
            </a:r>
            <a:endParaRPr lang="en-CA" dirty="0"/>
          </a:p>
        </p:txBody>
      </p:sp>
    </p:spTree>
    <p:extLst>
      <p:ext uri="{BB962C8B-B14F-4D97-AF65-F5344CB8AC3E}">
        <p14:creationId xmlns:p14="http://schemas.microsoft.com/office/powerpoint/2010/main" val="68281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How to choose or create a suitable algorithm?</a:t>
            </a:r>
            <a:endParaRPr lang="en-CA" dirty="0"/>
          </a:p>
        </p:txBody>
      </p:sp>
      <p:sp>
        <p:nvSpPr>
          <p:cNvPr id="3" name="內容版面配置區 2"/>
          <p:cNvSpPr>
            <a:spLocks noGrp="1"/>
          </p:cNvSpPr>
          <p:nvPr>
            <p:ph idx="1"/>
          </p:nvPr>
        </p:nvSpPr>
        <p:spPr/>
        <p:txBody>
          <a:bodyPr>
            <a:normAutofit/>
          </a:bodyPr>
          <a:lstStyle/>
          <a:p>
            <a:pPr marL="0" indent="0" algn="ctr">
              <a:buNone/>
            </a:pPr>
            <a:r>
              <a:rPr lang="en-US" sz="8800" dirty="0" smtClean="0">
                <a:solidFill>
                  <a:srgbClr val="FF0000"/>
                </a:solidFill>
                <a:latin typeface="Times New Roman" panose="02020603050405020304" pitchFamily="18" charset="0"/>
                <a:cs typeface="Times New Roman" panose="02020603050405020304" pitchFamily="18" charset="0"/>
              </a:rPr>
              <a:t>Teamwork</a:t>
            </a:r>
            <a:r>
              <a:rPr lang="en-US" sz="8800" dirty="0">
                <a:solidFill>
                  <a:srgbClr val="FF0000"/>
                </a:solidFill>
                <a:latin typeface="Times New Roman" panose="02020603050405020304" pitchFamily="18" charset="0"/>
                <a:cs typeface="Times New Roman" panose="02020603050405020304" pitchFamily="18" charset="0"/>
              </a:rPr>
              <a:t> </a:t>
            </a:r>
            <a:r>
              <a:rPr lang="en-US" sz="8800" dirty="0" smtClean="0">
                <a:solidFill>
                  <a:srgbClr val="FF0000"/>
                </a:solidFill>
                <a:latin typeface="Times New Roman" panose="02020603050405020304" pitchFamily="18" charset="0"/>
                <a:cs typeface="Times New Roman" panose="02020603050405020304" pitchFamily="18" charset="0"/>
              </a:rPr>
              <a:t>and discussion!</a:t>
            </a:r>
          </a:p>
        </p:txBody>
      </p:sp>
    </p:spTree>
    <p:extLst>
      <p:ext uri="{BB962C8B-B14F-4D97-AF65-F5344CB8AC3E}">
        <p14:creationId xmlns:p14="http://schemas.microsoft.com/office/powerpoint/2010/main" val="262215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Example: BFS in Graph Traversal</a:t>
            </a:r>
            <a:br>
              <a:rPr lang="en-CA" dirty="0" smtClean="0"/>
            </a:br>
            <a:r>
              <a:rPr lang="en-CA" dirty="0" smtClean="0"/>
              <a:t>(Bad for </a:t>
            </a:r>
            <a:r>
              <a:rPr lang="en-CA" dirty="0" err="1" smtClean="0"/>
              <a:t>Parrallelism</a:t>
            </a:r>
            <a:r>
              <a:rPr lang="en-CA" dirty="0" smtClean="0"/>
              <a:t>)</a:t>
            </a:r>
            <a:endParaRPr lang="en-CA" dirty="0"/>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39632" y="2539278"/>
            <a:ext cx="5112735" cy="3474084"/>
          </a:xfrm>
        </p:spPr>
      </p:pic>
    </p:spTree>
    <p:extLst>
      <p:ext uri="{BB962C8B-B14F-4D97-AF65-F5344CB8AC3E}">
        <p14:creationId xmlns:p14="http://schemas.microsoft.com/office/powerpoint/2010/main" val="1015830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196</TotalTime>
  <Words>450</Words>
  <Application>Microsoft Office PowerPoint</Application>
  <PresentationFormat>寬螢幕</PresentationFormat>
  <Paragraphs>69</Paragraphs>
  <Slides>22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微軟正黑體</vt:lpstr>
      <vt:lpstr>新細明體</vt:lpstr>
      <vt:lpstr>Arial</vt:lpstr>
      <vt:lpstr>Garamond</vt:lpstr>
      <vt:lpstr>Times New Roman</vt:lpstr>
      <vt:lpstr>有機</vt:lpstr>
      <vt:lpstr>Digital system Design flow</vt:lpstr>
      <vt:lpstr>Index</vt:lpstr>
      <vt:lpstr>Abstraction of computer architecture</vt:lpstr>
      <vt:lpstr>My Basic Flow</vt:lpstr>
      <vt:lpstr>Algorithm for functional Verification and Performance Analysis</vt:lpstr>
      <vt:lpstr>Why do functional verification in algorithmic level?</vt:lpstr>
      <vt:lpstr>My inspection and Experience</vt:lpstr>
      <vt:lpstr>How to choose or create a suitable algorithm?</vt:lpstr>
      <vt:lpstr>Example: BFS in Graph Traversal (Bad for Parrallelism)</vt:lpstr>
      <vt:lpstr>Basic Components of Digital system Combinational</vt:lpstr>
      <vt:lpstr>Adder Tree and MAC Tree Verilog Syntax</vt:lpstr>
      <vt:lpstr>Even more complex example  A part of dead-end filling algorithm</vt:lpstr>
      <vt:lpstr>Basic Functional blocks of digital system Sequential</vt:lpstr>
      <vt:lpstr>Basic Execution blocks of digital system</vt:lpstr>
      <vt:lpstr>Partition of digital system Datapath and Controlpath partitioning </vt:lpstr>
      <vt:lpstr>MIPS CPU</vt:lpstr>
      <vt:lpstr>Basic architecture types</vt:lpstr>
      <vt:lpstr>Algorithmic State machine with datapath(ASMD)</vt:lpstr>
      <vt:lpstr>Sequential binary counter example</vt:lpstr>
      <vt:lpstr>Mapping from algorithm to Architecture</vt:lpstr>
      <vt:lpstr>Another Example  Dead-end filling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 Design flow</dc:title>
  <dc:creator>HIBIKI</dc:creator>
  <cp:lastModifiedBy>HIBIKI</cp:lastModifiedBy>
  <cp:revision>17</cp:revision>
  <dcterms:created xsi:type="dcterms:W3CDTF">2023-09-06T04:01:27Z</dcterms:created>
  <dcterms:modified xsi:type="dcterms:W3CDTF">2023-09-06T07:17:53Z</dcterms:modified>
</cp:coreProperties>
</file>