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79" r:id="rId3"/>
    <p:sldId id="286" r:id="rId4"/>
    <p:sldId id="285" r:id="rId5"/>
    <p:sldId id="275" r:id="rId6"/>
    <p:sldId id="277" r:id="rId7"/>
    <p:sldId id="283" r:id="rId8"/>
    <p:sldId id="281" r:id="rId9"/>
    <p:sldId id="284" r:id="rId10"/>
    <p:sldId id="288" r:id="rId11"/>
    <p:sldId id="287" r:id="rId12"/>
    <p:sldId id="261" r:id="rId13"/>
  </p:sldIdLst>
  <p:sldSz cx="9144000" cy="5715000" type="screen16x1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FF00"/>
    <a:srgbClr val="660066"/>
    <a:srgbClr val="FFCC00"/>
    <a:srgbClr val="000066"/>
    <a:srgbClr val="006600"/>
    <a:srgbClr val="00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 autoAdjust="0"/>
  </p:normalViewPr>
  <p:slideViewPr>
    <p:cSldViewPr>
      <p:cViewPr>
        <p:scale>
          <a:sx n="85" d="100"/>
          <a:sy n="85" d="100"/>
        </p:scale>
        <p:origin x="-720" y="-444"/>
      </p:cViewPr>
      <p:guideLst>
        <p:guide orient="horz" pos="1796"/>
        <p:guide pos="28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charset="0"/>
                <a:ea typeface="宋体" charset="-122"/>
                <a:cs typeface="+mn-ea"/>
              </a:defRPr>
            </a:lvl1pPr>
          </a:lstStyle>
          <a:p>
            <a:pPr>
              <a:defRPr/>
            </a:pPr>
            <a:fld id="{530C109B-EC8D-4929-8A29-6B9ADC8DCF56}" type="datetimeFigureOut">
              <a:rPr lang="zh-CN" altLang="en-US"/>
              <a:pPr>
                <a:defRPr/>
              </a:pPr>
              <a:t>2016-4-24</a:t>
            </a:fld>
            <a:endParaRPr lang="zh-CN" altLang="en-US"/>
          </a:p>
        </p:txBody>
      </p:sp>
      <p:sp>
        <p:nvSpPr>
          <p:cNvPr id="26628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charset="0"/>
                <a:ea typeface="宋体" charset="-122"/>
                <a:cs typeface="+mn-ea"/>
              </a:defRPr>
            </a:lvl1pPr>
          </a:lstStyle>
          <a:p>
            <a:pPr>
              <a:defRPr/>
            </a:pPr>
            <a:fld id="{104EFD56-7109-4211-8F34-B7AF386D439B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64510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5303"/>
            <a:ext cx="6858000" cy="1989667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520825"/>
            <a:ext cx="3867150" cy="36274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520825"/>
            <a:ext cx="3867150" cy="1736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409950"/>
            <a:ext cx="3867150" cy="1738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935303"/>
            <a:ext cx="6858000" cy="1989667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400969"/>
            <a:ext cx="3868340" cy="6865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087563"/>
            <a:ext cx="3868340" cy="3070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2854"/>
            <a:ext cx="4629150" cy="406135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822854"/>
            <a:ext cx="4629150" cy="40613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400969"/>
            <a:ext cx="3868340" cy="6865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087563"/>
            <a:ext cx="3868340" cy="3070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822854"/>
            <a:ext cx="4629150" cy="406135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822854"/>
            <a:ext cx="4629150" cy="40613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  <p:sldLayoutId id="214748366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+mj-lt"/>
          <a:ea typeface="SimSun" panose="02010600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chemeClr val="bg1"/>
          </a:solidFill>
          <a:latin typeface="+mn-lt"/>
          <a:ea typeface="SimSun" panose="02010600030101010101" pitchFamily="2" charset="-122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bg1"/>
          </a:solidFill>
          <a:latin typeface="+mn-lt"/>
          <a:ea typeface="SimSun" panose="02010600030101010101" pitchFamily="2" charset="-122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chemeClr val="bg1"/>
          </a:solidFill>
          <a:latin typeface="+mn-lt"/>
          <a:ea typeface="SimSun" panose="02010600030101010101" pitchFamily="2" charset="-122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bg1"/>
          </a:solidFill>
          <a:latin typeface="+mn-lt"/>
          <a:ea typeface="SimSun" panose="02010600030101010101" pitchFamily="2" charset="-122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kern="1200">
          <a:solidFill>
            <a:schemeClr val="bg1"/>
          </a:solidFill>
          <a:latin typeface="+mn-lt"/>
          <a:ea typeface="SimSun" panose="02010600030101010101" pitchFamily="2" charset="-122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None/>
        <a:defRPr sz="18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+mj-lt"/>
          <a:ea typeface="SimSun" panose="02010600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chemeClr val="bg1"/>
          </a:solidFill>
          <a:latin typeface="+mn-lt"/>
          <a:ea typeface="SimSun" panose="02010600030101010101" pitchFamily="2" charset="-122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bg1"/>
          </a:solidFill>
          <a:latin typeface="+mn-lt"/>
          <a:ea typeface="SimSun" panose="02010600030101010101" pitchFamily="2" charset="-122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chemeClr val="bg1"/>
          </a:solidFill>
          <a:latin typeface="+mn-lt"/>
          <a:ea typeface="SimSun" panose="02010600030101010101" pitchFamily="2" charset="-122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bg1"/>
          </a:solidFill>
          <a:latin typeface="+mn-lt"/>
          <a:ea typeface="SimSun" panose="02010600030101010101" pitchFamily="2" charset="-122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kern="1200">
          <a:solidFill>
            <a:schemeClr val="bg1"/>
          </a:solidFill>
          <a:latin typeface="+mn-lt"/>
          <a:ea typeface="SimSun" panose="02010600030101010101" pitchFamily="2" charset="-122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1600" b="0" i="0" u="none" kern="1200" baseline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None/>
        <a:defRPr sz="18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14" descr="G:\My Documents\My Pictures\mirle2.bmpmirle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975" y="50800"/>
            <a:ext cx="3454400" cy="79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Rectangle 11"/>
          <p:cNvSpPr>
            <a:spLocks noChangeArrowheads="1"/>
          </p:cNvSpPr>
          <p:nvPr/>
        </p:nvSpPr>
        <p:spPr bwMode="auto">
          <a:xfrm>
            <a:off x="1573639" y="2133883"/>
            <a:ext cx="5230516" cy="5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3200" b="1" dirty="0" smtClean="0">
                <a:latin typeface="新細明體" charset="-120"/>
              </a:rPr>
              <a:t>            MK </a:t>
            </a:r>
            <a:r>
              <a:rPr lang="zh-TW" altLang="en-US" sz="3200" b="1" dirty="0" smtClean="0">
                <a:latin typeface="新細明體" charset="-120"/>
              </a:rPr>
              <a:t>產品介紹</a:t>
            </a:r>
            <a:endParaRPr lang="zh-TW" altLang="en-US" sz="3200" b="1" dirty="0">
              <a:latin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250508" y="120968"/>
            <a:ext cx="8229600" cy="468309"/>
          </a:xfrm>
          <a:prstGeom prst="rect">
            <a:avLst/>
          </a:prstGeom>
          <a:ln>
            <a:miter/>
          </a:ln>
        </p:spPr>
        <p:txBody>
          <a:bodyPr/>
          <a:lstStyle/>
          <a:p>
            <a:pPr eaLnBrk="1" hangingPunct="1">
              <a:defRPr/>
            </a:pPr>
            <a:r>
              <a:rPr lang="zh-TW" altLang="en-US" b="1" noProof="1" smtClean="0">
                <a:solidFill>
                  <a:schemeClr val="accent3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2" charset="-122"/>
                <a:ea typeface="微软雅黑" pitchFamily="2" charset="-122"/>
              </a:rPr>
              <a:t>上立 提供實機控制</a:t>
            </a:r>
            <a:r>
              <a:rPr lang="zh-CN" altLang="en-US" b="1" noProof="1" smtClean="0">
                <a:solidFill>
                  <a:schemeClr val="accent3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2" charset="-122"/>
                <a:ea typeface="微软雅黑" pitchFamily="2" charset="-122"/>
              </a:rPr>
              <a:t>終點</a:t>
            </a:r>
            <a:r>
              <a:rPr lang="zh-TW" altLang="en-US" b="1" noProof="1" smtClean="0">
                <a:solidFill>
                  <a:schemeClr val="accent3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2" charset="-122"/>
                <a:ea typeface="微软雅黑" pitchFamily="2" charset="-122"/>
              </a:rPr>
              <a:t>效果</a:t>
            </a:r>
            <a:r>
              <a:rPr lang="zh-CN" altLang="en-US" sz="2000" b="1" noProof="1" smtClean="0">
                <a:solidFill>
                  <a:schemeClr val="accent3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2" charset="-122"/>
                <a:ea typeface="微软雅黑" pitchFamily="2" charset="-122"/>
              </a:rPr>
              <a:t>：</a:t>
            </a:r>
            <a:endParaRPr lang="zh-CN" altLang="en-US" sz="2000" b="1" noProof="1">
              <a:solidFill>
                <a:schemeClr val="accent3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itchFamily="2" charset="-122"/>
              <a:ea typeface="微软雅黑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71310" y="85090"/>
            <a:ext cx="2361565" cy="499745"/>
          </a:xfrm>
          <a:prstGeom prst="round2DiagRect">
            <a:avLst/>
          </a:prstGeom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0" y="584835"/>
            <a:ext cx="9000625" cy="4980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970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WordArt 5"/>
          <p:cNvSpPr>
            <a:spLocks noChangeArrowheads="1" noChangeShapeType="1" noTextEdit="1"/>
          </p:cNvSpPr>
          <p:nvPr/>
        </p:nvSpPr>
        <p:spPr bwMode="auto">
          <a:xfrm>
            <a:off x="3486150" y="2206625"/>
            <a:ext cx="21590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TW" altLang="en-US" sz="3600" kern="10">
                <a:ln w="31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rgbClr val="E8F5F6"/>
                    </a:gs>
                  </a:gsLst>
                  <a:lin ang="5400000" scaled="1"/>
                </a:gradFill>
                <a:latin typeface="微软雅黑"/>
                <a:ea typeface="微软雅黑"/>
              </a:rPr>
              <a:t>谢谢！</a:t>
            </a:r>
          </a:p>
        </p:txBody>
      </p:sp>
      <p:sp>
        <p:nvSpPr>
          <p:cNvPr id="36866" name="WordArt 7"/>
          <p:cNvSpPr>
            <a:spLocks noChangeArrowheads="1" noChangeShapeType="1" noTextEdit="1"/>
          </p:cNvSpPr>
          <p:nvPr/>
        </p:nvSpPr>
        <p:spPr bwMode="auto">
          <a:xfrm flipV="1">
            <a:off x="3486150" y="2892425"/>
            <a:ext cx="2159000" cy="7651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TW" altLang="en-US" sz="3600" kern="1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rgbClr val="E8F5F6">
                        <a:alpha val="31998"/>
                      </a:srgbClr>
                    </a:gs>
                  </a:gsLst>
                  <a:lin ang="5400000" scaled="1"/>
                </a:gradFill>
                <a:latin typeface="SimHei"/>
                <a:ea typeface="SimHei"/>
              </a:rPr>
              <a:t>谢谢！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71310" y="85090"/>
            <a:ext cx="2361565" cy="499745"/>
          </a:xfrm>
          <a:prstGeom prst="round2Diag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395710" y="528250"/>
            <a:ext cx="336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2400" b="1" i="0" dirty="0" smtClean="0">
                <a:solidFill>
                  <a:schemeClr val="bg1"/>
                </a:solidFill>
                <a:latin typeface="新細明體" charset="-120"/>
              </a:rPr>
              <a:t>產品定位</a:t>
            </a:r>
            <a:r>
              <a:rPr lang="en-US" altLang="zh-TW" sz="2400" b="1" i="0" dirty="0" smtClean="0">
                <a:solidFill>
                  <a:schemeClr val="bg1"/>
                </a:solidFill>
                <a:latin typeface="新細明體" charset="-120"/>
              </a:rPr>
              <a:t>:</a:t>
            </a:r>
            <a:endParaRPr lang="en-US" altLang="zh-CN" sz="2400" b="1" i="0" dirty="0">
              <a:solidFill>
                <a:schemeClr val="bg1"/>
              </a:solidFill>
              <a:latin typeface="新細明體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273390"/>
            <a:ext cx="893212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zh-TW" b="1" i="0" dirty="0" smtClean="0">
                <a:solidFill>
                  <a:schemeClr val="accent3">
                    <a:lumMod val="95000"/>
                  </a:schemeClr>
                </a:solidFill>
              </a:rPr>
              <a:t>MH</a:t>
            </a:r>
            <a:r>
              <a:rPr lang="zh-TW" altLang="en-US" b="1" i="0" dirty="0" smtClean="0">
                <a:solidFill>
                  <a:schemeClr val="accent3">
                    <a:lumMod val="95000"/>
                  </a:schemeClr>
                </a:solidFill>
              </a:rPr>
              <a:t>系列已推出</a:t>
            </a:r>
            <a:r>
              <a:rPr lang="en-US" altLang="zh-TW" b="1" i="0" dirty="0" smtClean="0">
                <a:solidFill>
                  <a:schemeClr val="accent3">
                    <a:lumMod val="95000"/>
                  </a:schemeClr>
                </a:solidFill>
              </a:rPr>
              <a:t>7</a:t>
            </a:r>
            <a:r>
              <a:rPr lang="zh-TW" altLang="en-US" b="1" i="0" dirty="0" smtClean="0">
                <a:solidFill>
                  <a:schemeClr val="accent3">
                    <a:lumMod val="95000"/>
                  </a:schemeClr>
                </a:solidFill>
              </a:rPr>
              <a:t>年為經濟競爭型機種</a:t>
            </a:r>
            <a:r>
              <a:rPr lang="en-US" altLang="zh-TW" b="1" i="0" dirty="0" smtClean="0">
                <a:solidFill>
                  <a:schemeClr val="accent3">
                    <a:lumMod val="95000"/>
                  </a:schemeClr>
                </a:solidFill>
              </a:rPr>
              <a:t>,</a:t>
            </a:r>
            <a:r>
              <a:rPr lang="zh-TW" altLang="en-US" b="1" i="0" dirty="0" smtClean="0">
                <a:solidFill>
                  <a:schemeClr val="accent3">
                    <a:lumMod val="95000"/>
                  </a:schemeClr>
                </a:solidFill>
              </a:rPr>
              <a:t>但隨者時間演變</a:t>
            </a:r>
            <a:r>
              <a:rPr lang="zh-TW" altLang="en-US" b="1" i="0" dirty="0">
                <a:solidFill>
                  <a:schemeClr val="accent3">
                    <a:lumMod val="95000"/>
                  </a:schemeClr>
                </a:solidFill>
              </a:rPr>
              <a:t>產品行銷面對挑戰日益</a:t>
            </a:r>
            <a:r>
              <a:rPr lang="zh-TW" altLang="en-US" b="1" i="0" dirty="0" smtClean="0">
                <a:solidFill>
                  <a:schemeClr val="accent3">
                    <a:lumMod val="95000"/>
                  </a:schemeClr>
                </a:solidFill>
              </a:rPr>
              <a:t>艱辛</a:t>
            </a:r>
            <a:r>
              <a:rPr lang="en-US" altLang="zh-TW" b="1" i="0" dirty="0" smtClean="0">
                <a:solidFill>
                  <a:schemeClr val="accent3">
                    <a:lumMod val="95000"/>
                  </a:schemeClr>
                </a:solidFill>
              </a:rPr>
              <a:t>,</a:t>
            </a:r>
            <a:r>
              <a:rPr lang="zh-TW" altLang="en-US" b="1" i="0" dirty="0" smtClean="0">
                <a:solidFill>
                  <a:schemeClr val="accent3">
                    <a:lumMod val="95000"/>
                  </a:schemeClr>
                </a:solidFill>
              </a:rPr>
              <a:t>產品本身於位置</a:t>
            </a:r>
            <a:r>
              <a:rPr lang="zh-TW" altLang="en-US" b="1" i="0" dirty="0" smtClean="0">
                <a:solidFill>
                  <a:schemeClr val="accent3">
                    <a:lumMod val="95000"/>
                  </a:schemeClr>
                </a:solidFill>
                <a:latin typeface="新細明體"/>
                <a:ea typeface="新細明體"/>
              </a:rPr>
              <a:t>、溫度</a:t>
            </a:r>
            <a:r>
              <a:rPr lang="zh-TW" altLang="en-US" b="1" i="0" dirty="0" smtClean="0">
                <a:solidFill>
                  <a:schemeClr val="accent3">
                    <a:lumMod val="95000"/>
                  </a:schemeClr>
                </a:solidFill>
              </a:rPr>
              <a:t>控制等上改善有限</a:t>
            </a:r>
            <a:r>
              <a:rPr lang="en-US" altLang="zh-TW" b="1" i="0" dirty="0" smtClean="0">
                <a:solidFill>
                  <a:schemeClr val="accent3">
                    <a:lumMod val="95000"/>
                  </a:schemeClr>
                </a:solidFill>
              </a:rPr>
              <a:t>,</a:t>
            </a:r>
            <a:r>
              <a:rPr lang="zh-TW" altLang="en-US" b="1" i="0" dirty="0" smtClean="0">
                <a:solidFill>
                  <a:schemeClr val="accent3">
                    <a:lumMod val="95000"/>
                  </a:schemeClr>
                </a:solidFill>
              </a:rPr>
              <a:t>為能在產品價值能持續保有旣定市場與成長</a:t>
            </a:r>
            <a:r>
              <a:rPr lang="en-US" altLang="zh-TW" b="1" i="0" dirty="0" smtClean="0">
                <a:solidFill>
                  <a:schemeClr val="accent3">
                    <a:lumMod val="95000"/>
                  </a:schemeClr>
                </a:solidFill>
              </a:rPr>
              <a:t>,</a:t>
            </a:r>
            <a:r>
              <a:rPr lang="zh-TW" altLang="en-US" b="1" i="0" dirty="0" smtClean="0">
                <a:solidFill>
                  <a:schemeClr val="accent3">
                    <a:lumMod val="95000"/>
                  </a:schemeClr>
                </a:solidFill>
              </a:rPr>
              <a:t>故推 出控制升級機種 </a:t>
            </a:r>
            <a:r>
              <a:rPr lang="en-US" altLang="zh-TW" b="1" i="0" dirty="0" smtClean="0">
                <a:solidFill>
                  <a:schemeClr val="accent3">
                    <a:lumMod val="95000"/>
                  </a:schemeClr>
                </a:solidFill>
              </a:rPr>
              <a:t>MK </a:t>
            </a:r>
            <a:r>
              <a:rPr lang="zh-TW" altLang="en-US" b="1" i="0" dirty="0" smtClean="0">
                <a:solidFill>
                  <a:schemeClr val="accent3">
                    <a:lumMod val="95000"/>
                  </a:schemeClr>
                </a:solidFill>
              </a:rPr>
              <a:t>系列</a:t>
            </a:r>
            <a:r>
              <a:rPr lang="en-US" altLang="zh-TW" b="1" i="0" dirty="0" smtClean="0">
                <a:solidFill>
                  <a:schemeClr val="accent3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altLang="zh-TW" b="1" i="0" dirty="0" smtClean="0">
              <a:solidFill>
                <a:schemeClr val="accent3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zh-TW" altLang="en-US" b="1" i="0" dirty="0">
                <a:solidFill>
                  <a:schemeClr val="accent3">
                    <a:lumMod val="95000"/>
                  </a:schemeClr>
                </a:solidFill>
                <a:latin typeface="細明體" panose="02020309000000000000" pitchFamily="49" charset="-120"/>
                <a:ea typeface="細明體" panose="02020309000000000000" pitchFamily="49" charset="-120"/>
              </a:rPr>
              <a:t>控制</a:t>
            </a:r>
            <a:r>
              <a:rPr lang="zh-TW" altLang="en-US" b="1" i="0" dirty="0" smtClean="0">
                <a:solidFill>
                  <a:schemeClr val="accent3">
                    <a:lumMod val="95000"/>
                  </a:schemeClr>
                </a:solidFill>
                <a:latin typeface="細明體" panose="02020309000000000000" pitchFamily="49" charset="-120"/>
                <a:ea typeface="細明體" panose="02020309000000000000" pitchFamily="49" charset="-120"/>
              </a:rPr>
              <a:t>硬體</a:t>
            </a:r>
            <a:r>
              <a:rPr lang="en-US" altLang="zh-TW" b="1" i="0" dirty="0" smtClean="0">
                <a:solidFill>
                  <a:schemeClr val="accent3">
                    <a:lumMod val="95000"/>
                  </a:schemeClr>
                </a:solidFill>
                <a:latin typeface="細明體" panose="02020309000000000000" pitchFamily="49" charset="-120"/>
                <a:ea typeface="細明體" panose="02020309000000000000" pitchFamily="49" charset="-120"/>
              </a:rPr>
              <a:t>CPU</a:t>
            </a:r>
            <a:r>
              <a:rPr lang="zh-TW" altLang="en-US" b="1" i="0" dirty="0" smtClean="0">
                <a:solidFill>
                  <a:schemeClr val="accent3">
                    <a:lumMod val="95000"/>
                  </a:schemeClr>
                </a:solidFill>
                <a:latin typeface="細明體" panose="02020309000000000000" pitchFamily="49" charset="-120"/>
                <a:ea typeface="細明體" panose="02020309000000000000" pitchFamily="49" charset="-120"/>
              </a:rPr>
              <a:t>平台同</a:t>
            </a:r>
            <a:r>
              <a:rPr lang="zh-TW" altLang="en-US" b="1" i="0" dirty="0">
                <a:solidFill>
                  <a:schemeClr val="accent3">
                    <a:lumMod val="95000"/>
                  </a:schemeClr>
                </a:solidFill>
                <a:latin typeface="細明體" panose="02020309000000000000" pitchFamily="49" charset="-120"/>
                <a:ea typeface="細明體" panose="02020309000000000000" pitchFamily="49" charset="-120"/>
              </a:rPr>
              <a:t>於</a:t>
            </a:r>
            <a:r>
              <a:rPr lang="en-US" altLang="zh-TW" b="1" i="0" dirty="0" smtClean="0">
                <a:solidFill>
                  <a:schemeClr val="accent3">
                    <a:lumMod val="95000"/>
                  </a:schemeClr>
                </a:solidFill>
                <a:latin typeface="細明體" panose="02020309000000000000" pitchFamily="49" charset="-120"/>
                <a:ea typeface="細明體" panose="02020309000000000000" pitchFamily="49" charset="-120"/>
              </a:rPr>
              <a:t>MX1,</a:t>
            </a:r>
            <a:r>
              <a:rPr lang="zh-TW" altLang="en-US" b="1" i="0" dirty="0" smtClean="0">
                <a:solidFill>
                  <a:schemeClr val="accent3">
                    <a:lumMod val="95000"/>
                  </a:schemeClr>
                </a:solidFill>
                <a:latin typeface="細明體" panose="02020309000000000000" pitchFamily="49" charset="-120"/>
                <a:ea typeface="細明體" panose="02020309000000000000" pitchFamily="49" charset="-120"/>
              </a:rPr>
              <a:t>但</a:t>
            </a:r>
            <a:r>
              <a:rPr lang="en-US" altLang="zh-TW" b="1" i="0" dirty="0" smtClean="0">
                <a:solidFill>
                  <a:schemeClr val="accent3">
                    <a:lumMod val="95000"/>
                  </a:schemeClr>
                </a:solidFill>
                <a:latin typeface="細明體" panose="02020309000000000000" pitchFamily="49" charset="-120"/>
                <a:ea typeface="細明體" panose="02020309000000000000" pitchFamily="49" charset="-120"/>
              </a:rPr>
              <a:t>M</a:t>
            </a:r>
            <a:r>
              <a:rPr lang="en-US" altLang="zh-TW" b="1" i="0" dirty="0">
                <a:solidFill>
                  <a:schemeClr val="accent3">
                    <a:lumMod val="95000"/>
                  </a:schemeClr>
                </a:solidFill>
                <a:latin typeface="細明體" panose="02020309000000000000" pitchFamily="49" charset="-120"/>
                <a:ea typeface="細明體" panose="02020309000000000000" pitchFamily="49" charset="-120"/>
              </a:rPr>
              <a:t>K</a:t>
            </a:r>
            <a:r>
              <a:rPr lang="zh-TW" altLang="en-US" b="1" i="0" dirty="0" smtClean="0">
                <a:solidFill>
                  <a:schemeClr val="accent3">
                    <a:lumMod val="95000"/>
                  </a:schemeClr>
                </a:solidFill>
                <a:latin typeface="細明體" panose="02020309000000000000" pitchFamily="49" charset="-120"/>
                <a:ea typeface="細明體" panose="02020309000000000000" pitchFamily="49" charset="-120"/>
              </a:rPr>
              <a:t>控制</a:t>
            </a:r>
            <a:r>
              <a:rPr lang="zh-TW" altLang="en-US" b="1" i="0" dirty="0">
                <a:solidFill>
                  <a:schemeClr val="accent3">
                    <a:lumMod val="95000"/>
                  </a:schemeClr>
                </a:solidFill>
                <a:latin typeface="細明體" panose="02020309000000000000" pitchFamily="49" charset="-120"/>
                <a:ea typeface="細明體" panose="02020309000000000000" pitchFamily="49" charset="-120"/>
              </a:rPr>
              <a:t>性能須與</a:t>
            </a:r>
            <a:r>
              <a:rPr lang="en-US" altLang="zh-TW" b="1" i="0" dirty="0">
                <a:solidFill>
                  <a:schemeClr val="accent3">
                    <a:lumMod val="95000"/>
                  </a:schemeClr>
                </a:solidFill>
                <a:latin typeface="細明體" panose="02020309000000000000" pitchFamily="49" charset="-120"/>
                <a:ea typeface="細明體" panose="02020309000000000000" pitchFamily="49" charset="-120"/>
              </a:rPr>
              <a:t>MX1</a:t>
            </a:r>
            <a:r>
              <a:rPr lang="zh-TW" altLang="en-US" b="1" i="0" dirty="0">
                <a:solidFill>
                  <a:schemeClr val="accent3">
                    <a:lumMod val="95000"/>
                  </a:schemeClr>
                </a:solidFill>
                <a:latin typeface="細明體" panose="02020309000000000000" pitchFamily="49" charset="-120"/>
                <a:ea typeface="細明體" panose="02020309000000000000" pitchFamily="49" charset="-120"/>
              </a:rPr>
              <a:t>有產品</a:t>
            </a:r>
            <a:r>
              <a:rPr lang="zh-TW" altLang="en-US" b="1" i="0" dirty="0" smtClean="0">
                <a:solidFill>
                  <a:schemeClr val="accent3">
                    <a:lumMod val="95000"/>
                  </a:schemeClr>
                </a:solidFill>
                <a:latin typeface="細明體" panose="02020309000000000000" pitchFamily="49" charset="-120"/>
                <a:ea typeface="細明體" panose="02020309000000000000" pitchFamily="49" charset="-120"/>
              </a:rPr>
              <a:t>區分</a:t>
            </a:r>
            <a:r>
              <a:rPr lang="en-US" altLang="zh-TW" b="1" i="0" dirty="0" smtClean="0">
                <a:solidFill>
                  <a:schemeClr val="accent3">
                    <a:lumMod val="95000"/>
                  </a:schemeClr>
                </a:solidFill>
                <a:latin typeface="細明體" panose="02020309000000000000" pitchFamily="49" charset="-120"/>
                <a:ea typeface="細明體" panose="02020309000000000000" pitchFamily="49" charset="-120"/>
              </a:rPr>
              <a:t>,</a:t>
            </a:r>
            <a:r>
              <a:rPr lang="zh-TW" altLang="en-US" b="1" i="0" dirty="0" smtClean="0">
                <a:solidFill>
                  <a:schemeClr val="accent3">
                    <a:lumMod val="95000"/>
                  </a:schemeClr>
                </a:solidFill>
                <a:latin typeface="細明體" panose="02020309000000000000" pitchFamily="49" charset="-120"/>
                <a:ea typeface="細明體" panose="02020309000000000000" pitchFamily="49" charset="-120"/>
              </a:rPr>
              <a:t>產品價格定為介於 </a:t>
            </a:r>
            <a:r>
              <a:rPr lang="en-US" altLang="zh-TW" b="1" i="0" dirty="0" smtClean="0">
                <a:solidFill>
                  <a:schemeClr val="accent3">
                    <a:lumMod val="95000"/>
                  </a:schemeClr>
                </a:solidFill>
                <a:latin typeface="細明體" panose="02020309000000000000" pitchFamily="49" charset="-120"/>
                <a:ea typeface="細明體" panose="02020309000000000000" pitchFamily="49" charset="-120"/>
              </a:rPr>
              <a:t>MH</a:t>
            </a:r>
            <a:r>
              <a:rPr lang="zh-TW" altLang="en-US" b="1" i="0" dirty="0">
                <a:solidFill>
                  <a:schemeClr val="accent3">
                    <a:lumMod val="95000"/>
                  </a:schemeClr>
                </a:solidFill>
                <a:latin typeface="細明體" panose="02020309000000000000" pitchFamily="49" charset="-120"/>
                <a:ea typeface="細明體" panose="02020309000000000000" pitchFamily="49" charset="-120"/>
              </a:rPr>
              <a:t>與</a:t>
            </a:r>
            <a:r>
              <a:rPr lang="en-US" altLang="zh-TW" b="1" i="0" dirty="0">
                <a:solidFill>
                  <a:schemeClr val="accent3">
                    <a:lumMod val="95000"/>
                  </a:schemeClr>
                </a:solidFill>
                <a:latin typeface="細明體" panose="02020309000000000000" pitchFamily="49" charset="-120"/>
                <a:ea typeface="細明體" panose="02020309000000000000" pitchFamily="49" charset="-120"/>
              </a:rPr>
              <a:t>MX1 </a:t>
            </a:r>
            <a:r>
              <a:rPr lang="zh-TW" altLang="en-US" b="1" i="0" dirty="0" smtClean="0">
                <a:solidFill>
                  <a:schemeClr val="accent3">
                    <a:lumMod val="95000"/>
                  </a:schemeClr>
                </a:solidFill>
                <a:latin typeface="細明體" panose="02020309000000000000" pitchFamily="49" charset="-120"/>
                <a:ea typeface="細明體" panose="02020309000000000000" pitchFamily="49" charset="-120"/>
              </a:rPr>
              <a:t>之間</a:t>
            </a:r>
            <a:r>
              <a:rPr lang="en-US" altLang="zh-TW" b="1" i="0" dirty="0" smtClean="0">
                <a:solidFill>
                  <a:schemeClr val="accent3">
                    <a:lumMod val="95000"/>
                  </a:schemeClr>
                </a:solidFill>
                <a:latin typeface="細明體" panose="02020309000000000000" pitchFamily="49" charset="-120"/>
                <a:ea typeface="細明體" panose="02020309000000000000" pitchFamily="49" charset="-12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altLang="zh-TW" b="1" i="0" dirty="0">
              <a:solidFill>
                <a:schemeClr val="accent3">
                  <a:lumMod val="95000"/>
                </a:schemeClr>
              </a:solidFill>
              <a:latin typeface="細明體" panose="02020309000000000000" pitchFamily="49" charset="-120"/>
              <a:ea typeface="細明體" panose="02020309000000000000" pitchFamily="49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zh-TW" altLang="en-US" b="1" i="0" dirty="0" smtClean="0">
                <a:solidFill>
                  <a:schemeClr val="accent3">
                    <a:lumMod val="95000"/>
                  </a:schemeClr>
                </a:solidFill>
                <a:latin typeface="細明體" panose="02020309000000000000" pitchFamily="49" charset="-120"/>
                <a:ea typeface="細明體" panose="02020309000000000000" pitchFamily="49" charset="-120"/>
              </a:rPr>
              <a:t>產品 </a:t>
            </a:r>
            <a:r>
              <a:rPr lang="en-US" altLang="zh-TW" b="1" i="0" dirty="0" smtClean="0">
                <a:solidFill>
                  <a:schemeClr val="accent3">
                    <a:lumMod val="95000"/>
                  </a:schemeClr>
                </a:solidFill>
                <a:latin typeface="細明體" panose="02020309000000000000" pitchFamily="49" charset="-120"/>
                <a:ea typeface="細明體" panose="02020309000000000000" pitchFamily="49" charset="-120"/>
              </a:rPr>
              <a:t>I/O </a:t>
            </a:r>
            <a:r>
              <a:rPr lang="zh-TW" altLang="en-US" b="1" i="0" dirty="0" smtClean="0">
                <a:solidFill>
                  <a:schemeClr val="accent3">
                    <a:lumMod val="95000"/>
                  </a:schemeClr>
                </a:solidFill>
                <a:latin typeface="細明體" panose="02020309000000000000" pitchFamily="49" charset="-120"/>
                <a:ea typeface="細明體" panose="02020309000000000000" pitchFamily="49" charset="-120"/>
              </a:rPr>
              <a:t>介面</a:t>
            </a:r>
            <a:r>
              <a:rPr lang="zh-TW" altLang="en-US" b="1" i="0" dirty="0" smtClean="0">
                <a:solidFill>
                  <a:schemeClr val="accent3">
                    <a:lumMod val="95000"/>
                  </a:schemeClr>
                </a:solidFill>
                <a:latin typeface="細明體" panose="02020309000000000000" pitchFamily="49" charset="-120"/>
                <a:ea typeface="細明體" panose="02020309000000000000" pitchFamily="49" charset="-120"/>
              </a:rPr>
              <a:t>點數微調整</a:t>
            </a:r>
            <a:r>
              <a:rPr lang="en-US" altLang="zh-TW" b="1" i="0" dirty="0" smtClean="0">
                <a:solidFill>
                  <a:schemeClr val="accent3">
                    <a:lumMod val="95000"/>
                  </a:schemeClr>
                </a:solidFill>
                <a:latin typeface="細明體" panose="02020309000000000000" pitchFamily="49" charset="-120"/>
                <a:ea typeface="細明體" panose="02020309000000000000" pitchFamily="49" charset="-120"/>
              </a:rPr>
              <a:t>,</a:t>
            </a:r>
            <a:r>
              <a:rPr lang="zh-TW" altLang="en-US" b="1" i="0" dirty="0" smtClean="0">
                <a:solidFill>
                  <a:schemeClr val="accent3">
                    <a:lumMod val="95000"/>
                  </a:schemeClr>
                </a:solidFill>
                <a:latin typeface="細明體" panose="02020309000000000000" pitchFamily="49" charset="-120"/>
                <a:ea typeface="細明體" panose="02020309000000000000" pitchFamily="49" charset="-120"/>
              </a:rPr>
              <a:t>創造符合市場高性價比模式調整</a:t>
            </a:r>
            <a:r>
              <a:rPr lang="en-US" altLang="zh-TW" b="1" i="0" dirty="0" smtClean="0">
                <a:solidFill>
                  <a:schemeClr val="accent3">
                    <a:lumMod val="95000"/>
                  </a:schemeClr>
                </a:solidFill>
                <a:latin typeface="細明體" panose="02020309000000000000" pitchFamily="49" charset="-120"/>
                <a:ea typeface="細明體" panose="02020309000000000000" pitchFamily="49" charset="-12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altLang="zh-TW" b="1" i="0" dirty="0">
              <a:solidFill>
                <a:schemeClr val="accent3">
                  <a:lumMod val="95000"/>
                </a:schemeClr>
              </a:solidFill>
              <a:latin typeface="細明體" panose="02020309000000000000" pitchFamily="49" charset="-120"/>
              <a:ea typeface="細明體" panose="020203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022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452891"/>
              </p:ext>
            </p:extLst>
          </p:nvPr>
        </p:nvGraphicFramePr>
        <p:xfrm>
          <a:off x="395710" y="1705420"/>
          <a:ext cx="8424585" cy="324025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57059"/>
                <a:gridCol w="1383822"/>
                <a:gridCol w="1399028"/>
                <a:gridCol w="821169"/>
                <a:gridCol w="821169"/>
                <a:gridCol w="821169"/>
                <a:gridCol w="821169"/>
              </a:tblGrid>
              <a:tr h="49717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</a:rPr>
                        <a:t>MK</a:t>
                      </a:r>
                      <a:r>
                        <a:rPr lang="zh-TW" altLang="en-US" sz="1800" u="none" strike="noStrike" dirty="0" smtClean="0">
                          <a:effectLst/>
                        </a:rPr>
                        <a:t>系列硬體規格</a:t>
                      </a:r>
                      <a:r>
                        <a:rPr lang="zh-TW" altLang="en-US" sz="1800" u="none" strike="noStrike" dirty="0">
                          <a:effectLst/>
                        </a:rPr>
                        <a:t>簡表</a:t>
                      </a:r>
                      <a:endParaRPr lang="zh-TW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人機</a:t>
                      </a:r>
                      <a:endParaRPr lang="zh-TW" altLang="en-US" sz="1600" b="1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CPU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ADA</a:t>
                      </a:r>
                      <a:r>
                        <a:rPr lang="zh-TW" altLang="en-US" sz="1600" u="none" strike="noStrike">
                          <a:effectLst/>
                        </a:rPr>
                        <a:t>段數</a:t>
                      </a:r>
                      <a:endParaRPr lang="zh-TW" altLang="en-US" sz="1600" b="1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溫度段數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I/O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I/O</a:t>
                      </a:r>
                      <a:r>
                        <a:rPr lang="zh-TW" altLang="en-US" sz="1600" u="none" strike="noStrike">
                          <a:effectLst/>
                        </a:rPr>
                        <a:t>擴充性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6668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>
                          <a:effectLst/>
                        </a:rPr>
                        <a:t>　</a:t>
                      </a:r>
                      <a:endParaRPr lang="zh-TW" altLang="en-US" sz="1600" b="1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　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　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　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　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　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</a:rPr>
                        <a:t>　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6190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 MK-580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10</a:t>
                      </a:r>
                      <a:r>
                        <a:rPr lang="zh-TW" altLang="en-US" sz="2000" u="none" strike="noStrike">
                          <a:effectLst/>
                        </a:rPr>
                        <a:t>吋面板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A8-500Mhz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6/4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8/8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32/32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ˇ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</a:tr>
              <a:tr h="6190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 MK-500 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10</a:t>
                      </a:r>
                      <a:r>
                        <a:rPr lang="zh-TW" altLang="en-US" sz="2000" u="none" strike="noStrike">
                          <a:effectLst/>
                        </a:rPr>
                        <a:t>吋面板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A8-500Mhz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4/3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8/8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32/32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ˇ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</a:tr>
              <a:tr h="6190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 MK-380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8</a:t>
                      </a:r>
                      <a:r>
                        <a:rPr lang="zh-TW" altLang="en-US" sz="2000" u="none" strike="noStrike">
                          <a:effectLst/>
                        </a:rPr>
                        <a:t>吋面板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 smtClean="0">
                          <a:effectLst/>
                        </a:rPr>
                        <a:t>A8-500Mhz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6/4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8/8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32/32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ˇ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</a:tr>
              <a:tr h="6190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 MK -300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8</a:t>
                      </a:r>
                      <a:r>
                        <a:rPr lang="zh-TW" altLang="en-US" sz="2000" u="none" strike="noStrike">
                          <a:effectLst/>
                        </a:rPr>
                        <a:t>吋面板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smtClean="0">
                          <a:effectLst/>
                        </a:rPr>
                        <a:t>A8-500Mhz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4/3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8/8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32/32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ˇ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395710" y="528250"/>
            <a:ext cx="336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2400" b="1" i="0" dirty="0" smtClean="0">
                <a:solidFill>
                  <a:schemeClr val="bg1"/>
                </a:solidFill>
                <a:latin typeface="新細明體" charset="-120"/>
              </a:rPr>
              <a:t>產品型號分類</a:t>
            </a:r>
            <a:r>
              <a:rPr lang="en-US" altLang="zh-TW" sz="2400" b="1" i="0" dirty="0" smtClean="0">
                <a:solidFill>
                  <a:schemeClr val="bg1"/>
                </a:solidFill>
                <a:latin typeface="新細明體" charset="-120"/>
              </a:rPr>
              <a:t>:</a:t>
            </a:r>
            <a:endParaRPr lang="en-US" altLang="zh-CN" sz="2400" b="1" i="0" dirty="0">
              <a:solidFill>
                <a:schemeClr val="bg1"/>
              </a:solidFill>
              <a:latin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508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71310" y="85090"/>
            <a:ext cx="2361565" cy="499745"/>
          </a:xfrm>
          <a:prstGeom prst="round2DiagRect">
            <a:avLst/>
          </a:prstGeom>
        </p:spPr>
      </p:pic>
      <p:sp>
        <p:nvSpPr>
          <p:cNvPr id="32770" name="文本框 7"/>
          <p:cNvSpPr txBox="1">
            <a:spLocks noChangeArrowheads="1"/>
          </p:cNvSpPr>
          <p:nvPr/>
        </p:nvSpPr>
        <p:spPr bwMode="auto">
          <a:xfrm>
            <a:off x="107950" y="120650"/>
            <a:ext cx="336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2400" b="1" i="0" dirty="0">
                <a:solidFill>
                  <a:schemeClr val="bg1"/>
                </a:solidFill>
                <a:latin typeface="新細明體" charset="-120"/>
              </a:rPr>
              <a:t>同步升溫</a:t>
            </a:r>
            <a:r>
              <a:rPr lang="zh-CN" altLang="en-US" sz="2400" b="1" i="0" dirty="0" smtClean="0">
                <a:solidFill>
                  <a:schemeClr val="bg1"/>
                </a:solidFill>
                <a:latin typeface="新細明體" charset="-120"/>
              </a:rPr>
              <a:t>加熱</a:t>
            </a:r>
            <a:r>
              <a:rPr lang="zh-TW" altLang="en-US" sz="2400" b="1" i="0" dirty="0" smtClean="0">
                <a:solidFill>
                  <a:schemeClr val="bg1"/>
                </a:solidFill>
                <a:latin typeface="新細明體" charset="-120"/>
              </a:rPr>
              <a:t>效果 </a:t>
            </a:r>
            <a:r>
              <a:rPr lang="en-US" altLang="zh-TW" sz="2400" b="1" i="0" dirty="0">
                <a:solidFill>
                  <a:schemeClr val="bg1"/>
                </a:solidFill>
                <a:latin typeface="新細明體" charset="-120"/>
              </a:rPr>
              <a:t>:</a:t>
            </a:r>
            <a:endParaRPr lang="en-US" altLang="zh-CN" sz="2400" b="1" i="0" dirty="0">
              <a:solidFill>
                <a:schemeClr val="bg1"/>
              </a:solidFill>
              <a:latin typeface="新細明體" charset="-120"/>
            </a:endParaRPr>
          </a:p>
        </p:txBody>
      </p:sp>
      <p:sp>
        <p:nvSpPr>
          <p:cNvPr id="32771" name="文本框 11"/>
          <p:cNvSpPr txBox="1">
            <a:spLocks noChangeArrowheads="1"/>
          </p:cNvSpPr>
          <p:nvPr/>
        </p:nvSpPr>
        <p:spPr bwMode="auto">
          <a:xfrm>
            <a:off x="149225" y="554038"/>
            <a:ext cx="48291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1600" b="1" i="0">
                <a:solidFill>
                  <a:schemeClr val="bg1"/>
                </a:solidFill>
                <a:latin typeface="新細明體" charset="-120"/>
              </a:rPr>
              <a:t>機台開電後加熱由低溫至設定值溫度控制數據</a:t>
            </a:r>
            <a:r>
              <a:rPr lang="zh-CN" altLang="en-US" sz="1600" b="1" i="0">
                <a:solidFill>
                  <a:schemeClr val="bg1"/>
                </a:solidFill>
                <a:latin typeface="新細明體" charset="-120"/>
              </a:rPr>
              <a:t>：</a:t>
            </a:r>
            <a:endParaRPr lang="zh-CN" altLang="en-US" b="1">
              <a:latin typeface="新細明體" charset="-120"/>
            </a:endParaRPr>
          </a:p>
        </p:txBody>
      </p:sp>
      <p:pic>
        <p:nvPicPr>
          <p:cNvPr id="32772" name="Picture 29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3073400"/>
            <a:ext cx="2916238" cy="1831975"/>
          </a:xfrm>
          <a:noFill/>
          <a:ln>
            <a:miter lim="800000"/>
            <a:headEnd/>
            <a:tailEnd/>
          </a:ln>
        </p:spPr>
      </p:pic>
      <p:pic>
        <p:nvPicPr>
          <p:cNvPr id="32773" name="Picture 30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203575" y="3073400"/>
            <a:ext cx="2879725" cy="1809750"/>
          </a:xfrm>
          <a:noFill/>
          <a:ln>
            <a:miter lim="800000"/>
            <a:headEnd/>
            <a:tailEnd/>
          </a:ln>
        </p:spPr>
      </p:pic>
      <p:pic>
        <p:nvPicPr>
          <p:cNvPr id="32774" name="Picture 31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6372225" y="3073400"/>
            <a:ext cx="2771775" cy="1809750"/>
          </a:xfrm>
          <a:noFill/>
          <a:ln>
            <a:miter lim="800000"/>
            <a:headEnd/>
            <a:tailEnd/>
          </a:ln>
        </p:spPr>
      </p:pic>
      <p:sp>
        <p:nvSpPr>
          <p:cNvPr id="32775" name="文本框 27"/>
          <p:cNvSpPr txBox="1">
            <a:spLocks noChangeArrowheads="1"/>
          </p:cNvSpPr>
          <p:nvPr/>
        </p:nvSpPr>
        <p:spPr bwMode="auto">
          <a:xfrm>
            <a:off x="1187450" y="4370388"/>
            <a:ext cx="7207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1400" b="1" i="0">
                <a:solidFill>
                  <a:srgbClr val="0000CC"/>
                </a:solidFill>
                <a:latin typeface="新細明體" charset="-120"/>
              </a:rPr>
              <a:t>射嘴段</a:t>
            </a:r>
          </a:p>
        </p:txBody>
      </p:sp>
      <p:graphicFrame>
        <p:nvGraphicFramePr>
          <p:cNvPr id="34896" name="Group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498025"/>
              </p:ext>
            </p:extLst>
          </p:nvPr>
        </p:nvGraphicFramePr>
        <p:xfrm>
          <a:off x="307182" y="892175"/>
          <a:ext cx="6335712" cy="2063229"/>
        </p:xfrm>
        <a:graphic>
          <a:graphicData uri="http://schemas.openxmlformats.org/drawingml/2006/table">
            <a:tbl>
              <a:tblPr/>
              <a:tblGrid>
                <a:gridCol w="1727200"/>
                <a:gridCol w="1441450"/>
                <a:gridCol w="1582737"/>
                <a:gridCol w="1584325"/>
              </a:tblGrid>
              <a:tr h="3372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新細明體" charset="-120"/>
                          <a:ea typeface="華康中圓體"/>
                          <a:cs typeface="華康中圓體"/>
                        </a:rPr>
                        <a:t>項目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新細明體" charset="-120"/>
                          <a:ea typeface="華康中圓體"/>
                          <a:cs typeface="華康中圓體"/>
                        </a:rPr>
                        <a:t>射嘴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新細明體" charset="-120"/>
                          <a:ea typeface="華康中圓體"/>
                          <a:cs typeface="華康中圓體"/>
                        </a:rPr>
                        <a:t>一段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新細明體" charset="-120"/>
                          <a:ea typeface="華康中圓體"/>
                          <a:cs typeface="華康中圓體"/>
                        </a:rPr>
                        <a:t>二段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/>
                    </a:gradFill>
                  </a:tcPr>
                </a:tc>
              </a:tr>
              <a:tr h="2962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細明體" charset="-120"/>
                          <a:ea typeface="華康中圓體"/>
                          <a:cs typeface="華康中圓體"/>
                        </a:rPr>
                        <a:t>設定溫度</a:t>
                      </a: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細明體" charset="-120"/>
                          <a:ea typeface="華康中圓體"/>
                          <a:cs typeface="華康中圓體"/>
                        </a:rPr>
                        <a:t>值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新細明體" charset="-120"/>
                          <a:ea typeface="華康中圓體"/>
                          <a:cs typeface="華康中圓體"/>
                        </a:rPr>
                        <a:t>180</a:t>
                      </a:r>
                      <a:r>
                        <a:rPr kumimoji="0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新細明體" charset="-120"/>
                          <a:ea typeface="SimSun" pitchFamily="2" charset="-122"/>
                        </a:rPr>
                        <a:t>℃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新細明體" charset="-120"/>
                          <a:ea typeface="華康中圓體"/>
                          <a:cs typeface="華康中圓體"/>
                          <a:sym typeface="+mn-ea"/>
                        </a:rPr>
                        <a:t>190</a:t>
                      </a:r>
                      <a:r>
                        <a:rPr kumimoji="0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新細明體" charset="-120"/>
                          <a:ea typeface="SimSun" pitchFamily="2" charset="-122"/>
                          <a:sym typeface="+mn-ea"/>
                        </a:rPr>
                        <a:t>℃</a:t>
                      </a:r>
                      <a:endParaRPr kumimoji="0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新細明體" charset="-120"/>
                        <a:ea typeface="華康中圓體"/>
                        <a:cs typeface="華康中圓體"/>
                        <a:sym typeface="+mn-ea"/>
                      </a:endParaRP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新細明體" charset="-120"/>
                          <a:ea typeface="華康中圓體"/>
                          <a:cs typeface="華康中圓體"/>
                          <a:sym typeface="+mn-ea"/>
                        </a:rPr>
                        <a:t>175</a:t>
                      </a: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新細明體" charset="-120"/>
                          <a:ea typeface="SimSun" pitchFamily="2" charset="-122"/>
                          <a:sym typeface="+mn-ea"/>
                        </a:rPr>
                        <a:t>℃</a:t>
                      </a:r>
                      <a:endParaRPr kumimoji="0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新細明體" charset="-120"/>
                        <a:ea typeface="華康中圓體"/>
                        <a:cs typeface="華康中圓體"/>
                        <a:sym typeface="+mn-ea"/>
                      </a:endParaRP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514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細明體" charset="-120"/>
                          <a:ea typeface="華康中圓體"/>
                          <a:cs typeface="華康中圓體"/>
                        </a:rPr>
                        <a:t>加熱模式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新細明體" charset="-120"/>
                          <a:ea typeface="華康中圓體"/>
                          <a:cs typeface="華康中圓體"/>
                        </a:rPr>
                        <a:t>SSR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新細明體" charset="-120"/>
                          <a:ea typeface="華康中圓體"/>
                          <a:cs typeface="華康中圓體"/>
                        </a:rPr>
                        <a:t>SSR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新細明體" charset="-120"/>
                          <a:ea typeface="華康中圓體"/>
                          <a:cs typeface="華康中圓體"/>
                        </a:rPr>
                        <a:t>SSR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DEE0"/>
                    </a:solidFill>
                  </a:tcPr>
                </a:tc>
              </a:tr>
              <a:tr h="3565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新細明體" charset="-120"/>
                          <a:ea typeface="華康中圓體"/>
                          <a:cs typeface="華康中圓體"/>
                        </a:rPr>
                        <a:t>MK</a:t>
                      </a:r>
                      <a:r>
                        <a:rPr kumimoji="0" lang="zh-TW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新細明體" charset="-120"/>
                          <a:ea typeface="華康中圓體"/>
                          <a:cs typeface="華康中圓體"/>
                        </a:rPr>
                        <a:t>過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新細明體" charset="-120"/>
                          <a:ea typeface="華康中圓體"/>
                          <a:cs typeface="華康中圓體"/>
                        </a:rPr>
                        <a:t>溫值</a:t>
                      </a:r>
                      <a:r>
                        <a:rPr kumimoji="0" lang="en-US" altLang="zh-TW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新細明體" charset="-120"/>
                          <a:ea typeface="華康中圓體"/>
                          <a:cs typeface="華康中圓體"/>
                        </a:rPr>
                        <a:t>(Overshoot)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新細明體" charset="-120"/>
                        <a:ea typeface="華康中圓體"/>
                        <a:cs typeface="華康中圓體"/>
                      </a:endParaRP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新細明體" charset="-120"/>
                          <a:ea typeface="華康中圓體"/>
                          <a:cs typeface="華康中圓體"/>
                        </a:rPr>
                        <a:t>+0.6</a:t>
                      </a:r>
                      <a:r>
                        <a:rPr kumimoji="0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新細明體" charset="-120"/>
                          <a:ea typeface="SimSun" pitchFamily="2" charset="-122"/>
                          <a:sym typeface="+mn-ea"/>
                        </a:rPr>
                        <a:t>℃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新細明體" charset="-120"/>
                          <a:ea typeface="華康中圓體"/>
                          <a:cs typeface="華康中圓體"/>
                          <a:sym typeface="+mn-ea"/>
                        </a:rPr>
                        <a:t>+1.8</a:t>
                      </a:r>
                      <a:r>
                        <a:rPr kumimoji="0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新細明體" charset="-120"/>
                          <a:ea typeface="SimSun" pitchFamily="2" charset="-122"/>
                          <a:sym typeface="+mn-ea"/>
                        </a:rPr>
                        <a:t>℃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新細明體" charset="-120"/>
                          <a:ea typeface="華康中圓體"/>
                          <a:cs typeface="華康中圓體"/>
                          <a:sym typeface="+mn-ea"/>
                        </a:rPr>
                        <a:t>+0.3</a:t>
                      </a:r>
                      <a:r>
                        <a:rPr kumimoji="0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新細明體" charset="-120"/>
                          <a:ea typeface="SimSun" pitchFamily="2" charset="-122"/>
                          <a:sym typeface="+mn-ea"/>
                        </a:rPr>
                        <a:t>℃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5657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華康中圓體"/>
                          <a:ea typeface="華康中圓體"/>
                          <a:cs typeface="華康中圓體"/>
                        </a:rPr>
                        <a:t>到達時間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華康中圓體"/>
                        <a:ea typeface="華康中圓體"/>
                        <a:cs typeface="華康中圓體"/>
                      </a:endParaRP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華康中圓體"/>
                          <a:ea typeface="華康中圓體"/>
                          <a:cs typeface="SimSun" panose="02010600030101010101" pitchFamily="2" charset="-122"/>
                          <a:sym typeface="+mn-ea"/>
                        </a:rPr>
                        <a:t>17:08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華康中圓體"/>
                          <a:ea typeface="華康中圓體"/>
                          <a:cs typeface="SimSun" panose="02010600030101010101" pitchFamily="2" charset="-122"/>
                          <a:sym typeface="+mn-ea"/>
                        </a:rPr>
                        <a:t>17:08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華康中圓體"/>
                          <a:ea typeface="華康中圓體"/>
                          <a:cs typeface="SimSun" panose="02010600030101010101" pitchFamily="2" charset="-122"/>
                          <a:sym typeface="+mn-ea"/>
                        </a:rPr>
                        <a:t>17:08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565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華康中圓體"/>
                          <a:ea typeface="華康中圓體"/>
                          <a:cs typeface="華康中圓體"/>
                        </a:rPr>
                        <a:t>MH 9118 </a:t>
                      </a:r>
                      <a:r>
                        <a:rPr kumimoji="0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新細明體" charset="-120"/>
                          <a:ea typeface="華康中圓體"/>
                          <a:cs typeface="華康中圓體"/>
                        </a:rPr>
                        <a:t>過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新細明體" charset="-120"/>
                          <a:ea typeface="華康中圓體"/>
                          <a:cs typeface="華康中圓體"/>
                        </a:rPr>
                        <a:t>溫值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華康中圓體"/>
                        <a:ea typeface="華康中圓體"/>
                        <a:cs typeface="華康中圓體"/>
                      </a:endParaRP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kumimoji="1" sz="2400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kumimoji="1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kumimoji="1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kumimoji="1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kumimoji="1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+</a:t>
                      </a: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17.8</a:t>
                      </a: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℃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kumimoji="1" sz="2400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kumimoji="1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kumimoji="1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kumimoji="1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kumimoji="1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+7.5℃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kumimoji="1" sz="2400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kumimoji="1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kumimoji="1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kumimoji="1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kumimoji="1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+8.0℃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32808" name="文本框 4"/>
          <p:cNvSpPr txBox="1">
            <a:spLocks noChangeArrowheads="1"/>
          </p:cNvSpPr>
          <p:nvPr/>
        </p:nvSpPr>
        <p:spPr bwMode="auto">
          <a:xfrm>
            <a:off x="0" y="4945063"/>
            <a:ext cx="9144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400" b="1" i="0" dirty="0">
                <a:solidFill>
                  <a:srgbClr val="660066"/>
                </a:solidFill>
                <a:latin typeface="新細明體" charset="-120"/>
              </a:rPr>
              <a:t>小結</a:t>
            </a:r>
            <a:r>
              <a:rPr lang="en-US" altLang="zh-TW" sz="1400" b="1" i="0" dirty="0">
                <a:solidFill>
                  <a:srgbClr val="660066"/>
                </a:solidFill>
                <a:latin typeface="新細明體" charset="-120"/>
              </a:rPr>
              <a:t>1</a:t>
            </a:r>
            <a:r>
              <a:rPr lang="zh-CN" altLang="en-US" sz="1400" b="1" i="0" dirty="0">
                <a:solidFill>
                  <a:srgbClr val="660066"/>
                </a:solidFill>
                <a:latin typeface="新細明體" charset="-120"/>
              </a:rPr>
              <a:t>：首次加熱時料筒各段溫度幾乎同一時間加熱到設定溫度值</a:t>
            </a:r>
            <a:r>
              <a:rPr lang="en-US" altLang="zh-TW" sz="1400" b="1" i="0" dirty="0">
                <a:solidFill>
                  <a:srgbClr val="660066"/>
                </a:solidFill>
                <a:latin typeface="新細明體" charset="-120"/>
              </a:rPr>
              <a:t>,</a:t>
            </a:r>
            <a:r>
              <a:rPr lang="zh-CN" altLang="en-US" sz="1400" b="1" i="0" dirty="0">
                <a:solidFill>
                  <a:srgbClr val="660066"/>
                </a:solidFill>
                <a:latin typeface="新細明體" charset="-120"/>
              </a:rPr>
              <a:t>且溫度</a:t>
            </a:r>
            <a:r>
              <a:rPr lang="zh-TW" altLang="en-US" sz="1400" b="1" i="0" dirty="0">
                <a:solidFill>
                  <a:srgbClr val="660066"/>
                </a:solidFill>
                <a:latin typeface="新細明體" charset="-120"/>
              </a:rPr>
              <a:t>過</a:t>
            </a:r>
            <a:r>
              <a:rPr lang="zh-CN" altLang="en-US" sz="1400" b="1" i="0" dirty="0">
                <a:solidFill>
                  <a:srgbClr val="660066"/>
                </a:solidFill>
                <a:latin typeface="新細明體" charset="-120"/>
              </a:rPr>
              <a:t>溫</a:t>
            </a:r>
            <a:r>
              <a:rPr lang="en-US" altLang="zh-TW" sz="1400" b="1" i="0" dirty="0">
                <a:solidFill>
                  <a:srgbClr val="660066"/>
                </a:solidFill>
                <a:latin typeface="新細明體" charset="-120"/>
              </a:rPr>
              <a:t>(Overshoot)</a:t>
            </a:r>
            <a:r>
              <a:rPr lang="zh-CN" altLang="en-US" sz="1400" b="1" i="0" dirty="0">
                <a:solidFill>
                  <a:srgbClr val="660066"/>
                </a:solidFill>
                <a:latin typeface="新細明體" charset="-120"/>
              </a:rPr>
              <a:t>值</a:t>
            </a:r>
            <a:r>
              <a:rPr lang="zh-TW" altLang="en-US" sz="1400" b="1" i="0" dirty="0">
                <a:solidFill>
                  <a:srgbClr val="660066"/>
                </a:solidFill>
                <a:latin typeface="新細明體" charset="-120"/>
              </a:rPr>
              <a:t>小</a:t>
            </a:r>
            <a:r>
              <a:rPr lang="en-US" altLang="zh-TW" sz="1400" b="1" i="0" dirty="0">
                <a:solidFill>
                  <a:srgbClr val="660066"/>
                </a:solidFill>
                <a:latin typeface="新細明體" charset="-120"/>
              </a:rPr>
              <a:t>,</a:t>
            </a:r>
            <a:r>
              <a:rPr lang="zh-CN" altLang="en-US" sz="1400" b="1" i="0" dirty="0">
                <a:solidFill>
                  <a:srgbClr val="660066"/>
                </a:solidFill>
                <a:latin typeface="新細明體" charset="-120"/>
              </a:rPr>
              <a:t>效果</a:t>
            </a:r>
            <a:r>
              <a:rPr lang="zh-TW" altLang="en-US" sz="1400" b="1" i="0" dirty="0">
                <a:solidFill>
                  <a:srgbClr val="660066"/>
                </a:solidFill>
                <a:latin typeface="新細明體" charset="-120"/>
              </a:rPr>
              <a:t>大大</a:t>
            </a:r>
            <a:r>
              <a:rPr lang="zh-CN" altLang="en-US" sz="1400" b="1" i="0" dirty="0">
                <a:solidFill>
                  <a:srgbClr val="660066"/>
                </a:solidFill>
                <a:latin typeface="新細明體" charset="-120"/>
              </a:rPr>
              <a:t>明顯。</a:t>
            </a:r>
            <a:endParaRPr lang="zh-CN" altLang="zh-TW" sz="1400" b="1" i="0" dirty="0">
              <a:solidFill>
                <a:srgbClr val="660066"/>
              </a:solidFill>
              <a:latin typeface="新細明體" charset="-120"/>
            </a:endParaRPr>
          </a:p>
          <a:p>
            <a:pPr>
              <a:buFont typeface="Arial" charset="0"/>
              <a:buNone/>
            </a:pPr>
            <a:r>
              <a:rPr lang="zh-TW" altLang="en-US" sz="1400" b="1" i="0" dirty="0">
                <a:solidFill>
                  <a:srgbClr val="660066"/>
                </a:solidFill>
                <a:latin typeface="新細明體" charset="-120"/>
              </a:rPr>
              <a:t>小結</a:t>
            </a:r>
            <a:r>
              <a:rPr lang="en-US" altLang="zh-TW" sz="1400" b="1" i="0" dirty="0">
                <a:solidFill>
                  <a:srgbClr val="660066"/>
                </a:solidFill>
                <a:latin typeface="新細明體" charset="-120"/>
              </a:rPr>
              <a:t>2 : </a:t>
            </a:r>
            <a:r>
              <a:rPr lang="zh-TW" altLang="en-US" sz="1400" b="1" i="0" dirty="0">
                <a:solidFill>
                  <a:srgbClr val="660066"/>
                </a:solidFill>
                <a:latin typeface="新細明體" charset="-120"/>
              </a:rPr>
              <a:t>第一段過溫</a:t>
            </a:r>
            <a:r>
              <a:rPr lang="en-US" altLang="zh-TW" sz="1400" b="1" i="0" dirty="0">
                <a:solidFill>
                  <a:srgbClr val="660066"/>
                </a:solidFill>
                <a:latin typeface="新細明體" charset="-120"/>
              </a:rPr>
              <a:t>+1.8</a:t>
            </a:r>
            <a:r>
              <a:rPr lang="zh-TW" altLang="en-US" sz="1400" b="1" i="0" dirty="0">
                <a:solidFill>
                  <a:srgbClr val="660066"/>
                </a:solidFill>
                <a:latin typeface="新細明體" charset="-120"/>
              </a:rPr>
              <a:t>度</a:t>
            </a:r>
            <a:r>
              <a:rPr lang="en-US" altLang="zh-TW" sz="1400" b="1" i="0" dirty="0">
                <a:solidFill>
                  <a:srgbClr val="660066"/>
                </a:solidFill>
                <a:latin typeface="新細明體" charset="-120"/>
              </a:rPr>
              <a:t>,</a:t>
            </a:r>
            <a:r>
              <a:rPr lang="zh-TW" altLang="en-US" sz="1400" b="1" i="0" dirty="0">
                <a:solidFill>
                  <a:srgbClr val="660066"/>
                </a:solidFill>
                <a:latin typeface="新細明體" charset="-120"/>
              </a:rPr>
              <a:t>屬於前後溫度轉移效應及中間保溫效果較佳</a:t>
            </a:r>
            <a:r>
              <a:rPr lang="en-US" altLang="zh-TW" sz="1400" b="1" i="0" dirty="0">
                <a:solidFill>
                  <a:srgbClr val="660066"/>
                </a:solidFill>
                <a:latin typeface="新細明體" charset="-120"/>
              </a:rPr>
              <a:t>,</a:t>
            </a:r>
            <a:r>
              <a:rPr lang="zh-TW" altLang="en-US" sz="1400" b="1" i="0" dirty="0">
                <a:solidFill>
                  <a:srgbClr val="660066"/>
                </a:solidFill>
                <a:latin typeface="新細明體" charset="-120"/>
              </a:rPr>
              <a:t>會有比較高的過溫</a:t>
            </a:r>
            <a:r>
              <a:rPr lang="en-US" altLang="zh-TW" sz="1400" b="1" i="0" dirty="0">
                <a:solidFill>
                  <a:srgbClr val="660066"/>
                </a:solidFill>
                <a:latin typeface="新細明體" charset="-120"/>
              </a:rPr>
              <a:t>(Overshoot)</a:t>
            </a:r>
            <a:r>
              <a:rPr lang="zh-TW" altLang="en-US" sz="1400" b="1" i="0" dirty="0">
                <a:solidFill>
                  <a:srgbClr val="660066"/>
                </a:solidFill>
                <a:latin typeface="新細明體" charset="-120"/>
              </a:rPr>
              <a:t>情況</a:t>
            </a:r>
            <a:r>
              <a:rPr lang="en-US" altLang="zh-TW" sz="1400" b="1" i="0" dirty="0">
                <a:solidFill>
                  <a:srgbClr val="660066"/>
                </a:solidFill>
                <a:latin typeface="新細明體" charset="-120"/>
              </a:rPr>
              <a:t>,</a:t>
            </a:r>
            <a:r>
              <a:rPr lang="zh-TW" altLang="en-US" sz="1400" b="1" i="0" dirty="0">
                <a:solidFill>
                  <a:srgbClr val="660066"/>
                </a:solidFill>
                <a:latin typeface="新細明體" charset="-120"/>
              </a:rPr>
              <a:t>屬於正常</a:t>
            </a:r>
            <a:r>
              <a:rPr lang="zh-CN" altLang="en-US" sz="1400" b="1" i="0" dirty="0">
                <a:solidFill>
                  <a:srgbClr val="660066"/>
                </a:solidFill>
                <a:latin typeface="新細明體" charset="-120"/>
              </a:rPr>
              <a:t>。</a:t>
            </a:r>
            <a:endParaRPr lang="zh-TW" altLang="en-US" sz="1400" b="1" i="0" dirty="0">
              <a:solidFill>
                <a:srgbClr val="660066"/>
              </a:solidFill>
              <a:latin typeface="新細明體" charset="-120"/>
            </a:endParaRPr>
          </a:p>
        </p:txBody>
      </p:sp>
      <p:sp>
        <p:nvSpPr>
          <p:cNvPr id="32809" name="文本框 25"/>
          <p:cNvSpPr txBox="1">
            <a:spLocks noChangeArrowheads="1"/>
          </p:cNvSpPr>
          <p:nvPr/>
        </p:nvSpPr>
        <p:spPr bwMode="auto">
          <a:xfrm>
            <a:off x="4500563" y="4370388"/>
            <a:ext cx="601662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400" b="1" i="0">
                <a:solidFill>
                  <a:srgbClr val="CC0066"/>
                </a:solidFill>
                <a:latin typeface="新細明體" charset="-120"/>
              </a:rPr>
              <a:t>一段</a:t>
            </a:r>
          </a:p>
        </p:txBody>
      </p:sp>
      <p:sp>
        <p:nvSpPr>
          <p:cNvPr id="32810" name="文本框 27"/>
          <p:cNvSpPr txBox="1">
            <a:spLocks noChangeArrowheads="1"/>
          </p:cNvSpPr>
          <p:nvPr/>
        </p:nvSpPr>
        <p:spPr bwMode="auto">
          <a:xfrm>
            <a:off x="7596188" y="4352925"/>
            <a:ext cx="601662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1400" b="1" i="0">
                <a:solidFill>
                  <a:srgbClr val="FF6600"/>
                </a:solidFill>
                <a:latin typeface="新細明體" charset="-120"/>
              </a:rPr>
              <a:t>二</a:t>
            </a:r>
            <a:r>
              <a:rPr lang="zh-CN" altLang="en-US" sz="1400" b="1" i="0">
                <a:solidFill>
                  <a:srgbClr val="FF6600"/>
                </a:solidFill>
                <a:latin typeface="新細明體" charset="-120"/>
              </a:rPr>
              <a:t>段</a:t>
            </a:r>
          </a:p>
        </p:txBody>
      </p:sp>
      <p:pic>
        <p:nvPicPr>
          <p:cNvPr id="32811" name="Picture 5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11413" y="3425825"/>
            <a:ext cx="4381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812" name="Picture 5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651500" y="3425825"/>
            <a:ext cx="4095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813" name="Picture 5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718550" y="3362325"/>
            <a:ext cx="3905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814" name="Rectangle 61"/>
          <p:cNvSpPr>
            <a:spLocks noChangeArrowheads="1"/>
          </p:cNvSpPr>
          <p:nvPr/>
        </p:nvSpPr>
        <p:spPr bwMode="auto">
          <a:xfrm>
            <a:off x="2411413" y="3433763"/>
            <a:ext cx="431800" cy="287337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815" name="Rectangle 62"/>
          <p:cNvSpPr>
            <a:spLocks noChangeArrowheads="1"/>
          </p:cNvSpPr>
          <p:nvPr/>
        </p:nvSpPr>
        <p:spPr bwMode="auto">
          <a:xfrm>
            <a:off x="1116013" y="3362325"/>
            <a:ext cx="431800" cy="287338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816" name="Rectangle 64"/>
          <p:cNvSpPr>
            <a:spLocks noChangeArrowheads="1"/>
          </p:cNvSpPr>
          <p:nvPr/>
        </p:nvSpPr>
        <p:spPr bwMode="auto">
          <a:xfrm>
            <a:off x="1116013" y="3362325"/>
            <a:ext cx="431800" cy="287338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817" name="Rectangle 73"/>
          <p:cNvSpPr>
            <a:spLocks noChangeArrowheads="1"/>
          </p:cNvSpPr>
          <p:nvPr/>
        </p:nvSpPr>
        <p:spPr bwMode="auto">
          <a:xfrm>
            <a:off x="5580063" y="3433763"/>
            <a:ext cx="431800" cy="287337"/>
          </a:xfrm>
          <a:prstGeom prst="rect">
            <a:avLst/>
          </a:prstGeom>
          <a:noFill/>
          <a:ln w="19050">
            <a:solidFill>
              <a:srgbClr val="CC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818" name="Rectangle 74"/>
          <p:cNvSpPr>
            <a:spLocks noChangeArrowheads="1"/>
          </p:cNvSpPr>
          <p:nvPr/>
        </p:nvSpPr>
        <p:spPr bwMode="auto">
          <a:xfrm>
            <a:off x="4284663" y="3217863"/>
            <a:ext cx="431800" cy="287337"/>
          </a:xfrm>
          <a:prstGeom prst="rect">
            <a:avLst/>
          </a:prstGeom>
          <a:noFill/>
          <a:ln w="19050">
            <a:solidFill>
              <a:srgbClr val="CC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32819" name="Picture 7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675688" y="3362325"/>
            <a:ext cx="390525" cy="2857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32820" name="Rectangle 76"/>
          <p:cNvSpPr>
            <a:spLocks noChangeArrowheads="1"/>
          </p:cNvSpPr>
          <p:nvPr/>
        </p:nvSpPr>
        <p:spPr bwMode="auto">
          <a:xfrm>
            <a:off x="7451725" y="3289300"/>
            <a:ext cx="431800" cy="287338"/>
          </a:xfrm>
          <a:prstGeom prst="rect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821" name="Rectangle 77"/>
          <p:cNvSpPr>
            <a:spLocks noChangeArrowheads="1"/>
          </p:cNvSpPr>
          <p:nvPr/>
        </p:nvSpPr>
        <p:spPr bwMode="auto">
          <a:xfrm>
            <a:off x="8677275" y="3362325"/>
            <a:ext cx="431800" cy="287338"/>
          </a:xfrm>
          <a:prstGeom prst="rect">
            <a:avLst/>
          </a:prstGeom>
          <a:noFill/>
          <a:ln w="19050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71310" y="85090"/>
            <a:ext cx="2361565" cy="499745"/>
          </a:xfrm>
          <a:prstGeom prst="round2DiagRect">
            <a:avLst/>
          </a:prstGeom>
        </p:spPr>
      </p:pic>
      <p:pic>
        <p:nvPicPr>
          <p:cNvPr id="29698" name="Picture 1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59113" y="3229672"/>
            <a:ext cx="2881312" cy="1809750"/>
          </a:xfrm>
          <a:noFill/>
          <a:ln>
            <a:miter lim="800000"/>
            <a:headEnd/>
            <a:tailEnd/>
          </a:ln>
        </p:spPr>
      </p:pic>
      <p:pic>
        <p:nvPicPr>
          <p:cNvPr id="29699" name="Picture 18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6156325" y="3167005"/>
            <a:ext cx="2987675" cy="1809750"/>
          </a:xfrm>
          <a:noFill/>
          <a:ln>
            <a:miter lim="800000"/>
            <a:headEnd/>
            <a:tailEnd/>
          </a:ln>
        </p:spPr>
      </p:pic>
      <p:pic>
        <p:nvPicPr>
          <p:cNvPr id="29700" name="Picture 19"/>
          <p:cNvPicPr>
            <a:picLocks noGrp="1" noChangeAspect="1" noChangeArrowheads="1"/>
          </p:cNvPicPr>
          <p:nvPr>
            <p:ph sz="half" idx="1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0" y="3269611"/>
            <a:ext cx="2843213" cy="1782762"/>
          </a:xfrm>
          <a:noFill/>
          <a:ln>
            <a:miter lim="800000"/>
            <a:headEnd/>
            <a:tailEnd/>
          </a:ln>
        </p:spPr>
      </p:pic>
      <p:sp>
        <p:nvSpPr>
          <p:cNvPr id="29701" name="文本框 24"/>
          <p:cNvSpPr txBox="1">
            <a:spLocks noChangeArrowheads="1"/>
          </p:cNvSpPr>
          <p:nvPr/>
        </p:nvSpPr>
        <p:spPr bwMode="auto">
          <a:xfrm>
            <a:off x="1547813" y="3097213"/>
            <a:ext cx="647700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200" b="1" i="0">
                <a:solidFill>
                  <a:srgbClr val="0000CC"/>
                </a:solidFill>
                <a:latin typeface="新細明體" charset="-120"/>
              </a:rPr>
              <a:t>射嘴</a:t>
            </a:r>
            <a:r>
              <a:rPr lang="zh-TW" altLang="en-US" sz="1200" b="1" i="0">
                <a:solidFill>
                  <a:srgbClr val="0000CC"/>
                </a:solidFill>
                <a:latin typeface="新細明體" charset="-120"/>
              </a:rPr>
              <a:t>段</a:t>
            </a:r>
            <a:endParaRPr lang="zh-CN" altLang="en-US" sz="1200" b="1" i="0">
              <a:solidFill>
                <a:srgbClr val="0000CC"/>
              </a:solidFill>
              <a:latin typeface="新細明體" charset="-120"/>
            </a:endParaRPr>
          </a:p>
        </p:txBody>
      </p:sp>
      <p:sp>
        <p:nvSpPr>
          <p:cNvPr id="29702" name="文本框 25"/>
          <p:cNvSpPr txBox="1">
            <a:spLocks noChangeArrowheads="1"/>
          </p:cNvSpPr>
          <p:nvPr/>
        </p:nvSpPr>
        <p:spPr bwMode="auto">
          <a:xfrm>
            <a:off x="4787900" y="3097213"/>
            <a:ext cx="536575" cy="2746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200" b="1" i="0">
                <a:solidFill>
                  <a:srgbClr val="660066"/>
                </a:solidFill>
                <a:latin typeface="新細明體" charset="-120"/>
              </a:rPr>
              <a:t>一段</a:t>
            </a:r>
          </a:p>
        </p:txBody>
      </p:sp>
      <p:sp>
        <p:nvSpPr>
          <p:cNvPr id="29703" name="文本框 27"/>
          <p:cNvSpPr txBox="1">
            <a:spLocks noChangeArrowheads="1"/>
          </p:cNvSpPr>
          <p:nvPr/>
        </p:nvSpPr>
        <p:spPr bwMode="auto">
          <a:xfrm>
            <a:off x="7923213" y="3097213"/>
            <a:ext cx="536575" cy="284162"/>
          </a:xfrm>
          <a:prstGeom prst="rect">
            <a:avLst/>
          </a:prstGeom>
          <a:solidFill>
            <a:schemeClr val="bg1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1200" b="1" i="0">
                <a:solidFill>
                  <a:srgbClr val="C00000"/>
                </a:solidFill>
                <a:latin typeface="新細明體" charset="-120"/>
              </a:rPr>
              <a:t>二</a:t>
            </a:r>
            <a:r>
              <a:rPr lang="zh-CN" altLang="en-US" sz="1200" b="1" i="0">
                <a:solidFill>
                  <a:srgbClr val="C00000"/>
                </a:solidFill>
                <a:latin typeface="新細明體" charset="-120"/>
              </a:rPr>
              <a:t>段</a:t>
            </a:r>
          </a:p>
        </p:txBody>
      </p:sp>
      <p:sp>
        <p:nvSpPr>
          <p:cNvPr id="29704" name="Text Box 13"/>
          <p:cNvSpPr txBox="1">
            <a:spLocks noChangeArrowheads="1"/>
          </p:cNvSpPr>
          <p:nvPr/>
        </p:nvSpPr>
        <p:spPr bwMode="auto">
          <a:xfrm>
            <a:off x="0" y="4970463"/>
            <a:ext cx="9144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1600" b="1" i="0" dirty="0">
                <a:solidFill>
                  <a:srgbClr val="FF0000"/>
                </a:solidFill>
                <a:latin typeface="新細明體" charset="-120"/>
              </a:rPr>
              <a:t>Y</a:t>
            </a:r>
            <a:r>
              <a:rPr lang="zh-TW" altLang="en-US" sz="1600" b="1" i="0" dirty="0">
                <a:solidFill>
                  <a:srgbClr val="FF0000"/>
                </a:solidFill>
                <a:latin typeface="新細明體" charset="-120"/>
              </a:rPr>
              <a:t>軸溫度單位 </a:t>
            </a:r>
            <a:r>
              <a:rPr lang="en-US" altLang="zh-TW" sz="1600" b="1" i="0" dirty="0">
                <a:solidFill>
                  <a:srgbClr val="FF0000"/>
                </a:solidFill>
                <a:latin typeface="新細明體" charset="-120"/>
              </a:rPr>
              <a:t>: 0.2℃ / X</a:t>
            </a:r>
            <a:r>
              <a:rPr lang="zh-TW" altLang="en-US" sz="1600" b="1" i="0" dirty="0">
                <a:solidFill>
                  <a:srgbClr val="FF0000"/>
                </a:solidFill>
                <a:latin typeface="新細明體" charset="-120"/>
              </a:rPr>
              <a:t>軸間間單位 </a:t>
            </a:r>
            <a:r>
              <a:rPr lang="en-US" altLang="zh-TW" sz="1600" b="1" i="0" dirty="0">
                <a:solidFill>
                  <a:srgbClr val="FF0000"/>
                </a:solidFill>
                <a:latin typeface="新細明體" charset="-120"/>
              </a:rPr>
              <a:t>: </a:t>
            </a:r>
            <a:r>
              <a:rPr lang="zh-TW" altLang="en-US" sz="1600" b="1" i="0" dirty="0">
                <a:solidFill>
                  <a:srgbClr val="FF0000"/>
                </a:solidFill>
                <a:latin typeface="新細明體" charset="-120"/>
              </a:rPr>
              <a:t>時 </a:t>
            </a:r>
            <a:r>
              <a:rPr lang="en-US" altLang="zh-TW" sz="1600" b="1" i="0" dirty="0">
                <a:solidFill>
                  <a:srgbClr val="FF0000"/>
                </a:solidFill>
                <a:latin typeface="新細明體" charset="-120"/>
              </a:rPr>
              <a:t>: </a:t>
            </a:r>
            <a:r>
              <a:rPr lang="zh-TW" altLang="en-US" sz="1600" b="1" i="0" dirty="0">
                <a:solidFill>
                  <a:srgbClr val="FF0000"/>
                </a:solidFill>
                <a:latin typeface="新細明體" charset="-120"/>
              </a:rPr>
              <a:t>分</a:t>
            </a:r>
          </a:p>
        </p:txBody>
      </p:sp>
      <p:sp>
        <p:nvSpPr>
          <p:cNvPr id="29705" name="Line 20"/>
          <p:cNvSpPr>
            <a:spLocks noChangeShapeType="1"/>
          </p:cNvSpPr>
          <p:nvPr/>
        </p:nvSpPr>
        <p:spPr bwMode="auto">
          <a:xfrm>
            <a:off x="0" y="4225925"/>
            <a:ext cx="2216150" cy="1588"/>
          </a:xfrm>
          <a:prstGeom prst="line">
            <a:avLst/>
          </a:prstGeom>
          <a:noFill/>
          <a:ln w="38100">
            <a:solidFill>
              <a:srgbClr val="0000CC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9706" name="Line 21"/>
          <p:cNvSpPr>
            <a:spLocks noChangeShapeType="1"/>
          </p:cNvSpPr>
          <p:nvPr/>
        </p:nvSpPr>
        <p:spPr bwMode="auto">
          <a:xfrm>
            <a:off x="0" y="3743325"/>
            <a:ext cx="2216150" cy="1588"/>
          </a:xfrm>
          <a:prstGeom prst="line">
            <a:avLst/>
          </a:prstGeom>
          <a:noFill/>
          <a:ln w="38100">
            <a:solidFill>
              <a:srgbClr val="0000CC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9707" name="Line 29"/>
          <p:cNvSpPr>
            <a:spLocks noChangeShapeType="1"/>
          </p:cNvSpPr>
          <p:nvPr/>
        </p:nvSpPr>
        <p:spPr bwMode="auto">
          <a:xfrm>
            <a:off x="6156325" y="4105275"/>
            <a:ext cx="2303463" cy="0"/>
          </a:xfrm>
          <a:prstGeom prst="line">
            <a:avLst/>
          </a:prstGeom>
          <a:noFill/>
          <a:ln w="38100">
            <a:solidFill>
              <a:srgbClr val="0000CC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9708" name="Line 32"/>
          <p:cNvSpPr>
            <a:spLocks noChangeShapeType="1"/>
          </p:cNvSpPr>
          <p:nvPr/>
        </p:nvSpPr>
        <p:spPr bwMode="auto">
          <a:xfrm>
            <a:off x="6227763" y="3671888"/>
            <a:ext cx="2232025" cy="0"/>
          </a:xfrm>
          <a:prstGeom prst="line">
            <a:avLst/>
          </a:prstGeom>
          <a:noFill/>
          <a:ln w="38100">
            <a:solidFill>
              <a:srgbClr val="0000CC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9494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74343"/>
              </p:ext>
            </p:extLst>
          </p:nvPr>
        </p:nvGraphicFramePr>
        <p:xfrm>
          <a:off x="211487" y="817563"/>
          <a:ext cx="6057900" cy="2229884"/>
        </p:xfrm>
        <a:graphic>
          <a:graphicData uri="http://schemas.openxmlformats.org/drawingml/2006/table">
            <a:tbl>
              <a:tblPr/>
              <a:tblGrid>
                <a:gridCol w="1655402"/>
                <a:gridCol w="1373548"/>
                <a:gridCol w="1514475"/>
                <a:gridCol w="1514475"/>
              </a:tblGrid>
              <a:tr h="4465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新細明體" charset="-120"/>
                          <a:ea typeface="華康中圓體"/>
                          <a:cs typeface="華康中圓體"/>
                        </a:rPr>
                        <a:t>項目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新細明體" charset="-120"/>
                          <a:ea typeface="華康中圓體"/>
                          <a:cs typeface="華康中圓體"/>
                        </a:rPr>
                        <a:t>射嘴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新細明體" charset="-120"/>
                          <a:ea typeface="華康中圓體"/>
                          <a:cs typeface="華康中圓體"/>
                        </a:rPr>
                        <a:t>一段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新細明體" charset="-120"/>
                          <a:ea typeface="華康中圓體"/>
                          <a:cs typeface="華康中圓體"/>
                        </a:rPr>
                        <a:t>二段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/>
                    </a:gradFill>
                  </a:tcPr>
                </a:tc>
              </a:tr>
              <a:tr h="360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細明體" charset="-120"/>
                          <a:ea typeface="華康中圓體"/>
                          <a:cs typeface="華康中圓體"/>
                        </a:rPr>
                        <a:t>設定溫度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新細明體" charset="-120"/>
                          <a:ea typeface="華康中圓體"/>
                          <a:cs typeface="華康中圓體"/>
                        </a:rPr>
                        <a:t>200</a:t>
                      </a:r>
                      <a:r>
                        <a:rPr kumimoji="0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新細明體" charset="-120"/>
                          <a:ea typeface="SimSun" pitchFamily="2" charset="-122"/>
                        </a:rPr>
                        <a:t>℃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新細明體" charset="-120"/>
                          <a:ea typeface="華康中圓體"/>
                          <a:cs typeface="華康中圓體"/>
                          <a:sym typeface="+mn-ea"/>
                        </a:rPr>
                        <a:t>210</a:t>
                      </a:r>
                      <a:r>
                        <a:rPr kumimoji="0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新細明體" charset="-120"/>
                          <a:ea typeface="SimSun" pitchFamily="2" charset="-122"/>
                          <a:sym typeface="+mn-ea"/>
                        </a:rPr>
                        <a:t>℃</a:t>
                      </a:r>
                      <a:endParaRPr kumimoji="0" lang="en-US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新細明體" charset="-120"/>
                        <a:ea typeface="華康中圓體"/>
                        <a:cs typeface="華康中圓體"/>
                        <a:sym typeface="+mn-ea"/>
                      </a:endParaRP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新細明體" charset="-120"/>
                          <a:ea typeface="華康中圓體"/>
                          <a:cs typeface="華康中圓體"/>
                          <a:sym typeface="+mn-ea"/>
                        </a:rPr>
                        <a:t>195</a:t>
                      </a: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新細明體" charset="-120"/>
                          <a:ea typeface="SimSun" pitchFamily="2" charset="-122"/>
                          <a:sym typeface="+mn-ea"/>
                        </a:rPr>
                        <a:t>℃</a:t>
                      </a:r>
                      <a:endParaRPr kumimoji="0" lang="en-US" altLang="zh-TW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新細明體" charset="-120"/>
                        <a:ea typeface="華康中圓體"/>
                        <a:cs typeface="華康中圓體"/>
                        <a:sym typeface="+mn-ea"/>
                      </a:endParaRP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4320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細明體" charset="-120"/>
                          <a:ea typeface="華康中圓體"/>
                          <a:cs typeface="華康中圓體"/>
                        </a:rPr>
                        <a:t>加熱模式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新細明體" charset="-120"/>
                          <a:ea typeface="華康中圓體"/>
                          <a:cs typeface="華康中圓體"/>
                        </a:rPr>
                        <a:t>SSR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新細明體" charset="-120"/>
                          <a:ea typeface="華康中圓體"/>
                          <a:cs typeface="華康中圓體"/>
                        </a:rPr>
                        <a:t>SSR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新細明體" charset="-120"/>
                          <a:ea typeface="華康中圓體"/>
                          <a:cs typeface="華康中圓體"/>
                        </a:rPr>
                        <a:t>SSR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DEE0"/>
                    </a:solidFill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新細明體" charset="-120"/>
                          <a:ea typeface="華康中圓體"/>
                          <a:cs typeface="華康中圓體"/>
                        </a:rPr>
                        <a:t>MK</a:t>
                      </a:r>
                      <a:r>
                        <a:rPr kumimoji="0" lang="zh-TW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新細明體" charset="-120"/>
                          <a:ea typeface="華康中圓體"/>
                          <a:cs typeface="華康中圓體"/>
                        </a:rPr>
                        <a:t>穩態誤差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新細明體" charset="-120"/>
                          <a:ea typeface="華康中圓體"/>
                          <a:cs typeface="華康中圓體"/>
                        </a:rPr>
                        <a:t>±0.3</a:t>
                      </a: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新細明體" charset="-120"/>
                          <a:ea typeface="SimSun" pitchFamily="2" charset="-122"/>
                          <a:sym typeface="+mn-ea"/>
                        </a:rPr>
                        <a:t>℃</a:t>
                      </a: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新細明體" charset="-120"/>
                        <a:ea typeface="SimSun" pitchFamily="2" charset="-122"/>
                        <a:sym typeface="+mn-ea"/>
                      </a:endParaRP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新細明體" charset="-120"/>
                          <a:ea typeface="華康中圓體"/>
                          <a:cs typeface="華康中圓體"/>
                          <a:sym typeface="+mn-ea"/>
                        </a:rPr>
                        <a:t>±0.5</a:t>
                      </a:r>
                      <a:r>
                        <a:rPr kumimoji="0" lang="en-US" altLang="zh-TW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新細明體" charset="-120"/>
                          <a:ea typeface="SimSun" pitchFamily="2" charset="-122"/>
                          <a:sym typeface="+mn-ea"/>
                        </a:rPr>
                        <a:t>℃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新細明體" charset="-120"/>
                          <a:ea typeface="華康中圓體"/>
                          <a:cs typeface="華康中圓體"/>
                          <a:sym typeface="+mn-ea"/>
                        </a:rPr>
                        <a:t>±0.2</a:t>
                      </a:r>
                      <a:r>
                        <a:rPr kumimoji="0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新細明體" charset="-120"/>
                          <a:ea typeface="SimSun" pitchFamily="2" charset="-122"/>
                          <a:sym typeface="+mn-ea"/>
                        </a:rPr>
                        <a:t>℃</a:t>
                      </a: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新細明體" charset="-120"/>
                          <a:ea typeface="華康中圓體"/>
                          <a:cs typeface="華康中圓體"/>
                        </a:rPr>
                        <a:t>MH9118(</a:t>
                      </a:r>
                      <a:r>
                        <a:rPr kumimoji="0" lang="zh-TW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新細明體" charset="-120"/>
                          <a:ea typeface="華康中圓體"/>
                          <a:cs typeface="華康中圓體"/>
                        </a:rPr>
                        <a:t>穩態誤差</a:t>
                      </a:r>
                      <a:r>
                        <a:rPr kumimoji="0" lang="en-US" altLang="zh-TW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新細明體" charset="-120"/>
                          <a:ea typeface="華康中圓體"/>
                          <a:cs typeface="華康中圓體"/>
                        </a:rPr>
                        <a:t>)</a:t>
                      </a:r>
                      <a:endParaRPr kumimoji="0" lang="zh-TW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新細明體" charset="-120"/>
                        <a:ea typeface="華康中圓體"/>
                        <a:cs typeface="華康中圓體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新細明體" charset="-120"/>
                        <a:ea typeface="華康中圓體"/>
                        <a:cs typeface="華康中圓體"/>
                      </a:endParaRPr>
                    </a:p>
                  </a:txBody>
                  <a:tcPr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kumimoji="1" sz="2400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kumimoji="1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kumimoji="1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kumimoji="1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kumimoji="1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+</a:t>
                      </a: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0.5 </a:t>
                      </a: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/ -</a:t>
                      </a: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0.5℃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新細明體" pitchFamily="18" charset="-12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kumimoji="1" sz="2400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kumimoji="1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kumimoji="1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kumimoji="1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kumimoji="1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+0.4 / -0.5℃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defRPr kumimoji="1" sz="2800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itchFamily="2" charset="2"/>
                        <a:defRPr kumimoji="1" sz="2400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2000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kumimoji="1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kumimoji="1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kumimoji="1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kumimoji="1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defRPr kumimoji="1">
                          <a:solidFill>
                            <a:srgbClr val="000066"/>
                          </a:solidFill>
                          <a:latin typeface="Arial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+</a:t>
                      </a: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0.6 </a:t>
                      </a: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/ -</a:t>
                      </a: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新細明體" pitchFamily="18" charset="-120"/>
                          <a:ea typeface="新細明體" pitchFamily="18" charset="-120"/>
                        </a:rPr>
                        <a:t>0.5℃</a:t>
                      </a:r>
                      <a:endParaRPr kumimoji="1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新細明體" pitchFamily="18" charset="-12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9736" name="Line 60"/>
          <p:cNvSpPr>
            <a:spLocks noChangeShapeType="1"/>
          </p:cNvSpPr>
          <p:nvPr/>
        </p:nvSpPr>
        <p:spPr bwMode="auto">
          <a:xfrm>
            <a:off x="3132138" y="3721100"/>
            <a:ext cx="2232025" cy="0"/>
          </a:xfrm>
          <a:prstGeom prst="line">
            <a:avLst/>
          </a:prstGeom>
          <a:noFill/>
          <a:ln w="38100">
            <a:solidFill>
              <a:srgbClr val="66006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9737" name="Line 61"/>
          <p:cNvSpPr>
            <a:spLocks noChangeShapeType="1"/>
          </p:cNvSpPr>
          <p:nvPr/>
        </p:nvSpPr>
        <p:spPr bwMode="auto">
          <a:xfrm>
            <a:off x="3059113" y="4297363"/>
            <a:ext cx="2232025" cy="0"/>
          </a:xfrm>
          <a:prstGeom prst="line">
            <a:avLst/>
          </a:prstGeom>
          <a:noFill/>
          <a:ln w="38100">
            <a:solidFill>
              <a:srgbClr val="66006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9738" name="Line 62"/>
          <p:cNvSpPr>
            <a:spLocks noChangeShapeType="1"/>
          </p:cNvSpPr>
          <p:nvPr/>
        </p:nvSpPr>
        <p:spPr bwMode="auto">
          <a:xfrm>
            <a:off x="6156325" y="4105275"/>
            <a:ext cx="2303463" cy="0"/>
          </a:xfrm>
          <a:prstGeom prst="line">
            <a:avLst/>
          </a:prstGeom>
          <a:noFill/>
          <a:ln w="38100">
            <a:solidFill>
              <a:srgbClr val="FF66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9739" name="Line 63"/>
          <p:cNvSpPr>
            <a:spLocks noChangeShapeType="1"/>
          </p:cNvSpPr>
          <p:nvPr/>
        </p:nvSpPr>
        <p:spPr bwMode="auto">
          <a:xfrm>
            <a:off x="6227763" y="3671888"/>
            <a:ext cx="2232025" cy="0"/>
          </a:xfrm>
          <a:prstGeom prst="line">
            <a:avLst/>
          </a:prstGeom>
          <a:noFill/>
          <a:ln w="38100">
            <a:solidFill>
              <a:srgbClr val="FF66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9740" name="文本框 11"/>
          <p:cNvSpPr txBox="1">
            <a:spLocks noChangeArrowheads="1"/>
          </p:cNvSpPr>
          <p:nvPr/>
        </p:nvSpPr>
        <p:spPr bwMode="auto">
          <a:xfrm>
            <a:off x="179388" y="481013"/>
            <a:ext cx="2736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600" b="1" i="0">
                <a:solidFill>
                  <a:schemeClr val="bg1"/>
                </a:solidFill>
                <a:latin typeface="新細明體" charset="-120"/>
              </a:rPr>
              <a:t>加熱穩態溫度</a:t>
            </a:r>
            <a:r>
              <a:rPr lang="zh-TW" altLang="en-US" sz="1600" b="1" i="0">
                <a:solidFill>
                  <a:schemeClr val="bg1"/>
                </a:solidFill>
                <a:latin typeface="新細明體" charset="-120"/>
              </a:rPr>
              <a:t>數據及</a:t>
            </a:r>
            <a:r>
              <a:rPr lang="zh-CN" altLang="en-US" sz="1600" b="1" i="0">
                <a:solidFill>
                  <a:schemeClr val="bg1"/>
                </a:solidFill>
                <a:latin typeface="新細明體" charset="-120"/>
              </a:rPr>
              <a:t>曲</a:t>
            </a:r>
            <a:r>
              <a:rPr lang="zh-TW" altLang="en-US" sz="1600" b="1" i="0">
                <a:solidFill>
                  <a:schemeClr val="bg1"/>
                </a:solidFill>
                <a:latin typeface="新細明體" charset="-120"/>
              </a:rPr>
              <a:t>線圖</a:t>
            </a:r>
            <a:endParaRPr lang="zh-CN" altLang="en-US" sz="1600" b="1">
              <a:latin typeface="新細明體" charset="-120"/>
            </a:endParaRPr>
          </a:p>
        </p:txBody>
      </p:sp>
      <p:sp>
        <p:nvSpPr>
          <p:cNvPr id="29741" name="文本框 7"/>
          <p:cNvSpPr txBox="1">
            <a:spLocks noChangeArrowheads="1"/>
          </p:cNvSpPr>
          <p:nvPr/>
        </p:nvSpPr>
        <p:spPr bwMode="auto">
          <a:xfrm>
            <a:off x="107950" y="49213"/>
            <a:ext cx="336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2400" b="1" i="0" dirty="0">
                <a:solidFill>
                  <a:schemeClr val="bg1"/>
                </a:solidFill>
                <a:latin typeface="新細明體" charset="-120"/>
              </a:rPr>
              <a:t>加熱</a:t>
            </a:r>
            <a:r>
              <a:rPr lang="zh-TW" altLang="en-US" sz="2400" b="1" i="0" dirty="0">
                <a:solidFill>
                  <a:schemeClr val="bg1"/>
                </a:solidFill>
                <a:latin typeface="新細明體" charset="-120"/>
              </a:rPr>
              <a:t>穩態</a:t>
            </a:r>
            <a:r>
              <a:rPr lang="zh-TW" altLang="en-US" sz="2400" b="1" i="0" dirty="0" smtClean="0">
                <a:solidFill>
                  <a:schemeClr val="bg1"/>
                </a:solidFill>
                <a:latin typeface="新細明體" charset="-120"/>
              </a:rPr>
              <a:t>控制</a:t>
            </a:r>
            <a:r>
              <a:rPr lang="en-US" altLang="zh-TW" sz="2400" b="1" i="0" dirty="0" smtClean="0">
                <a:solidFill>
                  <a:schemeClr val="bg1"/>
                </a:solidFill>
                <a:latin typeface="新細明體" charset="-120"/>
              </a:rPr>
              <a:t>:</a:t>
            </a:r>
            <a:endParaRPr lang="en-US" altLang="zh-CN" sz="2400" b="1" i="0" dirty="0">
              <a:solidFill>
                <a:schemeClr val="bg1"/>
              </a:solidFill>
              <a:latin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250508" y="120968"/>
            <a:ext cx="8229600" cy="468308"/>
          </a:xfrm>
          <a:prstGeom prst="rect">
            <a:avLst/>
          </a:prstGeom>
          <a:ln>
            <a:miter/>
          </a:ln>
        </p:spPr>
        <p:txBody>
          <a:bodyPr/>
          <a:lstStyle/>
          <a:p>
            <a:pPr eaLnBrk="1" hangingPunct="1">
              <a:defRPr/>
            </a:pPr>
            <a:r>
              <a:rPr lang="zh-TW" altLang="en-US" b="1" noProof="1" smtClean="0">
                <a:solidFill>
                  <a:schemeClr val="accent3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2" charset="-122"/>
                <a:ea typeface="微软雅黑" pitchFamily="2" charset="-122"/>
              </a:rPr>
              <a:t>位置</a:t>
            </a:r>
            <a:r>
              <a:rPr lang="zh-CN" altLang="en-US" b="1" noProof="1" smtClean="0">
                <a:solidFill>
                  <a:schemeClr val="accent3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2" charset="-122"/>
                <a:ea typeface="微软雅黑" pitchFamily="2" charset="-122"/>
              </a:rPr>
              <a:t>終點</a:t>
            </a:r>
            <a:r>
              <a:rPr lang="zh-TW" altLang="en-US" b="1" noProof="1" smtClean="0">
                <a:solidFill>
                  <a:schemeClr val="accent3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2" charset="-122"/>
                <a:ea typeface="微软雅黑" pitchFamily="2" charset="-122"/>
              </a:rPr>
              <a:t>控制</a:t>
            </a:r>
            <a:r>
              <a:rPr lang="zh-CN" altLang="en-US" sz="2000" b="1" noProof="1" smtClean="0">
                <a:solidFill>
                  <a:schemeClr val="accent3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2" charset="-122"/>
                <a:ea typeface="微软雅黑" pitchFamily="2" charset="-122"/>
              </a:rPr>
              <a:t>：</a:t>
            </a:r>
            <a:endParaRPr lang="zh-CN" altLang="en-US" sz="2000" b="1" noProof="1">
              <a:solidFill>
                <a:schemeClr val="accent3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itchFamily="2" charset="-122"/>
              <a:ea typeface="微软雅黑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71310" y="85090"/>
            <a:ext cx="2361565" cy="499745"/>
          </a:xfrm>
          <a:prstGeom prst="round2DiagRect">
            <a:avLst/>
          </a:prstGeom>
        </p:spPr>
      </p:pic>
      <p:sp>
        <p:nvSpPr>
          <p:cNvPr id="30723" name="文本框 7"/>
          <p:cNvSpPr txBox="1">
            <a:spLocks noChangeArrowheads="1"/>
          </p:cNvSpPr>
          <p:nvPr/>
        </p:nvSpPr>
        <p:spPr bwMode="auto">
          <a:xfrm>
            <a:off x="307975" y="582613"/>
            <a:ext cx="584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TW" b="1" i="0">
                <a:solidFill>
                  <a:schemeClr val="bg1"/>
                </a:solidFill>
                <a:latin typeface="新細明體" charset="-120"/>
                <a:sym typeface="Arial" charset="0"/>
              </a:rPr>
              <a:t>1 </a:t>
            </a:r>
            <a:r>
              <a:rPr lang="zh-CN" altLang="en-US" b="1" i="0">
                <a:solidFill>
                  <a:schemeClr val="bg1"/>
                </a:solidFill>
                <a:latin typeface="新細明體" charset="-120"/>
                <a:sym typeface="Arial" charset="0"/>
              </a:rPr>
              <a:t>、開模終點曲綫 </a:t>
            </a:r>
            <a:r>
              <a:rPr lang="zh-CN" altLang="en-US" b="1" i="0">
                <a:solidFill>
                  <a:schemeClr val="bg1"/>
                </a:solidFill>
                <a:latin typeface="新細明體" charset="-120"/>
                <a:sym typeface="SimSun" pitchFamily="2" charset="-122"/>
              </a:rPr>
              <a:t>— </a:t>
            </a:r>
            <a:r>
              <a:rPr lang="zh-TW" altLang="en-US" b="1" i="0">
                <a:solidFill>
                  <a:srgbClr val="FF0000"/>
                </a:solidFill>
                <a:latin typeface="新細明體" charset="-120"/>
                <a:sym typeface="SimSun" pitchFamily="2" charset="-122"/>
              </a:rPr>
              <a:t>有或無提前減速</a:t>
            </a:r>
            <a:r>
              <a:rPr lang="zh-TW" altLang="en-US" b="1" i="0">
                <a:solidFill>
                  <a:schemeClr val="bg1"/>
                </a:solidFill>
                <a:latin typeface="新細明體" charset="-120"/>
                <a:sym typeface="SimSun" pitchFamily="2" charset="-122"/>
              </a:rPr>
              <a:t>精準度數據表</a:t>
            </a:r>
            <a:r>
              <a:rPr lang="en-US" altLang="zh-TW" b="1" i="0">
                <a:solidFill>
                  <a:schemeClr val="bg1"/>
                </a:solidFill>
                <a:latin typeface="新細明體" charset="-120"/>
                <a:sym typeface="SimSun" pitchFamily="2" charset="-122"/>
              </a:rPr>
              <a:t> </a:t>
            </a:r>
            <a:endParaRPr lang="zh-CN" altLang="en-US" b="1" i="0">
              <a:solidFill>
                <a:schemeClr val="bg1"/>
              </a:solidFill>
              <a:latin typeface="新細明體" charset="-120"/>
            </a:endParaRPr>
          </a:p>
        </p:txBody>
      </p:sp>
      <p:pic>
        <p:nvPicPr>
          <p:cNvPr id="30724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033463"/>
            <a:ext cx="914400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813" name="Group 45"/>
          <p:cNvGrpSpPr>
            <a:grpSpLocks/>
          </p:cNvGrpSpPr>
          <p:nvPr/>
        </p:nvGrpSpPr>
        <p:grpSpPr bwMode="auto">
          <a:xfrm>
            <a:off x="252413" y="1008063"/>
            <a:ext cx="6696075" cy="4729162"/>
            <a:chOff x="159" y="621"/>
            <a:chExt cx="4218" cy="2979"/>
          </a:xfrm>
        </p:grpSpPr>
        <p:grpSp>
          <p:nvGrpSpPr>
            <p:cNvPr id="30726" name="Group 37"/>
            <p:cNvGrpSpPr>
              <a:grpSpLocks/>
            </p:cNvGrpSpPr>
            <p:nvPr/>
          </p:nvGrpSpPr>
          <p:grpSpPr bwMode="auto">
            <a:xfrm>
              <a:off x="159" y="621"/>
              <a:ext cx="1314" cy="2979"/>
              <a:chOff x="159" y="621"/>
              <a:chExt cx="1314" cy="2979"/>
            </a:xfrm>
          </p:grpSpPr>
          <p:sp>
            <p:nvSpPr>
              <p:cNvPr id="30731" name="矩形 6"/>
              <p:cNvSpPr>
                <a:spLocks noChangeArrowheads="1"/>
              </p:cNvSpPr>
              <p:nvPr/>
            </p:nvSpPr>
            <p:spPr bwMode="auto">
              <a:xfrm>
                <a:off x="1020" y="2934"/>
                <a:ext cx="453" cy="666"/>
              </a:xfrm>
              <a:prstGeom prst="rect">
                <a:avLst/>
              </a:prstGeom>
              <a:noFill/>
              <a:ln w="38100" algn="ctr">
                <a:solidFill>
                  <a:srgbClr val="0000CC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zh-TW" altLang="en-US" b="1">
                  <a:solidFill>
                    <a:srgbClr val="FFFFFF"/>
                  </a:solidFill>
                  <a:latin typeface="新細明體" charset="-120"/>
                </a:endParaRPr>
              </a:p>
            </p:txBody>
          </p:sp>
          <p:sp>
            <p:nvSpPr>
              <p:cNvPr id="30732" name="矩形 6"/>
              <p:cNvSpPr>
                <a:spLocks noChangeArrowheads="1"/>
              </p:cNvSpPr>
              <p:nvPr/>
            </p:nvSpPr>
            <p:spPr bwMode="auto">
              <a:xfrm>
                <a:off x="159" y="621"/>
                <a:ext cx="589" cy="181"/>
              </a:xfrm>
              <a:prstGeom prst="rect">
                <a:avLst/>
              </a:prstGeom>
              <a:noFill/>
              <a:ln w="38100" algn="ctr">
                <a:solidFill>
                  <a:srgbClr val="0000CC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zh-TW" altLang="en-US" b="1">
                  <a:solidFill>
                    <a:srgbClr val="FFFFFF"/>
                  </a:solidFill>
                  <a:latin typeface="新細明體" charset="-120"/>
                </a:endParaRPr>
              </a:p>
            </p:txBody>
          </p:sp>
          <p:cxnSp>
            <p:nvCxnSpPr>
              <p:cNvPr id="30733" name="AutoShape 40"/>
              <p:cNvCxnSpPr>
                <a:cxnSpLocks noChangeShapeType="1"/>
              </p:cNvCxnSpPr>
              <p:nvPr/>
            </p:nvCxnSpPr>
            <p:spPr bwMode="auto">
              <a:xfrm>
                <a:off x="454" y="814"/>
                <a:ext cx="793" cy="2108"/>
              </a:xfrm>
              <a:prstGeom prst="straightConnector1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30727" name="Group 41"/>
            <p:cNvGrpSpPr>
              <a:grpSpLocks/>
            </p:cNvGrpSpPr>
            <p:nvPr/>
          </p:nvGrpSpPr>
          <p:grpSpPr bwMode="auto">
            <a:xfrm>
              <a:off x="3061" y="621"/>
              <a:ext cx="1316" cy="2979"/>
              <a:chOff x="3061" y="621"/>
              <a:chExt cx="1316" cy="2979"/>
            </a:xfrm>
          </p:grpSpPr>
          <p:sp>
            <p:nvSpPr>
              <p:cNvPr id="30728" name="矩形 6"/>
              <p:cNvSpPr>
                <a:spLocks noChangeArrowheads="1"/>
              </p:cNvSpPr>
              <p:nvPr/>
            </p:nvSpPr>
            <p:spPr bwMode="auto">
              <a:xfrm>
                <a:off x="3923" y="2934"/>
                <a:ext cx="454" cy="666"/>
              </a:xfrm>
              <a:prstGeom prst="rect">
                <a:avLst/>
              </a:prstGeom>
              <a:noFill/>
              <a:ln w="38100" algn="ctr">
                <a:solidFill>
                  <a:srgbClr val="660066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zh-TW" altLang="en-US" b="1">
                  <a:solidFill>
                    <a:srgbClr val="FFFFFF"/>
                  </a:solidFill>
                  <a:latin typeface="新細明體" charset="-120"/>
                </a:endParaRPr>
              </a:p>
            </p:txBody>
          </p:sp>
          <p:sp>
            <p:nvSpPr>
              <p:cNvPr id="30729" name="矩形 6"/>
              <p:cNvSpPr>
                <a:spLocks noChangeArrowheads="1"/>
              </p:cNvSpPr>
              <p:nvPr/>
            </p:nvSpPr>
            <p:spPr bwMode="auto">
              <a:xfrm>
                <a:off x="3061" y="621"/>
                <a:ext cx="635" cy="181"/>
              </a:xfrm>
              <a:prstGeom prst="rect">
                <a:avLst/>
              </a:prstGeom>
              <a:noFill/>
              <a:ln w="38100" algn="ctr">
                <a:solidFill>
                  <a:srgbClr val="660066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 eaLnBrk="0" hangingPunct="0"/>
                <a:endParaRPr lang="zh-TW" altLang="en-US" b="1">
                  <a:solidFill>
                    <a:srgbClr val="FFFFFF"/>
                  </a:solidFill>
                  <a:latin typeface="新細明體" charset="-120"/>
                </a:endParaRPr>
              </a:p>
            </p:txBody>
          </p:sp>
          <p:cxnSp>
            <p:nvCxnSpPr>
              <p:cNvPr id="30730" name="AutoShape 44"/>
              <p:cNvCxnSpPr>
                <a:cxnSpLocks noChangeShapeType="1"/>
                <a:endCxn id="30728" idx="0"/>
              </p:cNvCxnSpPr>
              <p:nvPr/>
            </p:nvCxnSpPr>
            <p:spPr bwMode="auto">
              <a:xfrm>
                <a:off x="3379" y="814"/>
                <a:ext cx="771" cy="2108"/>
              </a:xfrm>
              <a:prstGeom prst="straightConnector1">
                <a:avLst/>
              </a:prstGeom>
              <a:noFill/>
              <a:ln w="38100">
                <a:solidFill>
                  <a:srgbClr val="660066"/>
                </a:solidFill>
                <a:round/>
                <a:headEnd/>
                <a:tailEnd type="triangle" w="med" len="med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250508" y="120968"/>
            <a:ext cx="8229600" cy="468308"/>
          </a:xfrm>
          <a:prstGeom prst="rect">
            <a:avLst/>
          </a:prstGeom>
          <a:ln>
            <a:miter/>
          </a:ln>
        </p:spPr>
        <p:txBody>
          <a:bodyPr/>
          <a:lstStyle/>
          <a:p>
            <a:pPr eaLnBrk="1" hangingPunct="1">
              <a:defRPr/>
            </a:pPr>
            <a:r>
              <a:rPr lang="zh-TW" altLang="en-US" sz="2000" b="1" noProof="1">
                <a:solidFill>
                  <a:schemeClr val="accent3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2" charset="-122"/>
                <a:ea typeface="微软雅黑" pitchFamily="2" charset="-122"/>
              </a:rPr>
              <a:t>位置</a:t>
            </a:r>
            <a:r>
              <a:rPr lang="zh-CN" altLang="en-US" sz="2000" b="1" noProof="1">
                <a:solidFill>
                  <a:schemeClr val="accent3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2" charset="-122"/>
                <a:ea typeface="微软雅黑" pitchFamily="2" charset="-122"/>
              </a:rPr>
              <a:t>終點</a:t>
            </a:r>
            <a:r>
              <a:rPr lang="zh-TW" altLang="en-US" sz="2000" b="1" noProof="1">
                <a:solidFill>
                  <a:schemeClr val="accent3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2" charset="-122"/>
                <a:ea typeface="微软雅黑" pitchFamily="2" charset="-122"/>
              </a:rPr>
              <a:t>控制</a:t>
            </a:r>
            <a:r>
              <a:rPr lang="zh-CN" altLang="en-US" sz="1800" b="1" noProof="1">
                <a:solidFill>
                  <a:schemeClr val="accent3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2" charset="-122"/>
                <a:ea typeface="微软雅黑" pitchFamily="2" charset="-122"/>
              </a:rPr>
              <a:t>：</a:t>
            </a:r>
            <a:endParaRPr lang="zh-CN" altLang="en-US" sz="2000" b="1" noProof="1">
              <a:solidFill>
                <a:schemeClr val="accent3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itchFamily="2" charset="-122"/>
              <a:ea typeface="微软雅黑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671310" y="85090"/>
            <a:ext cx="2361565" cy="499745"/>
          </a:xfrm>
          <a:prstGeom prst="round2DiagRect">
            <a:avLst/>
          </a:prstGeom>
        </p:spPr>
      </p:pic>
      <p:sp>
        <p:nvSpPr>
          <p:cNvPr id="27668" name="文本框 7"/>
          <p:cNvSpPr txBox="1">
            <a:spLocks noChangeArrowheads="1"/>
          </p:cNvSpPr>
          <p:nvPr/>
        </p:nvSpPr>
        <p:spPr bwMode="auto">
          <a:xfrm>
            <a:off x="307975" y="582613"/>
            <a:ext cx="3619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b="1" i="0" dirty="0" smtClean="0">
                <a:solidFill>
                  <a:schemeClr val="bg1"/>
                </a:solidFill>
                <a:latin typeface="新細明體" charset="-120"/>
                <a:sym typeface="Arial" charset="0"/>
              </a:rPr>
              <a:t>2</a:t>
            </a:r>
            <a:r>
              <a:rPr lang="zh-CN" altLang="en-US" b="1" i="0" dirty="0" smtClean="0">
                <a:solidFill>
                  <a:schemeClr val="bg1"/>
                </a:solidFill>
                <a:latin typeface="新細明體" charset="-120"/>
                <a:sym typeface="Arial" charset="0"/>
              </a:rPr>
              <a:t>、</a:t>
            </a:r>
            <a:r>
              <a:rPr lang="zh-CN" altLang="en-US" b="1" i="0" dirty="0">
                <a:solidFill>
                  <a:schemeClr val="bg1"/>
                </a:solidFill>
                <a:latin typeface="新細明體" charset="-120"/>
                <a:sym typeface="Arial" charset="0"/>
              </a:rPr>
              <a:t>開模終點曲綫 </a:t>
            </a:r>
            <a:r>
              <a:rPr lang="zh-CN" altLang="en-US" b="1" i="0" dirty="0">
                <a:solidFill>
                  <a:schemeClr val="bg1"/>
                </a:solidFill>
                <a:latin typeface="新細明體" charset="-120"/>
                <a:sym typeface="SimSun" pitchFamily="2" charset="-122"/>
              </a:rPr>
              <a:t>— </a:t>
            </a:r>
            <a:r>
              <a:rPr lang="zh-TW" altLang="en-US" b="1" i="0" dirty="0">
                <a:solidFill>
                  <a:schemeClr val="bg1"/>
                </a:solidFill>
                <a:latin typeface="新細明體" charset="-120"/>
                <a:sym typeface="SimSun" pitchFamily="2" charset="-122"/>
              </a:rPr>
              <a:t>有提前減速</a:t>
            </a:r>
          </a:p>
          <a:p>
            <a:pPr>
              <a:buFont typeface="Arial" charset="0"/>
              <a:buNone/>
            </a:pPr>
            <a:r>
              <a:rPr lang="zh-TW" altLang="en-US" b="1" i="0" dirty="0">
                <a:solidFill>
                  <a:schemeClr val="bg1"/>
                </a:solidFill>
                <a:latin typeface="新細明體" charset="-120"/>
                <a:sym typeface="SimSun" pitchFamily="2" charset="-122"/>
              </a:rPr>
              <a:t>                                  </a:t>
            </a:r>
            <a:r>
              <a:rPr lang="en-US" altLang="zh-TW" b="1" i="0" dirty="0">
                <a:solidFill>
                  <a:schemeClr val="bg1"/>
                </a:solidFill>
                <a:latin typeface="新細明體" charset="-120"/>
                <a:sym typeface="SimSun" pitchFamily="2" charset="-122"/>
              </a:rPr>
              <a:t>(</a:t>
            </a:r>
            <a:r>
              <a:rPr lang="zh-CN" altLang="en-US" b="1" i="0" dirty="0">
                <a:solidFill>
                  <a:srgbClr val="FF0000"/>
                </a:solidFill>
                <a:latin typeface="新細明體" charset="-120"/>
                <a:sym typeface="SimSun" pitchFamily="2" charset="-122"/>
              </a:rPr>
              <a:t>剎車功能ON</a:t>
            </a:r>
            <a:r>
              <a:rPr lang="en-US" altLang="zh-TW" b="1" i="0" dirty="0">
                <a:solidFill>
                  <a:schemeClr val="bg1"/>
                </a:solidFill>
                <a:latin typeface="新細明體" charset="-120"/>
                <a:sym typeface="SimSun" pitchFamily="2" charset="-122"/>
              </a:rPr>
              <a:t>)</a:t>
            </a:r>
            <a:endParaRPr lang="en-US" altLang="zh-CN" b="1" i="0" dirty="0">
              <a:solidFill>
                <a:schemeClr val="bg1"/>
              </a:solidFill>
              <a:latin typeface="新細明體" charset="-120"/>
            </a:endParaRPr>
          </a:p>
        </p:txBody>
      </p:sp>
      <p:sp>
        <p:nvSpPr>
          <p:cNvPr id="27669" name="文本框 1"/>
          <p:cNvSpPr txBox="1">
            <a:spLocks noChangeArrowheads="1"/>
          </p:cNvSpPr>
          <p:nvPr/>
        </p:nvSpPr>
        <p:spPr bwMode="auto">
          <a:xfrm>
            <a:off x="6804025" y="3978275"/>
            <a:ext cx="233997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600" b="1" i="0">
                <a:solidFill>
                  <a:srgbClr val="660066"/>
                </a:solidFill>
                <a:latin typeface="新細明體" charset="-120"/>
              </a:rPr>
              <a:t>最大位置：</a:t>
            </a:r>
            <a:r>
              <a:rPr lang="en-US" altLang="zh-TW" sz="1600" b="1" i="0">
                <a:solidFill>
                  <a:srgbClr val="660066"/>
                </a:solidFill>
                <a:latin typeface="新細明體" charset="-120"/>
              </a:rPr>
              <a:t>224.7</a:t>
            </a:r>
            <a:r>
              <a:rPr lang="en-US" altLang="zh-CN" sz="1600" b="1" i="0">
                <a:solidFill>
                  <a:srgbClr val="660066"/>
                </a:solidFill>
                <a:latin typeface="新細明體" charset="-120"/>
              </a:rPr>
              <a:t> mm</a:t>
            </a:r>
          </a:p>
          <a:p>
            <a:pPr>
              <a:buFont typeface="Arial" charset="0"/>
              <a:buNone/>
            </a:pPr>
            <a:r>
              <a:rPr lang="zh-CN" altLang="en-US" sz="1600" b="1" i="0">
                <a:solidFill>
                  <a:srgbClr val="660066"/>
                </a:solidFill>
                <a:latin typeface="新細明體" charset="-120"/>
                <a:sym typeface="Arial" charset="0"/>
              </a:rPr>
              <a:t>最小位置：</a:t>
            </a:r>
            <a:r>
              <a:rPr lang="en-US" altLang="zh-TW" sz="1600" b="1" i="0">
                <a:solidFill>
                  <a:srgbClr val="660066"/>
                </a:solidFill>
                <a:latin typeface="新細明體" charset="-120"/>
                <a:sym typeface="Arial" charset="0"/>
              </a:rPr>
              <a:t>223.8</a:t>
            </a:r>
            <a:r>
              <a:rPr lang="en-US" altLang="zh-CN" sz="1600" b="1" i="0">
                <a:solidFill>
                  <a:srgbClr val="660066"/>
                </a:solidFill>
                <a:latin typeface="新細明體" charset="-120"/>
                <a:sym typeface="Arial" charset="0"/>
              </a:rPr>
              <a:t> mm</a:t>
            </a:r>
          </a:p>
          <a:p>
            <a:pPr>
              <a:buFont typeface="Arial" charset="0"/>
              <a:buNone/>
            </a:pPr>
            <a:r>
              <a:rPr lang="zh-CN" altLang="en-US" sz="1600" b="1" i="0">
                <a:solidFill>
                  <a:srgbClr val="660066"/>
                </a:solidFill>
                <a:latin typeface="新細明體" charset="-120"/>
              </a:rPr>
              <a:t>位置</a:t>
            </a:r>
            <a:r>
              <a:rPr lang="zh-TW" altLang="en-US" sz="1600" b="1" i="0">
                <a:solidFill>
                  <a:srgbClr val="660066"/>
                </a:solidFill>
                <a:latin typeface="新細明體" charset="-120"/>
              </a:rPr>
              <a:t>精度</a:t>
            </a:r>
            <a:r>
              <a:rPr lang="zh-CN" altLang="en-US" sz="1600" b="1" i="0">
                <a:solidFill>
                  <a:srgbClr val="660066"/>
                </a:solidFill>
                <a:latin typeface="新細明體" charset="-120"/>
              </a:rPr>
              <a:t>：</a:t>
            </a:r>
            <a:r>
              <a:rPr lang="en-US" altLang="zh-CN" b="1" i="0">
                <a:solidFill>
                  <a:srgbClr val="660066"/>
                </a:solidFill>
                <a:latin typeface="新細明體" charset="-120"/>
              </a:rPr>
              <a:t>±</a:t>
            </a:r>
            <a:r>
              <a:rPr lang="en-US" altLang="zh-TW" sz="1600" b="1" i="0">
                <a:solidFill>
                  <a:srgbClr val="660066"/>
                </a:solidFill>
                <a:latin typeface="新細明體" charset="-120"/>
              </a:rPr>
              <a:t>0.45</a:t>
            </a:r>
            <a:r>
              <a:rPr lang="en-US" altLang="zh-CN" sz="1600" b="1" i="0">
                <a:solidFill>
                  <a:srgbClr val="660066"/>
                </a:solidFill>
                <a:latin typeface="新細明體" charset="-120"/>
              </a:rPr>
              <a:t> mm</a:t>
            </a:r>
          </a:p>
        </p:txBody>
      </p:sp>
      <p:sp>
        <p:nvSpPr>
          <p:cNvPr id="27670" name="文本框 2"/>
          <p:cNvSpPr txBox="1">
            <a:spLocks noChangeArrowheads="1"/>
          </p:cNvSpPr>
          <p:nvPr/>
        </p:nvSpPr>
        <p:spPr bwMode="auto">
          <a:xfrm>
            <a:off x="0" y="5041900"/>
            <a:ext cx="9144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600" b="1" i="0">
                <a:solidFill>
                  <a:srgbClr val="660066"/>
                </a:solidFill>
                <a:latin typeface="新細明體" charset="-120"/>
              </a:rPr>
              <a:t>註：開模</a:t>
            </a:r>
            <a:r>
              <a:rPr lang="zh-TW" altLang="en-US" sz="1600" b="1" i="0">
                <a:solidFill>
                  <a:srgbClr val="660066"/>
                </a:solidFill>
                <a:latin typeface="新細明體" charset="-120"/>
              </a:rPr>
              <a:t>動作有或無提前減速 </a:t>
            </a:r>
            <a:r>
              <a:rPr lang="en-US" altLang="zh-TW" sz="1600" b="1" i="0">
                <a:solidFill>
                  <a:srgbClr val="660066"/>
                </a:solidFill>
                <a:latin typeface="新細明體" charset="-120"/>
              </a:rPr>
              <a:t>, </a:t>
            </a:r>
            <a:r>
              <a:rPr lang="zh-CN" altLang="en-US" sz="1600" b="1" i="0">
                <a:solidFill>
                  <a:srgbClr val="660066"/>
                </a:solidFill>
                <a:latin typeface="新細明體" charset="-120"/>
              </a:rPr>
              <a:t>兩種控制模式下的開模位置、壓力、速度設定參數相同。</a:t>
            </a:r>
          </a:p>
        </p:txBody>
      </p:sp>
      <p:graphicFrame>
        <p:nvGraphicFramePr>
          <p:cNvPr id="27665" name="Object 17"/>
          <p:cNvGraphicFramePr>
            <a:graphicFrameLocks noChangeAspect="1"/>
          </p:cNvGraphicFramePr>
          <p:nvPr/>
        </p:nvGraphicFramePr>
        <p:xfrm>
          <a:off x="111125" y="1562100"/>
          <a:ext cx="64770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0" name="圖表" r:id="rId4" imgW="6476961" imgH="2438310" progId="Excel.Chart.8">
                  <p:embed/>
                </p:oleObj>
              </mc:Choice>
              <mc:Fallback>
                <p:oleObj name="圖表" r:id="rId4" imgW="6476961" imgH="2438310" progId="Excel.Chart.8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" y="1562100"/>
                        <a:ext cx="64770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72" name="Group 24"/>
          <p:cNvGrpSpPr>
            <a:grpSpLocks/>
          </p:cNvGrpSpPr>
          <p:nvPr/>
        </p:nvGrpSpPr>
        <p:grpSpPr bwMode="auto">
          <a:xfrm>
            <a:off x="252413" y="2209800"/>
            <a:ext cx="8461375" cy="2611438"/>
            <a:chOff x="181" y="1380"/>
            <a:chExt cx="5330" cy="1645"/>
          </a:xfrm>
        </p:grpSpPr>
        <p:sp>
          <p:nvSpPr>
            <p:cNvPr id="27673" name="Rectangle 25"/>
            <p:cNvSpPr>
              <a:spLocks noChangeArrowheads="1"/>
            </p:cNvSpPr>
            <p:nvPr/>
          </p:nvSpPr>
          <p:spPr bwMode="auto">
            <a:xfrm>
              <a:off x="4286" y="2843"/>
              <a:ext cx="1225" cy="1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674" name="Rectangle 26"/>
            <p:cNvSpPr>
              <a:spLocks noChangeArrowheads="1"/>
            </p:cNvSpPr>
            <p:nvPr/>
          </p:nvSpPr>
          <p:spPr bwMode="auto">
            <a:xfrm>
              <a:off x="181" y="1380"/>
              <a:ext cx="3946" cy="5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cxnSp>
          <p:nvCxnSpPr>
            <p:cNvPr id="27675" name="AutoShape 27"/>
            <p:cNvCxnSpPr>
              <a:cxnSpLocks noChangeShapeType="1"/>
              <a:stCxn id="27674" idx="2"/>
            </p:cNvCxnSpPr>
            <p:nvPr/>
          </p:nvCxnSpPr>
          <p:spPr bwMode="auto">
            <a:xfrm>
              <a:off x="2154" y="1936"/>
              <a:ext cx="2142" cy="986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250508" y="120968"/>
            <a:ext cx="8229600" cy="468309"/>
          </a:xfrm>
          <a:prstGeom prst="rect">
            <a:avLst/>
          </a:prstGeom>
          <a:ln>
            <a:miter/>
          </a:ln>
        </p:spPr>
        <p:txBody>
          <a:bodyPr/>
          <a:lstStyle/>
          <a:p>
            <a:pPr eaLnBrk="1" hangingPunct="1">
              <a:defRPr/>
            </a:pPr>
            <a:r>
              <a:rPr lang="zh-TW" altLang="en-US" b="1" noProof="1" smtClean="0">
                <a:solidFill>
                  <a:schemeClr val="accent3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2" charset="-122"/>
                <a:ea typeface="微软雅黑" pitchFamily="2" charset="-122"/>
              </a:rPr>
              <a:t>控制</a:t>
            </a:r>
            <a:r>
              <a:rPr lang="zh-CN" altLang="en-US" b="1" noProof="1" smtClean="0">
                <a:solidFill>
                  <a:schemeClr val="accent3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2" charset="-122"/>
                <a:ea typeface="微软雅黑" pitchFamily="2" charset="-122"/>
              </a:rPr>
              <a:t>終點</a:t>
            </a:r>
            <a:r>
              <a:rPr lang="zh-TW" altLang="en-US" b="1" noProof="1" smtClean="0">
                <a:solidFill>
                  <a:schemeClr val="accent3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2" charset="-122"/>
                <a:ea typeface="微软雅黑" pitchFamily="2" charset="-122"/>
              </a:rPr>
              <a:t>效果</a:t>
            </a:r>
            <a:r>
              <a:rPr lang="zh-CN" altLang="en-US" sz="2000" b="1" noProof="1" smtClean="0">
                <a:solidFill>
                  <a:schemeClr val="accent3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2" charset="-122"/>
                <a:ea typeface="微软雅黑" pitchFamily="2" charset="-122"/>
              </a:rPr>
              <a:t>：</a:t>
            </a:r>
            <a:endParaRPr lang="zh-CN" altLang="en-US" sz="2000" b="1" noProof="1">
              <a:solidFill>
                <a:schemeClr val="accent3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itchFamily="2" charset="-122"/>
              <a:ea typeface="微软雅黑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71310" y="85090"/>
            <a:ext cx="2361565" cy="499745"/>
          </a:xfrm>
          <a:prstGeom prst="round2DiagRect">
            <a:avLst/>
          </a:prstGeom>
        </p:spPr>
      </p:pic>
      <p:sp>
        <p:nvSpPr>
          <p:cNvPr id="35843" name="文本框 7"/>
          <p:cNvSpPr txBox="1">
            <a:spLocks noChangeArrowheads="1"/>
          </p:cNvSpPr>
          <p:nvPr/>
        </p:nvSpPr>
        <p:spPr bwMode="auto">
          <a:xfrm>
            <a:off x="307975" y="987425"/>
            <a:ext cx="39036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zh-TW" b="1" i="0">
                <a:solidFill>
                  <a:schemeClr val="bg1"/>
                </a:solidFill>
                <a:latin typeface="新細明體" charset="-120"/>
              </a:rPr>
              <a:t>MH9118</a:t>
            </a:r>
            <a:r>
              <a:rPr lang="zh-TW" altLang="en-US" b="1" i="0">
                <a:solidFill>
                  <a:schemeClr val="bg1"/>
                </a:solidFill>
                <a:latin typeface="新細明體" charset="-120"/>
              </a:rPr>
              <a:t>及</a:t>
            </a:r>
            <a:r>
              <a:rPr lang="en-US" altLang="zh-TW" b="1" i="0">
                <a:solidFill>
                  <a:schemeClr val="bg1"/>
                </a:solidFill>
                <a:latin typeface="新細明體" charset="-120"/>
              </a:rPr>
              <a:t>MK-500</a:t>
            </a:r>
            <a:r>
              <a:rPr lang="zh-TW" altLang="en-US" b="1" i="0">
                <a:solidFill>
                  <a:schemeClr val="bg1"/>
                </a:solidFill>
                <a:latin typeface="新細明體" charset="-120"/>
              </a:rPr>
              <a:t>控制器</a:t>
            </a:r>
            <a:r>
              <a:rPr lang="zh-CN" altLang="en-US" b="1" i="0">
                <a:solidFill>
                  <a:schemeClr val="bg1"/>
                </a:solidFill>
                <a:latin typeface="新細明體" charset="-120"/>
              </a:rPr>
              <a:t>數據比較</a:t>
            </a:r>
            <a:r>
              <a:rPr lang="zh-TW" altLang="en-US" b="1" i="0">
                <a:solidFill>
                  <a:schemeClr val="bg1"/>
                </a:solidFill>
                <a:latin typeface="新細明體" charset="-120"/>
              </a:rPr>
              <a:t>表</a:t>
            </a:r>
            <a:r>
              <a:rPr lang="zh-CN" altLang="en-US" b="1" i="0">
                <a:solidFill>
                  <a:schemeClr val="bg1"/>
                </a:solidFill>
                <a:latin typeface="新細明體" charset="-120"/>
              </a:rPr>
              <a:t> </a:t>
            </a:r>
            <a:endParaRPr lang="en-US" altLang="zh-CN" sz="1600" b="1" i="0">
              <a:solidFill>
                <a:schemeClr val="bg1"/>
              </a:solidFill>
              <a:latin typeface="新細明體" charset="-120"/>
            </a:endParaRPr>
          </a:p>
        </p:txBody>
      </p:sp>
      <p:graphicFrame>
        <p:nvGraphicFramePr>
          <p:cNvPr id="37932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587112"/>
              </p:ext>
            </p:extLst>
          </p:nvPr>
        </p:nvGraphicFramePr>
        <p:xfrm>
          <a:off x="682625" y="1520825"/>
          <a:ext cx="7385050" cy="1371600"/>
        </p:xfrm>
        <a:graphic>
          <a:graphicData uri="http://schemas.openxmlformats.org/drawingml/2006/table">
            <a:tbl>
              <a:tblPr/>
              <a:tblGrid>
                <a:gridCol w="1819275"/>
                <a:gridCol w="1819275"/>
                <a:gridCol w="1819275"/>
                <a:gridCol w="1927225"/>
              </a:tblGrid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TW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華康中圓體"/>
                        <a:ea typeface="華康中圓體"/>
                        <a:cs typeface="華康中圓體"/>
                      </a:endParaRPr>
                    </a:p>
                  </a:txBody>
                  <a:tcPr marT="41112" marB="411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華康中圓體"/>
                          <a:ea typeface="華康中圓體"/>
                          <a:cs typeface="華康中圓體"/>
                        </a:rPr>
                        <a:t>射膠終點</a:t>
                      </a: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華康中圓體"/>
                          <a:ea typeface="華康中圓體"/>
                          <a:cs typeface="華康中圓體"/>
                        </a:rPr>
                        <a:t>精度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華康中圓體"/>
                        <a:ea typeface="華康中圓體"/>
                        <a:cs typeface="華康中圓體"/>
                      </a:endParaRPr>
                    </a:p>
                  </a:txBody>
                  <a:tcPr marT="41112" marB="411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華康中圓體"/>
                          <a:ea typeface="華康中圓體"/>
                          <a:cs typeface="華康中圓體"/>
                        </a:rPr>
                        <a:t>開模終點</a:t>
                      </a: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華康中圓體"/>
                          <a:ea typeface="華康中圓體"/>
                          <a:cs typeface="華康中圓體"/>
                        </a:rPr>
                        <a:t>精度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華康中圓體"/>
                        <a:ea typeface="華康中圓體"/>
                        <a:cs typeface="華康中圓體"/>
                      </a:endParaRPr>
                    </a:p>
                  </a:txBody>
                  <a:tcPr marT="41112" marB="411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華康中圓體"/>
                          <a:ea typeface="華康中圓體"/>
                          <a:cs typeface="華康中圓體"/>
                        </a:rPr>
                        <a:t>開模</a:t>
                      </a:r>
                      <a:r>
                        <a:rPr kumimoji="0" lang="zh-TW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華康中圓體"/>
                          <a:ea typeface="華康中圓體"/>
                          <a:cs typeface="華康中圓體"/>
                        </a:rPr>
                        <a:t>過衝準度</a:t>
                      </a:r>
                      <a:endParaRPr kumimoji="0" lang="zh-CN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華康中圓體"/>
                        <a:ea typeface="華康中圓體"/>
                        <a:cs typeface="華康中圓體"/>
                      </a:endParaRPr>
                    </a:p>
                  </a:txBody>
                  <a:tcPr marT="41112" marB="411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ang="5400000"/>
                    </a:gradFill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華康中圓體"/>
                          <a:ea typeface="華康中圓體"/>
                          <a:cs typeface="華康中圓體"/>
                        </a:rPr>
                        <a:t>MH9118</a:t>
                      </a:r>
                    </a:p>
                  </a:txBody>
                  <a:tcPr marT="41112" marB="411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華康中圓體"/>
                          <a:ea typeface="SimSun" pitchFamily="2" charset="-122"/>
                        </a:rPr>
                        <a:t>無</a:t>
                      </a:r>
                    </a:p>
                  </a:txBody>
                  <a:tcPr marT="41112" marB="411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±</a:t>
                      </a: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華康中圓體"/>
                          <a:ea typeface="華康中圓體"/>
                          <a:cs typeface="華康中圓體"/>
                          <a:sym typeface="+mn-ea"/>
                        </a:rPr>
                        <a:t>0.95 mm</a:t>
                      </a:r>
                    </a:p>
                  </a:txBody>
                  <a:tcPr marT="41112" marB="411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華康中圓體"/>
                          <a:ea typeface="華康中圓體"/>
                          <a:cs typeface="華康中圓體"/>
                          <a:sym typeface="+mn-ea"/>
                        </a:rPr>
                        <a:t>+18.0 mm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華康中圓體"/>
                        <a:ea typeface="華康中圓體"/>
                        <a:cs typeface="SimSun" pitchFamily="2" charset="-122"/>
                        <a:sym typeface="+mn-ea"/>
                      </a:endParaRPr>
                    </a:p>
                  </a:txBody>
                  <a:tcPr marT="41112" marB="411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華康中圓體"/>
                          <a:ea typeface="華康中圓體"/>
                          <a:cs typeface="華康中圓體"/>
                        </a:rPr>
                        <a:t>M</a:t>
                      </a:r>
                      <a:r>
                        <a:rPr kumimoji="0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華康中圓體"/>
                          <a:ea typeface="華康中圓體"/>
                          <a:cs typeface="華康中圓體"/>
                        </a:rPr>
                        <a:t>K-500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華康中圓體"/>
                          <a:ea typeface="華康中圓體"/>
                          <a:cs typeface="華康中圓體"/>
                        </a:rPr>
                        <a:t>(</a:t>
                      </a:r>
                      <a:r>
                        <a:rPr kumimoji="0" lang="zh-TW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華康中圓體"/>
                          <a:ea typeface="華康中圓體"/>
                          <a:cs typeface="華康中圓體"/>
                        </a:rPr>
                        <a:t>有提前減速</a:t>
                      </a:r>
                      <a:r>
                        <a:rPr kumimoji="0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華康中圓體"/>
                          <a:ea typeface="華康中圓體"/>
                          <a:cs typeface="華康中圓體"/>
                        </a:rPr>
                        <a:t>)</a:t>
                      </a:r>
                    </a:p>
                  </a:txBody>
                  <a:tcPr marT="41112" marB="411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±</a:t>
                      </a: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華康中圓體"/>
                          <a:ea typeface="華康中圓體"/>
                          <a:cs typeface="華康中圓體"/>
                        </a:rPr>
                        <a:t>0.0 mm</a:t>
                      </a:r>
                    </a:p>
                  </a:txBody>
                  <a:tcPr marT="41112" marB="411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±</a:t>
                      </a: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華康中圓體"/>
                          <a:ea typeface="華康中圓體"/>
                          <a:cs typeface="華康中圓體"/>
                        </a:rPr>
                        <a:t>0.45 mm</a:t>
                      </a:r>
                    </a:p>
                  </a:txBody>
                  <a:tcPr marT="41112" marB="411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D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華康中圓體"/>
                          <a:ea typeface="華康中圓體"/>
                          <a:cs typeface="華康中圓體"/>
                        </a:rPr>
                        <a:t>+4.7 mm</a:t>
                      </a:r>
                    </a:p>
                  </a:txBody>
                  <a:tcPr marT="41112" marB="411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ADEE0"/>
                    </a:solidFill>
                  </a:tcPr>
                </a:tc>
              </a:tr>
            </a:tbl>
          </a:graphicData>
        </a:graphic>
      </p:graphicFrame>
      <p:sp>
        <p:nvSpPr>
          <p:cNvPr id="35871" name="文本框 4"/>
          <p:cNvSpPr txBox="1">
            <a:spLocks noChangeArrowheads="1"/>
          </p:cNvSpPr>
          <p:nvPr/>
        </p:nvSpPr>
        <p:spPr bwMode="auto">
          <a:xfrm>
            <a:off x="179388" y="4586288"/>
            <a:ext cx="9144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zh-CN" altLang="en-US" sz="1600" b="1" i="0">
                <a:solidFill>
                  <a:srgbClr val="660066"/>
                </a:solidFill>
                <a:ea typeface="SimSun" pitchFamily="2" charset="-122"/>
              </a:rPr>
              <a:t>小結</a:t>
            </a:r>
            <a:r>
              <a:rPr lang="en-US" altLang="zh-CN" sz="1600" b="1" i="0">
                <a:solidFill>
                  <a:srgbClr val="660066"/>
                </a:solidFill>
                <a:ea typeface="SimSun" pitchFamily="2" charset="-122"/>
              </a:rPr>
              <a:t>:</a:t>
            </a:r>
            <a:r>
              <a:rPr lang="zh-CN" altLang="en-US" sz="1600" b="1" i="0">
                <a:solidFill>
                  <a:srgbClr val="660066"/>
                </a:solidFill>
                <a:ea typeface="SimSun" pitchFamily="2" charset="-122"/>
              </a:rPr>
              <a:t>開模</a:t>
            </a:r>
            <a:r>
              <a:rPr lang="zh-TW" altLang="en-US" sz="1600" b="1" i="0">
                <a:solidFill>
                  <a:srgbClr val="660066"/>
                </a:solidFill>
                <a:ea typeface="SimSun" pitchFamily="2" charset="-122"/>
              </a:rPr>
              <a:t>有提前減速功能</a:t>
            </a:r>
            <a:r>
              <a:rPr lang="zh-CN" altLang="en-US" sz="1600" b="1" i="0">
                <a:solidFill>
                  <a:srgbClr val="660066"/>
                </a:solidFill>
                <a:ea typeface="SimSun" pitchFamily="2" charset="-122"/>
              </a:rPr>
              <a:t>可有效減小開模</a:t>
            </a:r>
            <a:r>
              <a:rPr lang="zh-TW" altLang="en-US" sz="1600" b="1" i="0">
                <a:solidFill>
                  <a:srgbClr val="660066"/>
                </a:solidFill>
                <a:ea typeface="SimSun" pitchFamily="2" charset="-122"/>
              </a:rPr>
              <a:t>過衝量</a:t>
            </a:r>
            <a:r>
              <a:rPr lang="zh-CN" altLang="en-US" sz="1600" b="1" i="0">
                <a:solidFill>
                  <a:srgbClr val="660066"/>
                </a:solidFill>
                <a:ea typeface="SimSun" pitchFamily="2" charset="-122"/>
              </a:rPr>
              <a:t>，且開模終點</a:t>
            </a:r>
            <a:r>
              <a:rPr lang="zh-TW" altLang="en-US" sz="1600" b="1" i="0">
                <a:solidFill>
                  <a:srgbClr val="660066"/>
                </a:solidFill>
                <a:ea typeface="SimSun" pitchFamily="2" charset="-122"/>
              </a:rPr>
              <a:t>精準度都有大幅的改善</a:t>
            </a:r>
            <a:r>
              <a:rPr lang="zh-CN" altLang="en-US" sz="1600" b="1" i="0">
                <a:solidFill>
                  <a:srgbClr val="660066"/>
                </a:solidFill>
                <a:ea typeface="SimSun" pitchFamily="2" charset="-122"/>
              </a:rPr>
              <a:t>。</a:t>
            </a:r>
            <a:endParaRPr lang="zh-CN" altLang="zh-TW" sz="1600" b="1" i="0">
              <a:solidFill>
                <a:srgbClr val="660066"/>
              </a:solidFill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250508" y="120968"/>
            <a:ext cx="8229600" cy="468309"/>
          </a:xfrm>
          <a:prstGeom prst="rect">
            <a:avLst/>
          </a:prstGeom>
          <a:ln>
            <a:miter/>
          </a:ln>
        </p:spPr>
        <p:txBody>
          <a:bodyPr/>
          <a:lstStyle/>
          <a:p>
            <a:pPr eaLnBrk="1" hangingPunct="1">
              <a:defRPr/>
            </a:pPr>
            <a:r>
              <a:rPr lang="zh-TW" altLang="en-US" b="1" noProof="1" smtClean="0">
                <a:solidFill>
                  <a:schemeClr val="accent3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2" charset="-122"/>
                <a:ea typeface="微软雅黑" pitchFamily="2" charset="-122"/>
              </a:rPr>
              <a:t>上立 </a:t>
            </a:r>
            <a:r>
              <a:rPr lang="zh-TW" altLang="en-US" b="1" noProof="1" smtClean="0">
                <a:solidFill>
                  <a:schemeClr val="accent3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2" charset="-122"/>
                <a:ea typeface="微软雅黑" pitchFamily="2" charset="-122"/>
              </a:rPr>
              <a:t>提供</a:t>
            </a:r>
            <a:r>
              <a:rPr lang="en-US" altLang="zh-TW" b="1" noProof="1" smtClean="0">
                <a:solidFill>
                  <a:schemeClr val="accent3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2" charset="-122"/>
                <a:ea typeface="微软雅黑" pitchFamily="2" charset="-122"/>
              </a:rPr>
              <a:t>MK</a:t>
            </a:r>
            <a:r>
              <a:rPr lang="zh-TW" altLang="en-US" b="1" noProof="1" smtClean="0">
                <a:solidFill>
                  <a:schemeClr val="accent3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2" charset="-122"/>
                <a:ea typeface="微软雅黑" pitchFamily="2" charset="-122"/>
              </a:rPr>
              <a:t>實</a:t>
            </a:r>
            <a:r>
              <a:rPr lang="zh-TW" altLang="en-US" b="1" noProof="1" smtClean="0">
                <a:solidFill>
                  <a:schemeClr val="accent3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2" charset="-122"/>
                <a:ea typeface="微软雅黑" pitchFamily="2" charset="-122"/>
              </a:rPr>
              <a:t>機溫度控制效果</a:t>
            </a:r>
            <a:r>
              <a:rPr lang="zh-CN" altLang="en-US" sz="2000" b="1" noProof="1" smtClean="0">
                <a:solidFill>
                  <a:schemeClr val="accent3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itchFamily="2" charset="-122"/>
                <a:ea typeface="微软雅黑" pitchFamily="2" charset="-122"/>
              </a:rPr>
              <a:t>：</a:t>
            </a:r>
            <a:endParaRPr lang="zh-CN" altLang="en-US" sz="2000" b="1" noProof="1">
              <a:solidFill>
                <a:schemeClr val="accent3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itchFamily="2" charset="-122"/>
              <a:ea typeface="微软雅黑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71310" y="85090"/>
            <a:ext cx="2361565" cy="499745"/>
          </a:xfrm>
          <a:prstGeom prst="round2DiagRect">
            <a:avLst/>
          </a:prstGeom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585913"/>
            <a:ext cx="80010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81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0000"/>
      </a:hlink>
      <a:folHlink>
        <a:srgbClr val="0000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8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0000"/>
      </a:hlink>
      <a:folHlink>
        <a:srgbClr val="0000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8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</TotalTime>
  <Pages>0</Pages>
  <Words>614</Words>
  <Characters>0</Characters>
  <Application>Microsoft Office PowerPoint</Application>
  <DocSecurity>0</DocSecurity>
  <PresentationFormat>如螢幕大小 (16:10)</PresentationFormat>
  <Lines>0</Lines>
  <Paragraphs>135</Paragraphs>
  <Slides>11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4" baseType="lpstr">
      <vt:lpstr>8</vt:lpstr>
      <vt:lpstr>1_8</vt:lpstr>
      <vt:lpstr>圖表</vt:lpstr>
      <vt:lpstr>PowerPoint 簡報</vt:lpstr>
      <vt:lpstr>PowerPoint 簡報</vt:lpstr>
      <vt:lpstr>PowerPoint 簡報</vt:lpstr>
      <vt:lpstr>PowerPoint 簡報</vt:lpstr>
      <vt:lpstr>PowerPoint 簡報</vt:lpstr>
      <vt:lpstr>位置終點控制：</vt:lpstr>
      <vt:lpstr>位置終點控制：</vt:lpstr>
      <vt:lpstr>控制終點效果：</vt:lpstr>
      <vt:lpstr>上立 提供MK實機溫度控制效果：</vt:lpstr>
      <vt:lpstr>上立 提供實機控制終點效果：</vt:lpstr>
      <vt:lpstr>PowerPoint 簡報</vt:lpstr>
    </vt:vector>
  </TitlesOfParts>
  <Manager/>
  <Company/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subject/>
  <dc:creator>Administrator</dc:creator>
  <cp:keywords/>
  <dc:description/>
  <cp:lastModifiedBy>peter</cp:lastModifiedBy>
  <cp:revision>173</cp:revision>
  <dcterms:created xsi:type="dcterms:W3CDTF">2007-09-20T17:54:00Z</dcterms:created>
  <dcterms:modified xsi:type="dcterms:W3CDTF">2016-04-24T14:57:59Z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