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0C83C-67F5-469D-8A4F-22682E63267A}">
  <a:tblStyle styleId="{B270C83C-67F5-469D-8A4F-22682E632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52603C-FDA2-4EAC-A381-7EA2D566589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9c091930f_1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9c091930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b9c091930f_1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eceea8d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9eceea8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9eceea8d2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9a8b7c8ba_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9a8b7c8b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b9a8b7c8ba_2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9a8b7c8b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9a8b7c8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b9a8b7c8ba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9a8b7c8ba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9a8b7c8b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b9a8b7c8ba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9e44f7623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9e44f76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b9e44f7623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9e44f762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9e44f76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9e44f7623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9e44f790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9e44f79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b9e44f790f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9a8b7c8ba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9a8b7c8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b9a8b7c8ba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9e44f790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9e44f7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b9e44f790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9e44f790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9e44f79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b9e44f790f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e44f790f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e44f79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b9e44f790f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9e44f790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9e44f79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b9e44f790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9dd12aa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b9dd12aad6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Aqilah</a:t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9c091930f_1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9c091930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c091930f_1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c091930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Aqilah</a:t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Aqilah</a:t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9c091930f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9c09193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b9c091930f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"/>
          <p:cNvCxnSpPr/>
          <p:nvPr/>
        </p:nvCxnSpPr>
        <p:spPr>
          <a:xfrm flipH="1" rot="10800000">
            <a:off x="665163" y="1497013"/>
            <a:ext cx="77819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72476" t="0"/>
          <a:stretch/>
        </p:blipFill>
        <p:spPr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65165" y="1651000"/>
            <a:ext cx="7477125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84488" y="624681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313488" y="62468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5"/>
          <p:cNvCxnSpPr/>
          <p:nvPr/>
        </p:nvCxnSpPr>
        <p:spPr>
          <a:xfrm flipH="1" rot="10800000">
            <a:off x="665163" y="1497013"/>
            <a:ext cx="77819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72476" t="0"/>
          <a:stretch/>
        </p:blipFill>
        <p:spPr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884488" y="624681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313488" y="62468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-1-01.png"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2063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ctrTitle"/>
          </p:nvPr>
        </p:nvSpPr>
        <p:spPr>
          <a:xfrm>
            <a:off x="490415" y="2540256"/>
            <a:ext cx="5104098" cy="20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767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>
                <a:solidFill>
                  <a:srgbClr val="6DB31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>
  <p:cSld name="Cover Pag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400" y="12700"/>
            <a:ext cx="916940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588" y="461963"/>
            <a:ext cx="1249362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" y="6162675"/>
            <a:ext cx="4716463" cy="5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ctrTitle"/>
          </p:nvPr>
        </p:nvSpPr>
        <p:spPr>
          <a:xfrm>
            <a:off x="1495580" y="1935043"/>
            <a:ext cx="5104098" cy="136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6DB31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502804" y="3295488"/>
            <a:ext cx="5104098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85800" y="1981200"/>
            <a:ext cx="7781925" cy="1458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C300 </a:t>
            </a:r>
            <a:r>
              <a:rPr b="1" lang="en-US" sz="4400"/>
              <a:t>Final</a:t>
            </a: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 Evaluation 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118475" y="3440125"/>
            <a:ext cx="30480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SOI-20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20-2020-0028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Service Bot for a HR Recruitment Agency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970225" y="3440125"/>
            <a:ext cx="31242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SOI-20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20-044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18009228 Iskandar Syah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18008635 Liew Koh Jun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18008532 Greg Lau Kai Jie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Gantt Chart (Cont.)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0256"/>
            <a:ext cx="8839203" cy="295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59325"/>
            <a:ext cx="8294599" cy="19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Gantt Chart (Cont. (2))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0256"/>
            <a:ext cx="8839200" cy="234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Allocation and Progress (Koh Jun)</a:t>
            </a:r>
            <a:endParaRPr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665625" y="16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{B270C83C-67F5-469D-8A4F-22682E63267A}</a:tableStyleId>
              </a:tblPr>
              <a:tblGrid>
                <a:gridCol w="2593650"/>
                <a:gridCol w="1179075"/>
                <a:gridCol w="4008225"/>
              </a:tblGrid>
              <a:tr h="5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Task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Progress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Remarks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Telegram Bot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Chat Engine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Integrating Telegram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Improve bot 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Implement chat engine dialog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Web Scrape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Integrate with other channels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Unable to integrate Watson Assistant with Whatsapp and Facebook.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Web integration works, but unable to produce scraped result.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Allocation and Progress (Isk)</a:t>
            </a:r>
            <a:endParaRPr/>
          </a:p>
        </p:txBody>
      </p:sp>
      <p:graphicFrame>
        <p:nvGraphicFramePr>
          <p:cNvPr id="285" name="Google Shape;285;p42"/>
          <p:cNvGraphicFramePr/>
          <p:nvPr/>
        </p:nvGraphicFramePr>
        <p:xfrm>
          <a:off x="665625" y="16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{B270C83C-67F5-469D-8A4F-22682E63267A}</a:tableStyleId>
              </a:tblPr>
              <a:tblGrid>
                <a:gridCol w="2593650"/>
                <a:gridCol w="1179075"/>
                <a:gridCol w="4008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Task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Progress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Remarks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Decide on fields/data to scrape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Web scrape job listings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Convert data to .csv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Schedule Web Scraper to automatically scrape at 08:00 each 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Send email with .csv attached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unable to connect to IMTP server using gmail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Allocation and Progress (Greg)</a:t>
            </a:r>
            <a:endParaRPr/>
          </a:p>
        </p:txBody>
      </p:sp>
      <p:graphicFrame>
        <p:nvGraphicFramePr>
          <p:cNvPr id="292" name="Google Shape;292;p43"/>
          <p:cNvGraphicFramePr/>
          <p:nvPr/>
        </p:nvGraphicFramePr>
        <p:xfrm>
          <a:off x="665625" y="16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{B270C83C-67F5-469D-8A4F-22682E63267A}</a:tableStyleId>
              </a:tblPr>
              <a:tblGrid>
                <a:gridCol w="2593650"/>
                <a:gridCol w="1179075"/>
                <a:gridCol w="4008225"/>
              </a:tblGrid>
              <a:tr h="6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Task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Progress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Remarks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Find out required fields needed for database and reporting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Create HTML Page for Reports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Reports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665163" y="893763"/>
            <a:ext cx="7781925" cy="60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80">
                <a:latin typeface="Arial"/>
                <a:ea typeface="Arial"/>
                <a:cs typeface="Arial"/>
                <a:sym typeface="Arial"/>
              </a:rPr>
              <a:t>Records of Team Meetings with Supervisor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44"/>
          <p:cNvGraphicFramePr/>
          <p:nvPr/>
        </p:nvGraphicFramePr>
        <p:xfrm>
          <a:off x="523089" y="1899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{A652603C-FDA2-4EAC-A381-7EA2D566589B}</a:tableStyleId>
              </a:tblPr>
              <a:tblGrid>
                <a:gridCol w="1284275"/>
                <a:gridCol w="1020300"/>
                <a:gridCol w="1152300"/>
                <a:gridCol w="1152300"/>
                <a:gridCol w="1152300"/>
                <a:gridCol w="1152300"/>
                <a:gridCol w="1152300"/>
              </a:tblGrid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/>
                        <a:t>Iskandar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/>
                        <a:t>Koh Jun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/>
                        <a:t>Greg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9" name="Google Shape;299;p44"/>
          <p:cNvGraphicFramePr/>
          <p:nvPr/>
        </p:nvGraphicFramePr>
        <p:xfrm>
          <a:off x="523089" y="3878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{A652603C-FDA2-4EAC-A381-7EA2D566589B}</a:tableStyleId>
              </a:tblPr>
              <a:tblGrid>
                <a:gridCol w="1123750"/>
                <a:gridCol w="892750"/>
                <a:gridCol w="1008250"/>
                <a:gridCol w="1008250"/>
                <a:gridCol w="1008250"/>
                <a:gridCol w="1008250"/>
                <a:gridCol w="1008250"/>
                <a:gridCol w="1008250"/>
              </a:tblGrid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Date 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 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/>
                        <a:t>Iskandar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/>
                        <a:t>Koh Jun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/>
                        <a:t>Greg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681250" y="2506854"/>
            <a:ext cx="77814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Project Walk Through / Demonstration 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Node-red flow: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665165" y="1651000"/>
            <a:ext cx="7782000" cy="45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25" y="1753000"/>
            <a:ext cx="7781525" cy="410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chat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88" y="2246313"/>
            <a:ext cx="3457575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00" y="2246325"/>
            <a:ext cx="3381718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/>
        </p:nvSpPr>
        <p:spPr>
          <a:xfrm>
            <a:off x="703588" y="1610488"/>
            <a:ext cx="33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Interface of Web chatbot: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4757275" y="1625775"/>
            <a:ext cx="395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Example of enquiring Web Chatbot: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Telegram</a:t>
            </a:r>
            <a:endParaRPr/>
          </a:p>
        </p:txBody>
      </p:sp>
      <p:pic>
        <p:nvPicPr>
          <p:cNvPr id="329" name="Google Shape;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2" y="2286152"/>
            <a:ext cx="3560300" cy="29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038" y="2286138"/>
            <a:ext cx="366712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/>
          <p:nvPr/>
        </p:nvSpPr>
        <p:spPr>
          <a:xfrm>
            <a:off x="665600" y="1808500"/>
            <a:ext cx="31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Basic enquiry: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4377050" y="1808500"/>
            <a:ext cx="35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Enquiring on jobs: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65165" y="1651000"/>
            <a:ext cx="7477200" cy="37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Project Specification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Workflow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Delegation of 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Use Case Diagram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ERD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Gantt Chart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Task Allocation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Records of Team Meeting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Demonstration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Telegram (Scraped results)</a:t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25" y="1651000"/>
            <a:ext cx="375285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/>
          <p:nvPr/>
        </p:nvSpPr>
        <p:spPr>
          <a:xfrm>
            <a:off x="1091425" y="1969650"/>
            <a:ext cx="2703900" cy="447600"/>
          </a:xfrm>
          <a:prstGeom prst="wedgeRectCallout">
            <a:avLst>
              <a:gd fmla="val 93735" name="adj1"/>
              <a:gd fmla="val 140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Job Title</a:t>
            </a:r>
            <a:endParaRPr sz="1600"/>
          </a:p>
        </p:txBody>
      </p:sp>
      <p:sp>
        <p:nvSpPr>
          <p:cNvPr id="341" name="Google Shape;341;p49"/>
          <p:cNvSpPr/>
          <p:nvPr/>
        </p:nvSpPr>
        <p:spPr>
          <a:xfrm>
            <a:off x="1091425" y="2699325"/>
            <a:ext cx="2703900" cy="447600"/>
          </a:xfrm>
          <a:prstGeom prst="wedgeRectCallout">
            <a:avLst>
              <a:gd fmla="val 91748" name="adj1"/>
              <a:gd fmla="val -650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Job description</a:t>
            </a:r>
            <a:endParaRPr sz="1600"/>
          </a:p>
        </p:txBody>
      </p:sp>
      <p:sp>
        <p:nvSpPr>
          <p:cNvPr id="342" name="Google Shape;342;p49"/>
          <p:cNvSpPr/>
          <p:nvPr/>
        </p:nvSpPr>
        <p:spPr>
          <a:xfrm>
            <a:off x="1091425" y="3429000"/>
            <a:ext cx="2703900" cy="447600"/>
          </a:xfrm>
          <a:prstGeom prst="wedgeRectCallout">
            <a:avLst>
              <a:gd fmla="val 91748" name="adj1"/>
              <a:gd fmla="val -440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Skill Sets</a:t>
            </a:r>
            <a:r>
              <a:rPr lang="en-US" sz="1600"/>
              <a:t> needed for Job</a:t>
            </a:r>
            <a:endParaRPr sz="1600"/>
          </a:p>
        </p:txBody>
      </p:sp>
      <p:sp>
        <p:nvSpPr>
          <p:cNvPr id="343" name="Google Shape;343;p49"/>
          <p:cNvSpPr/>
          <p:nvPr/>
        </p:nvSpPr>
        <p:spPr>
          <a:xfrm>
            <a:off x="1091425" y="4013163"/>
            <a:ext cx="2703900" cy="447600"/>
          </a:xfrm>
          <a:prstGeom prst="wedgeRectCallout">
            <a:avLst>
              <a:gd fmla="val 91086" name="adj1"/>
              <a:gd fmla="val 495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Job Salary</a:t>
            </a:r>
            <a:endParaRPr sz="1600"/>
          </a:p>
        </p:txBody>
      </p:sp>
      <p:sp>
        <p:nvSpPr>
          <p:cNvPr id="344" name="Google Shape;344;p49"/>
          <p:cNvSpPr/>
          <p:nvPr/>
        </p:nvSpPr>
        <p:spPr>
          <a:xfrm>
            <a:off x="1091425" y="4684875"/>
            <a:ext cx="2703900" cy="447600"/>
          </a:xfrm>
          <a:prstGeom prst="wedgeRectCallout">
            <a:avLst>
              <a:gd fmla="val 92410" name="adj1"/>
              <a:gd fmla="val -565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Contract length for Job</a:t>
            </a:r>
            <a:endParaRPr sz="1600"/>
          </a:p>
        </p:txBody>
      </p:sp>
      <p:sp>
        <p:nvSpPr>
          <p:cNvPr id="345" name="Google Shape;345;p49"/>
          <p:cNvSpPr/>
          <p:nvPr/>
        </p:nvSpPr>
        <p:spPr>
          <a:xfrm>
            <a:off x="1091425" y="5535513"/>
            <a:ext cx="2703900" cy="447600"/>
          </a:xfrm>
          <a:prstGeom prst="wedgeRectCallout">
            <a:avLst>
              <a:gd fmla="val 92410" name="adj1"/>
              <a:gd fmla="val -1985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Link to Job </a:t>
            </a:r>
            <a:r>
              <a:rPr lang="en-US" sz="1600"/>
              <a:t>listings</a:t>
            </a:r>
            <a:r>
              <a:rPr lang="en-US" sz="1600"/>
              <a:t> full description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Watson Assistant flow 1</a:t>
            </a:r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0" y="1632350"/>
            <a:ext cx="3924200" cy="41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225" y="1632350"/>
            <a:ext cx="3924200" cy="416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Watson Assistant flow 2</a:t>
            </a:r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0" y="1650250"/>
            <a:ext cx="3895725" cy="390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25" y="1650256"/>
            <a:ext cx="38957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</a:t>
            </a:r>
            <a:r>
              <a:rPr lang="en-US"/>
              <a:t>knowledge base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665165" y="1651000"/>
            <a:ext cx="7782000" cy="45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To update the knowledge base with fresh scraped data, user just have to upload it into the Watson Discovery workspace;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Since the fields and ground work is already set, nothing else needs to be done</a:t>
            </a:r>
            <a:endParaRPr sz="1800"/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75" y="2955351"/>
            <a:ext cx="7781399" cy="354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/>
          <p:nvPr/>
        </p:nvSpPr>
        <p:spPr>
          <a:xfrm>
            <a:off x="6231300" y="4046750"/>
            <a:ext cx="1504200" cy="50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685800" y="1981200"/>
            <a:ext cx="77820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/>
              <a:t>Thank you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This project aims to solve Oaktree Consulting’s problem of having countless repetitive HR enquiries that can be answered with ease. 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CS Bot as a solution will help to respond to these enquiries and thus lead to an increase in productivity and the reduce time and resources used.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Specification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Requirements of the project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Develop a Customer Service chatbot for Oaktree Consulting using IBM Watson Assistant to streamline HR support queries by automating the dialog flow.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968"/>
            <a:ext cx="7611224" cy="2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168400" y="4605067"/>
            <a:ext cx="75162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Telegram API &gt; Watson Assistant &gt; Db2 (node-red)</a:t>
            </a:r>
            <a:br>
              <a:rPr lang="en-US"/>
            </a:br>
            <a:r>
              <a:rPr lang="en-US"/>
              <a:t>User inputs through Telegram, Telegram calls Watson Assistant for Job Data </a:t>
            </a:r>
            <a:br>
              <a:rPr lang="en-US"/>
            </a:br>
            <a:r>
              <a:rPr lang="en-US"/>
              <a:t>Job Data is returned to the user through Telegram</a:t>
            </a:r>
            <a:br>
              <a:rPr lang="en-US"/>
            </a:b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4434900" y="2848700"/>
            <a:ext cx="1135500" cy="68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4598100" y="2928650"/>
            <a:ext cx="80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Scrape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stCxn id="222" idx="0"/>
          </p:cNvCxnSpPr>
          <p:nvPr/>
        </p:nvCxnSpPr>
        <p:spPr>
          <a:xfrm flipH="1" rot="10800000">
            <a:off x="5002650" y="2351750"/>
            <a:ext cx="69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791156"/>
            <a:ext cx="8520600" cy="101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Allocation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25" y="2206417"/>
            <a:ext cx="6054986" cy="342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5713500" y="2780750"/>
            <a:ext cx="1099800" cy="8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713500" y="3038150"/>
            <a:ext cx="109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latin typeface="Calibri"/>
                <a:ea typeface="Calibri"/>
                <a:cs typeface="Calibri"/>
                <a:sym typeface="Calibri"/>
              </a:rPr>
              <a:t>Job Source (Monster.com/indeed.com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5901275" y="2297925"/>
            <a:ext cx="128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Iskandar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1824050" y="2321025"/>
            <a:ext cx="8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Koh Jun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1555800" y="5212800"/>
            <a:ext cx="75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Greg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1824050" y="2780750"/>
            <a:ext cx="1099800" cy="8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2029650" y="2894500"/>
            <a:ext cx="83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Channel ( Telegram/ Web)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681248" y="760606"/>
            <a:ext cx="7781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Design (User Case Diagram) 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0" y="1517506"/>
            <a:ext cx="8384402" cy="518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681248" y="760606"/>
            <a:ext cx="7781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Design (ERD) 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50" y="2016526"/>
            <a:ext cx="6834174" cy="37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665610" y="8933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Gantt Chart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0250"/>
            <a:ext cx="8839200" cy="26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1950"/>
            <a:ext cx="8294598" cy="22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