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9975" cx="21386800"/>
  <p:notesSz cx="6805600" cy="9944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7" orient="horz"/>
        <p:guide pos="67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085975" y="746125"/>
            <a:ext cx="2633663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S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2085975" y="746125"/>
            <a:ext cx="2633663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u="sng"/>
              <a:t>NOTES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SG" u="none"/>
              <a:t>Refer to write ups in ‘Past Projects for Reference’ Booklet for Project overview write ups - http://yoda.soi.rp.edu.sg/wiki/index.php/FYP_Wiki</a:t>
            </a:r>
            <a:endParaRPr b="0" u="none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ENGLISH - </a:t>
            </a:r>
            <a:r>
              <a:rPr b="1" lang="en-SG"/>
              <a:t>British E.g. organi</a:t>
            </a:r>
            <a:r>
              <a:rPr b="1" lang="en-SG" u="sng">
                <a:solidFill>
                  <a:srgbClr val="E16609"/>
                </a:solidFill>
              </a:rPr>
              <a:t>s</a:t>
            </a:r>
            <a:r>
              <a:rPr b="1" lang="en-SG" u="none"/>
              <a:t>ation VS organi</a:t>
            </a:r>
            <a:r>
              <a:rPr b="1" lang="en-SG" u="sng">
                <a:solidFill>
                  <a:srgbClr val="E16609"/>
                </a:solidFill>
              </a:rPr>
              <a:t>z</a:t>
            </a:r>
            <a:r>
              <a:rPr b="1" lang="en-SG" u="none"/>
              <a:t>ation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Font: RP approved font - Arial family only.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Header: Arial Bold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Copy text: Arial regular or Arial Bold. Use Emphasis of our SOI orange in moderation.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Picture frame – Give a 4.5 or 6pt orange outline.</a:t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26281" y="14013"/>
            <a:ext cx="21360519" cy="30289216"/>
            <a:chOff x="26281" y="14013"/>
            <a:chExt cx="21360519" cy="30289216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6281" y="14013"/>
              <a:ext cx="21360519" cy="3028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b="90185" l="17619" r="50713" t="0"/>
            <a:stretch/>
          </p:blipFill>
          <p:spPr>
            <a:xfrm>
              <a:off x="3657600" y="378347"/>
              <a:ext cx="6764169" cy="29728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993" y="886947"/>
            <a:ext cx="2401625" cy="2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701707" y="7432962"/>
            <a:ext cx="19983384" cy="192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4993391" y="11724644"/>
            <a:ext cx="25836107" cy="4812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-4808892" y="7090837"/>
            <a:ext cx="25836107" cy="14079643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604010" y="9406420"/>
            <a:ext cx="18178780" cy="6490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3208020" y="17158652"/>
            <a:ext cx="14970760" cy="7738216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lvl="0" algn="ctr">
              <a:spcBef>
                <a:spcPts val="1760"/>
              </a:spcBef>
              <a:spcAft>
                <a:spcPts val="0"/>
              </a:spcAft>
              <a:buClr>
                <a:srgbClr val="888888"/>
              </a:buClr>
              <a:buSzPts val="8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689410" y="19457691"/>
            <a:ext cx="18178780" cy="6013939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Arial"/>
              <a:buNone/>
              <a:defRPr b="1" sz="12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689410" y="12833948"/>
            <a:ext cx="18178780" cy="6623742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40"/>
              </a:spcBef>
              <a:spcAft>
                <a:spcPts val="0"/>
              </a:spcAft>
              <a:buClr>
                <a:srgbClr val="888888"/>
              </a:buClr>
              <a:buSzPts val="5200"/>
              <a:buNone/>
              <a:defRPr sz="5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69340" y="7065330"/>
            <a:ext cx="9445837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800100" lvl="0" marL="457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indent="-717550" lvl="1" marL="914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2pPr>
            <a:lvl3pPr indent="-641350" lvl="2" marL="1371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indent="-596900" lvl="3" marL="1828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–"/>
              <a:defRPr sz="5800"/>
            </a:lvl4pPr>
            <a:lvl5pPr indent="-596900" lvl="4" marL="22860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»"/>
              <a:defRPr sz="5800"/>
            </a:lvl5pPr>
            <a:lvl6pPr indent="-596900" lvl="5" marL="27432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6pPr>
            <a:lvl7pPr indent="-596900" lvl="6" marL="3200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7pPr>
            <a:lvl8pPr indent="-596900" lvl="7" marL="3657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8pPr>
            <a:lvl9pPr indent="-596900" lvl="8" marL="4114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0871623" y="7065330"/>
            <a:ext cx="9445837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800100" lvl="0" marL="457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indent="-717550" lvl="1" marL="914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2pPr>
            <a:lvl3pPr indent="-641350" lvl="2" marL="1371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indent="-596900" lvl="3" marL="1828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–"/>
              <a:defRPr sz="5800"/>
            </a:lvl4pPr>
            <a:lvl5pPr indent="-596900" lvl="4" marL="22860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»"/>
              <a:defRPr sz="5800"/>
            </a:lvl5pPr>
            <a:lvl6pPr indent="-596900" lvl="5" marL="27432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6pPr>
            <a:lvl7pPr indent="-596900" lvl="6" marL="3200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7pPr>
            <a:lvl8pPr indent="-596900" lvl="7" marL="3657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8pPr>
            <a:lvl9pPr indent="-596900" lvl="8" marL="4114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69340" y="6777950"/>
            <a:ext cx="9449551" cy="2824727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1pPr>
            <a:lvl2pPr indent="-22860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b="1" sz="6500"/>
            </a:lvl2pPr>
            <a:lvl3pPr indent="-2286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b="1" sz="5800"/>
            </a:lvl3pPr>
            <a:lvl4pPr indent="-2286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4pPr>
            <a:lvl5pPr indent="-2286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5pPr>
            <a:lvl6pPr indent="-2286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6pPr>
            <a:lvl7pPr indent="-2286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7pPr>
            <a:lvl8pPr indent="-2286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8pPr>
            <a:lvl9pPr indent="-2286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069340" y="9602677"/>
            <a:ext cx="9449551" cy="1744603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71755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1pPr>
            <a:lvl2pPr indent="-64135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2pPr>
            <a:lvl3pPr indent="-5969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3pPr>
            <a:lvl4pPr indent="-5588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–"/>
              <a:defRPr sz="5200"/>
            </a:lvl4pPr>
            <a:lvl5pPr indent="-5588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»"/>
              <a:defRPr sz="5200"/>
            </a:lvl5pPr>
            <a:lvl6pPr indent="-5588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indent="-5588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indent="-5588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indent="-5588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10864198" y="6777950"/>
            <a:ext cx="9453263" cy="2824727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1pPr>
            <a:lvl2pPr indent="-22860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b="1" sz="6500"/>
            </a:lvl2pPr>
            <a:lvl3pPr indent="-2286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b="1" sz="5800"/>
            </a:lvl3pPr>
            <a:lvl4pPr indent="-2286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4pPr>
            <a:lvl5pPr indent="-2286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5pPr>
            <a:lvl6pPr indent="-2286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6pPr>
            <a:lvl7pPr indent="-2286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7pPr>
            <a:lvl8pPr indent="-2286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8pPr>
            <a:lvl9pPr indent="-2286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10864198" y="9602677"/>
            <a:ext cx="9453263" cy="1744603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71755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1pPr>
            <a:lvl2pPr indent="-64135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2pPr>
            <a:lvl3pPr indent="-5969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3pPr>
            <a:lvl4pPr indent="-5588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–"/>
              <a:defRPr sz="5200"/>
            </a:lvl4pPr>
            <a:lvl5pPr indent="-5588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»"/>
              <a:defRPr sz="5200"/>
            </a:lvl5pPr>
            <a:lvl6pPr indent="-5588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indent="-5588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indent="-5588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indent="-5588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1069341" y="1205591"/>
            <a:ext cx="7036110" cy="5130774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8361645" y="1205594"/>
            <a:ext cx="11955815" cy="25843120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882650" lvl="0" marL="457200" algn="l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Char char="•"/>
              <a:defRPr sz="10300"/>
            </a:lvl1pPr>
            <a:lvl2pPr indent="-8001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2pPr>
            <a:lvl3pPr indent="-717550" lvl="2" marL="1371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3pPr>
            <a:lvl4pPr indent="-641350" lvl="3" marL="1828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4pPr>
            <a:lvl5pPr indent="-641350" lvl="4" marL="22860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»"/>
              <a:defRPr sz="6500"/>
            </a:lvl5pPr>
            <a:lvl6pPr indent="-641350" lvl="5" marL="2743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6pPr>
            <a:lvl7pPr indent="-641350" lvl="6" marL="3200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7pPr>
            <a:lvl8pPr indent="-641350" lvl="7" marL="3657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8pPr>
            <a:lvl9pPr indent="-641350" lvl="8" marL="4114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indent="-22860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indent="-22860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4pPr>
            <a:lvl5pPr indent="-22860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5pPr>
            <a:lvl6pPr indent="-22860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6pPr>
            <a:lvl7pPr indent="-22860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7pPr>
            <a:lvl8pPr indent="-22860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8pPr>
            <a:lvl9pPr indent="-22860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4191962" y="21195981"/>
            <a:ext cx="12832080" cy="2502306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lvl="0" marR="0" rtl="0" algn="l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0" i="0" sz="9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191962" y="23698288"/>
            <a:ext cx="12832080" cy="3553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indent="-22860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indent="-22860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4pPr>
            <a:lvl5pPr indent="-22860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5pPr>
            <a:lvl6pPr indent="-22860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6pPr>
            <a:lvl7pPr indent="-22860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7pPr>
            <a:lvl8pPr indent="-22860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8pPr>
            <a:lvl9pPr indent="-22860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281" y="14013"/>
            <a:ext cx="21360519" cy="3028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0"/>
              <a:buFont typeface="Arial"/>
              <a:buNone/>
              <a:defRPr b="1" i="0" sz="9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787400" lvl="0" marL="4572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6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47700" lvl="2" marL="1371600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–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1500" lvl="4" marL="22860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»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41350" lvl="5" marL="27432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1350" lvl="6" marL="32004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1350" lvl="7" marL="36576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1350" lvl="8" marL="41148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1069340" y="3402683"/>
            <a:ext cx="19993212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b="0" lang="en-SG" sz="56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Customer Service Bot for a HR Recruitment Agency</a:t>
            </a:r>
            <a:br>
              <a:rPr lang="en-SG" sz="8000"/>
            </a:br>
            <a:r>
              <a:rPr lang="en-SG" sz="4000"/>
              <a:t>Partner Organisation: </a:t>
            </a:r>
            <a:r>
              <a:rPr i="1" lang="en-SG" sz="4000"/>
              <a:t>Oaktree Consulting</a:t>
            </a:r>
            <a:endParaRPr i="1" sz="4000"/>
          </a:p>
        </p:txBody>
      </p:sp>
      <p:sp>
        <p:nvSpPr>
          <p:cNvPr id="100" name="Google Shape;100;p13"/>
          <p:cNvSpPr/>
          <p:nvPr/>
        </p:nvSpPr>
        <p:spPr>
          <a:xfrm>
            <a:off x="1262384" y="6210995"/>
            <a:ext cx="18288001" cy="1208842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57925" y="7562150"/>
            <a:ext cx="18696900" cy="9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SG" sz="3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r>
              <a:rPr i="1" lang="en-SG" sz="3500">
                <a:solidFill>
                  <a:srgbClr val="595959"/>
                </a:solidFill>
              </a:rPr>
              <a:t>Time, effort and money is wasted to have Human Resources agent(s) to be on desk 24/7, providing live support. Especially when answering repetitive enquiries from Jobseekers.</a:t>
            </a:r>
            <a:endParaRPr i="1" sz="3500">
              <a:solidFill>
                <a:srgbClr val="595959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>
              <a:solidFill>
                <a:srgbClr val="595959"/>
              </a:solidFill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3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en-SG" sz="3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Requirements: </a:t>
            </a:r>
            <a:r>
              <a:rPr i="1" lang="en-SG" sz="3500">
                <a:solidFill>
                  <a:srgbClr val="22222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To learn and pick up IBM Watson Assistant Enterprise AI skills and relevant Technologies such as Node.js to </a:t>
            </a:r>
            <a:r>
              <a:rPr i="1" lang="en-SG" sz="35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design and develop a Chatbot</a:t>
            </a:r>
            <a:endParaRPr i="1" sz="3500">
              <a:solidFill>
                <a:srgbClr val="595959"/>
              </a:solidFill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i="1" sz="3500">
              <a:solidFill>
                <a:srgbClr val="595959"/>
              </a:solidFill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en-SG" sz="3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i="1" lang="en-SG" sz="3500">
                <a:solidFill>
                  <a:srgbClr val="595959"/>
                </a:solidFill>
              </a:rPr>
              <a:t>T</a:t>
            </a:r>
            <a:r>
              <a:rPr i="1" lang="en-SG" sz="3500">
                <a:solidFill>
                  <a:srgbClr val="595959"/>
                </a:solidFill>
              </a:rPr>
              <a:t>o create a chatbot to allow users to find </a:t>
            </a:r>
            <a:r>
              <a:rPr i="1" lang="en-SG" sz="3500">
                <a:solidFill>
                  <a:srgbClr val="595959"/>
                </a:solidFill>
              </a:rPr>
              <a:t>specific job applications in an all-in-one channel</a:t>
            </a:r>
            <a:endParaRPr i="1" sz="3500">
              <a:solidFill>
                <a:srgbClr val="595959"/>
              </a:solidFill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i="1" sz="3500">
              <a:solidFill>
                <a:srgbClr val="595959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SG" sz="3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Technologies: </a:t>
            </a:r>
            <a:r>
              <a:rPr i="1" lang="en-SG" sz="3500">
                <a:solidFill>
                  <a:srgbClr val="595959"/>
                </a:solidFill>
              </a:rPr>
              <a:t>IBM Cloud, IBM Watson Assistant,IBM Watson Discovery, Knowledge studio, IBM DB2, Node Red, HTML, Visual Studio, UI Path, Python</a:t>
            </a:r>
            <a:endParaRPr i="1" sz="3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260352" y="26996913"/>
            <a:ext cx="935805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595959"/>
                </a:solidFill>
              </a:rPr>
              <a:t>Mohamad Iskandar Syah B M H (Team Coordinator) ,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595959"/>
                </a:solidFill>
              </a:rPr>
              <a:t> Greg Lau Kai Jie,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595959"/>
                </a:solidFill>
              </a:rPr>
              <a:t>Liew Koh Jun 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595959"/>
                </a:solidFill>
              </a:rPr>
              <a:t>Mr Ho Chee Wai (Supervisor)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7087325" y="15701225"/>
            <a:ext cx="716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25" lIns="45650" spcFirstLastPara="1" rIns="45650" wrap="square" tIns="22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rgbClr val="595959"/>
                </a:solidFill>
              </a:rPr>
              <a:t>Dialog between user and CS Bot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25" y="22484800"/>
            <a:ext cx="8851250" cy="43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725" y="23107638"/>
            <a:ext cx="2610975" cy="344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5700" y="16522950"/>
            <a:ext cx="7454250" cy="53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93400" y="22640625"/>
            <a:ext cx="10548451" cy="50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12901125" y="22194400"/>
            <a:ext cx="7019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500"/>
              <a:t>Data collected from texts in the form of charts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