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d814cf7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814cf7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cb9a0b074_1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b9a0b074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723630543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2363054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hyperlink" Target="https://aws.amazon.com/free/" TargetMode="External"/><Relationship Id="rId5" Type="http://schemas.openxmlformats.org/officeDocument/2006/relationships/hyperlink" Target="https://aws.amazon.com/fre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CLOUD-1 </a:t>
            </a:r>
            <a:endParaRPr/>
          </a:p>
          <a:p>
            <a:pPr indent="0" lvl="0" marL="0" rtl="0" algn="ctr">
              <a:spcBef>
                <a:spcPts val="0"/>
              </a:spcBef>
              <a:spcAft>
                <a:spcPts val="0"/>
              </a:spcAft>
              <a:buNone/>
            </a:pPr>
            <a:r>
              <a:rPr lang="en"/>
              <a:t>AWS</a:t>
            </a:r>
            <a:endParaRPr/>
          </a:p>
          <a:p>
            <a:pPr indent="0" lvl="0" marL="0" rtl="0" algn="ctr">
              <a:spcBef>
                <a:spcPts val="0"/>
              </a:spcBef>
              <a:spcAft>
                <a:spcPts val="0"/>
              </a:spcAft>
              <a:buNone/>
            </a:pPr>
            <a:r>
              <a:t/>
            </a:r>
            <a:endParaRPr sz="3000"/>
          </a:p>
          <a:p>
            <a:pPr indent="0" lvl="0" marL="0" rtl="0" algn="ctr">
              <a:spcBef>
                <a:spcPts val="0"/>
              </a:spcBef>
              <a:spcAft>
                <a:spcPts val="0"/>
              </a:spcAft>
              <a:buNone/>
            </a:pPr>
            <a:r>
              <a:rPr lang="en" sz="3000"/>
              <a:t>Wethinkcode_</a:t>
            </a:r>
            <a:endParaRPr sz="3000"/>
          </a:p>
          <a:p>
            <a:pPr indent="0" lvl="0" marL="0" rtl="0" algn="ctr">
              <a:spcBef>
                <a:spcPts val="0"/>
              </a:spcBef>
              <a:spcAft>
                <a:spcPts val="0"/>
              </a:spcAft>
              <a:buNone/>
            </a:pPr>
            <a:r>
              <a:rPr lang="en" sz="1800"/>
              <a:t>2019</a:t>
            </a:r>
            <a:endParaRPr sz="1800"/>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ANTINI</a:t>
            </a:r>
            <a:endParaRPr sz="2400"/>
          </a:p>
          <a:p>
            <a:pPr indent="0" lvl="0" marL="0" rtl="0" algn="ctr">
              <a:spcBef>
                <a:spcPts val="0"/>
              </a:spcBef>
              <a:spcAft>
                <a:spcPts val="0"/>
              </a:spcAft>
              <a:buNone/>
            </a:pPr>
            <a:r>
              <a:rPr lang="en" sz="2400"/>
              <a:t>TNTINI</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pic>
        <p:nvPicPr>
          <p:cNvPr descr="Screen Shot 2015-11-20 at 9.47.21 AM.png" id="124" name="Google Shape;124;p22"/>
          <p:cNvPicPr preferRelativeResize="0"/>
          <p:nvPr/>
        </p:nvPicPr>
        <p:blipFill rotWithShape="1">
          <a:blip r:embed="rId3">
            <a:alphaModFix/>
          </a:blip>
          <a:srcRect b="0" l="4413" r="4404" t="0"/>
          <a:stretch/>
        </p:blipFill>
        <p:spPr>
          <a:xfrm>
            <a:off x="0" y="0"/>
            <a:ext cx="9144000" cy="5143504"/>
          </a:xfrm>
          <a:prstGeom prst="rect">
            <a:avLst/>
          </a:prstGeom>
          <a:noFill/>
          <a:ln>
            <a:noFill/>
          </a:ln>
        </p:spPr>
      </p:pic>
      <p:sp>
        <p:nvSpPr>
          <p:cNvPr id="125" name="Google Shape;125;p22"/>
          <p:cNvSpPr txBox="1"/>
          <p:nvPr>
            <p:ph type="title"/>
          </p:nvPr>
        </p:nvSpPr>
        <p:spPr>
          <a:xfrm>
            <a:off x="306150" y="282625"/>
            <a:ext cx="6026700" cy="42363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Lato"/>
                <a:ea typeface="Lato"/>
                <a:cs typeface="Lato"/>
                <a:sym typeface="Lato"/>
              </a:rPr>
              <a:t>To minimize the distance between the visitors and your website’s server, a CDN stores a cached version of its content in multiple geographical locations (a.k.a., points of presence, or PoPs). Each PoP contains a number of caching servers responsible for content delivery to visitors within its proximity.</a:t>
            </a:r>
            <a:endParaRPr sz="1800">
              <a:solidFill>
                <a:schemeClr val="dk1"/>
              </a:solidFill>
              <a:latin typeface="Lato"/>
              <a:ea typeface="Lato"/>
              <a:cs typeface="Lato"/>
              <a:sym typeface="Lato"/>
            </a:endParaRPr>
          </a:p>
          <a:p>
            <a:pPr indent="0" lvl="0" marL="0" rtl="0" algn="l">
              <a:spcBef>
                <a:spcPts val="0"/>
              </a:spcBef>
              <a:spcAft>
                <a:spcPts val="0"/>
              </a:spcAft>
              <a:buNone/>
            </a:pPr>
            <a:r>
              <a:t/>
            </a:r>
            <a:endParaRPr sz="1800">
              <a:solidFill>
                <a:schemeClr val="dk1"/>
              </a:solidFill>
              <a:latin typeface="Lato"/>
              <a:ea typeface="Lato"/>
              <a:cs typeface="Lato"/>
              <a:sym typeface="Lato"/>
            </a:endParaRPr>
          </a:p>
          <a:p>
            <a:pPr indent="0" lvl="0" marL="0" rtl="0" algn="l">
              <a:spcBef>
                <a:spcPts val="0"/>
              </a:spcBef>
              <a:spcAft>
                <a:spcPts val="0"/>
              </a:spcAft>
              <a:buNone/>
            </a:pPr>
            <a:r>
              <a:t/>
            </a:r>
            <a:endParaRPr b="0" sz="1800"/>
          </a:p>
          <a:p>
            <a:pPr indent="0" lvl="0" marL="0" rtl="0" algn="l">
              <a:spcBef>
                <a:spcPts val="0"/>
              </a:spcBef>
              <a:spcAft>
                <a:spcPts val="0"/>
              </a:spcAft>
              <a:buNone/>
            </a:pPr>
            <a:r>
              <a:t/>
            </a:r>
            <a:endParaRPr b="0" sz="1800"/>
          </a:p>
          <a:p>
            <a:pPr indent="0" lvl="0" marL="0" rtl="0" algn="l">
              <a:spcBef>
                <a:spcPts val="0"/>
              </a:spcBef>
              <a:spcAft>
                <a:spcPts val="0"/>
              </a:spcAft>
              <a:buNone/>
            </a:pPr>
            <a:r>
              <a:t/>
            </a:r>
            <a:endParaRPr b="0" sz="1800"/>
          </a:p>
          <a:p>
            <a:pPr indent="0" lvl="0" marL="0" rtl="0" algn="l">
              <a:spcBef>
                <a:spcPts val="0"/>
              </a:spcBef>
              <a:spcAft>
                <a:spcPts val="0"/>
              </a:spcAft>
              <a:buNone/>
            </a:pPr>
            <a:r>
              <a:t/>
            </a:r>
            <a:endParaRPr b="0" sz="1800"/>
          </a:p>
          <a:p>
            <a:pPr indent="0" lvl="0" marL="0" rtl="0" algn="l">
              <a:spcBef>
                <a:spcPts val="0"/>
              </a:spcBef>
              <a:spcAft>
                <a:spcPts val="0"/>
              </a:spcAft>
              <a:buNone/>
            </a:pPr>
            <a:r>
              <a:rPr b="0" lang="en" sz="1800"/>
              <a:t>http://test-ntini.us-east-1.elasticbeanstalk.com/</a:t>
            </a:r>
            <a:endParaRPr b="0"/>
          </a:p>
          <a:p>
            <a:pPr indent="0" lvl="0" marL="0" rtl="0" algn="l">
              <a:spcBef>
                <a:spcPts val="0"/>
              </a:spcBef>
              <a:spcAft>
                <a:spcPts val="0"/>
              </a:spcAft>
              <a:buNone/>
            </a:pPr>
            <a:r>
              <a:t/>
            </a:r>
            <a:endParaRPr b="0" sz="1800"/>
          </a:p>
          <a:p>
            <a:pPr indent="0" lvl="0" marL="0" rtl="0" algn="l">
              <a:spcBef>
                <a:spcPts val="0"/>
              </a:spcBef>
              <a:spcAft>
                <a:spcPts val="0"/>
              </a:spcAft>
              <a:buNone/>
            </a:pPr>
            <a:r>
              <a:rPr i="1" lang="en" sz="3000"/>
              <a:t>ANTINI</a:t>
            </a:r>
            <a:endParaRPr i="1" sz="3000"/>
          </a:p>
          <a:p>
            <a:pPr indent="0" lvl="0" marL="0" rtl="0" algn="l">
              <a:spcBef>
                <a:spcPts val="0"/>
              </a:spcBef>
              <a:spcAft>
                <a:spcPts val="0"/>
              </a:spcAft>
              <a:buNone/>
            </a:pPr>
            <a:r>
              <a:rPr i="1" lang="en" sz="3000"/>
              <a:t>TNTINI</a:t>
            </a:r>
            <a:endParaRPr i="1" sz="3000"/>
          </a:p>
        </p:txBody>
      </p:sp>
      <p:pic>
        <p:nvPicPr>
          <p:cNvPr id="126" name="Google Shape;126;p22"/>
          <p:cNvPicPr preferRelativeResize="0"/>
          <p:nvPr/>
        </p:nvPicPr>
        <p:blipFill>
          <a:blip r:embed="rId4">
            <a:alphaModFix/>
          </a:blip>
          <a:stretch>
            <a:fillRect/>
          </a:stretch>
        </p:blipFill>
        <p:spPr>
          <a:xfrm>
            <a:off x="6096000" y="70775"/>
            <a:ext cx="2969025" cy="5072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215700"/>
            <a:ext cx="8173800" cy="86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0" lang="en" sz="2400">
                <a:solidFill>
                  <a:schemeClr val="dk1"/>
                </a:solidFill>
                <a:latin typeface="Lato"/>
                <a:ea typeface="Lato"/>
                <a:cs typeface="Lato"/>
                <a:sym typeface="Lato"/>
              </a:rPr>
              <a:t>Install a simple wordpress website on a cloud infrastructure (AMAZON WEB SERVICES)</a:t>
            </a:r>
            <a:endParaRPr sz="2400">
              <a:solidFill>
                <a:schemeClr val="dk1"/>
              </a:solidFill>
            </a:endParaRPr>
          </a:p>
        </p:txBody>
      </p:sp>
      <p:sp>
        <p:nvSpPr>
          <p:cNvPr id="79" name="Google Shape;79;p14"/>
          <p:cNvSpPr txBox="1"/>
          <p:nvPr>
            <p:ph idx="4294967295" type="title"/>
          </p:nvPr>
        </p:nvSpPr>
        <p:spPr>
          <a:xfrm>
            <a:off x="487950" y="1080300"/>
            <a:ext cx="8278800" cy="3877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latin typeface="Arial"/>
                <a:ea typeface="Arial"/>
                <a:cs typeface="Arial"/>
                <a:sym typeface="Arial"/>
              </a:rPr>
              <a:t>• Your website must be running at all times on at least 2 servers, if possible located in different server farms. </a:t>
            </a:r>
            <a:endParaRPr sz="1400">
              <a:latin typeface="Arial"/>
              <a:ea typeface="Arial"/>
              <a:cs typeface="Arial"/>
              <a:sym typeface="Arial"/>
            </a:endParaRPr>
          </a:p>
          <a:p>
            <a:pPr indent="0" lvl="0" marL="0" rtl="0" algn="l">
              <a:lnSpc>
                <a:spcPct val="150000"/>
              </a:lnSpc>
              <a:spcBef>
                <a:spcPts val="0"/>
              </a:spcBef>
              <a:spcAft>
                <a:spcPts val="0"/>
              </a:spcAft>
              <a:buNone/>
            </a:pPr>
            <a:r>
              <a:rPr lang="en" sz="1400">
                <a:latin typeface="Arial"/>
                <a:ea typeface="Arial"/>
                <a:cs typeface="Arial"/>
                <a:sym typeface="Arial"/>
              </a:rPr>
              <a:t>• Some sort of mechanism will randomly and evenly redirect visitors to any of your servers </a:t>
            </a:r>
            <a:endParaRPr sz="1400">
              <a:latin typeface="Arial"/>
              <a:ea typeface="Arial"/>
              <a:cs typeface="Arial"/>
              <a:sym typeface="Arial"/>
            </a:endParaRPr>
          </a:p>
          <a:p>
            <a:pPr indent="0" lvl="0" marL="0" rtl="0" algn="l">
              <a:lnSpc>
                <a:spcPct val="150000"/>
              </a:lnSpc>
              <a:spcBef>
                <a:spcPts val="0"/>
              </a:spcBef>
              <a:spcAft>
                <a:spcPts val="0"/>
              </a:spcAft>
              <a:buNone/>
            </a:pPr>
            <a:r>
              <a:rPr lang="en" sz="1400">
                <a:latin typeface="Arial"/>
                <a:ea typeface="Arial"/>
                <a:cs typeface="Arial"/>
                <a:sym typeface="Arial"/>
              </a:rPr>
              <a:t>• Traffic pikes will trigger the launch of other servers with perfectly synced data (and the other way around if the traffic fades) </a:t>
            </a:r>
            <a:endParaRPr sz="1400">
              <a:latin typeface="Arial"/>
              <a:ea typeface="Arial"/>
              <a:cs typeface="Arial"/>
              <a:sym typeface="Arial"/>
            </a:endParaRPr>
          </a:p>
          <a:p>
            <a:pPr indent="0" lvl="0" marL="0" rtl="0" algn="l">
              <a:lnSpc>
                <a:spcPct val="150000"/>
              </a:lnSpc>
              <a:spcBef>
                <a:spcPts val="0"/>
              </a:spcBef>
              <a:spcAft>
                <a:spcPts val="0"/>
              </a:spcAft>
              <a:buNone/>
            </a:pPr>
            <a:r>
              <a:rPr lang="en" sz="1400">
                <a:latin typeface="Arial"/>
                <a:ea typeface="Arial"/>
                <a:cs typeface="Arial"/>
                <a:sym typeface="Arial"/>
              </a:rPr>
              <a:t>• Logged in users will stay identified for the length of a normal session, no matter what </a:t>
            </a:r>
            <a:endParaRPr sz="1400">
              <a:latin typeface="Arial"/>
              <a:ea typeface="Arial"/>
              <a:cs typeface="Arial"/>
              <a:sym typeface="Arial"/>
            </a:endParaRPr>
          </a:p>
          <a:p>
            <a:pPr indent="0" lvl="0" marL="0" rtl="0" algn="l">
              <a:lnSpc>
                <a:spcPct val="150000"/>
              </a:lnSpc>
              <a:spcBef>
                <a:spcPts val="0"/>
              </a:spcBef>
              <a:spcAft>
                <a:spcPts val="0"/>
              </a:spcAft>
              <a:buNone/>
            </a:pPr>
            <a:r>
              <a:rPr lang="en" sz="1400">
                <a:latin typeface="Arial"/>
                <a:ea typeface="Arial"/>
                <a:cs typeface="Arial"/>
                <a:sym typeface="Arial"/>
              </a:rPr>
              <a:t>• Static content should be distributed as best as you can (CDN) </a:t>
            </a:r>
            <a:endParaRPr sz="1400">
              <a:latin typeface="Arial"/>
              <a:ea typeface="Arial"/>
              <a:cs typeface="Arial"/>
              <a:sym typeface="Arial"/>
            </a:endParaRPr>
          </a:p>
          <a:p>
            <a:pPr indent="0" lvl="0" marL="0" rtl="0" algn="l">
              <a:lnSpc>
                <a:spcPct val="150000"/>
              </a:lnSpc>
              <a:spcBef>
                <a:spcPts val="0"/>
              </a:spcBef>
              <a:spcAft>
                <a:spcPts val="0"/>
              </a:spcAft>
              <a:buNone/>
            </a:pPr>
            <a:r>
              <a:rPr lang="en" sz="1400">
                <a:latin typeface="Arial"/>
                <a:ea typeface="Arial"/>
                <a:cs typeface="Arial"/>
                <a:sym typeface="Arial"/>
              </a:rPr>
              <a:t>• New content on the site should be available across all instances immediately (or at least within a few seconds) </a:t>
            </a:r>
            <a:endParaRPr sz="1400">
              <a:latin typeface="Arial"/>
              <a:ea typeface="Arial"/>
              <a:cs typeface="Arial"/>
              <a:sym typeface="Arial"/>
            </a:endParaRPr>
          </a:p>
          <a:p>
            <a:pPr indent="0" lvl="0" marL="0" rtl="0" algn="l">
              <a:lnSpc>
                <a:spcPct val="150000"/>
              </a:lnSpc>
              <a:spcBef>
                <a:spcPts val="0"/>
              </a:spcBef>
              <a:spcAft>
                <a:spcPts val="0"/>
              </a:spcAft>
              <a:buNone/>
            </a:pPr>
            <a:r>
              <a:rPr lang="en" sz="1400">
                <a:latin typeface="Arial"/>
                <a:ea typeface="Arial"/>
                <a:cs typeface="Arial"/>
                <a:sym typeface="Arial"/>
              </a:rPr>
              <a:t>• Any failure should be handled so that your website is always available </a:t>
            </a:r>
            <a:endParaRPr sz="1400">
              <a:latin typeface="Arial"/>
              <a:ea typeface="Arial"/>
              <a:cs typeface="Arial"/>
              <a:sym typeface="Arial"/>
            </a:endParaRPr>
          </a:p>
          <a:p>
            <a:pPr indent="0" lvl="0" marL="0" rtl="0" algn="l">
              <a:lnSpc>
                <a:spcPct val="150000"/>
              </a:lnSpc>
              <a:spcBef>
                <a:spcPts val="0"/>
              </a:spcBef>
              <a:spcAft>
                <a:spcPts val="0"/>
              </a:spcAft>
              <a:buNone/>
            </a:pPr>
            <a:r>
              <a:rPr lang="en" sz="1400">
                <a:latin typeface="Arial"/>
                <a:ea typeface="Arial"/>
                <a:cs typeface="Arial"/>
                <a:sym typeface="Arial"/>
              </a:rPr>
              <a:t>• Hosting cost should reflect your actual usage </a:t>
            </a:r>
            <a:endParaRPr sz="1400">
              <a:latin typeface="Arial"/>
              <a:ea typeface="Arial"/>
              <a:cs typeface="Arial"/>
              <a:sym typeface="Arial"/>
            </a:endParaRPr>
          </a:p>
          <a:p>
            <a:pPr indent="0" lvl="0" marL="0" rtl="0" algn="l">
              <a:lnSpc>
                <a:spcPct val="150000"/>
              </a:lnSpc>
              <a:spcBef>
                <a:spcPts val="0"/>
              </a:spcBef>
              <a:spcAft>
                <a:spcPts val="0"/>
              </a:spcAft>
              <a:buNone/>
            </a:pPr>
            <a:r>
              <a:rPr lang="en" sz="1400">
                <a:latin typeface="Arial"/>
                <a:ea typeface="Arial"/>
                <a:cs typeface="Arial"/>
                <a:sym typeface="Arial"/>
              </a:rPr>
              <a:t>• The public should not even be able to reach anything they have no reason to reach.</a:t>
            </a:r>
            <a:endParaRPr sz="14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3" name="Shape 83"/>
        <p:cNvGrpSpPr/>
        <p:nvPr/>
      </p:nvGrpSpPr>
      <p:grpSpPr>
        <a:xfrm>
          <a:off x="0" y="0"/>
          <a:ext cx="0" cy="0"/>
          <a:chOff x="0" y="0"/>
          <a:chExt cx="0" cy="0"/>
        </a:xfrm>
      </p:grpSpPr>
      <p:pic>
        <p:nvPicPr>
          <p:cNvPr id="84" name="Google Shape;84;p15"/>
          <p:cNvPicPr preferRelativeResize="0"/>
          <p:nvPr/>
        </p:nvPicPr>
        <p:blipFill>
          <a:blip r:embed="rId3">
            <a:alphaModFix/>
          </a:blip>
          <a:stretch>
            <a:fillRect/>
          </a:stretch>
        </p:blipFill>
        <p:spPr>
          <a:xfrm>
            <a:off x="2301005" y="0"/>
            <a:ext cx="4541995" cy="5143500"/>
          </a:xfrm>
          <a:prstGeom prst="rect">
            <a:avLst/>
          </a:prstGeom>
          <a:noFill/>
          <a:ln>
            <a:noFill/>
          </a:ln>
        </p:spPr>
      </p:pic>
      <p:sp>
        <p:nvSpPr>
          <p:cNvPr id="85" name="Google Shape;85;p15"/>
          <p:cNvSpPr txBox="1"/>
          <p:nvPr/>
        </p:nvSpPr>
        <p:spPr>
          <a:xfrm>
            <a:off x="2855550" y="687399"/>
            <a:ext cx="3432900" cy="585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1. Intro</a:t>
            </a:r>
            <a:endParaRPr b="1" sz="3000">
              <a:solidFill>
                <a:schemeClr val="lt2"/>
              </a:solidFill>
              <a:latin typeface="Raleway"/>
              <a:ea typeface="Raleway"/>
              <a:cs typeface="Raleway"/>
              <a:sym typeface="Raleway"/>
            </a:endParaRPr>
          </a:p>
        </p:txBody>
      </p:sp>
      <p:sp>
        <p:nvSpPr>
          <p:cNvPr id="86" name="Google Shape;86;p15"/>
          <p:cNvSpPr txBox="1"/>
          <p:nvPr>
            <p:ph idx="4294967295" type="body"/>
          </p:nvPr>
        </p:nvSpPr>
        <p:spPr>
          <a:xfrm>
            <a:off x="2855550" y="1377475"/>
            <a:ext cx="3636000" cy="35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Architecture for Web App</a:t>
            </a:r>
            <a:r>
              <a:rPr lang="en" sz="1200">
                <a:solidFill>
                  <a:schemeClr val="dk2"/>
                </a:solidFill>
                <a:latin typeface="Raleway"/>
                <a:ea typeface="Raleway"/>
                <a:cs typeface="Raleway"/>
                <a:sym typeface="Raleway"/>
              </a:rPr>
              <a:t>.</a:t>
            </a:r>
            <a:endParaRPr sz="1200">
              <a:solidFill>
                <a:schemeClr val="dk2"/>
              </a:solidFill>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EC2 Instances</a:t>
            </a:r>
            <a:br>
              <a:rPr lang="en" sz="1400">
                <a:latin typeface="Raleway"/>
                <a:ea typeface="Raleway"/>
                <a:cs typeface="Raleway"/>
                <a:sym typeface="Raleway"/>
              </a:rPr>
            </a:br>
            <a:r>
              <a:rPr lang="en" sz="1200">
                <a:latin typeface="Raleway"/>
                <a:ea typeface="Raleway"/>
                <a:cs typeface="Raleway"/>
                <a:sym typeface="Raleway"/>
              </a:rPr>
              <a:t>Using Linux EC2 </a:t>
            </a:r>
            <a:r>
              <a:rPr lang="en" sz="1050">
                <a:solidFill>
                  <a:srgbClr val="333333"/>
                </a:solidFill>
                <a:highlight>
                  <a:srgbClr val="FFFFFF"/>
                </a:highlight>
                <a:latin typeface="Arial"/>
                <a:ea typeface="Arial"/>
                <a:cs typeface="Arial"/>
                <a:sym typeface="Arial"/>
              </a:rPr>
              <a:t> (</a:t>
            </a:r>
            <a:r>
              <a:rPr lang="en" sz="1050" u="sng">
                <a:solidFill>
                  <a:srgbClr val="E47911"/>
                </a:solidFill>
                <a:highlight>
                  <a:srgbClr val="FFFFFF"/>
                </a:highlight>
                <a:latin typeface="Arial"/>
                <a:ea typeface="Arial"/>
                <a:cs typeface="Arial"/>
                <a:sym typeface="Arial"/>
                <a:hlinkClick r:id="rId4"/>
              </a:rPr>
              <a:t>AWS Free Tier</a:t>
            </a:r>
            <a:r>
              <a:rPr lang="en" sz="1200">
                <a:latin typeface="Raleway"/>
                <a:ea typeface="Raleway"/>
                <a:cs typeface="Raleway"/>
                <a:sym typeface="Raleway"/>
              </a:rPr>
              <a:t>)</a:t>
            </a:r>
            <a:r>
              <a:rPr lang="en" sz="1200">
                <a:solidFill>
                  <a:schemeClr val="dk2"/>
                </a:solidFill>
                <a:latin typeface="Raleway"/>
                <a:ea typeface="Raleway"/>
                <a:cs typeface="Raleway"/>
                <a:sym typeface="Raleway"/>
              </a:rPr>
              <a:t>.</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RDS database </a:t>
            </a:r>
            <a:r>
              <a:rPr lang="en" sz="1050">
                <a:solidFill>
                  <a:srgbClr val="333333"/>
                </a:solidFill>
                <a:highlight>
                  <a:schemeClr val="lt1"/>
                </a:highlight>
                <a:latin typeface="Arial"/>
                <a:ea typeface="Arial"/>
                <a:cs typeface="Arial"/>
                <a:sym typeface="Arial"/>
              </a:rPr>
              <a:t> (</a:t>
            </a:r>
            <a:r>
              <a:rPr lang="en" sz="1050" u="sng">
                <a:solidFill>
                  <a:srgbClr val="E47911"/>
                </a:solidFill>
                <a:highlight>
                  <a:schemeClr val="lt1"/>
                </a:highlight>
                <a:latin typeface="Arial"/>
                <a:ea typeface="Arial"/>
                <a:cs typeface="Arial"/>
                <a:sym typeface="Arial"/>
                <a:hlinkClick r:id="rId5"/>
              </a:rPr>
              <a:t>AWS Free Tier</a:t>
            </a:r>
            <a:r>
              <a:rPr lang="en" sz="1200">
                <a:latin typeface="Raleway"/>
                <a:ea typeface="Raleway"/>
                <a:cs typeface="Raleway"/>
                <a:sym typeface="Raleway"/>
              </a:rPr>
              <a:t>).</a:t>
            </a:r>
            <a:br>
              <a:rPr lang="en" sz="1400">
                <a:latin typeface="Raleway"/>
                <a:ea typeface="Raleway"/>
                <a:cs typeface="Raleway"/>
                <a:sym typeface="Raleway"/>
              </a:rPr>
            </a:br>
            <a:r>
              <a:rPr lang="en" sz="1200">
                <a:latin typeface="Raleway"/>
                <a:ea typeface="Raleway"/>
                <a:cs typeface="Raleway"/>
                <a:sym typeface="Raleway"/>
              </a:rPr>
              <a:t>Mysql that is scalable</a:t>
            </a:r>
            <a:r>
              <a:rPr lang="en" sz="1200">
                <a:solidFill>
                  <a:schemeClr val="dk2"/>
                </a:solidFill>
                <a:latin typeface="Raleway"/>
                <a:ea typeface="Raleway"/>
                <a:cs typeface="Raleway"/>
                <a:sym typeface="Raleway"/>
              </a:rPr>
              <a:t>.</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Elasticbeanstalk </a:t>
            </a:r>
            <a:br>
              <a:rPr lang="en" sz="1400">
                <a:latin typeface="Raleway"/>
                <a:ea typeface="Raleway"/>
                <a:cs typeface="Raleway"/>
                <a:sym typeface="Raleway"/>
              </a:rPr>
            </a:br>
            <a:r>
              <a:rPr lang="en" sz="1200">
                <a:latin typeface="Raleway"/>
                <a:ea typeface="Raleway"/>
                <a:cs typeface="Raleway"/>
                <a:sym typeface="Raleway"/>
              </a:rPr>
              <a:t>Deploy install wordpress. Config the database, </a:t>
            </a:r>
            <a:r>
              <a:rPr lang="en" sz="1200">
                <a:latin typeface="Raleway"/>
                <a:ea typeface="Raleway"/>
                <a:cs typeface="Raleway"/>
                <a:sym typeface="Raleway"/>
              </a:rPr>
              <a:t>Load Balance</a:t>
            </a:r>
            <a:r>
              <a:rPr lang="en" sz="1200">
                <a:latin typeface="Raleway"/>
                <a:ea typeface="Raleway"/>
                <a:cs typeface="Raleway"/>
                <a:sym typeface="Raleway"/>
              </a:rPr>
              <a:t>, scalability </a:t>
            </a:r>
            <a:endParaRPr sz="1200">
              <a:solidFill>
                <a:schemeClr val="dk2"/>
              </a:solidFill>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b="1" lang="en" sz="1400">
                <a:solidFill>
                  <a:schemeClr val="dk1"/>
                </a:solidFill>
                <a:latin typeface="Raleway"/>
                <a:ea typeface="Raleway"/>
                <a:cs typeface="Raleway"/>
                <a:sym typeface="Raleway"/>
              </a:rPr>
              <a:t>Security / Group</a:t>
            </a:r>
            <a:endParaRPr sz="1200">
              <a:latin typeface="Raleway"/>
              <a:ea typeface="Raleway"/>
              <a:cs typeface="Raleway"/>
              <a:sym typeface="Raleway"/>
            </a:endParaRPr>
          </a:p>
          <a:p>
            <a:pPr indent="0" lvl="0" marL="457200" rtl="0" algn="l">
              <a:spcBef>
                <a:spcPts val="0"/>
              </a:spcBef>
              <a:spcAft>
                <a:spcPts val="1000"/>
              </a:spcAft>
              <a:buNone/>
            </a:pPr>
            <a:r>
              <a:t/>
            </a:r>
            <a:endParaRPr b="1" sz="1400">
              <a:solidFill>
                <a:schemeClr val="dk1"/>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ph type="title"/>
          </p:nvPr>
        </p:nvSpPr>
        <p:spPr>
          <a:xfrm>
            <a:off x="265500" y="200775"/>
            <a:ext cx="8386800" cy="4684500"/>
          </a:xfrm>
          <a:prstGeom prst="rect">
            <a:avLst/>
          </a:prstGeom>
        </p:spPr>
        <p:txBody>
          <a:bodyPr anchorCtr="0" anchor="ctr" bIns="91425" lIns="91425" spcFirstLastPara="1" rIns="91425" wrap="square" tIns="91425">
            <a:noAutofit/>
          </a:bodyPr>
          <a:lstStyle/>
          <a:p>
            <a:pPr indent="0" lvl="0" marL="0" rtl="0" algn="l">
              <a:lnSpc>
                <a:spcPct val="115000"/>
              </a:lnSpc>
              <a:spcBef>
                <a:spcPts val="1100"/>
              </a:spcBef>
              <a:spcAft>
                <a:spcPts val="0"/>
              </a:spcAft>
              <a:buClr>
                <a:schemeClr val="dk2"/>
              </a:buClr>
              <a:buSzPts val="1100"/>
              <a:buFont typeface="Arial"/>
              <a:buNone/>
            </a:pPr>
            <a:r>
              <a:rPr b="0" lang="en" sz="2400">
                <a:solidFill>
                  <a:srgbClr val="232F3E"/>
                </a:solidFill>
                <a:latin typeface="Arial"/>
                <a:ea typeface="Arial"/>
                <a:cs typeface="Arial"/>
                <a:sym typeface="Arial"/>
              </a:rPr>
              <a:t>Amazon RDS for MySQL frees you up to focus on application development by managing time-consuming database administration tasks including backups, software patching, monitoring, scaling and replication.</a:t>
            </a:r>
            <a:endParaRPr b="0" sz="2400">
              <a:solidFill>
                <a:srgbClr val="232F3E"/>
              </a:solidFill>
              <a:latin typeface="Arial"/>
              <a:ea typeface="Arial"/>
              <a:cs typeface="Arial"/>
              <a:sym typeface="Arial"/>
            </a:endParaRPr>
          </a:p>
          <a:p>
            <a:pPr indent="0" lvl="0" marL="0" rtl="0" algn="l">
              <a:lnSpc>
                <a:spcPct val="115000"/>
              </a:lnSpc>
              <a:spcBef>
                <a:spcPts val="1100"/>
              </a:spcBef>
              <a:spcAft>
                <a:spcPts val="0"/>
              </a:spcAft>
              <a:buNone/>
            </a:pPr>
            <a:r>
              <a:rPr b="0" lang="en" sz="2400">
                <a:solidFill>
                  <a:srgbClr val="232F3E"/>
                </a:solidFill>
                <a:latin typeface="Arial"/>
                <a:ea typeface="Arial"/>
                <a:cs typeface="Arial"/>
                <a:sym typeface="Arial"/>
              </a:rPr>
              <a:t>Amazon RDS supports MySQL Community Edition versions 5.5, 5.6, 5.7, and 8.0 which means that the code, applications, and tools you already use today can be used with Amazon RDS.</a:t>
            </a:r>
            <a:endParaRPr b="0" sz="2400">
              <a:solidFill>
                <a:schemeClr val="dk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id="96" name="Google Shape;96;p17"/>
          <p:cNvPicPr preferRelativeResize="0"/>
          <p:nvPr/>
        </p:nvPicPr>
        <p:blipFill>
          <a:blip r:embed="rId3">
            <a:alphaModFix/>
          </a:blip>
          <a:stretch>
            <a:fillRect/>
          </a:stretch>
        </p:blipFill>
        <p:spPr>
          <a:xfrm>
            <a:off x="152400" y="152400"/>
            <a:ext cx="5762625" cy="2152650"/>
          </a:xfrm>
          <a:prstGeom prst="rect">
            <a:avLst/>
          </a:prstGeom>
          <a:noFill/>
          <a:ln>
            <a:noFill/>
          </a:ln>
        </p:spPr>
      </p:pic>
      <p:sp>
        <p:nvSpPr>
          <p:cNvPr id="97" name="Google Shape;97;p17"/>
          <p:cNvSpPr txBox="1"/>
          <p:nvPr/>
        </p:nvSpPr>
        <p:spPr>
          <a:xfrm>
            <a:off x="152400" y="2305050"/>
            <a:ext cx="8839800" cy="2778600"/>
          </a:xfrm>
          <a:prstGeom prst="rect">
            <a:avLst/>
          </a:prstGeom>
          <a:solidFill>
            <a:srgbClr val="FFFFFF"/>
          </a:solidFill>
          <a:ln>
            <a:noFill/>
          </a:ln>
        </p:spPr>
        <p:txBody>
          <a:bodyPr anchorCtr="0" anchor="t" bIns="91425" lIns="91425" spcFirstLastPara="1" rIns="91425" wrap="square" tIns="91425">
            <a:noAutofit/>
          </a:bodyPr>
          <a:lstStyle/>
          <a:p>
            <a:pPr indent="-285750" lvl="0" marL="457200" rtl="0" algn="l">
              <a:lnSpc>
                <a:spcPct val="150000"/>
              </a:lnSpc>
              <a:spcBef>
                <a:spcPts val="0"/>
              </a:spcBef>
              <a:spcAft>
                <a:spcPts val="0"/>
              </a:spcAft>
              <a:buClr>
                <a:srgbClr val="444444"/>
              </a:buClr>
              <a:buSzPts val="900"/>
              <a:buChar char="●"/>
            </a:pPr>
            <a:r>
              <a:rPr b="1" lang="en" sz="900">
                <a:solidFill>
                  <a:srgbClr val="444444"/>
                </a:solidFill>
                <a:highlight>
                  <a:srgbClr val="FFFFFF"/>
                </a:highlight>
              </a:rPr>
              <a:t>Virtual computing environments, known as </a:t>
            </a:r>
            <a:r>
              <a:rPr b="1" i="1" lang="en" sz="900">
                <a:solidFill>
                  <a:srgbClr val="444444"/>
                </a:solidFill>
                <a:highlight>
                  <a:srgbClr val="FFFFFF"/>
                </a:highlight>
              </a:rPr>
              <a:t>instances</a:t>
            </a:r>
            <a:endParaRPr b="1" i="1" sz="900">
              <a:solidFill>
                <a:srgbClr val="444444"/>
              </a:solidFill>
              <a:highlight>
                <a:srgbClr val="FFFFFF"/>
              </a:highlight>
            </a:endParaRPr>
          </a:p>
          <a:p>
            <a:pPr indent="-285750" lvl="0" marL="457200" rtl="0" algn="l">
              <a:lnSpc>
                <a:spcPct val="150000"/>
              </a:lnSpc>
              <a:spcBef>
                <a:spcPts val="0"/>
              </a:spcBef>
              <a:spcAft>
                <a:spcPts val="0"/>
              </a:spcAft>
              <a:buClr>
                <a:srgbClr val="444444"/>
              </a:buClr>
              <a:buSzPts val="900"/>
              <a:buChar char="●"/>
            </a:pPr>
            <a:r>
              <a:rPr b="1" lang="en" sz="900">
                <a:solidFill>
                  <a:srgbClr val="444444"/>
                </a:solidFill>
                <a:highlight>
                  <a:srgbClr val="FFFFFF"/>
                </a:highlight>
              </a:rPr>
              <a:t>Preconfigured templates for your instances, known as </a:t>
            </a:r>
            <a:r>
              <a:rPr b="1" i="1" lang="en" sz="900">
                <a:solidFill>
                  <a:srgbClr val="444444"/>
                </a:solidFill>
                <a:highlight>
                  <a:srgbClr val="FFFFFF"/>
                </a:highlight>
              </a:rPr>
              <a:t>Amazon Machine Images (AMIs)</a:t>
            </a:r>
            <a:r>
              <a:rPr b="1" lang="en" sz="900">
                <a:solidFill>
                  <a:srgbClr val="444444"/>
                </a:solidFill>
                <a:highlight>
                  <a:srgbClr val="FFFFFF"/>
                </a:highlight>
              </a:rPr>
              <a:t>, that package the bits you need for your server (including the operating system and additional software)</a:t>
            </a:r>
            <a:endParaRPr b="1" sz="900">
              <a:solidFill>
                <a:srgbClr val="444444"/>
              </a:solidFill>
              <a:highlight>
                <a:srgbClr val="FFFFFF"/>
              </a:highlight>
            </a:endParaRPr>
          </a:p>
          <a:p>
            <a:pPr indent="-285750" lvl="0" marL="457200" rtl="0" algn="l">
              <a:lnSpc>
                <a:spcPct val="150000"/>
              </a:lnSpc>
              <a:spcBef>
                <a:spcPts val="0"/>
              </a:spcBef>
              <a:spcAft>
                <a:spcPts val="0"/>
              </a:spcAft>
              <a:buClr>
                <a:srgbClr val="444444"/>
              </a:buClr>
              <a:buSzPts val="900"/>
              <a:buChar char="●"/>
            </a:pPr>
            <a:r>
              <a:rPr b="1" lang="en" sz="900">
                <a:solidFill>
                  <a:srgbClr val="444444"/>
                </a:solidFill>
                <a:highlight>
                  <a:srgbClr val="FFFFFF"/>
                </a:highlight>
              </a:rPr>
              <a:t>Various configurations of CPU, memory, storage, and networking capacity for your instances, known as </a:t>
            </a:r>
            <a:r>
              <a:rPr b="1" i="1" lang="en" sz="900">
                <a:solidFill>
                  <a:srgbClr val="444444"/>
                </a:solidFill>
                <a:highlight>
                  <a:srgbClr val="FFFFFF"/>
                </a:highlight>
              </a:rPr>
              <a:t>instance types</a:t>
            </a:r>
            <a:endParaRPr b="1" i="1" sz="900">
              <a:solidFill>
                <a:srgbClr val="444444"/>
              </a:solidFill>
              <a:highlight>
                <a:srgbClr val="FFFFFF"/>
              </a:highlight>
            </a:endParaRPr>
          </a:p>
          <a:p>
            <a:pPr indent="-285750" lvl="0" marL="457200" rtl="0" algn="l">
              <a:lnSpc>
                <a:spcPct val="150000"/>
              </a:lnSpc>
              <a:spcBef>
                <a:spcPts val="0"/>
              </a:spcBef>
              <a:spcAft>
                <a:spcPts val="0"/>
              </a:spcAft>
              <a:buClr>
                <a:srgbClr val="444444"/>
              </a:buClr>
              <a:buSzPts val="900"/>
              <a:buChar char="●"/>
            </a:pPr>
            <a:r>
              <a:rPr b="1" lang="en" sz="900">
                <a:solidFill>
                  <a:srgbClr val="444444"/>
                </a:solidFill>
                <a:highlight>
                  <a:srgbClr val="FFFFFF"/>
                </a:highlight>
              </a:rPr>
              <a:t>Secure login information for your instances using </a:t>
            </a:r>
            <a:r>
              <a:rPr b="1" i="1" lang="en" sz="900">
                <a:solidFill>
                  <a:srgbClr val="444444"/>
                </a:solidFill>
                <a:highlight>
                  <a:srgbClr val="FFFFFF"/>
                </a:highlight>
              </a:rPr>
              <a:t>key pairs</a:t>
            </a:r>
            <a:r>
              <a:rPr b="1" lang="en" sz="900">
                <a:solidFill>
                  <a:srgbClr val="444444"/>
                </a:solidFill>
                <a:highlight>
                  <a:srgbClr val="FFFFFF"/>
                </a:highlight>
              </a:rPr>
              <a:t> (AWS stores the public key, and you store the private key in a secure place)</a:t>
            </a:r>
            <a:endParaRPr b="1" sz="900">
              <a:solidFill>
                <a:srgbClr val="444444"/>
              </a:solidFill>
              <a:highlight>
                <a:srgbClr val="FFFFFF"/>
              </a:highlight>
            </a:endParaRPr>
          </a:p>
          <a:p>
            <a:pPr indent="-285750" lvl="0" marL="457200" rtl="0" algn="l">
              <a:lnSpc>
                <a:spcPct val="150000"/>
              </a:lnSpc>
              <a:spcBef>
                <a:spcPts val="0"/>
              </a:spcBef>
              <a:spcAft>
                <a:spcPts val="0"/>
              </a:spcAft>
              <a:buClr>
                <a:srgbClr val="444444"/>
              </a:buClr>
              <a:buSzPts val="900"/>
              <a:buChar char="●"/>
            </a:pPr>
            <a:r>
              <a:rPr b="1" lang="en" sz="900">
                <a:solidFill>
                  <a:srgbClr val="444444"/>
                </a:solidFill>
                <a:highlight>
                  <a:srgbClr val="FFFFFF"/>
                </a:highlight>
              </a:rPr>
              <a:t>Storage volumes for temporary data that's deleted when you stop or terminate your instance, known as </a:t>
            </a:r>
            <a:r>
              <a:rPr b="1" i="1" lang="en" sz="900">
                <a:solidFill>
                  <a:srgbClr val="444444"/>
                </a:solidFill>
                <a:highlight>
                  <a:srgbClr val="FFFFFF"/>
                </a:highlight>
              </a:rPr>
              <a:t>instance store volumes</a:t>
            </a:r>
            <a:endParaRPr b="1" i="1" sz="900">
              <a:solidFill>
                <a:srgbClr val="444444"/>
              </a:solidFill>
              <a:highlight>
                <a:srgbClr val="FFFFFF"/>
              </a:highlight>
            </a:endParaRPr>
          </a:p>
          <a:p>
            <a:pPr indent="-285750" lvl="0" marL="457200" rtl="0" algn="l">
              <a:lnSpc>
                <a:spcPct val="150000"/>
              </a:lnSpc>
              <a:spcBef>
                <a:spcPts val="0"/>
              </a:spcBef>
              <a:spcAft>
                <a:spcPts val="0"/>
              </a:spcAft>
              <a:buClr>
                <a:srgbClr val="444444"/>
              </a:buClr>
              <a:buSzPts val="900"/>
              <a:buChar char="●"/>
            </a:pPr>
            <a:r>
              <a:rPr b="1" lang="en" sz="900">
                <a:solidFill>
                  <a:srgbClr val="444444"/>
                </a:solidFill>
                <a:highlight>
                  <a:srgbClr val="FFFFFF"/>
                </a:highlight>
              </a:rPr>
              <a:t>Persistent storage volumes for your data using Amazon Elastic Block Store (Amazon EBS), known as </a:t>
            </a:r>
            <a:r>
              <a:rPr b="1" i="1" lang="en" sz="900">
                <a:solidFill>
                  <a:srgbClr val="444444"/>
                </a:solidFill>
                <a:highlight>
                  <a:srgbClr val="FFFFFF"/>
                </a:highlight>
              </a:rPr>
              <a:t>Amazon EBS volumes</a:t>
            </a:r>
            <a:endParaRPr b="1" i="1" sz="900">
              <a:solidFill>
                <a:srgbClr val="444444"/>
              </a:solidFill>
              <a:highlight>
                <a:srgbClr val="FFFFFF"/>
              </a:highlight>
            </a:endParaRPr>
          </a:p>
          <a:p>
            <a:pPr indent="-285750" lvl="0" marL="457200" rtl="0" algn="l">
              <a:lnSpc>
                <a:spcPct val="150000"/>
              </a:lnSpc>
              <a:spcBef>
                <a:spcPts val="0"/>
              </a:spcBef>
              <a:spcAft>
                <a:spcPts val="0"/>
              </a:spcAft>
              <a:buClr>
                <a:srgbClr val="444444"/>
              </a:buClr>
              <a:buSzPts val="900"/>
              <a:buChar char="●"/>
            </a:pPr>
            <a:r>
              <a:rPr b="1" lang="en" sz="900">
                <a:solidFill>
                  <a:srgbClr val="444444"/>
                </a:solidFill>
                <a:highlight>
                  <a:srgbClr val="FFFFFF"/>
                </a:highlight>
              </a:rPr>
              <a:t>Multiple physical locations for your resources, such as instances and Amazon EBS volumes, known as </a:t>
            </a:r>
            <a:r>
              <a:rPr b="1" i="1" lang="en" sz="900">
                <a:solidFill>
                  <a:srgbClr val="444444"/>
                </a:solidFill>
                <a:highlight>
                  <a:srgbClr val="FFFFFF"/>
                </a:highlight>
              </a:rPr>
              <a:t>Regions</a:t>
            </a:r>
            <a:r>
              <a:rPr b="1" lang="en" sz="900">
                <a:solidFill>
                  <a:srgbClr val="444444"/>
                </a:solidFill>
                <a:highlight>
                  <a:srgbClr val="FFFFFF"/>
                </a:highlight>
              </a:rPr>
              <a:t> and </a:t>
            </a:r>
            <a:r>
              <a:rPr b="1" i="1" lang="en" sz="900">
                <a:solidFill>
                  <a:srgbClr val="444444"/>
                </a:solidFill>
                <a:highlight>
                  <a:srgbClr val="FFFFFF"/>
                </a:highlight>
              </a:rPr>
              <a:t>Availability Zones</a:t>
            </a:r>
            <a:endParaRPr b="1" i="1" sz="900">
              <a:solidFill>
                <a:srgbClr val="444444"/>
              </a:solidFill>
              <a:highlight>
                <a:srgbClr val="FFFFFF"/>
              </a:highlight>
            </a:endParaRPr>
          </a:p>
          <a:p>
            <a:pPr indent="-285750" lvl="0" marL="457200" rtl="0" algn="l">
              <a:lnSpc>
                <a:spcPct val="150000"/>
              </a:lnSpc>
              <a:spcBef>
                <a:spcPts val="0"/>
              </a:spcBef>
              <a:spcAft>
                <a:spcPts val="0"/>
              </a:spcAft>
              <a:buClr>
                <a:srgbClr val="444444"/>
              </a:buClr>
              <a:buSzPts val="900"/>
              <a:buChar char="●"/>
            </a:pPr>
            <a:r>
              <a:rPr b="1" lang="en" sz="900">
                <a:solidFill>
                  <a:srgbClr val="444444"/>
                </a:solidFill>
                <a:highlight>
                  <a:srgbClr val="FFFFFF"/>
                </a:highlight>
              </a:rPr>
              <a:t>A firewall that enables you to specify the protocols, ports, and source IP ranges that can reach your instances using </a:t>
            </a:r>
            <a:r>
              <a:rPr b="1" i="1" lang="en" sz="900">
                <a:solidFill>
                  <a:srgbClr val="444444"/>
                </a:solidFill>
                <a:highlight>
                  <a:srgbClr val="FFFFFF"/>
                </a:highlight>
              </a:rPr>
              <a:t>security groups</a:t>
            </a:r>
            <a:endParaRPr b="1" i="1" sz="900">
              <a:solidFill>
                <a:srgbClr val="444444"/>
              </a:solidFill>
              <a:highlight>
                <a:srgbClr val="FFFFFF"/>
              </a:highlight>
            </a:endParaRPr>
          </a:p>
          <a:p>
            <a:pPr indent="-285750" lvl="0" marL="457200" rtl="0" algn="l">
              <a:lnSpc>
                <a:spcPct val="150000"/>
              </a:lnSpc>
              <a:spcBef>
                <a:spcPts val="0"/>
              </a:spcBef>
              <a:spcAft>
                <a:spcPts val="0"/>
              </a:spcAft>
              <a:buClr>
                <a:srgbClr val="444444"/>
              </a:buClr>
              <a:buSzPts val="900"/>
              <a:buChar char="●"/>
            </a:pPr>
            <a:r>
              <a:rPr b="1" lang="en" sz="900">
                <a:solidFill>
                  <a:srgbClr val="444444"/>
                </a:solidFill>
                <a:highlight>
                  <a:srgbClr val="FFFFFF"/>
                </a:highlight>
              </a:rPr>
              <a:t>Static IPv4 addresses for dynamic cloud computing, known as </a:t>
            </a:r>
            <a:r>
              <a:rPr b="1" i="1" lang="en" sz="900">
                <a:solidFill>
                  <a:srgbClr val="444444"/>
                </a:solidFill>
                <a:highlight>
                  <a:srgbClr val="FFFFFF"/>
                </a:highlight>
              </a:rPr>
              <a:t>Elastic IP addresses</a:t>
            </a:r>
            <a:endParaRPr b="1" i="1" sz="900">
              <a:solidFill>
                <a:srgbClr val="444444"/>
              </a:solidFill>
              <a:highlight>
                <a:srgbClr val="FFFFFF"/>
              </a:highlight>
            </a:endParaRPr>
          </a:p>
          <a:p>
            <a:pPr indent="-285750" lvl="0" marL="457200" rtl="0" algn="l">
              <a:lnSpc>
                <a:spcPct val="150000"/>
              </a:lnSpc>
              <a:spcBef>
                <a:spcPts val="0"/>
              </a:spcBef>
              <a:spcAft>
                <a:spcPts val="0"/>
              </a:spcAft>
              <a:buClr>
                <a:srgbClr val="444444"/>
              </a:buClr>
              <a:buSzPts val="900"/>
              <a:buChar char="●"/>
            </a:pPr>
            <a:r>
              <a:rPr b="1" lang="en" sz="900">
                <a:solidFill>
                  <a:srgbClr val="444444"/>
                </a:solidFill>
                <a:highlight>
                  <a:srgbClr val="FFFFFF"/>
                </a:highlight>
              </a:rPr>
              <a:t>Metadata, known as </a:t>
            </a:r>
            <a:r>
              <a:rPr b="1" i="1" lang="en" sz="900">
                <a:solidFill>
                  <a:srgbClr val="444444"/>
                </a:solidFill>
                <a:highlight>
                  <a:srgbClr val="FFFFFF"/>
                </a:highlight>
              </a:rPr>
              <a:t>tags</a:t>
            </a:r>
            <a:r>
              <a:rPr b="1" lang="en" sz="900">
                <a:solidFill>
                  <a:srgbClr val="444444"/>
                </a:solidFill>
                <a:highlight>
                  <a:srgbClr val="FFFFFF"/>
                </a:highlight>
              </a:rPr>
              <a:t>, that you can create and assign to your Amazon EC2 resources</a:t>
            </a:r>
            <a:endParaRPr b="1" sz="900">
              <a:solidFill>
                <a:srgbClr val="444444"/>
              </a:solidFill>
              <a:highlight>
                <a:srgbClr val="FFFFFF"/>
              </a:highlight>
            </a:endParaRPr>
          </a:p>
          <a:p>
            <a:pPr indent="-285750" lvl="0" marL="457200" rtl="0" algn="l">
              <a:lnSpc>
                <a:spcPct val="150000"/>
              </a:lnSpc>
              <a:spcBef>
                <a:spcPts val="0"/>
              </a:spcBef>
              <a:spcAft>
                <a:spcPts val="0"/>
              </a:spcAft>
              <a:buClr>
                <a:srgbClr val="444444"/>
              </a:buClr>
              <a:buSzPts val="900"/>
              <a:buChar char="●"/>
            </a:pPr>
            <a:r>
              <a:rPr b="1" lang="en" sz="900">
                <a:solidFill>
                  <a:srgbClr val="444444"/>
                </a:solidFill>
                <a:highlight>
                  <a:srgbClr val="FFFFFF"/>
                </a:highlight>
              </a:rPr>
              <a:t>Virtual networks you can create that are logically isolated from the rest of the AWS cloud, and that you can optionally connect to your own network, known as </a:t>
            </a:r>
            <a:r>
              <a:rPr b="1" i="1" lang="en" sz="900">
                <a:solidFill>
                  <a:srgbClr val="444444"/>
                </a:solidFill>
                <a:highlight>
                  <a:srgbClr val="FFFFFF"/>
                </a:highlight>
              </a:rPr>
              <a:t>virtual private clouds</a:t>
            </a:r>
            <a:r>
              <a:rPr b="1" lang="en" sz="900">
                <a:solidFill>
                  <a:srgbClr val="444444"/>
                </a:solidFill>
                <a:highlight>
                  <a:srgbClr val="FFFFFF"/>
                </a:highlight>
              </a:rPr>
              <a:t> (VPCs)</a:t>
            </a:r>
            <a:endParaRPr b="1" sz="900">
              <a:solidFill>
                <a:srgbClr val="444444"/>
              </a:solidFill>
              <a:highlight>
                <a:srgbClr val="FFFFFF"/>
              </a:highlight>
            </a:endParaRPr>
          </a:p>
          <a:p>
            <a:pPr indent="0" lvl="0" marL="0" rtl="0" algn="l">
              <a:spcBef>
                <a:spcPts val="1200"/>
              </a:spcBef>
              <a:spcAft>
                <a:spcPts val="0"/>
              </a:spcAft>
              <a:buNone/>
            </a:pPr>
            <a:r>
              <a:t/>
            </a:r>
            <a:endParaRPr sz="600">
              <a:latin typeface="Lato"/>
              <a:ea typeface="Lato"/>
              <a:cs typeface="Lato"/>
              <a:sym typeface="Lato"/>
            </a:endParaRPr>
          </a:p>
        </p:txBody>
      </p:sp>
      <p:pic>
        <p:nvPicPr>
          <p:cNvPr id="98" name="Google Shape;98;p17"/>
          <p:cNvPicPr preferRelativeResize="0"/>
          <p:nvPr/>
        </p:nvPicPr>
        <p:blipFill>
          <a:blip r:embed="rId4">
            <a:alphaModFix/>
          </a:blip>
          <a:stretch>
            <a:fillRect/>
          </a:stretch>
        </p:blipFill>
        <p:spPr>
          <a:xfrm>
            <a:off x="5963925" y="152400"/>
            <a:ext cx="3027675" cy="2104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46675" y="782225"/>
            <a:ext cx="8560800" cy="3643500"/>
          </a:xfrm>
          <a:prstGeom prst="rect">
            <a:avLst/>
          </a:prstGeom>
          <a:solidFill>
            <a:schemeClr val="lt1"/>
          </a:solidFill>
        </p:spPr>
        <p:txBody>
          <a:bodyPr anchorCtr="0" anchor="t" bIns="91425" lIns="91425" spcFirstLastPara="1" rIns="91425" wrap="square" tIns="91425">
            <a:noAutofit/>
          </a:bodyPr>
          <a:lstStyle/>
          <a:p>
            <a:pPr indent="0" lvl="0" marL="457200" rtl="0" algn="l">
              <a:lnSpc>
                <a:spcPct val="150000"/>
              </a:lnSpc>
              <a:spcBef>
                <a:spcPts val="1200"/>
              </a:spcBef>
              <a:spcAft>
                <a:spcPts val="0"/>
              </a:spcAft>
              <a:buNone/>
            </a:pPr>
            <a:r>
              <a:t/>
            </a:r>
            <a:endParaRPr b="0" sz="1200">
              <a:solidFill>
                <a:srgbClr val="444444"/>
              </a:solidFill>
              <a:highlight>
                <a:srgbClr val="FFFFFF"/>
              </a:highlight>
              <a:latin typeface="Arial"/>
              <a:ea typeface="Arial"/>
              <a:cs typeface="Arial"/>
              <a:sym typeface="Arial"/>
            </a:endParaRPr>
          </a:p>
          <a:p>
            <a:pPr indent="-304800" lvl="0" marL="457200" rtl="0" algn="l">
              <a:lnSpc>
                <a:spcPct val="150000"/>
              </a:lnSpc>
              <a:spcBef>
                <a:spcPts val="1200"/>
              </a:spcBef>
              <a:spcAft>
                <a:spcPts val="0"/>
              </a:spcAft>
              <a:buClr>
                <a:srgbClr val="444444"/>
              </a:buClr>
              <a:buSzPts val="1200"/>
              <a:buFont typeface="Arial"/>
              <a:buChar char="●"/>
            </a:pPr>
            <a:r>
              <a:rPr lang="en" sz="1200">
                <a:solidFill>
                  <a:srgbClr val="444444"/>
                </a:solidFill>
                <a:highlight>
                  <a:srgbClr val="FFFFFF"/>
                </a:highlight>
                <a:latin typeface="Arial"/>
                <a:ea typeface="Arial"/>
                <a:cs typeface="Arial"/>
                <a:sym typeface="Arial"/>
              </a:rPr>
              <a:t>Load balancer</a:t>
            </a:r>
            <a:r>
              <a:rPr b="0" lang="en" sz="1200">
                <a:solidFill>
                  <a:srgbClr val="444444"/>
                </a:solidFill>
                <a:highlight>
                  <a:srgbClr val="FFFFFF"/>
                </a:highlight>
                <a:latin typeface="Arial"/>
                <a:ea typeface="Arial"/>
                <a:cs typeface="Arial"/>
                <a:sym typeface="Arial"/>
              </a:rPr>
              <a:t> – An Elastic Load Balancing load balancer configured to distribute requests to the instances running your application. A load balancer also eliminates the need to expose your instances directly to the internet.</a:t>
            </a:r>
            <a:endParaRPr sz="1200">
              <a:solidFill>
                <a:srgbClr val="444444"/>
              </a:solidFill>
              <a:highlight>
                <a:srgbClr val="FFFFFF"/>
              </a:highlight>
              <a:latin typeface="Arial"/>
              <a:ea typeface="Arial"/>
              <a:cs typeface="Arial"/>
              <a:sym typeface="Arial"/>
            </a:endParaRPr>
          </a:p>
          <a:p>
            <a:pPr indent="-304800" lvl="0" marL="457200" rtl="0" algn="l">
              <a:lnSpc>
                <a:spcPct val="150000"/>
              </a:lnSpc>
              <a:spcBef>
                <a:spcPts val="0"/>
              </a:spcBef>
              <a:spcAft>
                <a:spcPts val="0"/>
              </a:spcAft>
              <a:buClr>
                <a:srgbClr val="444444"/>
              </a:buClr>
              <a:buSzPts val="1200"/>
              <a:buFont typeface="Arial"/>
              <a:buChar char="●"/>
            </a:pPr>
            <a:r>
              <a:rPr lang="en" sz="1200">
                <a:solidFill>
                  <a:srgbClr val="444444"/>
                </a:solidFill>
                <a:highlight>
                  <a:srgbClr val="FFFFFF"/>
                </a:highlight>
                <a:latin typeface="Arial"/>
                <a:ea typeface="Arial"/>
                <a:cs typeface="Arial"/>
                <a:sym typeface="Arial"/>
              </a:rPr>
              <a:t>Auto Scaling group</a:t>
            </a:r>
            <a:r>
              <a:rPr b="0" lang="en" sz="1200">
                <a:solidFill>
                  <a:srgbClr val="444444"/>
                </a:solidFill>
                <a:highlight>
                  <a:srgbClr val="FFFFFF"/>
                </a:highlight>
                <a:latin typeface="Arial"/>
                <a:ea typeface="Arial"/>
                <a:cs typeface="Arial"/>
                <a:sym typeface="Arial"/>
              </a:rPr>
              <a:t> – An Auto Scaling group configured to replace an instance if it is terminated or becomes unavailable.</a:t>
            </a:r>
            <a:endParaRPr b="0" sz="1200">
              <a:solidFill>
                <a:srgbClr val="444444"/>
              </a:solidFill>
              <a:highlight>
                <a:srgbClr val="FFFFFF"/>
              </a:highlight>
              <a:latin typeface="Arial"/>
              <a:ea typeface="Arial"/>
              <a:cs typeface="Arial"/>
              <a:sym typeface="Arial"/>
            </a:endParaRPr>
          </a:p>
          <a:p>
            <a:pPr indent="-304800" lvl="0" marL="457200" rtl="0" algn="l">
              <a:lnSpc>
                <a:spcPct val="150000"/>
              </a:lnSpc>
              <a:spcBef>
                <a:spcPts val="0"/>
              </a:spcBef>
              <a:spcAft>
                <a:spcPts val="0"/>
              </a:spcAft>
              <a:buClr>
                <a:srgbClr val="444444"/>
              </a:buClr>
              <a:buSzPts val="1200"/>
              <a:buFont typeface="Arial"/>
              <a:buChar char="●"/>
            </a:pPr>
            <a:r>
              <a:rPr lang="en" sz="1200">
                <a:solidFill>
                  <a:srgbClr val="444444"/>
                </a:solidFill>
                <a:latin typeface="Arial"/>
                <a:ea typeface="Arial"/>
                <a:cs typeface="Arial"/>
                <a:sym typeface="Arial"/>
              </a:rPr>
              <a:t>Instance security group</a:t>
            </a:r>
            <a:r>
              <a:rPr b="0" lang="en" sz="1200">
                <a:solidFill>
                  <a:srgbClr val="444444"/>
                </a:solidFill>
                <a:latin typeface="Arial"/>
                <a:ea typeface="Arial"/>
                <a:cs typeface="Arial"/>
                <a:sym typeface="Arial"/>
              </a:rPr>
              <a:t> – An Amazon EC2 security group configured to allow inbound traffic on port 80. This resource lets HTTP traffic from the load balancer reach the EC2 instance running your web app. By default, traffic isn't allowed on other ports.</a:t>
            </a:r>
            <a:endParaRPr b="0" sz="1200">
              <a:solidFill>
                <a:srgbClr val="444444"/>
              </a:solidFill>
              <a:latin typeface="Arial"/>
              <a:ea typeface="Arial"/>
              <a:cs typeface="Arial"/>
              <a:sym typeface="Arial"/>
            </a:endParaRPr>
          </a:p>
          <a:p>
            <a:pPr indent="-304800" lvl="0" marL="457200" rtl="0" algn="l">
              <a:lnSpc>
                <a:spcPct val="150000"/>
              </a:lnSpc>
              <a:spcBef>
                <a:spcPts val="0"/>
              </a:spcBef>
              <a:spcAft>
                <a:spcPts val="0"/>
              </a:spcAft>
              <a:buClr>
                <a:srgbClr val="444444"/>
              </a:buClr>
              <a:buSzPts val="1200"/>
              <a:buFont typeface="Arial"/>
              <a:buChar char="●"/>
            </a:pPr>
            <a:r>
              <a:rPr lang="en" sz="1200">
                <a:solidFill>
                  <a:srgbClr val="444444"/>
                </a:solidFill>
                <a:latin typeface="Arial"/>
                <a:ea typeface="Arial"/>
                <a:cs typeface="Arial"/>
                <a:sym typeface="Arial"/>
              </a:rPr>
              <a:t>Load balancer security group</a:t>
            </a:r>
            <a:r>
              <a:rPr b="0" lang="en" sz="1200">
                <a:solidFill>
                  <a:srgbClr val="444444"/>
                </a:solidFill>
                <a:latin typeface="Arial"/>
                <a:ea typeface="Arial"/>
                <a:cs typeface="Arial"/>
                <a:sym typeface="Arial"/>
              </a:rPr>
              <a:t> – An Amazon EC2 security group configured to allow inbound traffic on port 80. This resource lets HTTP traffic from the internet reach the load balancer. By default, traffic isn't allowed on other ports.</a:t>
            </a:r>
            <a:endParaRPr b="0" sz="1200">
              <a:solidFill>
                <a:srgbClr val="444444"/>
              </a:solidFill>
              <a:highlight>
                <a:srgbClr val="FFFFFF"/>
              </a:highlight>
              <a:latin typeface="Arial"/>
              <a:ea typeface="Arial"/>
              <a:cs typeface="Arial"/>
              <a:sym typeface="Arial"/>
            </a:endParaRPr>
          </a:p>
          <a:p>
            <a:pPr indent="0" lvl="0" marL="0" rtl="0" algn="l">
              <a:spcBef>
                <a:spcPts val="1200"/>
              </a:spcBef>
              <a:spcAft>
                <a:spcPts val="1000"/>
              </a:spcAft>
              <a:buNone/>
            </a:pPr>
            <a:r>
              <a:t/>
            </a:r>
            <a:endParaRPr>
              <a:solidFill>
                <a:schemeClr val="accent5"/>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7" name="Shape 107"/>
        <p:cNvGrpSpPr/>
        <p:nvPr/>
      </p:nvGrpSpPr>
      <p:grpSpPr>
        <a:xfrm>
          <a:off x="0" y="0"/>
          <a:ext cx="0" cy="0"/>
          <a:chOff x="0" y="0"/>
          <a:chExt cx="0" cy="0"/>
        </a:xfrm>
      </p:grpSpPr>
      <p:sp>
        <p:nvSpPr>
          <p:cNvPr id="108" name="Google Shape;108;p19"/>
          <p:cNvSpPr txBox="1"/>
          <p:nvPr>
            <p:ph idx="1" type="subTitle"/>
          </p:nvPr>
        </p:nvSpPr>
        <p:spPr>
          <a:xfrm>
            <a:off x="265500" y="155650"/>
            <a:ext cx="8644800" cy="4334100"/>
          </a:xfrm>
          <a:prstGeom prst="rect">
            <a:avLst/>
          </a:prstGeom>
        </p:spPr>
        <p:txBody>
          <a:bodyPr anchorCtr="0" anchor="ctr" bIns="91425" lIns="91425" spcFirstLastPara="1" rIns="91425" wrap="square" tIns="91425">
            <a:noAutofit/>
          </a:bodyPr>
          <a:lstStyle/>
          <a:p>
            <a:pPr indent="-304800" lvl="0" marL="457200" rtl="0" algn="l">
              <a:lnSpc>
                <a:spcPct val="115000"/>
              </a:lnSpc>
              <a:spcBef>
                <a:spcPts val="1200"/>
              </a:spcBef>
              <a:spcAft>
                <a:spcPts val="0"/>
              </a:spcAft>
              <a:buClr>
                <a:srgbClr val="444444"/>
              </a:buClr>
              <a:buSzPts val="1200"/>
              <a:buFont typeface="Arial"/>
              <a:buChar char="●"/>
            </a:pPr>
            <a:r>
              <a:rPr lang="en" sz="1350">
                <a:solidFill>
                  <a:srgbClr val="32373C"/>
                </a:solidFill>
                <a:latin typeface="Arial"/>
                <a:ea typeface="Arial"/>
                <a:cs typeface="Arial"/>
                <a:sym typeface="Arial"/>
              </a:rPr>
              <a:t>WordPress.com is the easiest way to create a free website or blog. It’s a powerful hosting platform that grows with you. We offer expert support for your WordPress site.</a:t>
            </a:r>
            <a:endParaRPr sz="1200">
              <a:solidFill>
                <a:srgbClr val="444444"/>
              </a:solidFill>
              <a:latin typeface="Arial"/>
              <a:ea typeface="Arial"/>
              <a:cs typeface="Arial"/>
              <a:sym typeface="Arial"/>
            </a:endParaRPr>
          </a:p>
          <a:p>
            <a:pPr indent="0" lvl="0" marL="0" rtl="0" algn="l">
              <a:lnSpc>
                <a:spcPct val="150000"/>
              </a:lnSpc>
              <a:spcBef>
                <a:spcPts val="1200"/>
              </a:spcBef>
              <a:spcAft>
                <a:spcPts val="1200"/>
              </a:spcAft>
              <a:buNone/>
            </a:pPr>
            <a:r>
              <a:t/>
            </a:r>
            <a:endParaRPr sz="1200">
              <a:solidFill>
                <a:srgbClr val="444444"/>
              </a:solidFill>
              <a:latin typeface="Arial"/>
              <a:ea typeface="Arial"/>
              <a:cs typeface="Arial"/>
              <a:sym typeface="Arial"/>
            </a:endParaRPr>
          </a:p>
        </p:txBody>
      </p:sp>
      <p:pic>
        <p:nvPicPr>
          <p:cNvPr id="109" name="Google Shape;109;p19"/>
          <p:cNvPicPr preferRelativeResize="0"/>
          <p:nvPr/>
        </p:nvPicPr>
        <p:blipFill>
          <a:blip r:embed="rId3">
            <a:alphaModFix/>
          </a:blip>
          <a:stretch>
            <a:fillRect/>
          </a:stretch>
        </p:blipFill>
        <p:spPr>
          <a:xfrm>
            <a:off x="152400" y="152400"/>
            <a:ext cx="8060000" cy="1243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13" name="Shape 113"/>
        <p:cNvGrpSpPr/>
        <p:nvPr/>
      </p:nvGrpSpPr>
      <p:grpSpPr>
        <a:xfrm>
          <a:off x="0" y="0"/>
          <a:ext cx="0" cy="0"/>
          <a:chOff x="0" y="0"/>
          <a:chExt cx="0" cy="0"/>
        </a:xfrm>
      </p:grpSpPr>
      <p:sp>
        <p:nvSpPr>
          <p:cNvPr id="114" name="Google Shape;114;p20"/>
          <p:cNvSpPr txBox="1"/>
          <p:nvPr/>
        </p:nvSpPr>
        <p:spPr>
          <a:xfrm>
            <a:off x="678775" y="397350"/>
            <a:ext cx="7705800" cy="45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2200">
                <a:solidFill>
                  <a:srgbClr val="232F3E"/>
                </a:solidFill>
              </a:rPr>
              <a:t>AWS Elastic Beanstalk is an easy-to-use service for deploying and scaling web applications and services developed with Java, .NET, PHP, Node.js, Python, Ruby, Go, and Docker on familiar servers such as Apache, Nginx, Passenger, and IIS.</a:t>
            </a:r>
            <a:endParaRPr sz="2200">
              <a:solidFill>
                <a:srgbClr val="232F3E"/>
              </a:solidFill>
            </a:endParaRPr>
          </a:p>
          <a:p>
            <a:pPr indent="0" lvl="0" marL="0" rtl="0" algn="l">
              <a:lnSpc>
                <a:spcPct val="115000"/>
              </a:lnSpc>
              <a:spcBef>
                <a:spcPts val="1100"/>
              </a:spcBef>
              <a:spcAft>
                <a:spcPts val="0"/>
              </a:spcAft>
              <a:buClr>
                <a:schemeClr val="dk2"/>
              </a:buClr>
              <a:buSzPts val="1100"/>
              <a:buFont typeface="Arial"/>
              <a:buNone/>
            </a:pPr>
            <a:r>
              <a:rPr lang="en" sz="2200">
                <a:solidFill>
                  <a:srgbClr val="232F3E"/>
                </a:solidFill>
              </a:rPr>
              <a:t>You can simply upload your code and Elastic Beanstalk automatically handles the deployment, from capacity provisioning, load balancing, auto-scaling to application health monitoring. At the same time, you retain full control over the AWS resources powering your application and can access the underlying resources at any time.</a:t>
            </a:r>
            <a:endParaRPr sz="2200">
              <a:solidFill>
                <a:srgbClr val="232F3E"/>
              </a:solidFill>
            </a:endParaRPr>
          </a:p>
          <a:p>
            <a:pPr indent="0" lvl="0" marL="0" rtl="0" algn="l">
              <a:spcBef>
                <a:spcPts val="1100"/>
              </a:spcBef>
              <a:spcAft>
                <a:spcPts val="0"/>
              </a:spcAft>
              <a:buNone/>
            </a:pPr>
            <a:r>
              <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8" name="Shape 118"/>
        <p:cNvGrpSpPr/>
        <p:nvPr/>
      </p:nvGrpSpPr>
      <p:grpSpPr>
        <a:xfrm>
          <a:off x="0" y="0"/>
          <a:ext cx="0" cy="0"/>
          <a:chOff x="0" y="0"/>
          <a:chExt cx="0" cy="0"/>
        </a:xfrm>
      </p:grpSpPr>
      <p:pic>
        <p:nvPicPr>
          <p:cNvPr id="119" name="Google Shape;119;p21"/>
          <p:cNvPicPr preferRelativeResize="0"/>
          <p:nvPr/>
        </p:nvPicPr>
        <p:blipFill>
          <a:blip r:embed="rId3">
            <a:alphaModFix/>
          </a:blip>
          <a:stretch>
            <a:fillRect/>
          </a:stretch>
        </p:blipFill>
        <p:spPr>
          <a:xfrm>
            <a:off x="152400" y="42075"/>
            <a:ext cx="8861874" cy="50278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