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notesSlides/notesSlide4.xml" ContentType="application/vnd.openxmlformats-officedocument.presentationml.notesSlide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notesSlides/notesSlide6.xml" ContentType="application/vnd.openxmlformats-officedocument.presentationml.notesSlide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2" r:id="rId3"/>
    <p:sldId id="257" r:id="rId4"/>
    <p:sldId id="263" r:id="rId5"/>
    <p:sldId id="259" r:id="rId6"/>
    <p:sldId id="266" r:id="rId7"/>
    <p:sldId id="277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E2F4"/>
    <a:srgbClr val="FFFFFF"/>
    <a:srgbClr val="238BC1"/>
    <a:srgbClr val="FAFAFA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8" y="1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2023/11/5</a:t>
            </a:fld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‹#›</a:t>
            </a:fld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49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2023/11/5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47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0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57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87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52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01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776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1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052512" y="41872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accent5">
                  <a:lumMod val="5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 smtClean="0">
                <a:sym typeface="+mn-ea"/>
              </a:rPr>
              <a:t>www.freepptbackgrounds.net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www.freepptbackgrounds.net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2023/11/5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字魂59号-创粗黑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字魂59号-创粗黑" panose="00000500000000000000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5570" y="4722495"/>
            <a:ext cx="10556875" cy="2132965"/>
          </a:xfrm>
          <a:prstGeom prst="rect">
            <a:avLst/>
          </a:prstGeom>
        </p:spPr>
      </p:pic>
      <p:pic>
        <p:nvPicPr>
          <p:cNvPr id="8" name="图片 7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699260" y="-139700"/>
            <a:ext cx="10556875" cy="2132965"/>
          </a:xfrm>
          <a:prstGeom prst="rect">
            <a:avLst/>
          </a:prstGeom>
        </p:spPr>
      </p:pic>
      <p:pic>
        <p:nvPicPr>
          <p:cNvPr id="9" name="图片 8" descr="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950" y="203835"/>
            <a:ext cx="4967605" cy="6011545"/>
          </a:xfrm>
          <a:prstGeom prst="rect">
            <a:avLst/>
          </a:prstGeom>
        </p:spPr>
      </p:pic>
      <p:pic>
        <p:nvPicPr>
          <p:cNvPr id="10" name="图片 9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360" y="3412490"/>
            <a:ext cx="1653540" cy="1953260"/>
          </a:xfrm>
          <a:prstGeom prst="rect">
            <a:avLst/>
          </a:prstGeom>
        </p:spPr>
      </p:pic>
      <p:pic>
        <p:nvPicPr>
          <p:cNvPr id="11" name="图片 10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3403600" y="1727835"/>
            <a:ext cx="722630" cy="854075"/>
          </a:xfrm>
          <a:prstGeom prst="rect">
            <a:avLst/>
          </a:prstGeom>
        </p:spPr>
      </p:pic>
      <p:pic>
        <p:nvPicPr>
          <p:cNvPr id="12" name="图片 11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2809875" y="1777365"/>
            <a:ext cx="391795" cy="463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0" y="287896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Pametna</a:t>
            </a:r>
            <a:r>
              <a:rPr lang="en-US" altLang="zh-CN" sz="3200" dirty="0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pomo</a:t>
            </a:r>
            <a:r>
              <a:rPr lang="sr-Latn-RS" altLang="zh-CN" sz="3200" dirty="0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ć bolesnim osobama, osobama</a:t>
            </a:r>
          </a:p>
          <a:p>
            <a:pPr algn="ctr"/>
            <a:r>
              <a:rPr lang="sr-Latn-RS" altLang="zh-CN" sz="3200" dirty="0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 sa invaliditetom i starijim osobama   </a:t>
            </a:r>
            <a:endParaRPr lang="zh-CN" altLang="en-US" sz="3200" dirty="0">
              <a:solidFill>
                <a:schemeClr val="bg1"/>
              </a:solidFill>
              <a:ea typeface="字魂59号-创粗黑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1840865"/>
            <a:ext cx="1215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59号-创粗黑" panose="00000500000000000000" pitchFamily="2" charset="-122"/>
              </a:rPr>
              <a:t>HEALTHALERT</a:t>
            </a:r>
            <a:endParaRPr lang="zh-CN" altLang="en-US" sz="7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字魂59号-创粗黑" panose="000005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0" y="45225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altLang="zh-CN" sz="4000" b="1" dirty="0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PRINCIP</a:t>
            </a:r>
            <a:endParaRPr lang="en-US" altLang="zh-CN" sz="4000" b="1" dirty="0">
              <a:solidFill>
                <a:schemeClr val="bg1"/>
              </a:solidFill>
              <a:ea typeface="字魂59号-创粗黑" panose="000005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10" y="4827270"/>
            <a:ext cx="12251055" cy="2067560"/>
          </a:xfrm>
          <a:prstGeom prst="rect">
            <a:avLst/>
          </a:prstGeom>
        </p:spPr>
      </p:pic>
      <p:pic>
        <p:nvPicPr>
          <p:cNvPr id="5" name="图片 4" descr="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29210" y="1905"/>
            <a:ext cx="12251055" cy="2067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07107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altLang="zh-CN" sz="6000" b="1" dirty="0" smtClean="0">
                <a:solidFill>
                  <a:srgbClr val="1EE2F4"/>
                </a:solidFill>
                <a:ea typeface="字魂59号-创粗黑" panose="00000500000000000000" pitchFamily="2" charset="-122"/>
              </a:rPr>
              <a:t>BENEFICIJE </a:t>
            </a:r>
            <a:endParaRPr lang="zh-CN" altLang="en-US" sz="6000" b="1" dirty="0">
              <a:solidFill>
                <a:srgbClr val="1EE2F4"/>
              </a:solidFill>
              <a:ea typeface="字魂59号-创粗黑" panose="000005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5431" y="2985135"/>
            <a:ext cx="11552217" cy="1715770"/>
            <a:chOff x="3866" y="5530"/>
            <a:chExt cx="12152" cy="2702"/>
          </a:xfrm>
        </p:grpSpPr>
        <p:sp>
          <p:nvSpPr>
            <p:cNvPr id="12" name="文本框 11"/>
            <p:cNvSpPr txBox="1"/>
            <p:nvPr/>
          </p:nvSpPr>
          <p:spPr>
            <a:xfrm>
              <a:off x="3866" y="5530"/>
              <a:ext cx="3013" cy="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BRZINA</a:t>
              </a:r>
              <a:r>
                <a:rPr lang="sr-Latn-RS" altLang="zh-CN" sz="24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 </a:t>
              </a:r>
            </a:p>
            <a:p>
              <a:pPr algn="ctr"/>
              <a:r>
                <a:rPr lang="sr-Latn-RS" altLang="zh-CN" sz="32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REAGOVANJA</a:t>
              </a:r>
              <a:endParaRPr lang="en-US" altLang="zh-CN" sz="32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13" y="6439"/>
              <a:ext cx="3013" cy="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altLang="zh-CN" sz="32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LAKO</a:t>
              </a:r>
              <a:r>
                <a:rPr lang="sr-Latn-RS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 </a:t>
              </a:r>
            </a:p>
            <a:p>
              <a:pPr algn="ctr"/>
              <a:r>
                <a:rPr lang="sr-Latn-RS" altLang="zh-CN" sz="32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KORIŠĆENJE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842" y="6487"/>
              <a:ext cx="3281" cy="1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altLang="zh-CN" sz="32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MEDICINSKO </a:t>
              </a:r>
            </a:p>
            <a:p>
              <a:pPr algn="ctr"/>
              <a:r>
                <a:rPr lang="sr-Latn-RS" altLang="zh-CN" sz="32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PRAĆENJE</a:t>
              </a:r>
              <a:endParaRPr lang="tr-TR" altLang="zh-CN" sz="32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005" y="5530"/>
              <a:ext cx="3013" cy="1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altLang="zh-CN" sz="32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SPAŠAVANJE </a:t>
              </a:r>
            </a:p>
            <a:p>
              <a:pPr algn="ctr"/>
              <a:r>
                <a:rPr lang="sr-Latn-RS" altLang="zh-CN" sz="32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ŽIVOTA </a:t>
              </a:r>
              <a:endParaRPr lang="en-US" altLang="zh-CN" sz="32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255" y="-5715"/>
            <a:ext cx="5560695" cy="2325370"/>
            <a:chOff x="-13" y="-9"/>
            <a:chExt cx="8757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2327" y="765"/>
              <a:ext cx="6417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sr-Latn-RS" altLang="zh-CN" sz="4400" b="1" dirty="0" smtClean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PAMETNI SAT</a:t>
              </a:r>
              <a:endParaRPr lang="en-US" altLang="zh-CN" sz="4400" b="1" dirty="0">
                <a:solidFill>
                  <a:srgbClr val="1EE2F4"/>
                </a:solidFill>
                <a:ea typeface="字魂59号-创粗黑" panose="00000500000000000000" pitchFamily="2" charset="-122"/>
              </a:endParaRP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8" name="图片 7" descr="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7620" y="2696845"/>
            <a:ext cx="7781290" cy="4196080"/>
          </a:xfrm>
          <a:prstGeom prst="rect">
            <a:avLst/>
          </a:prstGeom>
        </p:spPr>
      </p:pic>
      <p:pic>
        <p:nvPicPr>
          <p:cNvPr id="11" name="图片 10" descr="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7620" y="1595755"/>
            <a:ext cx="5635625" cy="512826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14" name="组合 13"/>
          <p:cNvGrpSpPr/>
          <p:nvPr/>
        </p:nvGrpSpPr>
        <p:grpSpPr>
          <a:xfrm>
            <a:off x="5628005" y="1729105"/>
            <a:ext cx="6317615" cy="3335655"/>
            <a:chOff x="9582" y="2236"/>
            <a:chExt cx="9949" cy="5253"/>
          </a:xfrm>
        </p:grpSpPr>
        <p:sp>
          <p:nvSpPr>
            <p:cNvPr id="16" name="文本框 15"/>
            <p:cNvSpPr txBox="1"/>
            <p:nvPr/>
          </p:nvSpPr>
          <p:spPr>
            <a:xfrm>
              <a:off x="9582" y="2236"/>
              <a:ext cx="9949" cy="26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defTabSz="912495" fontAlgn="auto">
                <a:lnSpc>
                  <a:spcPct val="2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sr-Latn-RS" altLang="zh-CN" dirty="0" smtClean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PACIJENTU SE STAVLJA PAMETNI SAT </a:t>
              </a:r>
            </a:p>
            <a:p>
              <a:pPr marL="285750" indent="-285750" defTabSz="912495" fontAlgn="auto">
                <a:lnSpc>
                  <a:spcPct val="2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sr-Latn-RS" altLang="zh-CN" dirty="0" smtClean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PACIJENT NE SME DA SKIDA PAMETNI SAT SA RUKE</a:t>
              </a:r>
            </a:p>
            <a:p>
              <a:pPr marL="285750" indent="-285750" defTabSz="912495" fontAlgn="auto">
                <a:lnSpc>
                  <a:spcPct val="2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sr-Latn-RS" altLang="zh-CN" dirty="0" smtClean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DETEKTOVANJE SKIDANJE SATA I OBAVESTAVANJE STARATELJA  </a:t>
              </a:r>
              <a:endParaRPr lang="zh-CN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367" y="6859"/>
              <a:ext cx="6568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r-Latn-RS" altLang="zh-CN" sz="2000" b="1" dirty="0" smtClean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DOVOLJAN JE SAMO PAMETAN SAT</a:t>
              </a:r>
              <a:endParaRPr lang="en-US" altLang="zh-CN" sz="2000" b="1" dirty="0">
                <a:solidFill>
                  <a:srgbClr val="1EE2F4"/>
                </a:solidFill>
                <a:ea typeface="字魂59号-创粗黑" panose="00000500000000000000" pitchFamily="2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4"/>
          <p:cNvPicPr>
            <a:picLocks noChangeAspect="1"/>
          </p:cNvPicPr>
          <p:nvPr/>
        </p:nvPicPr>
        <p:blipFill>
          <a:blip r:embed="rId4"/>
          <a:srcRect l="18222"/>
          <a:stretch>
            <a:fillRect/>
          </a:stretch>
        </p:blipFill>
        <p:spPr>
          <a:xfrm>
            <a:off x="-73660" y="15875"/>
            <a:ext cx="12266930" cy="6827520"/>
          </a:xfrm>
          <a:prstGeom prst="rect">
            <a:avLst/>
          </a:prstGeom>
        </p:spPr>
      </p:pic>
      <p:pic>
        <p:nvPicPr>
          <p:cNvPr id="5" name="图片 4" descr="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-543560" y="529590"/>
            <a:ext cx="2325370" cy="125412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71525" y="2700655"/>
            <a:ext cx="4645025" cy="1595755"/>
            <a:chOff x="9992" y="2904"/>
            <a:chExt cx="7315" cy="2513"/>
          </a:xfrm>
        </p:grpSpPr>
        <p:sp>
          <p:nvSpPr>
            <p:cNvPr id="16" name="文本框 15"/>
            <p:cNvSpPr txBox="1"/>
            <p:nvPr/>
          </p:nvSpPr>
          <p:spPr>
            <a:xfrm>
              <a:off x="9992" y="4866"/>
              <a:ext cx="7027" cy="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sz="1400" dirty="0" err="1" smtClean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Dodatno</a:t>
              </a:r>
              <a:r>
                <a:rPr lang="en-US" sz="1400" dirty="0" smtClean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olak</a:t>
              </a:r>
              <a:r>
                <a:rPr lang="sr-Latn-RS" sz="1400" dirty="0" smtClean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šava njihov život i život njihovih porodica</a:t>
              </a:r>
              <a:endParaRPr lang="zh-CN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992" y="2904"/>
              <a:ext cx="7315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4000" dirty="0" smtClean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SMANJENJE STRESA I ANKSIOZNOSTI</a:t>
              </a:r>
              <a:endParaRPr lang="en-US" altLang="zh-CN" sz="4000" b="1" dirty="0">
                <a:solidFill>
                  <a:srgbClr val="1EE2F4"/>
                </a:solidFill>
                <a:ea typeface="字魂59号-创粗黑" panose="00000500000000000000" pitchFamily="2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80" y="-5715"/>
            <a:ext cx="5200650" cy="5791200"/>
          </a:xfrm>
          <a:prstGeom prst="rect">
            <a:avLst/>
          </a:prstGeom>
        </p:spPr>
      </p:pic>
      <p:pic>
        <p:nvPicPr>
          <p:cNvPr id="5" name="图片 4" descr="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-543560" y="529590"/>
            <a:ext cx="2325370" cy="1254125"/>
          </a:xfrm>
          <a:prstGeom prst="rect">
            <a:avLst/>
          </a:prstGeom>
        </p:spPr>
      </p:pic>
      <p:pic>
        <p:nvPicPr>
          <p:cNvPr id="4" name="图片 3" descr="21"/>
          <p:cNvPicPr>
            <a:picLocks noChangeAspect="1"/>
          </p:cNvPicPr>
          <p:nvPr/>
        </p:nvPicPr>
        <p:blipFill>
          <a:blip r:embed="rId6">
            <a:lum contrast="-30000"/>
          </a:blip>
          <a:stretch>
            <a:fillRect/>
          </a:stretch>
        </p:blipFill>
        <p:spPr>
          <a:xfrm>
            <a:off x="6198235" y="1905000"/>
            <a:ext cx="4782820" cy="40411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" name="文本框 16"/>
          <p:cNvSpPr txBox="1"/>
          <p:nvPr/>
        </p:nvSpPr>
        <p:spPr>
          <a:xfrm>
            <a:off x="1552575" y="2226310"/>
            <a:ext cx="366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>
              <a:solidFill>
                <a:srgbClr val="1EE2F4"/>
              </a:solidFill>
              <a:ea typeface="字魂59号-创粗黑" panose="00000500000000000000" pitchFamily="2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82852" y="3355393"/>
            <a:ext cx="5425478" cy="1222943"/>
            <a:chOff x="10286" y="3330"/>
            <a:chExt cx="7110" cy="1085"/>
          </a:xfrm>
        </p:grpSpPr>
        <p:sp>
          <p:nvSpPr>
            <p:cNvPr id="11" name="文本框 10"/>
            <p:cNvSpPr txBox="1"/>
            <p:nvPr/>
          </p:nvSpPr>
          <p:spPr>
            <a:xfrm>
              <a:off x="10369" y="3864"/>
              <a:ext cx="7027" cy="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sr-Latn-RS" altLang="zh-CN" sz="1400" dirty="0" smtClean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Aplikacija je strikno pravljena na ministarstvo zdravlja</a:t>
              </a:r>
              <a:endParaRPr lang="zh-CN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286" y="3330"/>
              <a:ext cx="6573" cy="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r-Latn-RS" altLang="zh-CN" sz="3600" b="1" dirty="0" smtClean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MEDICINSKE USTANOVE</a:t>
              </a:r>
              <a:endParaRPr lang="en-US" altLang="zh-CN" sz="3600" b="1" dirty="0">
                <a:solidFill>
                  <a:srgbClr val="1EE2F4"/>
                </a:solidFill>
                <a:ea typeface="字魂59号-创粗黑" panose="00000500000000000000" pitchFamily="2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44" y="1872731"/>
            <a:ext cx="4726564" cy="473265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8255" y="-5715"/>
            <a:ext cx="5594350" cy="3255010"/>
            <a:chOff x="-13" y="-9"/>
            <a:chExt cx="8810" cy="5126"/>
          </a:xfrm>
        </p:grpSpPr>
        <p:sp>
          <p:nvSpPr>
            <p:cNvPr id="15" name="文本框 14"/>
            <p:cNvSpPr txBox="1"/>
            <p:nvPr/>
          </p:nvSpPr>
          <p:spPr>
            <a:xfrm>
              <a:off x="1555" y="4099"/>
              <a:ext cx="7242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sr-Latn-RS" altLang="zh-CN" sz="3600" b="1" dirty="0" smtClean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DODATNA PROŠIRENJA</a:t>
              </a:r>
              <a:endParaRPr lang="en-US" altLang="zh-CN" sz="3600" b="1" dirty="0">
                <a:solidFill>
                  <a:srgbClr val="1EE2F4"/>
                </a:solidFill>
                <a:ea typeface="字魂59号-创粗黑" panose="00000500000000000000" pitchFamily="2" charset="-122"/>
              </a:endParaRP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4" name="图片 3" descr="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620" y="4697095"/>
            <a:ext cx="12212955" cy="2165985"/>
          </a:xfrm>
          <a:prstGeom prst="rect">
            <a:avLst/>
          </a:prstGeom>
        </p:spPr>
      </p:pic>
      <p:pic>
        <p:nvPicPr>
          <p:cNvPr id="9" name="图片 8" descr="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795" y="6010275"/>
            <a:ext cx="12212955" cy="8528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4122" y="3141481"/>
            <a:ext cx="5187173" cy="9325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lang="sr-Latn-RS" sz="1400" dirty="0" smtClean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Veštačka inteligencija za predikciju mogućih intervencija</a:t>
            </a:r>
            <a:br>
              <a:rPr lang="sr-Latn-RS" sz="1400" dirty="0" smtClean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</a:br>
            <a:r>
              <a:rPr lang="sr-Latn-RS" sz="1400" dirty="0" smtClean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Digitalni prenos dodatnih podataka doktoru (nivo šećera, saturacija)</a:t>
            </a:r>
            <a:br>
              <a:rPr lang="sr-Latn-RS" sz="1400" dirty="0" smtClean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</a:br>
            <a:r>
              <a:rPr lang="sr-Latn-RS" sz="1400" dirty="0" smtClean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...</a:t>
            </a:r>
            <a:endParaRPr lang="zh-CN" sz="1400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5570" y="4722495"/>
            <a:ext cx="10556875" cy="2132965"/>
          </a:xfrm>
          <a:prstGeom prst="rect">
            <a:avLst/>
          </a:prstGeom>
        </p:spPr>
      </p:pic>
      <p:pic>
        <p:nvPicPr>
          <p:cNvPr id="17" name="图片 7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699260" y="-139700"/>
            <a:ext cx="10556875" cy="2132965"/>
          </a:xfrm>
          <a:prstGeom prst="rect">
            <a:avLst/>
          </a:prstGeom>
        </p:spPr>
      </p:pic>
      <p:pic>
        <p:nvPicPr>
          <p:cNvPr id="24" name="图片 8" descr="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950" y="203835"/>
            <a:ext cx="4967605" cy="6011545"/>
          </a:xfrm>
          <a:prstGeom prst="rect">
            <a:avLst/>
          </a:prstGeom>
        </p:spPr>
      </p:pic>
      <p:pic>
        <p:nvPicPr>
          <p:cNvPr id="26" name="图片 9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360" y="3412490"/>
            <a:ext cx="1653540" cy="1953260"/>
          </a:xfrm>
          <a:prstGeom prst="rect">
            <a:avLst/>
          </a:prstGeom>
        </p:spPr>
      </p:pic>
      <p:pic>
        <p:nvPicPr>
          <p:cNvPr id="27" name="图片 10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3403600" y="1727835"/>
            <a:ext cx="722630" cy="854075"/>
          </a:xfrm>
          <a:prstGeom prst="rect">
            <a:avLst/>
          </a:prstGeom>
        </p:spPr>
      </p:pic>
      <p:pic>
        <p:nvPicPr>
          <p:cNvPr id="28" name="图片 11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2809875" y="1777365"/>
            <a:ext cx="391795" cy="463550"/>
          </a:xfrm>
          <a:prstGeom prst="rect">
            <a:avLst/>
          </a:prstGeom>
        </p:spPr>
      </p:pic>
      <p:sp>
        <p:nvSpPr>
          <p:cNvPr id="30" name="文本框 24"/>
          <p:cNvSpPr txBox="1"/>
          <p:nvPr/>
        </p:nvSpPr>
        <p:spPr>
          <a:xfrm>
            <a:off x="-57786" y="2905581"/>
            <a:ext cx="1215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altLang="zh-CN" sz="72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59号-创粗黑" panose="00000500000000000000" pitchFamily="2" charset="-122"/>
              </a:rPr>
              <a:t>Hvala na pažnji!</a:t>
            </a:r>
            <a:endParaRPr lang="zh-CN" altLang="en-US" sz="7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字魂59号-创粗黑" panose="000005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G来了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G Technology Speed Template，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92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字魂59号-创粗黑</vt:lpstr>
      <vt:lpstr>5G Technology Speed Template，Freepptbackgrounds.net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Technology Speed Template</dc:title>
  <dc:subject>Freepptbackgrounds.net</dc:subject>
  <dc:creator>Powerpoint Template</dc:creator>
  <cp:keywords>5G Technology Speed Template</cp:keywords>
  <dc:description>5G Technology Speed Template_x000d_
www.freepptbackgrounds.net</dc:description>
  <cp:lastModifiedBy>Predrag Nikolic</cp:lastModifiedBy>
  <cp:revision>27</cp:revision>
  <dcterms:created xsi:type="dcterms:W3CDTF">2019-04-30T15:06:07Z</dcterms:created>
  <dcterms:modified xsi:type="dcterms:W3CDTF">2023-11-05T10:21:42Z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