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97" r:id="rId3"/>
    <p:sldId id="269" r:id="rId4"/>
    <p:sldId id="258" r:id="rId5"/>
    <p:sldId id="272" r:id="rId6"/>
    <p:sldId id="262" r:id="rId7"/>
    <p:sldId id="267" r:id="rId8"/>
    <p:sldId id="302" r:id="rId9"/>
    <p:sldId id="300" r:id="rId10"/>
    <p:sldId id="299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OCR A Extended" panose="02010509020102010303" pitchFamily="50" charset="0"/>
      <p:regular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ExtraBold" panose="00000900000000000000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3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CA3A82-2FD4-48BB-800F-F9820DCA4EBF}">
  <a:tblStyle styleId="{5ACA3A82-2FD4-48BB-800F-F9820DCA4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1BB5F7-B58F-4F21-9929-5BA394DCD1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d1248670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1d1248670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21746167059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21746167059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86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077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21746167059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21746167059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18a6d08dc1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18a6d08dc1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8661f04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8661f04b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78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g2172f4033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4" name="Google Shape;3424;g2172f4033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59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8"/>
          <p:cNvSpPr txBox="1">
            <a:spLocks noGrp="1"/>
          </p:cNvSpPr>
          <p:nvPr>
            <p:ph type="subTitle" idx="1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18"/>
          <p:cNvSpPr txBox="1">
            <a:spLocks noGrp="1"/>
          </p:cNvSpPr>
          <p:nvPr>
            <p:ph type="subTitle" idx="2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18"/>
          <p:cNvSpPr txBox="1">
            <a:spLocks noGrp="1"/>
          </p:cNvSpPr>
          <p:nvPr>
            <p:ph type="subTitle" idx="3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18"/>
          <p:cNvSpPr txBox="1">
            <a:spLocks noGrp="1"/>
          </p:cNvSpPr>
          <p:nvPr>
            <p:ph type="subTitle" idx="4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8"/>
          <p:cNvSpPr txBox="1">
            <a:spLocks noGrp="1"/>
          </p:cNvSpPr>
          <p:nvPr>
            <p:ph type="subTitle" idx="5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18"/>
          <p:cNvSpPr txBox="1">
            <a:spLocks noGrp="1"/>
          </p:cNvSpPr>
          <p:nvPr>
            <p:ph type="subTitle" idx="6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18"/>
          <p:cNvSpPr txBox="1">
            <a:spLocks noGrp="1"/>
          </p:cNvSpPr>
          <p:nvPr>
            <p:ph type="subTitle" idx="7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5" name="Google Shape;1045;p18"/>
          <p:cNvSpPr txBox="1">
            <a:spLocks noGrp="1"/>
          </p:cNvSpPr>
          <p:nvPr>
            <p:ph type="subTitle" idx="8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6" name="Google Shape;1046;p18"/>
          <p:cNvSpPr txBox="1">
            <a:spLocks noGrp="1"/>
          </p:cNvSpPr>
          <p:nvPr>
            <p:ph type="subTitle" idx="9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18"/>
          <p:cNvSpPr txBox="1">
            <a:spLocks noGrp="1"/>
          </p:cNvSpPr>
          <p:nvPr>
            <p:ph type="subTitle" idx="13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18"/>
          <p:cNvSpPr txBox="1">
            <a:spLocks noGrp="1"/>
          </p:cNvSpPr>
          <p:nvPr>
            <p:ph type="subTitle" idx="14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18"/>
          <p:cNvSpPr txBox="1">
            <a:spLocks noGrp="1"/>
          </p:cNvSpPr>
          <p:nvPr>
            <p:ph type="subTitle" idx="15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avLst/>
              <a:gdLst/>
              <a:ahLst/>
              <a:cxnLst/>
              <a:rect l="l" t="t" r="r" b="b"/>
              <a:pathLst>
                <a:path w="209606" h="26050" extrusionOk="0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avLst/>
              <a:gdLst/>
              <a:ahLst/>
              <a:cxnLst/>
              <a:rect l="l" t="t" r="r" b="b"/>
              <a:pathLst>
                <a:path w="964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avLst/>
              <a:gdLst/>
              <a:ahLst/>
              <a:cxnLst/>
              <a:rect l="l" t="t" r="r" b="b"/>
              <a:pathLst>
                <a:path w="95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avLst/>
              <a:gdLst/>
              <a:ahLst/>
              <a:cxnLst/>
              <a:rect l="l" t="t" r="r" b="b"/>
              <a:pathLst>
                <a:path w="964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avLst/>
              <a:gdLst/>
              <a:ahLst/>
              <a:cxnLst/>
              <a:rect l="l" t="t" r="r" b="b"/>
              <a:pathLst>
                <a:path w="935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avLst/>
              <a:gdLst/>
              <a:ahLst/>
              <a:cxnLst/>
              <a:rect l="l" t="t" r="r" b="b"/>
              <a:pathLst>
                <a:path w="957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avLst/>
              <a:gdLst/>
              <a:ahLst/>
              <a:cxnLst/>
              <a:rect l="l" t="t" r="r" b="b"/>
              <a:pathLst>
                <a:path w="99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avLst/>
              <a:gdLst/>
              <a:ahLst/>
              <a:cxnLst/>
              <a:rect l="l" t="t" r="r" b="b"/>
              <a:pathLst>
                <a:path w="524" h="957" extrusionOk="0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avLst/>
              <a:gdLst/>
              <a:ahLst/>
              <a:cxnLst/>
              <a:rect l="l" t="t" r="r" b="b"/>
              <a:pathLst>
                <a:path w="963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avLst/>
              <a:gdLst/>
              <a:ahLst/>
              <a:cxnLst/>
              <a:rect l="l" t="t" r="r" b="b"/>
              <a:pathLst>
                <a:path w="929" h="643" extrusionOk="0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avLst/>
              <a:gdLst/>
              <a:ahLst/>
              <a:cxnLst/>
              <a:rect l="l" t="t" r="r" b="b"/>
              <a:pathLst>
                <a:path w="789" h="873" extrusionOk="0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avLst/>
              <a:gdLst/>
              <a:ahLst/>
              <a:cxnLst/>
              <a:rect l="l" t="t" r="r" b="b"/>
              <a:pathLst>
                <a:path w="957" h="349" extrusionOk="0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avLst/>
              <a:gdLst/>
              <a:ahLst/>
              <a:cxnLst/>
              <a:rect l="l" t="t" r="r" b="b"/>
              <a:pathLst>
                <a:path w="963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avLst/>
              <a:gdLst/>
              <a:ahLst/>
              <a:cxnLst/>
              <a:rect l="l" t="t" r="r" b="b"/>
              <a:pathLst>
                <a:path w="95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avLst/>
              <a:gdLst/>
              <a:ahLst/>
              <a:cxnLst/>
              <a:rect l="l" t="t" r="r" b="b"/>
              <a:pathLst>
                <a:path w="350" h="231" extrusionOk="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avLst/>
              <a:gdLst/>
              <a:ahLst/>
              <a:cxnLst/>
              <a:rect l="l" t="t" r="r" b="b"/>
              <a:pathLst>
                <a:path w="350" h="964" extrusionOk="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avLst/>
              <a:gdLst/>
              <a:ahLst/>
              <a:cxnLst/>
              <a:rect l="l" t="t" r="r" b="b"/>
              <a:pathLst>
                <a:path w="991" h="496" extrusionOk="0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avLst/>
              <a:gdLst/>
              <a:ahLst/>
              <a:cxnLst/>
              <a:rect l="l" t="t" r="r" b="b"/>
              <a:pathLst>
                <a:path w="670" h="936" extrusionOk="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avLst/>
              <a:gdLst/>
              <a:ahLst/>
              <a:cxnLst/>
              <a:rect l="l" t="t" r="r" b="b"/>
              <a:pathLst>
                <a:path w="873" h="754" extrusionOk="0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avLst/>
              <a:gdLst/>
              <a:ahLst/>
              <a:cxnLst/>
              <a:rect l="l" t="t" r="r" b="b"/>
              <a:pathLst>
                <a:path w="294" h="963" extrusionOk="0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avLst/>
              <a:gdLst/>
              <a:ahLst/>
              <a:cxnLst/>
              <a:rect l="l" t="t" r="r" b="b"/>
              <a:pathLst>
                <a:path w="936" h="266" extrusionOk="0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avLst/>
              <a:gdLst/>
              <a:ahLst/>
              <a:cxnLst/>
              <a:rect l="l" t="t" r="r" b="b"/>
              <a:pathLst>
                <a:path w="956" h="580" extrusionOk="0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avLst/>
              <a:gdLst/>
              <a:ahLst/>
              <a:cxnLst/>
              <a:rect l="l" t="t" r="r" b="b"/>
              <a:pathLst>
                <a:path w="845" h="810" extrusionOk="0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avLst/>
              <a:gdLst/>
              <a:ahLst/>
              <a:cxnLst/>
              <a:rect l="l" t="t" r="r" b="b"/>
              <a:pathLst>
                <a:path w="608" h="928" extrusionOk="0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avLst/>
              <a:gdLst/>
              <a:ahLst/>
              <a:cxnLst/>
              <a:rect l="l" t="t" r="r" b="b"/>
              <a:pathLst>
                <a:path w="992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avLst/>
              <a:gdLst/>
              <a:ahLst/>
              <a:cxnLst/>
              <a:rect l="l" t="t" r="r" b="b"/>
              <a:pathLst>
                <a:path w="378" h="964" extrusionOk="0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avLst/>
              <a:gdLst/>
              <a:ahLst/>
              <a:cxnLst/>
              <a:rect l="l" t="t" r="r" b="b"/>
              <a:pathLst>
                <a:path w="964" h="496" extrusionOk="0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avLst/>
              <a:gdLst/>
              <a:ahLst/>
              <a:cxnLst/>
              <a:rect l="l" t="t" r="r" b="b"/>
              <a:pathLst>
                <a:path w="670" h="908" extrusionOk="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avLst/>
              <a:gdLst/>
              <a:ahLst/>
              <a:cxnLst/>
              <a:rect l="l" t="t" r="r" b="b"/>
              <a:pathLst>
                <a:path w="873" h="782" extrusionOk="0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avLst/>
              <a:gdLst/>
              <a:ahLst/>
              <a:cxnLst/>
              <a:rect l="l" t="t" r="r" b="b"/>
              <a:pathLst>
                <a:path w="98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avLst/>
              <a:gdLst/>
              <a:ahLst/>
              <a:cxnLst/>
              <a:rect l="l" t="t" r="r" b="b"/>
              <a:pathLst>
                <a:path w="991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avLst/>
              <a:gdLst/>
              <a:ahLst/>
              <a:cxnLst/>
              <a:rect l="l" t="t" r="r" b="b"/>
              <a:pathLst>
                <a:path w="992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rot="5400000" flipH="1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rot="5400000" flipH="1">
              <a:off x="3092875" y="1555535"/>
              <a:ext cx="1623549" cy="6382937"/>
            </a:xfrm>
            <a:custGeom>
              <a:avLst/>
              <a:gdLst/>
              <a:ahLst/>
              <a:cxnLst/>
              <a:rect l="l" t="t" r="r" b="b"/>
              <a:pathLst>
                <a:path w="12220" h="44059" extrusionOk="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rot="5400000" flipH="1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3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65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6" extrusionOk="0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49" extrusionOk="0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5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77" extrusionOk="0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15" extrusionOk="0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23" extrusionOk="0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5" extrusionOk="0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96" extrusionOk="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8" extrusionOk="0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65" extrusionOk="0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77" extrusionOk="0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28" extrusionOk="0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09" extrusionOk="0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2154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0" name="Google Shape;1620;p2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2154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>
            <a:spLocks noGrp="1"/>
          </p:cNvSpPr>
          <p:nvPr>
            <p:ph type="pic" idx="3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rot="5400000" flipH="1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title" idx="2" hasCustomPrompt="1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>
            <a:spLocks noGrp="1"/>
          </p:cNvSpPr>
          <p:nvPr>
            <p:ph type="title" idx="3" hasCustomPrompt="1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>
            <a:spLocks noGrp="1"/>
          </p:cNvSpPr>
          <p:nvPr>
            <p:ph type="title" idx="4" hasCustomPrompt="1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>
            <a:spLocks noGrp="1"/>
          </p:cNvSpPr>
          <p:nvPr>
            <p:ph type="title" idx="5" hasCustomPrompt="1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>
            <a:spLocks noGrp="1"/>
          </p:cNvSpPr>
          <p:nvPr>
            <p:ph type="title" idx="6" hasCustomPrompt="1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>
            <a:spLocks noGrp="1"/>
          </p:cNvSpPr>
          <p:nvPr>
            <p:ph type="title" idx="7" hasCustomPrompt="1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8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9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13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14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subTitle" idx="15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2154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rot="5400000" flipH="1">
              <a:off x="3092875" y="1555535"/>
              <a:ext cx="1623549" cy="6382937"/>
            </a:xfrm>
            <a:custGeom>
              <a:avLst/>
              <a:gdLst/>
              <a:ahLst/>
              <a:cxnLst/>
              <a:rect l="l" t="t" r="r" b="b"/>
              <a:pathLst>
                <a:path w="12220" h="44059" extrusionOk="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rot="5400000" flipH="1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3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65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6" extrusionOk="0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49" extrusionOk="0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5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77" extrusionOk="0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15" extrusionOk="0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23" extrusionOk="0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5" extrusionOk="0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96" extrusionOk="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8" extrusionOk="0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65" extrusionOk="0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77" extrusionOk="0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28" extrusionOk="0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09" extrusionOk="0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16"/>
          <p:cNvSpPr txBox="1">
            <a:spLocks noGrp="1"/>
          </p:cNvSpPr>
          <p:nvPr>
            <p:ph type="subTitle" idx="1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16"/>
          <p:cNvSpPr txBox="1">
            <a:spLocks noGrp="1"/>
          </p:cNvSpPr>
          <p:nvPr>
            <p:ph type="subTitle" idx="2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16"/>
          <p:cNvSpPr txBox="1">
            <a:spLocks noGrp="1"/>
          </p:cNvSpPr>
          <p:nvPr>
            <p:ph type="subTitle" idx="3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16"/>
          <p:cNvSpPr txBox="1">
            <a:spLocks noGrp="1"/>
          </p:cNvSpPr>
          <p:nvPr>
            <p:ph type="subTitle" idx="4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3" name="Google Shape;913;p16"/>
          <p:cNvSpPr txBox="1">
            <a:spLocks noGrp="1"/>
          </p:cNvSpPr>
          <p:nvPr>
            <p:ph type="subTitle" idx="5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4" name="Google Shape;914;p16"/>
          <p:cNvSpPr txBox="1">
            <a:spLocks noGrp="1"/>
          </p:cNvSpPr>
          <p:nvPr>
            <p:ph type="subTitle" idx="6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4" r:id="rId10"/>
    <p:sldLayoutId id="2147483666" r:id="rId11"/>
    <p:sldLayoutId id="2147483667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28"/>
          <p:cNvSpPr/>
          <p:nvPr/>
        </p:nvSpPr>
        <p:spPr>
          <a:xfrm>
            <a:off x="5167288" y="13360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28"/>
          <p:cNvSpPr txBox="1">
            <a:spLocks noGrp="1"/>
          </p:cNvSpPr>
          <p:nvPr>
            <p:ph type="ctrTitle"/>
          </p:nvPr>
        </p:nvSpPr>
        <p:spPr>
          <a:xfrm>
            <a:off x="720425" y="138306"/>
            <a:ext cx="4783500" cy="24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200" dirty="0"/>
              <a:t>roof</a:t>
            </a:r>
            <a:endParaRPr sz="41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8" name="Google Shape;1988;p28"/>
          <p:cNvSpPr txBox="1">
            <a:spLocks noGrp="1"/>
          </p:cNvSpPr>
          <p:nvPr>
            <p:ph type="subTitle" idx="1"/>
          </p:nvPr>
        </p:nvSpPr>
        <p:spPr>
          <a:xfrm>
            <a:off x="674563" y="2413987"/>
            <a:ext cx="4783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Softverska</a:t>
            </a:r>
            <a:r>
              <a:rPr lang="en-US" dirty="0"/>
              <a:t> </a:t>
            </a:r>
            <a:r>
              <a:rPr lang="en-US" dirty="0" err="1"/>
              <a:t>Podrška</a:t>
            </a:r>
            <a:r>
              <a:rPr lang="en-US" dirty="0"/>
              <a:t> </a:t>
            </a:r>
            <a:r>
              <a:rPr lang="en-US" dirty="0" err="1"/>
              <a:t>Pametnim</a:t>
            </a:r>
            <a:r>
              <a:rPr lang="en-US" dirty="0"/>
              <a:t> </a:t>
            </a:r>
            <a:r>
              <a:rPr lang="en-US" dirty="0" err="1"/>
              <a:t>Gradovima</a:t>
            </a:r>
            <a:endParaRPr lang="en-US" dirty="0"/>
          </a:p>
        </p:txBody>
      </p:sp>
      <p:grpSp>
        <p:nvGrpSpPr>
          <p:cNvPr id="1989" name="Google Shape;1989;p28"/>
          <p:cNvGrpSpPr/>
          <p:nvPr/>
        </p:nvGrpSpPr>
        <p:grpSpPr>
          <a:xfrm>
            <a:off x="713181" y="582145"/>
            <a:ext cx="11949650" cy="4976633"/>
            <a:chOff x="713181" y="582145"/>
            <a:chExt cx="11949650" cy="4976633"/>
          </a:xfrm>
        </p:grpSpPr>
        <p:grpSp>
          <p:nvGrpSpPr>
            <p:cNvPr id="1990" name="Google Shape;1990;p28"/>
            <p:cNvGrpSpPr/>
            <p:nvPr/>
          </p:nvGrpSpPr>
          <p:grpSpPr>
            <a:xfrm>
              <a:off x="6279940" y="582145"/>
              <a:ext cx="6382891" cy="1623545"/>
              <a:chOff x="6371290" y="314120"/>
              <a:chExt cx="6382891" cy="1623545"/>
            </a:xfrm>
          </p:grpSpPr>
          <p:sp>
            <p:nvSpPr>
              <p:cNvPr id="1991" name="Google Shape;1991;p28"/>
              <p:cNvSpPr/>
              <p:nvPr/>
            </p:nvSpPr>
            <p:spPr>
              <a:xfrm rot="-5400000" flipH="1">
                <a:off x="8750963" y="-2065553"/>
                <a:ext cx="1623545" cy="6382891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44059" extrusionOk="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dist="57150" dir="6660000" algn="bl" rotWithShape="0">
                  <a:schemeClr val="dk1">
                    <a:alpha val="3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2" name="Google Shape;1992;p28"/>
              <p:cNvGrpSpPr/>
              <p:nvPr/>
            </p:nvGrpSpPr>
            <p:grpSpPr>
              <a:xfrm rot="-5400000" flipH="1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93" name="Google Shape;1993;p28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28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28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3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28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28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28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28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28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28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28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8" extrusionOk="0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28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28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65" extrusionOk="0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28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28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246" extrusionOk="0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28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28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28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8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28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36" extrusionOk="0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28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28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367" extrusionOk="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28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449" extrusionOk="0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28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9" extrusionOk="0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28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28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28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28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51" extrusionOk="0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28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28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28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9" extrusionOk="0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28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28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28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28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28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28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53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28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5" extrusionOk="0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28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77" extrusionOk="0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28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28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52" extrusionOk="0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28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15" extrusionOk="0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28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423" extrusionOk="0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28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35" extrusionOk="0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28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28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452" extrusionOk="0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28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396" extrusionOk="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28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288" extrusionOk="0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8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8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8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8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8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8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8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65" extrusionOk="0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8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8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28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8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28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8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8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8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8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8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5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8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8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8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8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8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28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5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28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28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28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3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28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28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28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28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28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28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177" extrusionOk="0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28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28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49" extrusionOk="0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28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28" extrusionOk="0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28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409" extrusionOk="0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28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28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28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28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7" name="Google Shape;2077;p28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8" name="Google Shape;2078;p28"/>
              <p:cNvSpPr/>
              <p:nvPr/>
            </p:nvSpPr>
            <p:spPr>
              <a:xfrm rot="5400000" flipH="1">
                <a:off x="3092875" y="1555535"/>
                <a:ext cx="1623549" cy="6382937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44059" extrusionOk="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dist="57150" dir="6300000" algn="bl" rotWithShape="0">
                  <a:schemeClr val="dk1">
                    <a:alpha val="3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9" name="Google Shape;2079;p28"/>
              <p:cNvGrpSpPr/>
              <p:nvPr/>
            </p:nvGrpSpPr>
            <p:grpSpPr>
              <a:xfrm rot="5400000" flipH="1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80" name="Google Shape;2080;p28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28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28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3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28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28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28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28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28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28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28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8" extrusionOk="0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28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28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65" extrusionOk="0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28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28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246" extrusionOk="0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28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28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28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8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28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36" extrusionOk="0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28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28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367" extrusionOk="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28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449" extrusionOk="0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28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9" extrusionOk="0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28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28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28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28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51" extrusionOk="0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28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28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28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9" extrusionOk="0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28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28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28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28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28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28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53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28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5" extrusionOk="0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28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77" extrusionOk="0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28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28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52" extrusionOk="0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28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15" extrusionOk="0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28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423" extrusionOk="0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28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35" extrusionOk="0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28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28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452" extrusionOk="0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28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396" extrusionOk="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28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288" extrusionOk="0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28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28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28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28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28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28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28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65" extrusionOk="0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28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28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28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8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28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28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28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28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28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28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5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28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28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28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8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28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28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5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28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28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28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3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28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28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28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28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28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28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177" extrusionOk="0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28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28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49" extrusionOk="0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28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28" extrusionOk="0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28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409" extrusionOk="0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28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28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28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28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65" name="Google Shape;2165;p28"/>
          <p:cNvGrpSpPr/>
          <p:nvPr/>
        </p:nvGrpSpPr>
        <p:grpSpPr>
          <a:xfrm rot="706112">
            <a:off x="5814837" y="1291729"/>
            <a:ext cx="1764001" cy="3301203"/>
            <a:chOff x="5120779" y="818439"/>
            <a:chExt cx="1836564" cy="3437000"/>
          </a:xfrm>
        </p:grpSpPr>
        <p:sp>
          <p:nvSpPr>
            <p:cNvPr id="2166" name="Google Shape;2166;p28"/>
            <p:cNvSpPr/>
            <p:nvPr/>
          </p:nvSpPr>
          <p:spPr>
            <a:xfrm>
              <a:off x="5120779" y="818439"/>
              <a:ext cx="1836564" cy="3437000"/>
            </a:xfrm>
            <a:custGeom>
              <a:avLst/>
              <a:gdLst/>
              <a:ahLst/>
              <a:cxnLst/>
              <a:rect l="l" t="t" r="r" b="b"/>
              <a:pathLst>
                <a:path w="37357" h="69911" extrusionOk="0">
                  <a:moveTo>
                    <a:pt x="3283" y="0"/>
                  </a:moveTo>
                  <a:cubicBezTo>
                    <a:pt x="1520" y="0"/>
                    <a:pt x="1" y="1520"/>
                    <a:pt x="1" y="3435"/>
                  </a:cubicBezTo>
                  <a:lnTo>
                    <a:pt x="1" y="66627"/>
                  </a:lnTo>
                  <a:cubicBezTo>
                    <a:pt x="1" y="68390"/>
                    <a:pt x="1520" y="69910"/>
                    <a:pt x="3283" y="69910"/>
                  </a:cubicBezTo>
                  <a:lnTo>
                    <a:pt x="34074" y="69910"/>
                  </a:lnTo>
                  <a:cubicBezTo>
                    <a:pt x="35837" y="69910"/>
                    <a:pt x="37357" y="68390"/>
                    <a:pt x="37357" y="66627"/>
                  </a:cubicBezTo>
                  <a:lnTo>
                    <a:pt x="37357" y="3435"/>
                  </a:lnTo>
                  <a:cubicBezTo>
                    <a:pt x="37357" y="1520"/>
                    <a:pt x="35837" y="0"/>
                    <a:pt x="3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8"/>
            <p:cNvSpPr/>
            <p:nvPr/>
          </p:nvSpPr>
          <p:spPr>
            <a:xfrm>
              <a:off x="5819675" y="947325"/>
              <a:ext cx="438600" cy="72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8"/>
            <p:cNvSpPr/>
            <p:nvPr/>
          </p:nvSpPr>
          <p:spPr>
            <a:xfrm>
              <a:off x="5878717" y="3947980"/>
              <a:ext cx="320700" cy="193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70" name="Google Shape;2170;p28"/>
          <p:cNvPicPr preferRelativeResize="0"/>
          <p:nvPr/>
        </p:nvPicPr>
        <p:blipFill rotWithShape="1">
          <a:blip r:embed="rId3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706114">
            <a:off x="5933114" y="1540753"/>
            <a:ext cx="1551288" cy="268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CC52B38-209B-09B3-058C-FF7D8FA8E1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593" r="15412"/>
          <a:stretch/>
        </p:blipFill>
        <p:spPr>
          <a:xfrm rot="714585">
            <a:off x="6018416" y="1597405"/>
            <a:ext cx="1478139" cy="20820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7AE3283-314C-D194-F362-5C0F02903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64614">
            <a:off x="6092525" y="3532937"/>
            <a:ext cx="806741" cy="806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AD5EE-9E83-4EFD-DAAB-572D68311C7B}"/>
              </a:ext>
            </a:extLst>
          </p:cNvPr>
          <p:cNvSpPr/>
          <p:nvPr/>
        </p:nvSpPr>
        <p:spPr>
          <a:xfrm>
            <a:off x="1313054" y="2152542"/>
            <a:ext cx="126326" cy="61349"/>
          </a:xfrm>
          <a:prstGeom prst="rect">
            <a:avLst/>
          </a:prstGeom>
          <a:solidFill>
            <a:srgbClr val="553868"/>
          </a:solidFill>
          <a:ln>
            <a:solidFill>
              <a:srgbClr val="5538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426;p48">
            <a:extLst>
              <a:ext uri="{FF2B5EF4-FFF2-40B4-BE49-F238E27FC236}">
                <a16:creationId xmlns:a16="http://schemas.microsoft.com/office/drawing/2014/main" id="{2A9B7D25-8B4F-C31D-2185-4DC24E46B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211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/>
              <a:t>Hvala na </a:t>
            </a:r>
            <a:br>
              <a:rPr lang="sr-Latn-RS" sz="7200" dirty="0"/>
            </a:br>
            <a:r>
              <a:rPr lang="sr-Latn-RS" sz="7200" dirty="0"/>
              <a:t>pažnji!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2564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3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Šta je pametan grad?</a:t>
            </a:r>
            <a:endParaRPr dirty="0"/>
          </a:p>
        </p:txBody>
      </p:sp>
      <p:sp>
        <p:nvSpPr>
          <p:cNvPr id="2560" name="Google Shape;2520;p35">
            <a:extLst>
              <a:ext uri="{FF2B5EF4-FFF2-40B4-BE49-F238E27FC236}">
                <a16:creationId xmlns:a16="http://schemas.microsoft.com/office/drawing/2014/main" id="{BC6F5F83-244E-A827-1E8E-1505903E630F}"/>
              </a:ext>
            </a:extLst>
          </p:cNvPr>
          <p:cNvSpPr txBox="1">
            <a:spLocks/>
          </p:cNvSpPr>
          <p:nvPr/>
        </p:nvSpPr>
        <p:spPr>
          <a:xfrm>
            <a:off x="1399453" y="1272670"/>
            <a:ext cx="6345094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600"/>
              </a:spcAft>
            </a:pPr>
            <a:r>
              <a:rPr lang="sr-Latn-RS" dirty="0"/>
              <a:t>- </a:t>
            </a:r>
            <a:r>
              <a:rPr lang="sr-Latn-R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informacione i komunikacione tehnologije</a:t>
            </a:r>
          </a:p>
          <a:p>
            <a:pPr marL="0" indent="0" algn="l">
              <a:spcAft>
                <a:spcPts val="600"/>
              </a:spcAft>
            </a:pPr>
            <a:r>
              <a:rPr lang="sr-Latn-R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- </a:t>
            </a:r>
            <a:r>
              <a:rPr lang="sr-Latn-R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efikasnost</a:t>
            </a:r>
            <a:r>
              <a:rPr lang="sr-Latn-RS" sz="1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r-Latn-R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održivost i kvalitet uslug</a:t>
            </a:r>
            <a:r>
              <a:rPr lang="sr-Latn-RS" sz="1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 marL="0" indent="0" algn="l">
              <a:spcAft>
                <a:spcPts val="600"/>
              </a:spcAft>
            </a:pPr>
            <a:r>
              <a:rPr lang="sr-Latn-R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      </a:t>
            </a:r>
            <a:r>
              <a:rPr lang="sr-Latn-RS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- </a:t>
            </a:r>
            <a:r>
              <a:rPr lang="sr-Latn-RS" sz="1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saobraćaj, energetika, zdravstvo, obrazovanje, kultura i bezbednost.</a:t>
            </a:r>
          </a:p>
          <a:p>
            <a:pPr marL="0" indent="0" algn="l">
              <a:spcAft>
                <a:spcPts val="600"/>
              </a:spcAft>
            </a:pPr>
            <a:r>
              <a:rPr lang="sr-Latn-RS" sz="18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sr-Latn-R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uključivanje građana </a:t>
            </a:r>
            <a:endParaRPr lang="sr-Latn-RS" sz="1800" kern="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</a:pPr>
            <a:r>
              <a:rPr lang="sr-Latn-RS" sz="1800" kern="1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sr-Latn-R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pristup relevantnim informacijama</a:t>
            </a:r>
          </a:p>
          <a:p>
            <a:pPr marL="0" indent="0" algn="l">
              <a:spcAft>
                <a:spcPts val="600"/>
              </a:spcAft>
            </a:pPr>
            <a:r>
              <a:rPr lang="sr-Latn-RS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       - kupci, vlasnici, investitori</a:t>
            </a:r>
            <a:r>
              <a:rPr lang="sr-Latn-RS" sz="1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1800" kern="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</a:pPr>
            <a:r>
              <a:rPr lang="sr-Latn-RS" sz="1800" kern="1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jednostavnost</a:t>
            </a:r>
            <a:endParaRPr lang="sr-Latn-RS" sz="1800" kern="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</a:pPr>
            <a:r>
              <a:rPr lang="sr-Latn-RS" sz="1400" kern="1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sr-Latn-RS" sz="18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kvalitet života, ušteda energije i optimizacija resursa</a:t>
            </a:r>
          </a:p>
          <a:p>
            <a:pPr marL="0" indent="0" algn="l">
              <a:spcAft>
                <a:spcPts val="600"/>
              </a:spcAft>
            </a:pPr>
            <a:endParaRPr lang="sr-Latn-RS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9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4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Kako roof funkcioniše? *</a:t>
            </a:r>
            <a:endParaRPr dirty="0"/>
          </a:p>
        </p:txBody>
      </p:sp>
      <p:sp>
        <p:nvSpPr>
          <p:cNvPr id="3003" name="Google Shape;3003;p41"/>
          <p:cNvSpPr txBox="1"/>
          <p:nvPr/>
        </p:nvSpPr>
        <p:spPr>
          <a:xfrm>
            <a:off x="712600" y="1326125"/>
            <a:ext cx="161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</a:t>
            </a:r>
            <a:r>
              <a:rPr lang="sr-Latn-RS" sz="21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pa</a:t>
            </a:r>
            <a:endParaRPr sz="21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004" name="Google Shape;3004;p41"/>
          <p:cNvSpPr txBox="1"/>
          <p:nvPr/>
        </p:nvSpPr>
        <p:spPr>
          <a:xfrm>
            <a:off x="712600" y="2467646"/>
            <a:ext cx="161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1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Zgrade</a:t>
            </a:r>
            <a:endParaRPr sz="21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005" name="Google Shape;3005;p41"/>
          <p:cNvSpPr txBox="1"/>
          <p:nvPr/>
        </p:nvSpPr>
        <p:spPr>
          <a:xfrm>
            <a:off x="179754" y="3609171"/>
            <a:ext cx="2143546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1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Aksesibilnost</a:t>
            </a:r>
            <a:endParaRPr sz="21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006" name="Google Shape;3006;p41"/>
          <p:cNvSpPr txBox="1"/>
          <p:nvPr/>
        </p:nvSpPr>
        <p:spPr>
          <a:xfrm>
            <a:off x="6820738" y="1326125"/>
            <a:ext cx="16092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1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Ekologija</a:t>
            </a:r>
            <a:endParaRPr sz="21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007" name="Google Shape;3007;p41"/>
          <p:cNvSpPr txBox="1"/>
          <p:nvPr/>
        </p:nvSpPr>
        <p:spPr>
          <a:xfrm>
            <a:off x="6820738" y="2467647"/>
            <a:ext cx="16092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1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Saobraćaj</a:t>
            </a:r>
            <a:endParaRPr sz="21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008" name="Google Shape;3008;p41"/>
          <p:cNvSpPr txBox="1"/>
          <p:nvPr/>
        </p:nvSpPr>
        <p:spPr>
          <a:xfrm>
            <a:off x="6820738" y="3609172"/>
            <a:ext cx="16092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1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Buka</a:t>
            </a:r>
            <a:endParaRPr sz="21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009" name="Google Shape;3009;p41"/>
          <p:cNvSpPr txBox="1"/>
          <p:nvPr/>
        </p:nvSpPr>
        <p:spPr>
          <a:xfrm>
            <a:off x="712600" y="1606204"/>
            <a:ext cx="161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Za sada mapa Srbije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0" name="Google Shape;3010;p41"/>
          <p:cNvSpPr txBox="1"/>
          <p:nvPr/>
        </p:nvSpPr>
        <p:spPr>
          <a:xfrm>
            <a:off x="712600" y="2747725"/>
            <a:ext cx="161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njihova ocena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1" name="Google Shape;3011;p41"/>
          <p:cNvSpPr txBox="1"/>
          <p:nvPr/>
        </p:nvSpPr>
        <p:spPr>
          <a:xfrm>
            <a:off x="257909" y="3889250"/>
            <a:ext cx="2065392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Lift, parking, garaža zgrada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2" name="Google Shape;3012;p41"/>
          <p:cNvSpPr txBox="1"/>
          <p:nvPr/>
        </p:nvSpPr>
        <p:spPr>
          <a:xfrm>
            <a:off x="6820738" y="1606205"/>
            <a:ext cx="16092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Solarna energija, Zeleni pasoš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3" name="Google Shape;3013;p41"/>
          <p:cNvSpPr txBox="1"/>
          <p:nvPr/>
        </p:nvSpPr>
        <p:spPr>
          <a:xfrm>
            <a:off x="6820738" y="2747726"/>
            <a:ext cx="16092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Gustina saobraćaja u okolini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4" name="Google Shape;3014;p41"/>
          <p:cNvSpPr txBox="1"/>
          <p:nvPr/>
        </p:nvSpPr>
        <p:spPr>
          <a:xfrm>
            <a:off x="6820738" y="3889251"/>
            <a:ext cx="185181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Količina buke u okolini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5" name="Google Shape;3015;p41"/>
          <p:cNvSpPr/>
          <p:nvPr/>
        </p:nvSpPr>
        <p:spPr>
          <a:xfrm>
            <a:off x="2399462" y="1326125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41"/>
          <p:cNvSpPr/>
          <p:nvPr/>
        </p:nvSpPr>
        <p:spPr>
          <a:xfrm>
            <a:off x="2399462" y="2488163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41"/>
          <p:cNvSpPr/>
          <p:nvPr/>
        </p:nvSpPr>
        <p:spPr>
          <a:xfrm>
            <a:off x="2399462" y="3609188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41"/>
          <p:cNvSpPr/>
          <p:nvPr/>
        </p:nvSpPr>
        <p:spPr>
          <a:xfrm>
            <a:off x="6116637" y="1326125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41"/>
          <p:cNvSpPr/>
          <p:nvPr/>
        </p:nvSpPr>
        <p:spPr>
          <a:xfrm>
            <a:off x="6116637" y="2488163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41"/>
          <p:cNvSpPr/>
          <p:nvPr/>
        </p:nvSpPr>
        <p:spPr>
          <a:xfrm>
            <a:off x="6116637" y="3609188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5" name="Google Shape;3045;p41"/>
          <p:cNvGrpSpPr/>
          <p:nvPr/>
        </p:nvGrpSpPr>
        <p:grpSpPr>
          <a:xfrm rot="-422179">
            <a:off x="3813990" y="1318679"/>
            <a:ext cx="1515745" cy="2836610"/>
            <a:chOff x="5120779" y="818439"/>
            <a:chExt cx="1836564" cy="3437000"/>
          </a:xfrm>
        </p:grpSpPr>
        <p:sp>
          <p:nvSpPr>
            <p:cNvPr id="3046" name="Google Shape;3046;p41"/>
            <p:cNvSpPr/>
            <p:nvPr/>
          </p:nvSpPr>
          <p:spPr>
            <a:xfrm>
              <a:off x="5120779" y="818439"/>
              <a:ext cx="1836564" cy="3437000"/>
            </a:xfrm>
            <a:custGeom>
              <a:avLst/>
              <a:gdLst/>
              <a:ahLst/>
              <a:cxnLst/>
              <a:rect l="l" t="t" r="r" b="b"/>
              <a:pathLst>
                <a:path w="37357" h="69911" extrusionOk="0">
                  <a:moveTo>
                    <a:pt x="3283" y="0"/>
                  </a:moveTo>
                  <a:cubicBezTo>
                    <a:pt x="1520" y="0"/>
                    <a:pt x="1" y="1520"/>
                    <a:pt x="1" y="3435"/>
                  </a:cubicBezTo>
                  <a:lnTo>
                    <a:pt x="1" y="66627"/>
                  </a:lnTo>
                  <a:cubicBezTo>
                    <a:pt x="1" y="68390"/>
                    <a:pt x="1520" y="69910"/>
                    <a:pt x="3283" y="69910"/>
                  </a:cubicBezTo>
                  <a:lnTo>
                    <a:pt x="34074" y="69910"/>
                  </a:lnTo>
                  <a:cubicBezTo>
                    <a:pt x="35837" y="69910"/>
                    <a:pt x="37357" y="68390"/>
                    <a:pt x="37357" y="66627"/>
                  </a:cubicBezTo>
                  <a:lnTo>
                    <a:pt x="37357" y="3435"/>
                  </a:lnTo>
                  <a:cubicBezTo>
                    <a:pt x="37357" y="1520"/>
                    <a:pt x="35837" y="0"/>
                    <a:pt x="3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1"/>
            <p:cNvSpPr/>
            <p:nvPr/>
          </p:nvSpPr>
          <p:spPr>
            <a:xfrm>
              <a:off x="5819675" y="947325"/>
              <a:ext cx="438600" cy="72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1"/>
            <p:cNvSpPr/>
            <p:nvPr/>
          </p:nvSpPr>
          <p:spPr>
            <a:xfrm>
              <a:off x="5878717" y="3947980"/>
              <a:ext cx="320700" cy="193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49" name="Google Shape;3049;p41"/>
          <p:cNvPicPr preferRelativeResize="0"/>
          <p:nvPr/>
        </p:nvPicPr>
        <p:blipFill rotWithShape="1"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-422301">
            <a:off x="3899321" y="1531792"/>
            <a:ext cx="1332985" cy="231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9" name="Picture 2998">
            <a:extLst>
              <a:ext uri="{FF2B5EF4-FFF2-40B4-BE49-F238E27FC236}">
                <a16:creationId xmlns:a16="http://schemas.microsoft.com/office/drawing/2014/main" id="{5F2C3368-C3AD-27B9-017E-770D35A7D4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136"/>
          <a:stretch/>
        </p:blipFill>
        <p:spPr>
          <a:xfrm rot="4994554">
            <a:off x="3393869" y="2009416"/>
            <a:ext cx="2335515" cy="1333534"/>
          </a:xfrm>
          <a:prstGeom prst="rect">
            <a:avLst/>
          </a:prstGeom>
        </p:spPr>
      </p:pic>
      <p:cxnSp>
        <p:nvCxnSpPr>
          <p:cNvPr id="3050" name="Google Shape;3050;p41"/>
          <p:cNvCxnSpPr>
            <a:cxnSpLocks/>
            <a:stCxn id="3015" idx="3"/>
          </p:cNvCxnSpPr>
          <p:nvPr/>
        </p:nvCxnSpPr>
        <p:spPr>
          <a:xfrm>
            <a:off x="3027362" y="1640075"/>
            <a:ext cx="1171800" cy="761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051" name="Google Shape;3051;p41"/>
          <p:cNvCxnSpPr>
            <a:stCxn id="3016" idx="3"/>
          </p:cNvCxnSpPr>
          <p:nvPr/>
        </p:nvCxnSpPr>
        <p:spPr>
          <a:xfrm>
            <a:off x="3027362" y="2802113"/>
            <a:ext cx="1122600" cy="46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052" name="Google Shape;3052;p41"/>
          <p:cNvCxnSpPr>
            <a:stCxn id="3017" idx="3"/>
          </p:cNvCxnSpPr>
          <p:nvPr/>
        </p:nvCxnSpPr>
        <p:spPr>
          <a:xfrm rot="10800000" flipH="1">
            <a:off x="3027362" y="2796638"/>
            <a:ext cx="1800900" cy="112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053" name="Google Shape;3053;p41"/>
          <p:cNvCxnSpPr>
            <a:stCxn id="3018" idx="1"/>
          </p:cNvCxnSpPr>
          <p:nvPr/>
        </p:nvCxnSpPr>
        <p:spPr>
          <a:xfrm flipH="1">
            <a:off x="4680237" y="1640075"/>
            <a:ext cx="1436400" cy="50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054" name="Google Shape;3054;p41"/>
          <p:cNvCxnSpPr>
            <a:stCxn id="3019" idx="1"/>
          </p:cNvCxnSpPr>
          <p:nvPr/>
        </p:nvCxnSpPr>
        <p:spPr>
          <a:xfrm rot="10800000">
            <a:off x="4914837" y="2451113"/>
            <a:ext cx="1201800" cy="35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055" name="Google Shape;3055;p41"/>
          <p:cNvCxnSpPr>
            <a:cxnSpLocks/>
            <a:stCxn id="3020" idx="1"/>
          </p:cNvCxnSpPr>
          <p:nvPr/>
        </p:nvCxnSpPr>
        <p:spPr>
          <a:xfrm rot="10800000">
            <a:off x="5241537" y="3327038"/>
            <a:ext cx="8751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A4FA0CC-47A2-686B-8446-99BD9B0D3563}"/>
              </a:ext>
            </a:extLst>
          </p:cNvPr>
          <p:cNvSpPr/>
          <p:nvPr/>
        </p:nvSpPr>
        <p:spPr>
          <a:xfrm>
            <a:off x="3625397" y="685800"/>
            <a:ext cx="96372" cy="49065"/>
          </a:xfrm>
          <a:prstGeom prst="rect">
            <a:avLst/>
          </a:prstGeom>
          <a:solidFill>
            <a:srgbClr val="553868"/>
          </a:solidFill>
          <a:ln>
            <a:solidFill>
              <a:srgbClr val="5538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008;p41">
            <a:extLst>
              <a:ext uri="{FF2B5EF4-FFF2-40B4-BE49-F238E27FC236}">
                <a16:creationId xmlns:a16="http://schemas.microsoft.com/office/drawing/2014/main" id="{DFD7F11B-FB80-3810-1D43-070E46AE502D}"/>
              </a:ext>
            </a:extLst>
          </p:cNvPr>
          <p:cNvSpPr txBox="1"/>
          <p:nvPr/>
        </p:nvSpPr>
        <p:spPr>
          <a:xfrm flipH="1">
            <a:off x="3426851" y="4396839"/>
            <a:ext cx="140141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1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Vazduh</a:t>
            </a:r>
            <a:endParaRPr sz="21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" name="Google Shape;3014;p41">
            <a:extLst>
              <a:ext uri="{FF2B5EF4-FFF2-40B4-BE49-F238E27FC236}">
                <a16:creationId xmlns:a16="http://schemas.microsoft.com/office/drawing/2014/main" id="{6D449409-27E4-B473-7D44-8BBBE8B948B1}"/>
              </a:ext>
            </a:extLst>
          </p:cNvPr>
          <p:cNvSpPr txBox="1"/>
          <p:nvPr/>
        </p:nvSpPr>
        <p:spPr>
          <a:xfrm flipH="1">
            <a:off x="3426853" y="4669961"/>
            <a:ext cx="16092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Kvalitet vazduha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Google Shape;3020;p41">
            <a:extLst>
              <a:ext uri="{FF2B5EF4-FFF2-40B4-BE49-F238E27FC236}">
                <a16:creationId xmlns:a16="http://schemas.microsoft.com/office/drawing/2014/main" id="{3C38E9CF-5ED5-75B2-9900-232DE6E0A476}"/>
              </a:ext>
            </a:extLst>
          </p:cNvPr>
          <p:cNvSpPr/>
          <p:nvPr/>
        </p:nvSpPr>
        <p:spPr>
          <a:xfrm flipH="1">
            <a:off x="4828262" y="4337930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3053;p41">
            <a:extLst>
              <a:ext uri="{FF2B5EF4-FFF2-40B4-BE49-F238E27FC236}">
                <a16:creationId xmlns:a16="http://schemas.microsoft.com/office/drawing/2014/main" id="{C5CE3796-244D-1A9F-226C-66AA8E68AF9A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4388034" y="3583751"/>
            <a:ext cx="1087439" cy="4209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3" name="Google Shape;11041;p68">
            <a:extLst>
              <a:ext uri="{FF2B5EF4-FFF2-40B4-BE49-F238E27FC236}">
                <a16:creationId xmlns:a16="http://schemas.microsoft.com/office/drawing/2014/main" id="{36A044DD-E5F0-DA5F-4A97-6879E2DDB018}"/>
              </a:ext>
            </a:extLst>
          </p:cNvPr>
          <p:cNvGrpSpPr/>
          <p:nvPr/>
        </p:nvGrpSpPr>
        <p:grpSpPr>
          <a:xfrm>
            <a:off x="2489206" y="3720250"/>
            <a:ext cx="427578" cy="421351"/>
            <a:chOff x="-5254775" y="3631325"/>
            <a:chExt cx="296950" cy="292625"/>
          </a:xfrm>
          <a:solidFill>
            <a:schemeClr val="accent4">
              <a:lumMod val="75000"/>
            </a:schemeClr>
          </a:solidFill>
        </p:grpSpPr>
        <p:sp>
          <p:nvSpPr>
            <p:cNvPr id="14" name="Google Shape;11042;p68">
              <a:extLst>
                <a:ext uri="{FF2B5EF4-FFF2-40B4-BE49-F238E27FC236}">
                  <a16:creationId xmlns:a16="http://schemas.microsoft.com/office/drawing/2014/main" id="{F471A211-CEC1-07F5-5ECB-9EBF2B105D87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43;p68">
              <a:extLst>
                <a:ext uri="{FF2B5EF4-FFF2-40B4-BE49-F238E27FC236}">
                  <a16:creationId xmlns:a16="http://schemas.microsoft.com/office/drawing/2014/main" id="{B6CA6528-5714-EA81-18DC-AD1D0886F8CE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44;p68">
              <a:extLst>
                <a:ext uri="{FF2B5EF4-FFF2-40B4-BE49-F238E27FC236}">
                  <a16:creationId xmlns:a16="http://schemas.microsoft.com/office/drawing/2014/main" id="{56899FA3-46AD-6B56-83BE-0CDE04F1EE1F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45;p68">
              <a:extLst>
                <a:ext uri="{FF2B5EF4-FFF2-40B4-BE49-F238E27FC236}">
                  <a16:creationId xmlns:a16="http://schemas.microsoft.com/office/drawing/2014/main" id="{4C6118DA-E1E0-E98F-4D82-AE4405F32D28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046;p68">
              <a:extLst>
                <a:ext uri="{FF2B5EF4-FFF2-40B4-BE49-F238E27FC236}">
                  <a16:creationId xmlns:a16="http://schemas.microsoft.com/office/drawing/2014/main" id="{C6C2FBAC-CC6A-310C-826D-5590F989D690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47;p68">
              <a:extLst>
                <a:ext uri="{FF2B5EF4-FFF2-40B4-BE49-F238E27FC236}">
                  <a16:creationId xmlns:a16="http://schemas.microsoft.com/office/drawing/2014/main" id="{02FF766B-74BE-349A-44A6-59D01567D8E7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48;p68">
              <a:extLst>
                <a:ext uri="{FF2B5EF4-FFF2-40B4-BE49-F238E27FC236}">
                  <a16:creationId xmlns:a16="http://schemas.microsoft.com/office/drawing/2014/main" id="{FC86160F-A351-8D05-B39A-19BA892D1842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161;p62">
            <a:extLst>
              <a:ext uri="{FF2B5EF4-FFF2-40B4-BE49-F238E27FC236}">
                <a16:creationId xmlns:a16="http://schemas.microsoft.com/office/drawing/2014/main" id="{8D250C62-C4A2-7CF0-6D05-C63A08BDABA3}"/>
              </a:ext>
            </a:extLst>
          </p:cNvPr>
          <p:cNvGrpSpPr/>
          <p:nvPr/>
        </p:nvGrpSpPr>
        <p:grpSpPr>
          <a:xfrm>
            <a:off x="2555991" y="1498675"/>
            <a:ext cx="339306" cy="298186"/>
            <a:chOff x="2085450" y="2057100"/>
            <a:chExt cx="481900" cy="423500"/>
          </a:xfrm>
          <a:solidFill>
            <a:schemeClr val="accent4">
              <a:lumMod val="75000"/>
            </a:schemeClr>
          </a:solidFill>
        </p:grpSpPr>
        <p:sp>
          <p:nvSpPr>
            <p:cNvPr id="22" name="Google Shape;8162;p62">
              <a:extLst>
                <a:ext uri="{FF2B5EF4-FFF2-40B4-BE49-F238E27FC236}">
                  <a16:creationId xmlns:a16="http://schemas.microsoft.com/office/drawing/2014/main" id="{97CE9972-DA6C-404D-C7DC-A3C058F0BFDD}"/>
                </a:ext>
              </a:extLst>
            </p:cNvPr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8163;p62">
              <a:extLst>
                <a:ext uri="{FF2B5EF4-FFF2-40B4-BE49-F238E27FC236}">
                  <a16:creationId xmlns:a16="http://schemas.microsoft.com/office/drawing/2014/main" id="{7E1A0C6D-7867-2039-A63D-12B523551D99}"/>
                </a:ext>
              </a:extLst>
            </p:cNvPr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8164;p62">
              <a:extLst>
                <a:ext uri="{FF2B5EF4-FFF2-40B4-BE49-F238E27FC236}">
                  <a16:creationId xmlns:a16="http://schemas.microsoft.com/office/drawing/2014/main" id="{F90992F9-2248-7149-0AAF-7B840A330E55}"/>
                </a:ext>
              </a:extLst>
            </p:cNvPr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9256;p64">
            <a:extLst>
              <a:ext uri="{FF2B5EF4-FFF2-40B4-BE49-F238E27FC236}">
                <a16:creationId xmlns:a16="http://schemas.microsoft.com/office/drawing/2014/main" id="{E5A929A9-02DF-35DC-F48B-91AF1915CBBF}"/>
              </a:ext>
            </a:extLst>
          </p:cNvPr>
          <p:cNvGrpSpPr/>
          <p:nvPr/>
        </p:nvGrpSpPr>
        <p:grpSpPr>
          <a:xfrm>
            <a:off x="6290143" y="3771826"/>
            <a:ext cx="350079" cy="285837"/>
            <a:chOff x="3860400" y="3254050"/>
            <a:chExt cx="296175" cy="241825"/>
          </a:xfrm>
          <a:solidFill>
            <a:schemeClr val="accent4">
              <a:lumMod val="75000"/>
            </a:schemeClr>
          </a:solidFill>
        </p:grpSpPr>
        <p:sp>
          <p:nvSpPr>
            <p:cNvPr id="26" name="Google Shape;9257;p64">
              <a:extLst>
                <a:ext uri="{FF2B5EF4-FFF2-40B4-BE49-F238E27FC236}">
                  <a16:creationId xmlns:a16="http://schemas.microsoft.com/office/drawing/2014/main" id="{1A91A675-1A62-22D4-CF7B-5B3B2CB3E00D}"/>
                </a:ext>
              </a:extLst>
            </p:cNvPr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58;p64">
              <a:extLst>
                <a:ext uri="{FF2B5EF4-FFF2-40B4-BE49-F238E27FC236}">
                  <a16:creationId xmlns:a16="http://schemas.microsoft.com/office/drawing/2014/main" id="{2503A2CA-741E-5C6D-D23D-853200AEA014}"/>
                </a:ext>
              </a:extLst>
            </p:cNvPr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59;p64">
              <a:extLst>
                <a:ext uri="{FF2B5EF4-FFF2-40B4-BE49-F238E27FC236}">
                  <a16:creationId xmlns:a16="http://schemas.microsoft.com/office/drawing/2014/main" id="{7E727352-2A0D-52EE-27B9-8483675A3CBE}"/>
                </a:ext>
              </a:extLst>
            </p:cNvPr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60;p64">
              <a:extLst>
                <a:ext uri="{FF2B5EF4-FFF2-40B4-BE49-F238E27FC236}">
                  <a16:creationId xmlns:a16="http://schemas.microsoft.com/office/drawing/2014/main" id="{2F155716-1529-7D27-082C-F59E10026181}"/>
                </a:ext>
              </a:extLst>
            </p:cNvPr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61;p64">
              <a:extLst>
                <a:ext uri="{FF2B5EF4-FFF2-40B4-BE49-F238E27FC236}">
                  <a16:creationId xmlns:a16="http://schemas.microsoft.com/office/drawing/2014/main" id="{1BE9925B-E0F9-5F30-C7DF-A439EB04AD7F}"/>
                </a:ext>
              </a:extLst>
            </p:cNvPr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62;p64">
              <a:extLst>
                <a:ext uri="{FF2B5EF4-FFF2-40B4-BE49-F238E27FC236}">
                  <a16:creationId xmlns:a16="http://schemas.microsoft.com/office/drawing/2014/main" id="{A882D1F7-6E16-1411-0692-0CFAD2418410}"/>
                </a:ext>
              </a:extLst>
            </p:cNvPr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9263;p64">
              <a:extLst>
                <a:ext uri="{FF2B5EF4-FFF2-40B4-BE49-F238E27FC236}">
                  <a16:creationId xmlns:a16="http://schemas.microsoft.com/office/drawing/2014/main" id="{6C525DEA-B086-202D-E8B1-FF76E98FADA0}"/>
                </a:ext>
              </a:extLst>
            </p:cNvPr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10279;p66">
            <a:extLst>
              <a:ext uri="{FF2B5EF4-FFF2-40B4-BE49-F238E27FC236}">
                <a16:creationId xmlns:a16="http://schemas.microsoft.com/office/drawing/2014/main" id="{BAC7FDC9-A180-2CEB-02C2-A7701134F8F8}"/>
              </a:ext>
            </a:extLst>
          </p:cNvPr>
          <p:cNvGrpSpPr/>
          <p:nvPr/>
        </p:nvGrpSpPr>
        <p:grpSpPr>
          <a:xfrm>
            <a:off x="2538787" y="2614605"/>
            <a:ext cx="355416" cy="355652"/>
            <a:chOff x="-10391650" y="3180600"/>
            <a:chExt cx="352875" cy="353075"/>
          </a:xfrm>
          <a:solidFill>
            <a:schemeClr val="accent4">
              <a:lumMod val="75000"/>
            </a:schemeClr>
          </a:solidFill>
        </p:grpSpPr>
        <p:sp>
          <p:nvSpPr>
            <p:cNvPr id="2978" name="Google Shape;10280;p66">
              <a:extLst>
                <a:ext uri="{FF2B5EF4-FFF2-40B4-BE49-F238E27FC236}">
                  <a16:creationId xmlns:a16="http://schemas.microsoft.com/office/drawing/2014/main" id="{7B35CAE3-86CE-CD35-F427-15DED7CABFA3}"/>
                </a:ext>
              </a:extLst>
            </p:cNvPr>
            <p:cNvSpPr/>
            <p:nvPr/>
          </p:nvSpPr>
          <p:spPr>
            <a:xfrm>
              <a:off x="-10390875" y="3263500"/>
              <a:ext cx="352100" cy="42550"/>
            </a:xfrm>
            <a:custGeom>
              <a:avLst/>
              <a:gdLst/>
              <a:ahLst/>
              <a:cxnLst/>
              <a:rect l="l" t="t" r="r" b="b"/>
              <a:pathLst>
                <a:path w="14084" h="1702" extrusionOk="0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10281;p66">
              <a:extLst>
                <a:ext uri="{FF2B5EF4-FFF2-40B4-BE49-F238E27FC236}">
                  <a16:creationId xmlns:a16="http://schemas.microsoft.com/office/drawing/2014/main" id="{104D0BF3-0820-311D-17BF-490FC37B7A86}"/>
                </a:ext>
              </a:extLst>
            </p:cNvPr>
            <p:cNvSpPr/>
            <p:nvPr/>
          </p:nvSpPr>
          <p:spPr>
            <a:xfrm>
              <a:off x="-10391650" y="3451750"/>
              <a:ext cx="352875" cy="81925"/>
            </a:xfrm>
            <a:custGeom>
              <a:avLst/>
              <a:gdLst/>
              <a:ahLst/>
              <a:cxnLst/>
              <a:rect l="l" t="t" r="r" b="b"/>
              <a:pathLst>
                <a:path w="14115" h="3277" extrusionOk="0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10282;p66">
              <a:extLst>
                <a:ext uri="{FF2B5EF4-FFF2-40B4-BE49-F238E27FC236}">
                  <a16:creationId xmlns:a16="http://schemas.microsoft.com/office/drawing/2014/main" id="{AF91055D-46B5-E59D-E5F9-CCA3F4169174}"/>
                </a:ext>
              </a:extLst>
            </p:cNvPr>
            <p:cNvSpPr/>
            <p:nvPr/>
          </p:nvSpPr>
          <p:spPr>
            <a:xfrm>
              <a:off x="-10327075" y="3180600"/>
              <a:ext cx="223700" cy="62450"/>
            </a:xfrm>
            <a:custGeom>
              <a:avLst/>
              <a:gdLst/>
              <a:ahLst/>
              <a:cxnLst/>
              <a:rect l="l" t="t" r="r" b="b"/>
              <a:pathLst>
                <a:path w="8948" h="2498" extrusionOk="0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10283;p66">
              <a:extLst>
                <a:ext uri="{FF2B5EF4-FFF2-40B4-BE49-F238E27FC236}">
                  <a16:creationId xmlns:a16="http://schemas.microsoft.com/office/drawing/2014/main" id="{652504BE-FA82-571B-61DE-07DB18A6A3C2}"/>
                </a:ext>
              </a:extLst>
            </p:cNvPr>
            <p:cNvSpPr/>
            <p:nvPr/>
          </p:nvSpPr>
          <p:spPr>
            <a:xfrm>
              <a:off x="-10245950" y="3325725"/>
              <a:ext cx="61450" cy="104775"/>
            </a:xfrm>
            <a:custGeom>
              <a:avLst/>
              <a:gdLst/>
              <a:ahLst/>
              <a:cxnLst/>
              <a:rect l="l" t="t" r="r" b="b"/>
              <a:pathLst>
                <a:path w="2458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10284;p66">
              <a:extLst>
                <a:ext uri="{FF2B5EF4-FFF2-40B4-BE49-F238E27FC236}">
                  <a16:creationId xmlns:a16="http://schemas.microsoft.com/office/drawing/2014/main" id="{6522A73F-3BC1-852D-6B75-CDB5B7073392}"/>
                </a:ext>
              </a:extLst>
            </p:cNvPr>
            <p:cNvSpPr/>
            <p:nvPr/>
          </p:nvSpPr>
          <p:spPr>
            <a:xfrm>
              <a:off x="-10142775" y="3325725"/>
              <a:ext cx="63025" cy="104775"/>
            </a:xfrm>
            <a:custGeom>
              <a:avLst/>
              <a:gdLst/>
              <a:ahLst/>
              <a:cxnLst/>
              <a:rect l="l" t="t" r="r" b="b"/>
              <a:pathLst>
                <a:path w="2521" h="4191" extrusionOk="0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10285;p66">
              <a:extLst>
                <a:ext uri="{FF2B5EF4-FFF2-40B4-BE49-F238E27FC236}">
                  <a16:creationId xmlns:a16="http://schemas.microsoft.com/office/drawing/2014/main" id="{38FF8968-A205-B72C-C229-0F28F0F5D7D0}"/>
                </a:ext>
              </a:extLst>
            </p:cNvPr>
            <p:cNvSpPr/>
            <p:nvPr/>
          </p:nvSpPr>
          <p:spPr>
            <a:xfrm>
              <a:off x="-10350700" y="3325725"/>
              <a:ext cx="62250" cy="104775"/>
            </a:xfrm>
            <a:custGeom>
              <a:avLst/>
              <a:gdLst/>
              <a:ahLst/>
              <a:cxnLst/>
              <a:rect l="l" t="t" r="r" b="b"/>
              <a:pathLst>
                <a:path w="2490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4" name="Google Shape;10180;p66">
            <a:extLst>
              <a:ext uri="{FF2B5EF4-FFF2-40B4-BE49-F238E27FC236}">
                <a16:creationId xmlns:a16="http://schemas.microsoft.com/office/drawing/2014/main" id="{CFD15D58-CD95-A525-5693-85C5E42328A8}"/>
              </a:ext>
            </a:extLst>
          </p:cNvPr>
          <p:cNvGrpSpPr/>
          <p:nvPr/>
        </p:nvGrpSpPr>
        <p:grpSpPr>
          <a:xfrm>
            <a:off x="4980671" y="4466845"/>
            <a:ext cx="354341" cy="356205"/>
            <a:chOff x="-45673275" y="3937700"/>
            <a:chExt cx="299325" cy="300900"/>
          </a:xfrm>
          <a:solidFill>
            <a:schemeClr val="accent4">
              <a:lumMod val="75000"/>
            </a:schemeClr>
          </a:solidFill>
        </p:grpSpPr>
        <p:sp>
          <p:nvSpPr>
            <p:cNvPr id="2985" name="Google Shape;10181;p66">
              <a:extLst>
                <a:ext uri="{FF2B5EF4-FFF2-40B4-BE49-F238E27FC236}">
                  <a16:creationId xmlns:a16="http://schemas.microsoft.com/office/drawing/2014/main" id="{1024CE6C-5753-162E-520F-9EDAC4BAF5C6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10182;p66">
              <a:extLst>
                <a:ext uri="{FF2B5EF4-FFF2-40B4-BE49-F238E27FC236}">
                  <a16:creationId xmlns:a16="http://schemas.microsoft.com/office/drawing/2014/main" id="{CF3D034B-EA66-1869-2872-37244D4002AD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10183;p66">
              <a:extLst>
                <a:ext uri="{FF2B5EF4-FFF2-40B4-BE49-F238E27FC236}">
                  <a16:creationId xmlns:a16="http://schemas.microsoft.com/office/drawing/2014/main" id="{0B56DE56-395D-3441-C725-34A7DC92B481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10184;p66">
              <a:extLst>
                <a:ext uri="{FF2B5EF4-FFF2-40B4-BE49-F238E27FC236}">
                  <a16:creationId xmlns:a16="http://schemas.microsoft.com/office/drawing/2014/main" id="{F3071C8E-CABF-B15C-5D31-01B5564A0BA5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10185;p66">
              <a:extLst>
                <a:ext uri="{FF2B5EF4-FFF2-40B4-BE49-F238E27FC236}">
                  <a16:creationId xmlns:a16="http://schemas.microsoft.com/office/drawing/2014/main" id="{68621966-F617-286F-CDAE-E7D6AB57A124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10186;p66">
              <a:extLst>
                <a:ext uri="{FF2B5EF4-FFF2-40B4-BE49-F238E27FC236}">
                  <a16:creationId xmlns:a16="http://schemas.microsoft.com/office/drawing/2014/main" id="{025713BC-0734-F4CD-3548-5809524D8DB5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1" name="Google Shape;8333;p62">
            <a:extLst>
              <a:ext uri="{FF2B5EF4-FFF2-40B4-BE49-F238E27FC236}">
                <a16:creationId xmlns:a16="http://schemas.microsoft.com/office/drawing/2014/main" id="{A76B0380-B019-6875-9866-7B0694249982}"/>
              </a:ext>
            </a:extLst>
          </p:cNvPr>
          <p:cNvGrpSpPr/>
          <p:nvPr/>
        </p:nvGrpSpPr>
        <p:grpSpPr>
          <a:xfrm>
            <a:off x="6260960" y="2661492"/>
            <a:ext cx="339253" cy="308765"/>
            <a:chOff x="1492675" y="4420975"/>
            <a:chExt cx="481825" cy="438525"/>
          </a:xfrm>
          <a:solidFill>
            <a:schemeClr val="accent4">
              <a:lumMod val="75000"/>
            </a:schemeClr>
          </a:solidFill>
        </p:grpSpPr>
        <p:sp>
          <p:nvSpPr>
            <p:cNvPr id="2992" name="Google Shape;8334;p62">
              <a:extLst>
                <a:ext uri="{FF2B5EF4-FFF2-40B4-BE49-F238E27FC236}">
                  <a16:creationId xmlns:a16="http://schemas.microsoft.com/office/drawing/2014/main" id="{28D019FC-48BE-52B9-F03D-328A388762F3}"/>
                </a:ext>
              </a:extLst>
            </p:cNvPr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3" name="Google Shape;8335;p62">
              <a:extLst>
                <a:ext uri="{FF2B5EF4-FFF2-40B4-BE49-F238E27FC236}">
                  <a16:creationId xmlns:a16="http://schemas.microsoft.com/office/drawing/2014/main" id="{77429D20-2424-D5B6-FAC8-BA84AB12876E}"/>
                </a:ext>
              </a:extLst>
            </p:cNvPr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4" name="Google Shape;8336;p62">
              <a:extLst>
                <a:ext uri="{FF2B5EF4-FFF2-40B4-BE49-F238E27FC236}">
                  <a16:creationId xmlns:a16="http://schemas.microsoft.com/office/drawing/2014/main" id="{36259AE8-6FE9-F566-3EB8-2947217533F2}"/>
                </a:ext>
              </a:extLst>
            </p:cNvPr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5" name="Google Shape;8337;p62">
              <a:extLst>
                <a:ext uri="{FF2B5EF4-FFF2-40B4-BE49-F238E27FC236}">
                  <a16:creationId xmlns:a16="http://schemas.microsoft.com/office/drawing/2014/main" id="{7F4210EE-C47E-9E31-BD61-8BBAE46288A4}"/>
                </a:ext>
              </a:extLst>
            </p:cNvPr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6" name="Google Shape;8338;p62">
              <a:extLst>
                <a:ext uri="{FF2B5EF4-FFF2-40B4-BE49-F238E27FC236}">
                  <a16:creationId xmlns:a16="http://schemas.microsoft.com/office/drawing/2014/main" id="{3D9C42D5-0AFB-B1C5-7DF4-BEFE0C50A1FA}"/>
                </a:ext>
              </a:extLst>
            </p:cNvPr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7" name="Google Shape;10520;p67">
            <a:extLst>
              <a:ext uri="{FF2B5EF4-FFF2-40B4-BE49-F238E27FC236}">
                <a16:creationId xmlns:a16="http://schemas.microsoft.com/office/drawing/2014/main" id="{656CB298-1C94-FC65-B1B5-7D92B6011285}"/>
              </a:ext>
            </a:extLst>
          </p:cNvPr>
          <p:cNvSpPr/>
          <p:nvPr/>
        </p:nvSpPr>
        <p:spPr>
          <a:xfrm>
            <a:off x="6267532" y="1416576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9;p41">
            <a:extLst>
              <a:ext uri="{FF2B5EF4-FFF2-40B4-BE49-F238E27FC236}">
                <a16:creationId xmlns:a16="http://schemas.microsoft.com/office/drawing/2014/main" id="{10C668FB-56A6-9135-7756-E98978101B50}"/>
              </a:ext>
            </a:extLst>
          </p:cNvPr>
          <p:cNvSpPr txBox="1"/>
          <p:nvPr/>
        </p:nvSpPr>
        <p:spPr>
          <a:xfrm>
            <a:off x="579454" y="4463522"/>
            <a:ext cx="161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 Za potencijalne kupce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56" name="Graphic 3055">
            <a:extLst>
              <a:ext uri="{FF2B5EF4-FFF2-40B4-BE49-F238E27FC236}">
                <a16:creationId xmlns:a16="http://schemas.microsoft.com/office/drawing/2014/main" id="{A6566034-3DE7-45FD-07F9-3ABCE435A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4631" y="1937343"/>
            <a:ext cx="495870" cy="495870"/>
          </a:xfrm>
          <a:prstGeom prst="rect">
            <a:avLst/>
          </a:prstGeom>
        </p:spPr>
      </p:pic>
      <p:sp>
        <p:nvSpPr>
          <p:cNvPr id="3057" name="Google Shape;3003;p41">
            <a:extLst>
              <a:ext uri="{FF2B5EF4-FFF2-40B4-BE49-F238E27FC236}">
                <a16:creationId xmlns:a16="http://schemas.microsoft.com/office/drawing/2014/main" id="{E75D4C2E-20AF-C346-EB41-A30F0F78D298}"/>
              </a:ext>
            </a:extLst>
          </p:cNvPr>
          <p:cNvSpPr txBox="1"/>
          <p:nvPr/>
        </p:nvSpPr>
        <p:spPr>
          <a:xfrm>
            <a:off x="2818497" y="1920965"/>
            <a:ext cx="161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accent6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7.8</a:t>
            </a:r>
            <a:endParaRPr dirty="0">
              <a:solidFill>
                <a:schemeClr val="accent6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0"/>
          <p:cNvSpPr txBox="1">
            <a:spLocks noGrp="1"/>
          </p:cNvSpPr>
          <p:nvPr>
            <p:ph type="subTitle" idx="1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Unos</a:t>
            </a:r>
            <a:endParaRPr dirty="0"/>
          </a:p>
        </p:txBody>
      </p:sp>
      <p:sp>
        <p:nvSpPr>
          <p:cNvPr id="2192" name="Google Shape;2192;p30"/>
          <p:cNvSpPr txBox="1">
            <a:spLocks noGrp="1"/>
          </p:cNvSpPr>
          <p:nvPr>
            <p:ph type="subTitle" idx="8"/>
          </p:nvPr>
        </p:nvSpPr>
        <p:spPr>
          <a:xfrm>
            <a:off x="1346688" y="3648650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Uvid</a:t>
            </a:r>
            <a:endParaRPr dirty="0"/>
          </a:p>
        </p:txBody>
      </p:sp>
      <p:sp>
        <p:nvSpPr>
          <p:cNvPr id="2193" name="Google Shape;2193;p30"/>
          <p:cNvSpPr txBox="1">
            <a:spLocks noGrp="1"/>
          </p:cNvSpPr>
          <p:nvPr>
            <p:ph type="subTitle" idx="9"/>
          </p:nvPr>
        </p:nvSpPr>
        <p:spPr>
          <a:xfrm>
            <a:off x="4904112" y="2145364"/>
            <a:ext cx="1750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AI 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9E1B65-EC50-931C-A384-F2DC6985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52" y="261708"/>
            <a:ext cx="7704000" cy="572700"/>
          </a:xfrm>
        </p:spPr>
        <p:txBody>
          <a:bodyPr/>
          <a:lstStyle/>
          <a:p>
            <a:r>
              <a:rPr lang="sr-Latn-RS" dirty="0"/>
              <a:t>Kako roof funkcioniše? *</a:t>
            </a:r>
            <a:br>
              <a:rPr lang="sr-Latn-RS" dirty="0"/>
            </a:br>
            <a:endParaRPr lang="en-US" dirty="0"/>
          </a:p>
        </p:txBody>
      </p:sp>
      <p:sp>
        <p:nvSpPr>
          <p:cNvPr id="7" name="Google Shape;3009;p41">
            <a:extLst>
              <a:ext uri="{FF2B5EF4-FFF2-40B4-BE49-F238E27FC236}">
                <a16:creationId xmlns:a16="http://schemas.microsoft.com/office/drawing/2014/main" id="{43CDA5C8-1EB9-93AA-9083-53E39069300C}"/>
              </a:ext>
            </a:extLst>
          </p:cNvPr>
          <p:cNvSpPr txBox="1"/>
          <p:nvPr/>
        </p:nvSpPr>
        <p:spPr>
          <a:xfrm>
            <a:off x="541338" y="4479158"/>
            <a:ext cx="161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 Za vlasnike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Google Shape;3009;p41">
            <a:extLst>
              <a:ext uri="{FF2B5EF4-FFF2-40B4-BE49-F238E27FC236}">
                <a16:creationId xmlns:a16="http://schemas.microsoft.com/office/drawing/2014/main" id="{946A95CD-345B-7E2B-9EF1-243274EB3C35}"/>
              </a:ext>
            </a:extLst>
          </p:cNvPr>
          <p:cNvSpPr txBox="1"/>
          <p:nvPr/>
        </p:nvSpPr>
        <p:spPr>
          <a:xfrm>
            <a:off x="1346688" y="2207967"/>
            <a:ext cx="1746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Unošenje potrebnih podataka o zgradama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3676AD7-0FBC-A725-CC99-C07B6B073C7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28800" y="1402575"/>
            <a:ext cx="792480" cy="447600"/>
          </a:xfrm>
        </p:spPr>
        <p:txBody>
          <a:bodyPr/>
          <a:lstStyle/>
          <a:p>
            <a:r>
              <a:rPr lang="sr-Latn-RS" dirty="0"/>
              <a:t> </a:t>
            </a:r>
            <a:endParaRPr lang="en-US" dirty="0"/>
          </a:p>
        </p:txBody>
      </p:sp>
      <p:sp>
        <p:nvSpPr>
          <p:cNvPr id="11" name="Google Shape;3009;p41">
            <a:extLst>
              <a:ext uri="{FF2B5EF4-FFF2-40B4-BE49-F238E27FC236}">
                <a16:creationId xmlns:a16="http://schemas.microsoft.com/office/drawing/2014/main" id="{9CD2E5FD-21F6-E2AE-F2F9-569A3DF52682}"/>
              </a:ext>
            </a:extLst>
          </p:cNvPr>
          <p:cNvSpPr txBox="1"/>
          <p:nvPr/>
        </p:nvSpPr>
        <p:spPr>
          <a:xfrm>
            <a:off x="1346688" y="3854054"/>
            <a:ext cx="1746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 promet i statuse drugih zgrada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Google Shape;3009;p41">
            <a:extLst>
              <a:ext uri="{FF2B5EF4-FFF2-40B4-BE49-F238E27FC236}">
                <a16:creationId xmlns:a16="http://schemas.microsoft.com/office/drawing/2014/main" id="{CABC7AD7-807C-93C1-DB9A-900747CDDADF}"/>
              </a:ext>
            </a:extLst>
          </p:cNvPr>
          <p:cNvSpPr txBox="1"/>
          <p:nvPr/>
        </p:nvSpPr>
        <p:spPr>
          <a:xfrm>
            <a:off x="4907712" y="2342614"/>
            <a:ext cx="1746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Poboljšanje uz pomoć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952D30-BDCF-04E8-2CEE-4E455A74E1AB}"/>
              </a:ext>
            </a:extLst>
          </p:cNvPr>
          <p:cNvCxnSpPr/>
          <p:nvPr/>
        </p:nvCxnSpPr>
        <p:spPr>
          <a:xfrm flipV="1">
            <a:off x="6654312" y="2065020"/>
            <a:ext cx="211308" cy="27759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EEA68D-D95C-31ED-2077-11DFF2E24C75}"/>
              </a:ext>
            </a:extLst>
          </p:cNvPr>
          <p:cNvCxnSpPr>
            <a:cxnSpLocks/>
          </p:cNvCxnSpPr>
          <p:nvPr/>
        </p:nvCxnSpPr>
        <p:spPr>
          <a:xfrm>
            <a:off x="6654312" y="2647011"/>
            <a:ext cx="211308" cy="27759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54B567-7D4C-9BF4-70EA-3CD02FF5E025}"/>
              </a:ext>
            </a:extLst>
          </p:cNvPr>
          <p:cNvCxnSpPr>
            <a:cxnSpLocks/>
          </p:cNvCxnSpPr>
          <p:nvPr/>
        </p:nvCxnSpPr>
        <p:spPr>
          <a:xfrm flipH="1" flipV="1">
            <a:off x="4734234" y="2069170"/>
            <a:ext cx="211308" cy="27759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AC340-AB12-F244-E93E-1869AF40E078}"/>
              </a:ext>
            </a:extLst>
          </p:cNvPr>
          <p:cNvCxnSpPr>
            <a:cxnSpLocks/>
          </p:cNvCxnSpPr>
          <p:nvPr/>
        </p:nvCxnSpPr>
        <p:spPr>
          <a:xfrm flipH="1">
            <a:off x="4734234" y="2651161"/>
            <a:ext cx="211308" cy="27759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009;p41">
            <a:extLst>
              <a:ext uri="{FF2B5EF4-FFF2-40B4-BE49-F238E27FC236}">
                <a16:creationId xmlns:a16="http://schemas.microsoft.com/office/drawing/2014/main" id="{43512AF1-C350-A4B1-D336-CE2FBE370954}"/>
              </a:ext>
            </a:extLst>
          </p:cNvPr>
          <p:cNvSpPr txBox="1"/>
          <p:nvPr/>
        </p:nvSpPr>
        <p:spPr>
          <a:xfrm>
            <a:off x="3698700" y="3590442"/>
            <a:ext cx="1746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Uzimanje u obzir različitih faktora: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Budžet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Raspoloživ prostor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Potražnja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009;p41">
            <a:extLst>
              <a:ext uri="{FF2B5EF4-FFF2-40B4-BE49-F238E27FC236}">
                <a16:creationId xmlns:a16="http://schemas.microsoft.com/office/drawing/2014/main" id="{18A988E4-0791-B562-B860-51932623E45E}"/>
              </a:ext>
            </a:extLst>
          </p:cNvPr>
          <p:cNvSpPr txBox="1"/>
          <p:nvPr/>
        </p:nvSpPr>
        <p:spPr>
          <a:xfrm>
            <a:off x="6050712" y="3587372"/>
            <a:ext cx="1746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Prilagođeni predlozi za unapređenje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44" name="Google Shape;3009;p41">
            <a:extLst>
              <a:ext uri="{FF2B5EF4-FFF2-40B4-BE49-F238E27FC236}">
                <a16:creationId xmlns:a16="http://schemas.microsoft.com/office/drawing/2014/main" id="{5ED2EAC8-417D-8D50-66E0-5466A1AB6189}"/>
              </a:ext>
            </a:extLst>
          </p:cNvPr>
          <p:cNvSpPr txBox="1"/>
          <p:nvPr/>
        </p:nvSpPr>
        <p:spPr>
          <a:xfrm>
            <a:off x="6050712" y="1011489"/>
            <a:ext cx="1746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Detaljno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78" name="Title 9">
            <a:extLst>
              <a:ext uri="{FF2B5EF4-FFF2-40B4-BE49-F238E27FC236}">
                <a16:creationId xmlns:a16="http://schemas.microsoft.com/office/drawing/2014/main" id="{FEAF700B-360A-F5D7-04C3-3F7525F16E24}"/>
              </a:ext>
            </a:extLst>
          </p:cNvPr>
          <p:cNvSpPr txBox="1">
            <a:spLocks/>
          </p:cNvSpPr>
          <p:nvPr/>
        </p:nvSpPr>
        <p:spPr>
          <a:xfrm>
            <a:off x="6540442" y="1402575"/>
            <a:ext cx="79248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4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sr-Latn-RS" dirty="0"/>
              <a:t> </a:t>
            </a:r>
            <a:endParaRPr lang="en-US" dirty="0"/>
          </a:p>
        </p:txBody>
      </p:sp>
      <p:sp>
        <p:nvSpPr>
          <p:cNvPr id="2245" name="Google Shape;3009;p41">
            <a:extLst>
              <a:ext uri="{FF2B5EF4-FFF2-40B4-BE49-F238E27FC236}">
                <a16:creationId xmlns:a16="http://schemas.microsoft.com/office/drawing/2014/main" id="{27172214-6EE4-CA48-301C-9A873627DE0C}"/>
              </a:ext>
            </a:extLst>
          </p:cNvPr>
          <p:cNvSpPr txBox="1"/>
          <p:nvPr/>
        </p:nvSpPr>
        <p:spPr>
          <a:xfrm>
            <a:off x="3698700" y="989187"/>
            <a:ext cx="1746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Jednostavno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46" name="Google Shape;10885;p68">
            <a:extLst>
              <a:ext uri="{FF2B5EF4-FFF2-40B4-BE49-F238E27FC236}">
                <a16:creationId xmlns:a16="http://schemas.microsoft.com/office/drawing/2014/main" id="{5DDBBE47-3025-3D13-41CA-C73C0F38BB81}"/>
              </a:ext>
            </a:extLst>
          </p:cNvPr>
          <p:cNvGrpSpPr/>
          <p:nvPr/>
        </p:nvGrpSpPr>
        <p:grpSpPr>
          <a:xfrm>
            <a:off x="6727727" y="1439241"/>
            <a:ext cx="421927" cy="370882"/>
            <a:chOff x="-3030525" y="3973150"/>
            <a:chExt cx="293025" cy="257575"/>
          </a:xfrm>
          <a:solidFill>
            <a:schemeClr val="accent4">
              <a:lumMod val="75000"/>
            </a:schemeClr>
          </a:solidFill>
        </p:grpSpPr>
        <p:sp>
          <p:nvSpPr>
            <p:cNvPr id="2247" name="Google Shape;10886;p68">
              <a:extLst>
                <a:ext uri="{FF2B5EF4-FFF2-40B4-BE49-F238E27FC236}">
                  <a16:creationId xmlns:a16="http://schemas.microsoft.com/office/drawing/2014/main" id="{9A42CD33-E9E1-DC44-42D7-F6FBF94078EA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10887;p68">
              <a:extLst>
                <a:ext uri="{FF2B5EF4-FFF2-40B4-BE49-F238E27FC236}">
                  <a16:creationId xmlns:a16="http://schemas.microsoft.com/office/drawing/2014/main" id="{259BCD7F-F37A-C8CB-0BEC-47067EBCA752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Title 9">
            <a:extLst>
              <a:ext uri="{FF2B5EF4-FFF2-40B4-BE49-F238E27FC236}">
                <a16:creationId xmlns:a16="http://schemas.microsoft.com/office/drawing/2014/main" id="{7D863D7B-30D0-6334-585F-B3BFE86C4D8D}"/>
              </a:ext>
            </a:extLst>
          </p:cNvPr>
          <p:cNvSpPr txBox="1">
            <a:spLocks/>
          </p:cNvSpPr>
          <p:nvPr/>
        </p:nvSpPr>
        <p:spPr>
          <a:xfrm>
            <a:off x="4184621" y="1391497"/>
            <a:ext cx="79248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4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sr-Latn-RS"/>
              <a:t> </a:t>
            </a:r>
            <a:endParaRPr lang="en-US" dirty="0"/>
          </a:p>
        </p:txBody>
      </p:sp>
      <p:grpSp>
        <p:nvGrpSpPr>
          <p:cNvPr id="2249" name="Google Shape;10167;p66">
            <a:extLst>
              <a:ext uri="{FF2B5EF4-FFF2-40B4-BE49-F238E27FC236}">
                <a16:creationId xmlns:a16="http://schemas.microsoft.com/office/drawing/2014/main" id="{E9322B5B-5A61-0E33-3C96-64F4FBA59D6B}"/>
              </a:ext>
            </a:extLst>
          </p:cNvPr>
          <p:cNvGrpSpPr/>
          <p:nvPr/>
        </p:nvGrpSpPr>
        <p:grpSpPr>
          <a:xfrm>
            <a:off x="1983867" y="1446648"/>
            <a:ext cx="472241" cy="359453"/>
            <a:chOff x="-47523400" y="3973950"/>
            <a:chExt cx="300100" cy="228425"/>
          </a:xfrm>
          <a:solidFill>
            <a:schemeClr val="accent4">
              <a:lumMod val="75000"/>
            </a:schemeClr>
          </a:solidFill>
        </p:grpSpPr>
        <p:sp>
          <p:nvSpPr>
            <p:cNvPr id="2250" name="Google Shape;10168;p66">
              <a:extLst>
                <a:ext uri="{FF2B5EF4-FFF2-40B4-BE49-F238E27FC236}">
                  <a16:creationId xmlns:a16="http://schemas.microsoft.com/office/drawing/2014/main" id="{0FD74CA4-D560-75E5-A671-038133ED24C5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10169;p66">
              <a:extLst>
                <a:ext uri="{FF2B5EF4-FFF2-40B4-BE49-F238E27FC236}">
                  <a16:creationId xmlns:a16="http://schemas.microsoft.com/office/drawing/2014/main" id="{BEA6236F-6CFD-D294-E24B-B16053F1F461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10170;p66">
              <a:extLst>
                <a:ext uri="{FF2B5EF4-FFF2-40B4-BE49-F238E27FC236}">
                  <a16:creationId xmlns:a16="http://schemas.microsoft.com/office/drawing/2014/main" id="{0DFD0E78-9579-C0BD-CFB3-CAD24E4FF6A8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10171;p66">
              <a:extLst>
                <a:ext uri="{FF2B5EF4-FFF2-40B4-BE49-F238E27FC236}">
                  <a16:creationId xmlns:a16="http://schemas.microsoft.com/office/drawing/2014/main" id="{C80EE80B-9BFB-0622-A811-9B9BD2E7753A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10172;p66">
              <a:extLst>
                <a:ext uri="{FF2B5EF4-FFF2-40B4-BE49-F238E27FC236}">
                  <a16:creationId xmlns:a16="http://schemas.microsoft.com/office/drawing/2014/main" id="{9825FBF1-56BA-2A33-B18C-FD92763216D2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5" name="Google Shape;9561;p65">
            <a:extLst>
              <a:ext uri="{FF2B5EF4-FFF2-40B4-BE49-F238E27FC236}">
                <a16:creationId xmlns:a16="http://schemas.microsoft.com/office/drawing/2014/main" id="{3A6A3113-2DF4-ECDE-240A-FD9712F72510}"/>
              </a:ext>
            </a:extLst>
          </p:cNvPr>
          <p:cNvGrpSpPr/>
          <p:nvPr/>
        </p:nvGrpSpPr>
        <p:grpSpPr>
          <a:xfrm>
            <a:off x="4394706" y="1416619"/>
            <a:ext cx="413513" cy="411673"/>
            <a:chOff x="-30735200" y="3552550"/>
            <a:chExt cx="292225" cy="290925"/>
          </a:xfrm>
          <a:solidFill>
            <a:schemeClr val="accent4">
              <a:lumMod val="75000"/>
            </a:schemeClr>
          </a:solidFill>
        </p:grpSpPr>
        <p:sp>
          <p:nvSpPr>
            <p:cNvPr id="2256" name="Google Shape;9562;p65">
              <a:extLst>
                <a:ext uri="{FF2B5EF4-FFF2-40B4-BE49-F238E27FC236}">
                  <a16:creationId xmlns:a16="http://schemas.microsoft.com/office/drawing/2014/main" id="{9BF859F5-83D4-4363-059C-A2195936A167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9563;p65">
              <a:extLst>
                <a:ext uri="{FF2B5EF4-FFF2-40B4-BE49-F238E27FC236}">
                  <a16:creationId xmlns:a16="http://schemas.microsoft.com/office/drawing/2014/main" id="{BE6E4E8A-31B3-8F0F-AF54-6E16B1E2A099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0" name="Title 9">
            <a:extLst>
              <a:ext uri="{FF2B5EF4-FFF2-40B4-BE49-F238E27FC236}">
                <a16:creationId xmlns:a16="http://schemas.microsoft.com/office/drawing/2014/main" id="{7ECD4CE6-9895-2182-B4FE-6913CC9C7E1A}"/>
              </a:ext>
            </a:extLst>
          </p:cNvPr>
          <p:cNvSpPr txBox="1">
            <a:spLocks/>
          </p:cNvSpPr>
          <p:nvPr/>
        </p:nvSpPr>
        <p:spPr>
          <a:xfrm>
            <a:off x="1838888" y="3049145"/>
            <a:ext cx="79248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4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sr-Latn-RS"/>
              <a:t> </a:t>
            </a:r>
            <a:endParaRPr lang="en-US" dirty="0"/>
          </a:p>
        </p:txBody>
      </p:sp>
      <p:sp>
        <p:nvSpPr>
          <p:cNvPr id="2271" name="Title 9">
            <a:extLst>
              <a:ext uri="{FF2B5EF4-FFF2-40B4-BE49-F238E27FC236}">
                <a16:creationId xmlns:a16="http://schemas.microsoft.com/office/drawing/2014/main" id="{67153F89-1D44-E91A-C81C-5D23C3857090}"/>
              </a:ext>
            </a:extLst>
          </p:cNvPr>
          <p:cNvSpPr txBox="1">
            <a:spLocks/>
          </p:cNvSpPr>
          <p:nvPr/>
        </p:nvSpPr>
        <p:spPr>
          <a:xfrm>
            <a:off x="4175760" y="3071970"/>
            <a:ext cx="79248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4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sr-Latn-RS"/>
              <a:t> </a:t>
            </a:r>
            <a:endParaRPr lang="en-US" dirty="0"/>
          </a:p>
        </p:txBody>
      </p:sp>
      <p:sp>
        <p:nvSpPr>
          <p:cNvPr id="2176" name="Title 9">
            <a:extLst>
              <a:ext uri="{FF2B5EF4-FFF2-40B4-BE49-F238E27FC236}">
                <a16:creationId xmlns:a16="http://schemas.microsoft.com/office/drawing/2014/main" id="{201C909A-8A1A-CAEA-5CA8-862C77FB1B45}"/>
              </a:ext>
            </a:extLst>
          </p:cNvPr>
          <p:cNvSpPr txBox="1">
            <a:spLocks/>
          </p:cNvSpPr>
          <p:nvPr/>
        </p:nvSpPr>
        <p:spPr>
          <a:xfrm>
            <a:off x="6525395" y="3065876"/>
            <a:ext cx="79248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4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sr-Latn-RS"/>
              <a:t> </a:t>
            </a:r>
            <a:endParaRPr lang="en-US" dirty="0"/>
          </a:p>
        </p:txBody>
      </p:sp>
      <p:grpSp>
        <p:nvGrpSpPr>
          <p:cNvPr id="2179" name="Google Shape;11003;p68">
            <a:extLst>
              <a:ext uri="{FF2B5EF4-FFF2-40B4-BE49-F238E27FC236}">
                <a16:creationId xmlns:a16="http://schemas.microsoft.com/office/drawing/2014/main" id="{AAE0DEBA-B42C-CA17-57EC-8C0744980677}"/>
              </a:ext>
            </a:extLst>
          </p:cNvPr>
          <p:cNvGrpSpPr/>
          <p:nvPr/>
        </p:nvGrpSpPr>
        <p:grpSpPr>
          <a:xfrm>
            <a:off x="1972754" y="3071970"/>
            <a:ext cx="434634" cy="419227"/>
            <a:chOff x="-3768700" y="3253275"/>
            <a:chExt cx="301850" cy="291150"/>
          </a:xfrm>
          <a:solidFill>
            <a:schemeClr val="accent4">
              <a:lumMod val="75000"/>
            </a:schemeClr>
          </a:solidFill>
        </p:grpSpPr>
        <p:sp>
          <p:nvSpPr>
            <p:cNvPr id="2180" name="Google Shape;11004;p68">
              <a:extLst>
                <a:ext uri="{FF2B5EF4-FFF2-40B4-BE49-F238E27FC236}">
                  <a16:creationId xmlns:a16="http://schemas.microsoft.com/office/drawing/2014/main" id="{EBF511CD-BC40-F605-1130-76B962223A85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11005;p68">
              <a:extLst>
                <a:ext uri="{FF2B5EF4-FFF2-40B4-BE49-F238E27FC236}">
                  <a16:creationId xmlns:a16="http://schemas.microsoft.com/office/drawing/2014/main" id="{E8A8BAD6-2592-842B-8666-A8561EA38C22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11006;p68">
              <a:extLst>
                <a:ext uri="{FF2B5EF4-FFF2-40B4-BE49-F238E27FC236}">
                  <a16:creationId xmlns:a16="http://schemas.microsoft.com/office/drawing/2014/main" id="{173809CD-2679-FDFA-E0A9-AD71F7BA6B50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10244;p66">
            <a:extLst>
              <a:ext uri="{FF2B5EF4-FFF2-40B4-BE49-F238E27FC236}">
                <a16:creationId xmlns:a16="http://schemas.microsoft.com/office/drawing/2014/main" id="{CB74D8E7-78DA-0E01-EBFA-1594447B3873}"/>
              </a:ext>
            </a:extLst>
          </p:cNvPr>
          <p:cNvGrpSpPr/>
          <p:nvPr/>
        </p:nvGrpSpPr>
        <p:grpSpPr>
          <a:xfrm>
            <a:off x="6776634" y="3103954"/>
            <a:ext cx="290001" cy="355258"/>
            <a:chOff x="-45277900" y="3938500"/>
            <a:chExt cx="244975" cy="300100"/>
          </a:xfrm>
          <a:solidFill>
            <a:schemeClr val="accent4">
              <a:lumMod val="75000"/>
            </a:schemeClr>
          </a:solidFill>
        </p:grpSpPr>
        <p:sp>
          <p:nvSpPr>
            <p:cNvPr id="2272" name="Google Shape;10245;p66">
              <a:extLst>
                <a:ext uri="{FF2B5EF4-FFF2-40B4-BE49-F238E27FC236}">
                  <a16:creationId xmlns:a16="http://schemas.microsoft.com/office/drawing/2014/main" id="{2792A8A2-7CAB-2D41-5200-496281E68D7B}"/>
                </a:ext>
              </a:extLst>
            </p:cNvPr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10246;p66">
              <a:extLst>
                <a:ext uri="{FF2B5EF4-FFF2-40B4-BE49-F238E27FC236}">
                  <a16:creationId xmlns:a16="http://schemas.microsoft.com/office/drawing/2014/main" id="{5298974C-1F0E-0045-94D6-3A8E204723B1}"/>
                </a:ext>
              </a:extLst>
            </p:cNvPr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10247;p66">
              <a:extLst>
                <a:ext uri="{FF2B5EF4-FFF2-40B4-BE49-F238E27FC236}">
                  <a16:creationId xmlns:a16="http://schemas.microsoft.com/office/drawing/2014/main" id="{8BF72B6C-9EB0-3C25-4CF7-248D21B7941D}"/>
                </a:ext>
              </a:extLst>
            </p:cNvPr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10248;p66">
              <a:extLst>
                <a:ext uri="{FF2B5EF4-FFF2-40B4-BE49-F238E27FC236}">
                  <a16:creationId xmlns:a16="http://schemas.microsoft.com/office/drawing/2014/main" id="{84AB2448-9893-AB95-A55B-2D627FEF5675}"/>
                </a:ext>
              </a:extLst>
            </p:cNvPr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10173;p66">
            <a:extLst>
              <a:ext uri="{FF2B5EF4-FFF2-40B4-BE49-F238E27FC236}">
                <a16:creationId xmlns:a16="http://schemas.microsoft.com/office/drawing/2014/main" id="{073325B8-5569-7101-7255-55191DEA6FD6}"/>
              </a:ext>
            </a:extLst>
          </p:cNvPr>
          <p:cNvGrpSpPr/>
          <p:nvPr/>
        </p:nvGrpSpPr>
        <p:grpSpPr>
          <a:xfrm>
            <a:off x="4389181" y="3110878"/>
            <a:ext cx="354341" cy="357596"/>
            <a:chOff x="-45673275" y="3199325"/>
            <a:chExt cx="299325" cy="302075"/>
          </a:xfrm>
          <a:solidFill>
            <a:schemeClr val="accent4">
              <a:lumMod val="75000"/>
            </a:schemeClr>
          </a:solidFill>
        </p:grpSpPr>
        <p:sp>
          <p:nvSpPr>
            <p:cNvPr id="2277" name="Google Shape;10174;p66">
              <a:extLst>
                <a:ext uri="{FF2B5EF4-FFF2-40B4-BE49-F238E27FC236}">
                  <a16:creationId xmlns:a16="http://schemas.microsoft.com/office/drawing/2014/main" id="{80026AA2-24FA-83A0-1DE1-87959DEB8565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10175;p66">
              <a:extLst>
                <a:ext uri="{FF2B5EF4-FFF2-40B4-BE49-F238E27FC236}">
                  <a16:creationId xmlns:a16="http://schemas.microsoft.com/office/drawing/2014/main" id="{4DE1B8DB-4D0E-6FD7-BDD9-EAE0B44A7599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10176;p66">
              <a:extLst>
                <a:ext uri="{FF2B5EF4-FFF2-40B4-BE49-F238E27FC236}">
                  <a16:creationId xmlns:a16="http://schemas.microsoft.com/office/drawing/2014/main" id="{74E9C676-1ECD-E433-A89A-399E96AAED8C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p44"/>
          <p:cNvSpPr txBox="1">
            <a:spLocks noGrp="1"/>
          </p:cNvSpPr>
          <p:nvPr>
            <p:ph type="title"/>
          </p:nvPr>
        </p:nvSpPr>
        <p:spPr>
          <a:xfrm>
            <a:off x="628391" y="3390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Ciljna grupa</a:t>
            </a:r>
            <a:endParaRPr dirty="0"/>
          </a:p>
        </p:txBody>
      </p:sp>
      <p:sp>
        <p:nvSpPr>
          <p:cNvPr id="3171" name="Google Shape;3171;p44"/>
          <p:cNvSpPr txBox="1"/>
          <p:nvPr/>
        </p:nvSpPr>
        <p:spPr>
          <a:xfrm>
            <a:off x="1180762" y="1449987"/>
            <a:ext cx="4214198" cy="22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- E</a:t>
            </a:r>
            <a:r>
              <a:rPr lang="en-US" sz="1600" dirty="0" err="1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kološki</a:t>
            </a: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sves</a:t>
            </a:r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an </a:t>
            </a:r>
            <a:r>
              <a:rPr lang="en-US" sz="1600" dirty="0" err="1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kvalitet</a:t>
            </a:r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an život</a:t>
            </a:r>
          </a:p>
          <a:p>
            <a:pPr lvl="0"/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- U</a:t>
            </a:r>
            <a:r>
              <a:rPr lang="en-US" sz="1600" dirty="0" err="1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dobnost</a:t>
            </a: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praktičnost</a:t>
            </a:r>
            <a:endParaRPr lang="sr-Latn-RS" sz="1600" dirty="0">
              <a:solidFill>
                <a:schemeClr val="dk1"/>
              </a:solidFill>
              <a:latin typeface="Georgia" panose="02040502050405020303" pitchFamily="18" charset="0"/>
              <a:ea typeface="DM Sans"/>
              <a:cs typeface="DM Sans"/>
              <a:sym typeface="DM Sans"/>
            </a:endParaRPr>
          </a:p>
          <a:p>
            <a:pPr lvl="0"/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- P</a:t>
            </a:r>
            <a:r>
              <a:rPr lang="en-US" sz="1600" dirty="0" err="1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regled</a:t>
            </a: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 </a:t>
            </a:r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informacija</a:t>
            </a:r>
          </a:p>
          <a:p>
            <a:pPr lvl="0"/>
            <a:endParaRPr lang="sr-Latn-RS" sz="1600" dirty="0">
              <a:solidFill>
                <a:schemeClr val="dk1"/>
              </a:solidFill>
              <a:latin typeface="Georgia" panose="02040502050405020303" pitchFamily="18" charset="0"/>
              <a:ea typeface="DM Sans"/>
              <a:cs typeface="DM Sans"/>
              <a:sym typeface="DM Sans"/>
            </a:endParaRPr>
          </a:p>
          <a:p>
            <a:pPr lvl="0"/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- obuhvata širok spektar demografije </a:t>
            </a:r>
          </a:p>
          <a:p>
            <a:pPr lvl="0"/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- različite profile ljudi</a:t>
            </a:r>
          </a:p>
          <a:p>
            <a:pPr lvl="0"/>
            <a:r>
              <a:rPr lang="sr-Latn-RS" sz="15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        </a:t>
            </a:r>
            <a:r>
              <a:rPr lang="sr-Latn-RS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- studenti / mlađi ljudi</a:t>
            </a:r>
          </a:p>
          <a:p>
            <a:pPr lvl="0"/>
            <a:r>
              <a:rPr lang="sr-Latn-RS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        - porodice</a:t>
            </a:r>
          </a:p>
          <a:p>
            <a:pPr lvl="0"/>
            <a:r>
              <a:rPr lang="sr-Latn-RS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        - stariji</a:t>
            </a:r>
          </a:p>
          <a:p>
            <a:pPr lvl="0"/>
            <a:r>
              <a:rPr lang="sr-Latn-RS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        - investitori	</a:t>
            </a:r>
          </a:p>
        </p:txBody>
      </p:sp>
      <p:sp>
        <p:nvSpPr>
          <p:cNvPr id="5" name="Google Shape;2349;p32">
            <a:extLst>
              <a:ext uri="{FF2B5EF4-FFF2-40B4-BE49-F238E27FC236}">
                <a16:creationId xmlns:a16="http://schemas.microsoft.com/office/drawing/2014/main" id="{CE7DC175-663C-9272-811B-5FFEC874025F}"/>
              </a:ext>
            </a:extLst>
          </p:cNvPr>
          <p:cNvSpPr/>
          <p:nvPr/>
        </p:nvSpPr>
        <p:spPr>
          <a:xfrm>
            <a:off x="5033593" y="12026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71;p44">
            <a:extLst>
              <a:ext uri="{FF2B5EF4-FFF2-40B4-BE49-F238E27FC236}">
                <a16:creationId xmlns:a16="http://schemas.microsoft.com/office/drawing/2014/main" id="{59F516D4-39F7-C770-FF87-723B58CF2412}"/>
              </a:ext>
            </a:extLst>
          </p:cNvPr>
          <p:cNvSpPr txBox="1"/>
          <p:nvPr/>
        </p:nvSpPr>
        <p:spPr>
          <a:xfrm>
            <a:off x="4572000" y="2420062"/>
            <a:ext cx="4214198" cy="22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sr-Latn-RS" sz="1600" b="1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Razlog interesovanja:</a:t>
            </a:r>
          </a:p>
          <a:p>
            <a:pPr lvl="0" algn="ctr"/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ušteda vremena i novca</a:t>
            </a:r>
          </a:p>
          <a:p>
            <a:pPr lvl="0" algn="ctr"/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kriterijumi</a:t>
            </a:r>
          </a:p>
          <a:p>
            <a:pPr lvl="0" algn="ctr"/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informacije</a:t>
            </a:r>
          </a:p>
          <a:p>
            <a:pPr lvl="0" algn="ctr"/>
            <a:r>
              <a:rPr lang="sr-Latn-RS" sz="1600" dirty="0">
                <a:solidFill>
                  <a:schemeClr val="dk1"/>
                </a:solidFill>
                <a:latin typeface="Georgia" panose="02040502050405020303" pitchFamily="18" charset="0"/>
                <a:ea typeface="DM Sans"/>
                <a:cs typeface="DM Sans"/>
                <a:sym typeface="DM Sans"/>
              </a:rPr>
              <a:t>bolji život</a:t>
            </a:r>
            <a:endParaRPr lang="sr-Latn-RS" dirty="0">
              <a:solidFill>
                <a:schemeClr val="dk1"/>
              </a:solidFill>
              <a:latin typeface="Georgia" panose="02040502050405020303" pitchFamily="18" charset="0"/>
              <a:ea typeface="DM Sans"/>
              <a:cs typeface="DM Sans"/>
              <a:sym typeface="DM Sans"/>
            </a:endParaRPr>
          </a:p>
        </p:txBody>
      </p:sp>
      <p:grpSp>
        <p:nvGrpSpPr>
          <p:cNvPr id="7" name="Google Shape;10009;p66">
            <a:extLst>
              <a:ext uri="{FF2B5EF4-FFF2-40B4-BE49-F238E27FC236}">
                <a16:creationId xmlns:a16="http://schemas.microsoft.com/office/drawing/2014/main" id="{C9A6E820-B1EE-A3DB-1BEB-D336AA36F3F3}"/>
              </a:ext>
            </a:extLst>
          </p:cNvPr>
          <p:cNvGrpSpPr/>
          <p:nvPr/>
        </p:nvGrpSpPr>
        <p:grpSpPr>
          <a:xfrm>
            <a:off x="6377636" y="1576840"/>
            <a:ext cx="602925" cy="716370"/>
            <a:chOff x="-48233050" y="3569725"/>
            <a:chExt cx="252050" cy="299475"/>
          </a:xfrm>
          <a:solidFill>
            <a:schemeClr val="tx2"/>
          </a:solidFill>
        </p:grpSpPr>
        <p:sp>
          <p:nvSpPr>
            <p:cNvPr id="8" name="Google Shape;10010;p66">
              <a:extLst>
                <a:ext uri="{FF2B5EF4-FFF2-40B4-BE49-F238E27FC236}">
                  <a16:creationId xmlns:a16="http://schemas.microsoft.com/office/drawing/2014/main" id="{F395A002-72AA-02AA-C482-499D05A8C30C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11;p66">
              <a:extLst>
                <a:ext uri="{FF2B5EF4-FFF2-40B4-BE49-F238E27FC236}">
                  <a16:creationId xmlns:a16="http://schemas.microsoft.com/office/drawing/2014/main" id="{D483DCFC-E4D4-6B99-659E-A8BFBB0119CD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12;p66">
              <a:extLst>
                <a:ext uri="{FF2B5EF4-FFF2-40B4-BE49-F238E27FC236}">
                  <a16:creationId xmlns:a16="http://schemas.microsoft.com/office/drawing/2014/main" id="{D46909F8-204A-5A8D-9AF1-C5EA79914F44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3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Benefiti za:</a:t>
            </a:r>
            <a:endParaRPr dirty="0"/>
          </a:p>
        </p:txBody>
      </p:sp>
      <p:sp>
        <p:nvSpPr>
          <p:cNvPr id="2491" name="Google Shape;2491;p34"/>
          <p:cNvSpPr txBox="1">
            <a:spLocks noGrp="1"/>
          </p:cNvSpPr>
          <p:nvPr>
            <p:ph type="subTitle" idx="4"/>
          </p:nvPr>
        </p:nvSpPr>
        <p:spPr>
          <a:xfrm>
            <a:off x="1128125" y="23055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Korisnike</a:t>
            </a:r>
            <a:endParaRPr dirty="0"/>
          </a:p>
        </p:txBody>
      </p:sp>
      <p:sp>
        <p:nvSpPr>
          <p:cNvPr id="2492" name="Google Shape;2492;p34"/>
          <p:cNvSpPr txBox="1">
            <a:spLocks noGrp="1"/>
          </p:cNvSpPr>
          <p:nvPr>
            <p:ph type="subTitle" idx="5"/>
          </p:nvPr>
        </p:nvSpPr>
        <p:spPr>
          <a:xfrm>
            <a:off x="3522450" y="23055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Vlasnike</a:t>
            </a:r>
            <a:endParaRPr dirty="0"/>
          </a:p>
        </p:txBody>
      </p:sp>
      <p:sp>
        <p:nvSpPr>
          <p:cNvPr id="2493" name="Google Shape;2493;p34"/>
          <p:cNvSpPr txBox="1">
            <a:spLocks noGrp="1"/>
          </p:cNvSpPr>
          <p:nvPr>
            <p:ph type="subTitle" idx="1"/>
          </p:nvPr>
        </p:nvSpPr>
        <p:spPr>
          <a:xfrm>
            <a:off x="1128125" y="27354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- ušteda (vreme i novac)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- ispunjeni kriterijumi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- bolji život</a:t>
            </a:r>
            <a:endParaRPr dirty="0"/>
          </a:p>
        </p:txBody>
      </p:sp>
      <p:sp>
        <p:nvSpPr>
          <p:cNvPr id="2494" name="Google Shape;2494;p34"/>
          <p:cNvSpPr txBox="1">
            <a:spLocks noGrp="1"/>
          </p:cNvSpPr>
          <p:nvPr>
            <p:ph type="subTitle" idx="2"/>
          </p:nvPr>
        </p:nvSpPr>
        <p:spPr>
          <a:xfrm>
            <a:off x="3522450" y="27354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- uvid u podatke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- povećanje vrednosti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- saveti za unapređenje</a:t>
            </a:r>
            <a:endParaRPr dirty="0"/>
          </a:p>
        </p:txBody>
      </p:sp>
      <p:sp>
        <p:nvSpPr>
          <p:cNvPr id="2495" name="Google Shape;2495;p34"/>
          <p:cNvSpPr txBox="1">
            <a:spLocks noGrp="1"/>
          </p:cNvSpPr>
          <p:nvPr>
            <p:ph type="subTitle" idx="3"/>
          </p:nvPr>
        </p:nvSpPr>
        <p:spPr>
          <a:xfrm>
            <a:off x="5961084" y="2795069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- brz prisup informacijama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- podsticanje zajednice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- prikupljanje podataka</a:t>
            </a:r>
            <a:endParaRPr dirty="0"/>
          </a:p>
        </p:txBody>
      </p:sp>
      <p:sp>
        <p:nvSpPr>
          <p:cNvPr id="2496" name="Google Shape;2496;p34"/>
          <p:cNvSpPr txBox="1">
            <a:spLocks noGrp="1"/>
          </p:cNvSpPr>
          <p:nvPr>
            <p:ph type="subTitle" idx="6"/>
          </p:nvPr>
        </p:nvSpPr>
        <p:spPr>
          <a:xfrm>
            <a:off x="5733495" y="2315457"/>
            <a:ext cx="267858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Pametne gradove</a:t>
            </a:r>
            <a:endParaRPr dirty="0"/>
          </a:p>
        </p:txBody>
      </p:sp>
      <p:sp>
        <p:nvSpPr>
          <p:cNvPr id="2497" name="Google Shape;2497;p34"/>
          <p:cNvSpPr/>
          <p:nvPr/>
        </p:nvSpPr>
        <p:spPr>
          <a:xfrm>
            <a:off x="1901825" y="1643100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34"/>
          <p:cNvSpPr/>
          <p:nvPr/>
        </p:nvSpPr>
        <p:spPr>
          <a:xfrm>
            <a:off x="4296150" y="1643100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34"/>
          <p:cNvSpPr/>
          <p:nvPr/>
        </p:nvSpPr>
        <p:spPr>
          <a:xfrm>
            <a:off x="6690475" y="1643100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119;p64">
            <a:extLst>
              <a:ext uri="{FF2B5EF4-FFF2-40B4-BE49-F238E27FC236}">
                <a16:creationId xmlns:a16="http://schemas.microsoft.com/office/drawing/2014/main" id="{6CFB27FD-F0DE-99FD-5EA1-5934F201C87F}"/>
              </a:ext>
            </a:extLst>
          </p:cNvPr>
          <p:cNvGrpSpPr/>
          <p:nvPr/>
        </p:nvGrpSpPr>
        <p:grpSpPr>
          <a:xfrm>
            <a:off x="6806700" y="1762460"/>
            <a:ext cx="410689" cy="409577"/>
            <a:chOff x="6143725" y="3582500"/>
            <a:chExt cx="295375" cy="294575"/>
          </a:xfrm>
          <a:solidFill>
            <a:schemeClr val="tx2"/>
          </a:solidFill>
        </p:grpSpPr>
        <p:sp>
          <p:nvSpPr>
            <p:cNvPr id="3" name="Google Shape;9120;p64">
              <a:extLst>
                <a:ext uri="{FF2B5EF4-FFF2-40B4-BE49-F238E27FC236}">
                  <a16:creationId xmlns:a16="http://schemas.microsoft.com/office/drawing/2014/main" id="{03F6F2E8-1140-9527-10A1-CAB66758567E}"/>
                </a:ext>
              </a:extLst>
            </p:cNvPr>
            <p:cNvSpPr/>
            <p:nvPr/>
          </p:nvSpPr>
          <p:spPr>
            <a:xfrm>
              <a:off x="6143725" y="3720325"/>
              <a:ext cx="295375" cy="156750"/>
            </a:xfrm>
            <a:custGeom>
              <a:avLst/>
              <a:gdLst/>
              <a:ahLst/>
              <a:cxnLst/>
              <a:rect l="l" t="t" r="r" b="b"/>
              <a:pathLst>
                <a:path w="11815" h="6270" extrusionOk="0">
                  <a:moveTo>
                    <a:pt x="7309" y="1418"/>
                  </a:moveTo>
                  <a:cubicBezTo>
                    <a:pt x="7908" y="1418"/>
                    <a:pt x="8349" y="1891"/>
                    <a:pt x="8349" y="2458"/>
                  </a:cubicBezTo>
                  <a:cubicBezTo>
                    <a:pt x="8349" y="2993"/>
                    <a:pt x="7845" y="3466"/>
                    <a:pt x="7309" y="3466"/>
                  </a:cubicBezTo>
                  <a:lnTo>
                    <a:pt x="4474" y="3466"/>
                  </a:lnTo>
                  <a:cubicBezTo>
                    <a:pt x="3875" y="3466"/>
                    <a:pt x="3434" y="2993"/>
                    <a:pt x="3434" y="2458"/>
                  </a:cubicBezTo>
                  <a:cubicBezTo>
                    <a:pt x="3434" y="1859"/>
                    <a:pt x="3907" y="1418"/>
                    <a:pt x="4474" y="1418"/>
                  </a:cubicBezTo>
                  <a:close/>
                  <a:moveTo>
                    <a:pt x="1008" y="1"/>
                  </a:moveTo>
                  <a:cubicBezTo>
                    <a:pt x="410" y="1"/>
                    <a:pt x="0" y="473"/>
                    <a:pt x="0" y="1040"/>
                  </a:cubicBezTo>
                  <a:lnTo>
                    <a:pt x="0" y="5262"/>
                  </a:lnTo>
                  <a:cubicBezTo>
                    <a:pt x="0" y="5829"/>
                    <a:pt x="473" y="6270"/>
                    <a:pt x="1008" y="6270"/>
                  </a:cubicBezTo>
                  <a:lnTo>
                    <a:pt x="10775" y="6270"/>
                  </a:lnTo>
                  <a:cubicBezTo>
                    <a:pt x="11373" y="6270"/>
                    <a:pt x="11815" y="5797"/>
                    <a:pt x="11815" y="5262"/>
                  </a:cubicBezTo>
                  <a:lnTo>
                    <a:pt x="11815" y="1040"/>
                  </a:lnTo>
                  <a:cubicBezTo>
                    <a:pt x="11783" y="473"/>
                    <a:pt x="11342" y="1"/>
                    <a:pt x="10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121;p64">
              <a:extLst>
                <a:ext uri="{FF2B5EF4-FFF2-40B4-BE49-F238E27FC236}">
                  <a16:creationId xmlns:a16="http://schemas.microsoft.com/office/drawing/2014/main" id="{8400C2D5-67F1-E111-35AE-6A08479DF71D}"/>
                </a:ext>
              </a:extLst>
            </p:cNvPr>
            <p:cNvSpPr/>
            <p:nvPr/>
          </p:nvSpPr>
          <p:spPr>
            <a:xfrm>
              <a:off x="6246900" y="3773100"/>
              <a:ext cx="88225" cy="17350"/>
            </a:xfrm>
            <a:custGeom>
              <a:avLst/>
              <a:gdLst/>
              <a:ahLst/>
              <a:cxnLst/>
              <a:rect l="l" t="t" r="r" b="b"/>
              <a:pathLst>
                <a:path w="3529" h="694" extrusionOk="0">
                  <a:moveTo>
                    <a:pt x="347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82" y="693"/>
                  </a:lnTo>
                  <a:cubicBezTo>
                    <a:pt x="3371" y="693"/>
                    <a:pt x="3529" y="536"/>
                    <a:pt x="3529" y="347"/>
                  </a:cubicBezTo>
                  <a:cubicBezTo>
                    <a:pt x="3529" y="126"/>
                    <a:pt x="3371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22;p64">
              <a:extLst>
                <a:ext uri="{FF2B5EF4-FFF2-40B4-BE49-F238E27FC236}">
                  <a16:creationId xmlns:a16="http://schemas.microsoft.com/office/drawing/2014/main" id="{FFE19C4C-D9FE-064B-0282-26D6A7BF266A}"/>
                </a:ext>
              </a:extLst>
            </p:cNvPr>
            <p:cNvSpPr/>
            <p:nvPr/>
          </p:nvSpPr>
          <p:spPr>
            <a:xfrm>
              <a:off x="6161050" y="3582500"/>
              <a:ext cx="86650" cy="34675"/>
            </a:xfrm>
            <a:custGeom>
              <a:avLst/>
              <a:gdLst/>
              <a:ahLst/>
              <a:cxnLst/>
              <a:rect l="l" t="t" r="r" b="b"/>
              <a:pathLst>
                <a:path w="3466" h="1387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466" y="1386"/>
                  </a:lnTo>
                  <a:lnTo>
                    <a:pt x="3466" y="1040"/>
                  </a:lnTo>
                  <a:lnTo>
                    <a:pt x="3434" y="1040"/>
                  </a:lnTo>
                  <a:cubicBezTo>
                    <a:pt x="3434" y="441"/>
                    <a:pt x="2962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23;p64">
              <a:extLst>
                <a:ext uri="{FF2B5EF4-FFF2-40B4-BE49-F238E27FC236}">
                  <a16:creationId xmlns:a16="http://schemas.microsoft.com/office/drawing/2014/main" id="{3C1E8B1F-3309-8AF0-64C7-7AD80B092D25}"/>
                </a:ext>
              </a:extLst>
            </p:cNvPr>
            <p:cNvSpPr/>
            <p:nvPr/>
          </p:nvSpPr>
          <p:spPr>
            <a:xfrm>
              <a:off x="6160250" y="3633675"/>
              <a:ext cx="86675" cy="69350"/>
            </a:xfrm>
            <a:custGeom>
              <a:avLst/>
              <a:gdLst/>
              <a:ahLst/>
              <a:cxnLst/>
              <a:rect l="l" t="t" r="r" b="b"/>
              <a:pathLst>
                <a:path w="3467" h="2774" extrusionOk="0">
                  <a:moveTo>
                    <a:pt x="2112" y="726"/>
                  </a:moveTo>
                  <a:cubicBezTo>
                    <a:pt x="2332" y="726"/>
                    <a:pt x="2458" y="883"/>
                    <a:pt x="2458" y="1072"/>
                  </a:cubicBezTo>
                  <a:cubicBezTo>
                    <a:pt x="2458" y="1261"/>
                    <a:pt x="2332" y="1419"/>
                    <a:pt x="2112" y="1419"/>
                  </a:cubicBezTo>
                  <a:lnTo>
                    <a:pt x="1419" y="1419"/>
                  </a:lnTo>
                  <a:cubicBezTo>
                    <a:pt x="1230" y="1419"/>
                    <a:pt x="1072" y="1261"/>
                    <a:pt x="1072" y="1072"/>
                  </a:cubicBezTo>
                  <a:cubicBezTo>
                    <a:pt x="1072" y="883"/>
                    <a:pt x="1230" y="726"/>
                    <a:pt x="1419" y="726"/>
                  </a:cubicBezTo>
                  <a:close/>
                  <a:moveTo>
                    <a:pt x="1" y="1"/>
                  </a:moveTo>
                  <a:lnTo>
                    <a:pt x="1" y="2773"/>
                  </a:lnTo>
                  <a:lnTo>
                    <a:pt x="3466" y="2773"/>
                  </a:ln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24;p64">
              <a:extLst>
                <a:ext uri="{FF2B5EF4-FFF2-40B4-BE49-F238E27FC236}">
                  <a16:creationId xmlns:a16="http://schemas.microsoft.com/office/drawing/2014/main" id="{E755F60B-3464-78B9-982A-4E23ACBDA568}"/>
                </a:ext>
              </a:extLst>
            </p:cNvPr>
            <p:cNvSpPr/>
            <p:nvPr/>
          </p:nvSpPr>
          <p:spPr>
            <a:xfrm>
              <a:off x="6336675" y="3599025"/>
              <a:ext cx="85875" cy="69350"/>
            </a:xfrm>
            <a:custGeom>
              <a:avLst/>
              <a:gdLst/>
              <a:ahLst/>
              <a:cxnLst/>
              <a:rect l="l" t="t" r="r" b="b"/>
              <a:pathLst>
                <a:path w="3435" h="2774" extrusionOk="0">
                  <a:moveTo>
                    <a:pt x="1986" y="1387"/>
                  </a:moveTo>
                  <a:cubicBezTo>
                    <a:pt x="2206" y="1387"/>
                    <a:pt x="2364" y="1545"/>
                    <a:pt x="2364" y="1765"/>
                  </a:cubicBezTo>
                  <a:cubicBezTo>
                    <a:pt x="2364" y="1954"/>
                    <a:pt x="2206" y="2112"/>
                    <a:pt x="1986" y="2112"/>
                  </a:cubicBezTo>
                  <a:lnTo>
                    <a:pt x="1293" y="2112"/>
                  </a:lnTo>
                  <a:cubicBezTo>
                    <a:pt x="1104" y="2112"/>
                    <a:pt x="946" y="1954"/>
                    <a:pt x="946" y="1765"/>
                  </a:cubicBezTo>
                  <a:cubicBezTo>
                    <a:pt x="946" y="1545"/>
                    <a:pt x="1104" y="1387"/>
                    <a:pt x="1293" y="1387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0"/>
                  </a:cubicBezTo>
                  <a:lnTo>
                    <a:pt x="1" y="2773"/>
                  </a:lnTo>
                  <a:lnTo>
                    <a:pt x="3435" y="2773"/>
                  </a:lnTo>
                  <a:lnTo>
                    <a:pt x="3435" y="1040"/>
                  </a:lnTo>
                  <a:lnTo>
                    <a:pt x="3403" y="1040"/>
                  </a:lnTo>
                  <a:cubicBezTo>
                    <a:pt x="3403" y="442"/>
                    <a:pt x="2931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25;p64">
              <a:extLst>
                <a:ext uri="{FF2B5EF4-FFF2-40B4-BE49-F238E27FC236}">
                  <a16:creationId xmlns:a16="http://schemas.microsoft.com/office/drawing/2014/main" id="{1CCB7247-9D42-D33E-551A-92ADA1A634E3}"/>
                </a:ext>
              </a:extLst>
            </p:cNvPr>
            <p:cNvSpPr/>
            <p:nvPr/>
          </p:nvSpPr>
          <p:spPr>
            <a:xfrm>
              <a:off x="6335100" y="3686450"/>
              <a:ext cx="86675" cy="17350"/>
            </a:xfrm>
            <a:custGeom>
              <a:avLst/>
              <a:gdLst/>
              <a:ahLst/>
              <a:cxnLst/>
              <a:rect l="l" t="t" r="r" b="b"/>
              <a:pathLst>
                <a:path w="3467" h="694" extrusionOk="0">
                  <a:moveTo>
                    <a:pt x="1" y="1"/>
                  </a:moveTo>
                  <a:lnTo>
                    <a:pt x="1" y="694"/>
                  </a:lnTo>
                  <a:lnTo>
                    <a:pt x="3466" y="694"/>
                  </a:ln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26;p64">
              <a:extLst>
                <a:ext uri="{FF2B5EF4-FFF2-40B4-BE49-F238E27FC236}">
                  <a16:creationId xmlns:a16="http://schemas.microsoft.com/office/drawing/2014/main" id="{16EB47F1-B6C7-D294-D166-7AFBDCA55AF9}"/>
                </a:ext>
              </a:extLst>
            </p:cNvPr>
            <p:cNvSpPr/>
            <p:nvPr/>
          </p:nvSpPr>
          <p:spPr>
            <a:xfrm>
              <a:off x="6264225" y="3617150"/>
              <a:ext cx="53575" cy="86650"/>
            </a:xfrm>
            <a:custGeom>
              <a:avLst/>
              <a:gdLst/>
              <a:ahLst/>
              <a:cxnLst/>
              <a:rect l="l" t="t" r="r" b="b"/>
              <a:pathLst>
                <a:path w="2143" h="3466" extrusionOk="0">
                  <a:moveTo>
                    <a:pt x="1072" y="0"/>
                  </a:moveTo>
                  <a:cubicBezTo>
                    <a:pt x="473" y="0"/>
                    <a:pt x="0" y="441"/>
                    <a:pt x="0" y="1040"/>
                  </a:cubicBezTo>
                  <a:lnTo>
                    <a:pt x="0" y="3466"/>
                  </a:lnTo>
                  <a:lnTo>
                    <a:pt x="2143" y="3466"/>
                  </a:lnTo>
                  <a:lnTo>
                    <a:pt x="2143" y="1040"/>
                  </a:lnTo>
                  <a:cubicBezTo>
                    <a:pt x="2143" y="441"/>
                    <a:pt x="1670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0941;p68">
            <a:extLst>
              <a:ext uri="{FF2B5EF4-FFF2-40B4-BE49-F238E27FC236}">
                <a16:creationId xmlns:a16="http://schemas.microsoft.com/office/drawing/2014/main" id="{E5579EA4-CE1C-799E-8008-3BD925C2E2CF}"/>
              </a:ext>
            </a:extLst>
          </p:cNvPr>
          <p:cNvGrpSpPr/>
          <p:nvPr/>
        </p:nvGrpSpPr>
        <p:grpSpPr>
          <a:xfrm>
            <a:off x="2002396" y="1747796"/>
            <a:ext cx="420811" cy="418507"/>
            <a:chOff x="-5971525" y="3273750"/>
            <a:chExt cx="292250" cy="290650"/>
          </a:xfrm>
          <a:solidFill>
            <a:schemeClr val="tx2"/>
          </a:solidFill>
        </p:grpSpPr>
        <p:sp>
          <p:nvSpPr>
            <p:cNvPr id="11" name="Google Shape;10942;p68">
              <a:extLst>
                <a:ext uri="{FF2B5EF4-FFF2-40B4-BE49-F238E27FC236}">
                  <a16:creationId xmlns:a16="http://schemas.microsoft.com/office/drawing/2014/main" id="{C509E108-F375-ED8F-FFBD-3EAF55A47182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43;p68">
              <a:extLst>
                <a:ext uri="{FF2B5EF4-FFF2-40B4-BE49-F238E27FC236}">
                  <a16:creationId xmlns:a16="http://schemas.microsoft.com/office/drawing/2014/main" id="{E5A31D0C-737D-7629-F608-6B04C99F10A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885;p64">
            <a:extLst>
              <a:ext uri="{FF2B5EF4-FFF2-40B4-BE49-F238E27FC236}">
                <a16:creationId xmlns:a16="http://schemas.microsoft.com/office/drawing/2014/main" id="{0015B3ED-85A6-7C8C-D5EE-6000DBD4AB39}"/>
              </a:ext>
            </a:extLst>
          </p:cNvPr>
          <p:cNvGrpSpPr/>
          <p:nvPr/>
        </p:nvGrpSpPr>
        <p:grpSpPr>
          <a:xfrm>
            <a:off x="4381350" y="1727804"/>
            <a:ext cx="457499" cy="452576"/>
            <a:chOff x="-64406125" y="3362225"/>
            <a:chExt cx="318225" cy="314800"/>
          </a:xfrm>
          <a:solidFill>
            <a:schemeClr val="tx2"/>
          </a:solidFill>
        </p:grpSpPr>
        <p:sp>
          <p:nvSpPr>
            <p:cNvPr id="14" name="Google Shape;8886;p64">
              <a:extLst>
                <a:ext uri="{FF2B5EF4-FFF2-40B4-BE49-F238E27FC236}">
                  <a16:creationId xmlns:a16="http://schemas.microsoft.com/office/drawing/2014/main" id="{1586C14F-4A37-35EF-393F-A8C272182D3D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87;p64">
              <a:extLst>
                <a:ext uri="{FF2B5EF4-FFF2-40B4-BE49-F238E27FC236}">
                  <a16:creationId xmlns:a16="http://schemas.microsoft.com/office/drawing/2014/main" id="{A9A36559-69F0-F39B-9799-E40AB2668F3D}"/>
                </a:ext>
              </a:extLst>
            </p:cNvPr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3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Tehnologije</a:t>
            </a:r>
            <a:endParaRPr dirty="0"/>
          </a:p>
        </p:txBody>
      </p:sp>
      <p:sp>
        <p:nvSpPr>
          <p:cNvPr id="2979" name="Google Shape;2979;p39"/>
          <p:cNvSpPr txBox="1">
            <a:spLocks noGrp="1"/>
          </p:cNvSpPr>
          <p:nvPr>
            <p:ph type="title" idx="4294967295"/>
          </p:nvPr>
        </p:nvSpPr>
        <p:spPr>
          <a:xfrm>
            <a:off x="5225073" y="3247668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100" dirty="0">
                <a:solidFill>
                  <a:schemeClr val="accent4">
                    <a:lumMod val="50000"/>
                  </a:schemeClr>
                </a:solidFill>
              </a:rPr>
              <a:t>Aqicn Api</a:t>
            </a:r>
            <a:endParaRPr sz="2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80" name="Google Shape;2980;p39"/>
          <p:cNvSpPr txBox="1">
            <a:spLocks noGrp="1"/>
          </p:cNvSpPr>
          <p:nvPr>
            <p:ph type="subTitle" idx="4294967295"/>
          </p:nvPr>
        </p:nvSpPr>
        <p:spPr>
          <a:xfrm>
            <a:off x="5225073" y="3433069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Air Quality – SEPA – Serbian National Air Monitoring Network</a:t>
            </a:r>
            <a:endParaRPr dirty="0"/>
          </a:p>
        </p:txBody>
      </p:sp>
      <p:sp>
        <p:nvSpPr>
          <p:cNvPr id="2981" name="Google Shape;2981;p39"/>
          <p:cNvSpPr txBox="1">
            <a:spLocks noGrp="1"/>
          </p:cNvSpPr>
          <p:nvPr>
            <p:ph type="title" idx="4294967295"/>
          </p:nvPr>
        </p:nvSpPr>
        <p:spPr>
          <a:xfrm>
            <a:off x="5225072" y="2493339"/>
            <a:ext cx="2643752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100" dirty="0">
                <a:solidFill>
                  <a:schemeClr val="accent4">
                    <a:lumMod val="75000"/>
                  </a:schemeClr>
                </a:solidFill>
              </a:rPr>
              <a:t>Google Maps Api</a:t>
            </a:r>
            <a:endParaRPr sz="2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82" name="Google Shape;2982;p39"/>
          <p:cNvSpPr txBox="1">
            <a:spLocks noGrp="1"/>
          </p:cNvSpPr>
          <p:nvPr>
            <p:ph type="subTitle" idx="4294967295"/>
          </p:nvPr>
        </p:nvSpPr>
        <p:spPr>
          <a:xfrm>
            <a:off x="5225073" y="2678741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Maps</a:t>
            </a:r>
            <a:endParaRPr dirty="0"/>
          </a:p>
        </p:txBody>
      </p:sp>
      <p:sp>
        <p:nvSpPr>
          <p:cNvPr id="2983" name="Google Shape;2983;p39"/>
          <p:cNvSpPr txBox="1">
            <a:spLocks noGrp="1"/>
          </p:cNvSpPr>
          <p:nvPr>
            <p:ph type="title" idx="4294967295"/>
          </p:nvPr>
        </p:nvSpPr>
        <p:spPr>
          <a:xfrm>
            <a:off x="5225072" y="1739011"/>
            <a:ext cx="2316092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100" dirty="0">
                <a:solidFill>
                  <a:schemeClr val="accent4">
                    <a:lumMod val="90000"/>
                  </a:schemeClr>
                </a:solidFill>
              </a:rPr>
              <a:t>Android Studio</a:t>
            </a:r>
            <a:endParaRPr sz="2100" dirty="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2984" name="Google Shape;2984;p39"/>
          <p:cNvSpPr txBox="1">
            <a:spLocks noGrp="1"/>
          </p:cNvSpPr>
          <p:nvPr>
            <p:ph type="subTitle" idx="4294967295"/>
          </p:nvPr>
        </p:nvSpPr>
        <p:spPr>
          <a:xfrm>
            <a:off x="5225073" y="1924412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Kotlin</a:t>
            </a:r>
            <a:endParaRPr dirty="0"/>
          </a:p>
        </p:txBody>
      </p:sp>
      <p:grpSp>
        <p:nvGrpSpPr>
          <p:cNvPr id="2" name="Google Shape;4134;p56">
            <a:extLst>
              <a:ext uri="{FF2B5EF4-FFF2-40B4-BE49-F238E27FC236}">
                <a16:creationId xmlns:a16="http://schemas.microsoft.com/office/drawing/2014/main" id="{7082B45A-DB82-BD09-840F-8267564FC995}"/>
              </a:ext>
            </a:extLst>
          </p:cNvPr>
          <p:cNvGrpSpPr/>
          <p:nvPr/>
        </p:nvGrpSpPr>
        <p:grpSpPr>
          <a:xfrm>
            <a:off x="1488750" y="1518680"/>
            <a:ext cx="3201159" cy="2823740"/>
            <a:chOff x="3161917" y="2170682"/>
            <a:chExt cx="458870" cy="404737"/>
          </a:xfrm>
        </p:grpSpPr>
        <p:sp>
          <p:nvSpPr>
            <p:cNvPr id="3" name="Google Shape;4135;p56">
              <a:extLst>
                <a:ext uri="{FF2B5EF4-FFF2-40B4-BE49-F238E27FC236}">
                  <a16:creationId xmlns:a16="http://schemas.microsoft.com/office/drawing/2014/main" id="{9CCFFDC7-49AE-C84D-5113-387A78752D5E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136;p56">
              <a:extLst>
                <a:ext uri="{FF2B5EF4-FFF2-40B4-BE49-F238E27FC236}">
                  <a16:creationId xmlns:a16="http://schemas.microsoft.com/office/drawing/2014/main" id="{008414A6-87A1-79A7-978E-D9F6C80D32BB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37;p56">
              <a:extLst>
                <a:ext uri="{FF2B5EF4-FFF2-40B4-BE49-F238E27FC236}">
                  <a16:creationId xmlns:a16="http://schemas.microsoft.com/office/drawing/2014/main" id="{B2142E3C-E3B4-4C5A-F177-76D2A038B15C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32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32"/>
          <p:cNvSpPr txBox="1">
            <a:spLocks noGrp="1"/>
          </p:cNvSpPr>
          <p:nvPr>
            <p:ph type="title"/>
          </p:nvPr>
        </p:nvSpPr>
        <p:spPr>
          <a:xfrm>
            <a:off x="5119595" y="524010"/>
            <a:ext cx="34509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Zaključak</a:t>
            </a:r>
            <a:endParaRPr dirty="0"/>
          </a:p>
        </p:txBody>
      </p:sp>
      <p:grpSp>
        <p:nvGrpSpPr>
          <p:cNvPr id="2352" name="Google Shape;2352;p32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353" name="Google Shape;2353;p32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4" name="Google Shape;2354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355" name="Google Shape;2355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3" name="Google Shape;2463;p32"/>
          <p:cNvGrpSpPr/>
          <p:nvPr/>
        </p:nvGrpSpPr>
        <p:grpSpPr>
          <a:xfrm rot="20845942">
            <a:off x="1692569" y="1032547"/>
            <a:ext cx="1764045" cy="3301286"/>
            <a:chOff x="5120779" y="818439"/>
            <a:chExt cx="1836564" cy="3437000"/>
          </a:xfrm>
        </p:grpSpPr>
        <p:sp>
          <p:nvSpPr>
            <p:cNvPr id="2464" name="Google Shape;2464;p32"/>
            <p:cNvSpPr/>
            <p:nvPr/>
          </p:nvSpPr>
          <p:spPr>
            <a:xfrm>
              <a:off x="5120779" y="818439"/>
              <a:ext cx="1836564" cy="3437000"/>
            </a:xfrm>
            <a:custGeom>
              <a:avLst/>
              <a:gdLst/>
              <a:ahLst/>
              <a:cxnLst/>
              <a:rect l="l" t="t" r="r" b="b"/>
              <a:pathLst>
                <a:path w="37357" h="69911" extrusionOk="0">
                  <a:moveTo>
                    <a:pt x="3283" y="0"/>
                  </a:moveTo>
                  <a:cubicBezTo>
                    <a:pt x="1520" y="0"/>
                    <a:pt x="1" y="1520"/>
                    <a:pt x="1" y="3435"/>
                  </a:cubicBezTo>
                  <a:lnTo>
                    <a:pt x="1" y="66627"/>
                  </a:lnTo>
                  <a:cubicBezTo>
                    <a:pt x="1" y="68390"/>
                    <a:pt x="1520" y="69910"/>
                    <a:pt x="3283" y="69910"/>
                  </a:cubicBezTo>
                  <a:lnTo>
                    <a:pt x="34074" y="69910"/>
                  </a:lnTo>
                  <a:cubicBezTo>
                    <a:pt x="35837" y="69910"/>
                    <a:pt x="37357" y="68390"/>
                    <a:pt x="37357" y="66627"/>
                  </a:cubicBezTo>
                  <a:lnTo>
                    <a:pt x="37357" y="3435"/>
                  </a:lnTo>
                  <a:cubicBezTo>
                    <a:pt x="37357" y="1520"/>
                    <a:pt x="35837" y="0"/>
                    <a:pt x="3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2"/>
            <p:cNvSpPr/>
            <p:nvPr/>
          </p:nvSpPr>
          <p:spPr>
            <a:xfrm>
              <a:off x="5819675" y="947325"/>
              <a:ext cx="438600" cy="72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2"/>
            <p:cNvSpPr/>
            <p:nvPr/>
          </p:nvSpPr>
          <p:spPr>
            <a:xfrm>
              <a:off x="5878717" y="3947980"/>
              <a:ext cx="320700" cy="193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68" name="Google Shape;2468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-30" b="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0E1FE-C6A4-88A5-2954-07FF37C419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5" b="26127"/>
          <a:stretch/>
        </p:blipFill>
        <p:spPr>
          <a:xfrm rot="20838990">
            <a:off x="1791276" y="1336334"/>
            <a:ext cx="1495926" cy="2337549"/>
          </a:xfrm>
          <a:prstGeom prst="rect">
            <a:avLst/>
          </a:prstGeom>
        </p:spPr>
      </p:pic>
      <p:sp>
        <p:nvSpPr>
          <p:cNvPr id="9" name="Google Shape;2520;p35">
            <a:extLst>
              <a:ext uri="{FF2B5EF4-FFF2-40B4-BE49-F238E27FC236}">
                <a16:creationId xmlns:a16="http://schemas.microsoft.com/office/drawing/2014/main" id="{48672F0F-45CC-19D9-1726-B3210F6CF151}"/>
              </a:ext>
            </a:extLst>
          </p:cNvPr>
          <p:cNvSpPr txBox="1">
            <a:spLocks/>
          </p:cNvSpPr>
          <p:nvPr/>
        </p:nvSpPr>
        <p:spPr>
          <a:xfrm>
            <a:off x="5914339" y="1648454"/>
            <a:ext cx="6345094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600"/>
              </a:spcAft>
            </a:pPr>
            <a:r>
              <a:rPr lang="sr-Latn-R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- Šira dostupnost</a:t>
            </a:r>
          </a:p>
          <a:p>
            <a:pPr marL="0" indent="0" algn="l">
              <a:spcAft>
                <a:spcPts val="600"/>
              </a:spcAft>
            </a:pPr>
            <a:r>
              <a:rPr lang="sr-Latn-R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- Korišćenost</a:t>
            </a:r>
          </a:p>
          <a:p>
            <a:pPr marL="0" indent="0" algn="l">
              <a:spcAft>
                <a:spcPts val="600"/>
              </a:spcAft>
            </a:pPr>
            <a:r>
              <a:rPr lang="sr-Latn-R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Proširenje </a:t>
            </a:r>
          </a:p>
          <a:p>
            <a:pPr marL="0" indent="0" algn="l">
              <a:spcAft>
                <a:spcPts val="600"/>
              </a:spcAft>
            </a:pPr>
            <a:r>
              <a:rPr lang="sr-Latn-RS" sz="1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Povezivanje</a:t>
            </a:r>
          </a:p>
          <a:p>
            <a:pPr marL="0" indent="0" algn="l">
              <a:spcAft>
                <a:spcPts val="600"/>
              </a:spcAft>
            </a:pPr>
            <a:r>
              <a:rPr lang="sr-Latn-RS" sz="1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Više sa manje truda</a:t>
            </a:r>
            <a:endParaRPr lang="sr-Latn-RS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3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p48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/>
              <a:t>Pitanja</a:t>
            </a:r>
            <a:endParaRPr sz="7200" dirty="0"/>
          </a:p>
        </p:txBody>
      </p:sp>
      <p:grpSp>
        <p:nvGrpSpPr>
          <p:cNvPr id="2" name="Google Shape;9419;p65">
            <a:extLst>
              <a:ext uri="{FF2B5EF4-FFF2-40B4-BE49-F238E27FC236}">
                <a16:creationId xmlns:a16="http://schemas.microsoft.com/office/drawing/2014/main" id="{47AAEB0D-EE71-0832-269F-4ADB423B21ED}"/>
              </a:ext>
            </a:extLst>
          </p:cNvPr>
          <p:cNvGrpSpPr/>
          <p:nvPr/>
        </p:nvGrpSpPr>
        <p:grpSpPr>
          <a:xfrm>
            <a:off x="3768725" y="643224"/>
            <a:ext cx="1759675" cy="1818804"/>
            <a:chOff x="-35118325" y="3202075"/>
            <a:chExt cx="281975" cy="291450"/>
          </a:xfrm>
          <a:solidFill>
            <a:schemeClr val="tx1"/>
          </a:solidFill>
        </p:grpSpPr>
        <p:sp>
          <p:nvSpPr>
            <p:cNvPr id="3" name="Google Shape;9420;p65">
              <a:extLst>
                <a:ext uri="{FF2B5EF4-FFF2-40B4-BE49-F238E27FC236}">
                  <a16:creationId xmlns:a16="http://schemas.microsoft.com/office/drawing/2014/main" id="{4091DB40-5A29-B300-BE18-37FE07795A79}"/>
                </a:ext>
              </a:extLst>
            </p:cNvPr>
            <p:cNvSpPr/>
            <p:nvPr/>
          </p:nvSpPr>
          <p:spPr>
            <a:xfrm>
              <a:off x="-35008050" y="3202075"/>
              <a:ext cx="171700" cy="171250"/>
            </a:xfrm>
            <a:custGeom>
              <a:avLst/>
              <a:gdLst/>
              <a:ahLst/>
              <a:cxnLst/>
              <a:rect l="l" t="t" r="r" b="b"/>
              <a:pathLst>
                <a:path w="6868" h="6850" extrusionOk="0">
                  <a:moveTo>
                    <a:pt x="3466" y="1355"/>
                  </a:moveTo>
                  <a:cubicBezTo>
                    <a:pt x="4222" y="1355"/>
                    <a:pt x="4852" y="1985"/>
                    <a:pt x="4852" y="2741"/>
                  </a:cubicBezTo>
                  <a:lnTo>
                    <a:pt x="4852" y="4127"/>
                  </a:lnTo>
                  <a:cubicBezTo>
                    <a:pt x="4852" y="4348"/>
                    <a:pt x="4757" y="4600"/>
                    <a:pt x="4631" y="4821"/>
                  </a:cubicBezTo>
                  <a:lnTo>
                    <a:pt x="4726" y="4915"/>
                  </a:lnTo>
                  <a:cubicBezTo>
                    <a:pt x="4852" y="5041"/>
                    <a:pt x="4852" y="5262"/>
                    <a:pt x="4726" y="5388"/>
                  </a:cubicBezTo>
                  <a:cubicBezTo>
                    <a:pt x="4663" y="5451"/>
                    <a:pt x="4576" y="5482"/>
                    <a:pt x="4489" y="5482"/>
                  </a:cubicBezTo>
                  <a:cubicBezTo>
                    <a:pt x="4403" y="5482"/>
                    <a:pt x="4316" y="5451"/>
                    <a:pt x="4253" y="5388"/>
                  </a:cubicBezTo>
                  <a:lnTo>
                    <a:pt x="4190" y="5293"/>
                  </a:lnTo>
                  <a:cubicBezTo>
                    <a:pt x="3970" y="5419"/>
                    <a:pt x="3749" y="5514"/>
                    <a:pt x="3466" y="5514"/>
                  </a:cubicBezTo>
                  <a:cubicBezTo>
                    <a:pt x="2709" y="5514"/>
                    <a:pt x="2079" y="4884"/>
                    <a:pt x="2079" y="4127"/>
                  </a:cubicBezTo>
                  <a:lnTo>
                    <a:pt x="2079" y="2741"/>
                  </a:lnTo>
                  <a:cubicBezTo>
                    <a:pt x="2079" y="1985"/>
                    <a:pt x="2709" y="1355"/>
                    <a:pt x="3466" y="1355"/>
                  </a:cubicBezTo>
                  <a:close/>
                  <a:moveTo>
                    <a:pt x="3466" y="0"/>
                  </a:moveTo>
                  <a:cubicBezTo>
                    <a:pt x="1575" y="0"/>
                    <a:pt x="32" y="1576"/>
                    <a:pt x="32" y="3403"/>
                  </a:cubicBezTo>
                  <a:cubicBezTo>
                    <a:pt x="32" y="4001"/>
                    <a:pt x="189" y="4569"/>
                    <a:pt x="473" y="5104"/>
                  </a:cubicBezTo>
                  <a:lnTo>
                    <a:pt x="32" y="6396"/>
                  </a:lnTo>
                  <a:cubicBezTo>
                    <a:pt x="0" y="6522"/>
                    <a:pt x="32" y="6679"/>
                    <a:pt x="126" y="6774"/>
                  </a:cubicBezTo>
                  <a:cubicBezTo>
                    <a:pt x="172" y="6820"/>
                    <a:pt x="269" y="6849"/>
                    <a:pt x="367" y="6849"/>
                  </a:cubicBezTo>
                  <a:cubicBezTo>
                    <a:pt x="403" y="6849"/>
                    <a:pt x="439" y="6845"/>
                    <a:pt x="473" y="6837"/>
                  </a:cubicBezTo>
                  <a:lnTo>
                    <a:pt x="1764" y="6396"/>
                  </a:lnTo>
                  <a:cubicBezTo>
                    <a:pt x="2300" y="6679"/>
                    <a:pt x="2867" y="6837"/>
                    <a:pt x="3466" y="6837"/>
                  </a:cubicBezTo>
                  <a:cubicBezTo>
                    <a:pt x="5356" y="6837"/>
                    <a:pt x="6868" y="5293"/>
                    <a:pt x="6868" y="3403"/>
                  </a:cubicBezTo>
                  <a:cubicBezTo>
                    <a:pt x="6868" y="1513"/>
                    <a:pt x="5356" y="0"/>
                    <a:pt x="346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421;p65">
              <a:extLst>
                <a:ext uri="{FF2B5EF4-FFF2-40B4-BE49-F238E27FC236}">
                  <a16:creationId xmlns:a16="http://schemas.microsoft.com/office/drawing/2014/main" id="{C7B4FD52-68BF-ECDE-EFFD-BAF0BAD4FDE3}"/>
                </a:ext>
              </a:extLst>
            </p:cNvPr>
            <p:cNvSpPr/>
            <p:nvPr/>
          </p:nvSpPr>
          <p:spPr>
            <a:xfrm>
              <a:off x="-34937975" y="3254050"/>
              <a:ext cx="33125" cy="67775"/>
            </a:xfrm>
            <a:custGeom>
              <a:avLst/>
              <a:gdLst/>
              <a:ahLst/>
              <a:cxnLst/>
              <a:rect l="l" t="t" r="r" b="b"/>
              <a:pathLst>
                <a:path w="1325" h="2711" extrusionOk="0">
                  <a:moveTo>
                    <a:pt x="663" y="1"/>
                  </a:moveTo>
                  <a:cubicBezTo>
                    <a:pt x="253" y="1"/>
                    <a:pt x="1" y="316"/>
                    <a:pt x="1" y="662"/>
                  </a:cubicBezTo>
                  <a:lnTo>
                    <a:pt x="1" y="2048"/>
                  </a:lnTo>
                  <a:cubicBezTo>
                    <a:pt x="1" y="2427"/>
                    <a:pt x="316" y="2710"/>
                    <a:pt x="663" y="2710"/>
                  </a:cubicBezTo>
                  <a:cubicBezTo>
                    <a:pt x="694" y="2710"/>
                    <a:pt x="789" y="2710"/>
                    <a:pt x="820" y="2679"/>
                  </a:cubicBezTo>
                  <a:lnTo>
                    <a:pt x="757" y="2584"/>
                  </a:lnTo>
                  <a:cubicBezTo>
                    <a:pt x="631" y="2490"/>
                    <a:pt x="631" y="2238"/>
                    <a:pt x="757" y="2111"/>
                  </a:cubicBezTo>
                  <a:cubicBezTo>
                    <a:pt x="804" y="2064"/>
                    <a:pt x="891" y="2041"/>
                    <a:pt x="978" y="2041"/>
                  </a:cubicBezTo>
                  <a:cubicBezTo>
                    <a:pt x="1064" y="2041"/>
                    <a:pt x="1151" y="2064"/>
                    <a:pt x="1198" y="2111"/>
                  </a:cubicBezTo>
                  <a:lnTo>
                    <a:pt x="1293" y="2206"/>
                  </a:lnTo>
                  <a:cubicBezTo>
                    <a:pt x="1293" y="2175"/>
                    <a:pt x="1324" y="2080"/>
                    <a:pt x="1324" y="2048"/>
                  </a:cubicBezTo>
                  <a:lnTo>
                    <a:pt x="1324" y="662"/>
                  </a:lnTo>
                  <a:cubicBezTo>
                    <a:pt x="1324" y="284"/>
                    <a:pt x="1041" y="1"/>
                    <a:pt x="66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22;p65">
              <a:extLst>
                <a:ext uri="{FF2B5EF4-FFF2-40B4-BE49-F238E27FC236}">
                  <a16:creationId xmlns:a16="http://schemas.microsoft.com/office/drawing/2014/main" id="{FABDFAB7-2ED3-BCDB-DCDB-E3A645E967CD}"/>
                </a:ext>
              </a:extLst>
            </p:cNvPr>
            <p:cNvSpPr/>
            <p:nvPr/>
          </p:nvSpPr>
          <p:spPr>
            <a:xfrm>
              <a:off x="-35085250" y="3338325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64" y="2143"/>
                    <a:pt x="631" y="2773"/>
                    <a:pt x="1387" y="2773"/>
                  </a:cubicBezTo>
                  <a:cubicBezTo>
                    <a:pt x="2143" y="2773"/>
                    <a:pt x="2773" y="2143"/>
                    <a:pt x="2773" y="1387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23;p65">
              <a:extLst>
                <a:ext uri="{FF2B5EF4-FFF2-40B4-BE49-F238E27FC236}">
                  <a16:creationId xmlns:a16="http://schemas.microsoft.com/office/drawing/2014/main" id="{01FB9FC2-113D-C772-13E6-40FD0B95C11D}"/>
                </a:ext>
              </a:extLst>
            </p:cNvPr>
            <p:cNvSpPr/>
            <p:nvPr/>
          </p:nvSpPr>
          <p:spPr>
            <a:xfrm>
              <a:off x="-35118325" y="3424175"/>
              <a:ext cx="137075" cy="69350"/>
            </a:xfrm>
            <a:custGeom>
              <a:avLst/>
              <a:gdLst/>
              <a:ahLst/>
              <a:cxnLst/>
              <a:rect l="l" t="t" r="r" b="b"/>
              <a:pathLst>
                <a:path w="5483" h="2774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64"/>
                  </a:cubicBezTo>
                  <a:cubicBezTo>
                    <a:pt x="0" y="2553"/>
                    <a:pt x="158" y="2773"/>
                    <a:pt x="347" y="2773"/>
                  </a:cubicBezTo>
                  <a:lnTo>
                    <a:pt x="5104" y="2773"/>
                  </a:lnTo>
                  <a:cubicBezTo>
                    <a:pt x="5325" y="2773"/>
                    <a:pt x="5482" y="2553"/>
                    <a:pt x="5482" y="2364"/>
                  </a:cubicBezTo>
                  <a:cubicBezTo>
                    <a:pt x="5262" y="1040"/>
                    <a:pt x="4127" y="1"/>
                    <a:pt x="27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9419;p65">
            <a:extLst>
              <a:ext uri="{FF2B5EF4-FFF2-40B4-BE49-F238E27FC236}">
                <a16:creationId xmlns:a16="http://schemas.microsoft.com/office/drawing/2014/main" id="{138F77C9-DB4A-B540-D401-FFB2356F28E1}"/>
              </a:ext>
            </a:extLst>
          </p:cNvPr>
          <p:cNvGrpSpPr/>
          <p:nvPr/>
        </p:nvGrpSpPr>
        <p:grpSpPr>
          <a:xfrm flipH="1">
            <a:off x="5377072" y="1814823"/>
            <a:ext cx="1461968" cy="1511093"/>
            <a:chOff x="-35118325" y="3202075"/>
            <a:chExt cx="281975" cy="291450"/>
          </a:xfrm>
          <a:solidFill>
            <a:schemeClr val="tx1"/>
          </a:solidFill>
        </p:grpSpPr>
        <p:sp>
          <p:nvSpPr>
            <p:cNvPr id="8" name="Google Shape;9420;p65">
              <a:extLst>
                <a:ext uri="{FF2B5EF4-FFF2-40B4-BE49-F238E27FC236}">
                  <a16:creationId xmlns:a16="http://schemas.microsoft.com/office/drawing/2014/main" id="{F26D75F3-E47F-452C-E40C-14A8F37A79D8}"/>
                </a:ext>
              </a:extLst>
            </p:cNvPr>
            <p:cNvSpPr/>
            <p:nvPr/>
          </p:nvSpPr>
          <p:spPr>
            <a:xfrm>
              <a:off x="-35008050" y="3202075"/>
              <a:ext cx="171700" cy="171250"/>
            </a:xfrm>
            <a:custGeom>
              <a:avLst/>
              <a:gdLst/>
              <a:ahLst/>
              <a:cxnLst/>
              <a:rect l="l" t="t" r="r" b="b"/>
              <a:pathLst>
                <a:path w="6868" h="6850" extrusionOk="0">
                  <a:moveTo>
                    <a:pt x="3466" y="1355"/>
                  </a:moveTo>
                  <a:cubicBezTo>
                    <a:pt x="4222" y="1355"/>
                    <a:pt x="4852" y="1985"/>
                    <a:pt x="4852" y="2741"/>
                  </a:cubicBezTo>
                  <a:lnTo>
                    <a:pt x="4852" y="4127"/>
                  </a:lnTo>
                  <a:cubicBezTo>
                    <a:pt x="4852" y="4348"/>
                    <a:pt x="4757" y="4600"/>
                    <a:pt x="4631" y="4821"/>
                  </a:cubicBezTo>
                  <a:lnTo>
                    <a:pt x="4726" y="4915"/>
                  </a:lnTo>
                  <a:cubicBezTo>
                    <a:pt x="4852" y="5041"/>
                    <a:pt x="4852" y="5262"/>
                    <a:pt x="4726" y="5388"/>
                  </a:cubicBezTo>
                  <a:cubicBezTo>
                    <a:pt x="4663" y="5451"/>
                    <a:pt x="4576" y="5482"/>
                    <a:pt x="4489" y="5482"/>
                  </a:cubicBezTo>
                  <a:cubicBezTo>
                    <a:pt x="4403" y="5482"/>
                    <a:pt x="4316" y="5451"/>
                    <a:pt x="4253" y="5388"/>
                  </a:cubicBezTo>
                  <a:lnTo>
                    <a:pt x="4190" y="5293"/>
                  </a:lnTo>
                  <a:cubicBezTo>
                    <a:pt x="3970" y="5419"/>
                    <a:pt x="3749" y="5514"/>
                    <a:pt x="3466" y="5514"/>
                  </a:cubicBezTo>
                  <a:cubicBezTo>
                    <a:pt x="2709" y="5514"/>
                    <a:pt x="2079" y="4884"/>
                    <a:pt x="2079" y="4127"/>
                  </a:cubicBezTo>
                  <a:lnTo>
                    <a:pt x="2079" y="2741"/>
                  </a:lnTo>
                  <a:cubicBezTo>
                    <a:pt x="2079" y="1985"/>
                    <a:pt x="2709" y="1355"/>
                    <a:pt x="3466" y="1355"/>
                  </a:cubicBezTo>
                  <a:close/>
                  <a:moveTo>
                    <a:pt x="3466" y="0"/>
                  </a:moveTo>
                  <a:cubicBezTo>
                    <a:pt x="1575" y="0"/>
                    <a:pt x="32" y="1576"/>
                    <a:pt x="32" y="3403"/>
                  </a:cubicBezTo>
                  <a:cubicBezTo>
                    <a:pt x="32" y="4001"/>
                    <a:pt x="189" y="4569"/>
                    <a:pt x="473" y="5104"/>
                  </a:cubicBezTo>
                  <a:lnTo>
                    <a:pt x="32" y="6396"/>
                  </a:lnTo>
                  <a:cubicBezTo>
                    <a:pt x="0" y="6522"/>
                    <a:pt x="32" y="6679"/>
                    <a:pt x="126" y="6774"/>
                  </a:cubicBezTo>
                  <a:cubicBezTo>
                    <a:pt x="172" y="6820"/>
                    <a:pt x="269" y="6849"/>
                    <a:pt x="367" y="6849"/>
                  </a:cubicBezTo>
                  <a:cubicBezTo>
                    <a:pt x="403" y="6849"/>
                    <a:pt x="439" y="6845"/>
                    <a:pt x="473" y="6837"/>
                  </a:cubicBezTo>
                  <a:lnTo>
                    <a:pt x="1764" y="6396"/>
                  </a:lnTo>
                  <a:cubicBezTo>
                    <a:pt x="2300" y="6679"/>
                    <a:pt x="2867" y="6837"/>
                    <a:pt x="3466" y="6837"/>
                  </a:cubicBezTo>
                  <a:cubicBezTo>
                    <a:pt x="5356" y="6837"/>
                    <a:pt x="6868" y="5293"/>
                    <a:pt x="6868" y="3403"/>
                  </a:cubicBezTo>
                  <a:cubicBezTo>
                    <a:pt x="6868" y="1513"/>
                    <a:pt x="5356" y="0"/>
                    <a:pt x="346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9421;p65">
              <a:extLst>
                <a:ext uri="{FF2B5EF4-FFF2-40B4-BE49-F238E27FC236}">
                  <a16:creationId xmlns:a16="http://schemas.microsoft.com/office/drawing/2014/main" id="{9D7D49B8-55AF-D379-1B6C-76318EA90863}"/>
                </a:ext>
              </a:extLst>
            </p:cNvPr>
            <p:cNvSpPr/>
            <p:nvPr/>
          </p:nvSpPr>
          <p:spPr>
            <a:xfrm>
              <a:off x="-34962537" y="3223572"/>
              <a:ext cx="97000" cy="143826"/>
            </a:xfrm>
            <a:custGeom>
              <a:avLst/>
              <a:gdLst/>
              <a:ahLst/>
              <a:cxnLst/>
              <a:rect l="l" t="t" r="r" b="b"/>
              <a:pathLst>
                <a:path w="1325" h="2711" extrusionOk="0">
                  <a:moveTo>
                    <a:pt x="663" y="1"/>
                  </a:moveTo>
                  <a:cubicBezTo>
                    <a:pt x="253" y="1"/>
                    <a:pt x="1" y="316"/>
                    <a:pt x="1" y="662"/>
                  </a:cubicBezTo>
                  <a:lnTo>
                    <a:pt x="1" y="2048"/>
                  </a:lnTo>
                  <a:cubicBezTo>
                    <a:pt x="1" y="2427"/>
                    <a:pt x="316" y="2710"/>
                    <a:pt x="663" y="2710"/>
                  </a:cubicBezTo>
                  <a:cubicBezTo>
                    <a:pt x="694" y="2710"/>
                    <a:pt x="789" y="2710"/>
                    <a:pt x="820" y="2679"/>
                  </a:cubicBezTo>
                  <a:lnTo>
                    <a:pt x="757" y="2584"/>
                  </a:lnTo>
                  <a:cubicBezTo>
                    <a:pt x="631" y="2490"/>
                    <a:pt x="631" y="2238"/>
                    <a:pt x="757" y="2111"/>
                  </a:cubicBezTo>
                  <a:cubicBezTo>
                    <a:pt x="804" y="2064"/>
                    <a:pt x="891" y="2041"/>
                    <a:pt x="978" y="2041"/>
                  </a:cubicBezTo>
                  <a:cubicBezTo>
                    <a:pt x="1064" y="2041"/>
                    <a:pt x="1151" y="2064"/>
                    <a:pt x="1198" y="2111"/>
                  </a:cubicBezTo>
                  <a:lnTo>
                    <a:pt x="1293" y="2206"/>
                  </a:lnTo>
                  <a:cubicBezTo>
                    <a:pt x="1293" y="2175"/>
                    <a:pt x="1324" y="2080"/>
                    <a:pt x="1324" y="2048"/>
                  </a:cubicBezTo>
                  <a:lnTo>
                    <a:pt x="1324" y="662"/>
                  </a:lnTo>
                  <a:cubicBezTo>
                    <a:pt x="1324" y="284"/>
                    <a:pt x="1041" y="1"/>
                    <a:pt x="66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22;p65">
              <a:extLst>
                <a:ext uri="{FF2B5EF4-FFF2-40B4-BE49-F238E27FC236}">
                  <a16:creationId xmlns:a16="http://schemas.microsoft.com/office/drawing/2014/main" id="{232EB44B-DE1B-DA17-C6A4-523A021720C7}"/>
                </a:ext>
              </a:extLst>
            </p:cNvPr>
            <p:cNvSpPr/>
            <p:nvPr/>
          </p:nvSpPr>
          <p:spPr>
            <a:xfrm>
              <a:off x="-35085250" y="3338325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64" y="2143"/>
                    <a:pt x="631" y="2773"/>
                    <a:pt x="1387" y="2773"/>
                  </a:cubicBezTo>
                  <a:cubicBezTo>
                    <a:pt x="2143" y="2773"/>
                    <a:pt x="2773" y="2143"/>
                    <a:pt x="2773" y="1387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23;p65">
              <a:extLst>
                <a:ext uri="{FF2B5EF4-FFF2-40B4-BE49-F238E27FC236}">
                  <a16:creationId xmlns:a16="http://schemas.microsoft.com/office/drawing/2014/main" id="{6CE6A99F-848E-4236-732F-611526073A96}"/>
                </a:ext>
              </a:extLst>
            </p:cNvPr>
            <p:cNvSpPr/>
            <p:nvPr/>
          </p:nvSpPr>
          <p:spPr>
            <a:xfrm>
              <a:off x="-35118325" y="3424175"/>
              <a:ext cx="137075" cy="69350"/>
            </a:xfrm>
            <a:custGeom>
              <a:avLst/>
              <a:gdLst/>
              <a:ahLst/>
              <a:cxnLst/>
              <a:rect l="l" t="t" r="r" b="b"/>
              <a:pathLst>
                <a:path w="5483" h="2774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64"/>
                  </a:cubicBezTo>
                  <a:cubicBezTo>
                    <a:pt x="0" y="2553"/>
                    <a:pt x="158" y="2773"/>
                    <a:pt x="347" y="2773"/>
                  </a:cubicBezTo>
                  <a:lnTo>
                    <a:pt x="5104" y="2773"/>
                  </a:lnTo>
                  <a:cubicBezTo>
                    <a:pt x="5325" y="2773"/>
                    <a:pt x="5482" y="2553"/>
                    <a:pt x="5482" y="2364"/>
                  </a:cubicBezTo>
                  <a:cubicBezTo>
                    <a:pt x="5262" y="1040"/>
                    <a:pt x="4127" y="1"/>
                    <a:pt x="27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980CD5C-0D23-2A4C-8AC9-4D2958027444}"/>
              </a:ext>
            </a:extLst>
          </p:cNvPr>
          <p:cNvSpPr/>
          <p:nvPr/>
        </p:nvSpPr>
        <p:spPr>
          <a:xfrm>
            <a:off x="5593582" y="2261221"/>
            <a:ext cx="228600" cy="32766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34C0F-D4BC-D5A2-DBCD-16319C917654}"/>
              </a:ext>
            </a:extLst>
          </p:cNvPr>
          <p:cNvSpPr txBox="1"/>
          <p:nvPr/>
        </p:nvSpPr>
        <p:spPr>
          <a:xfrm>
            <a:off x="5497413" y="1685362"/>
            <a:ext cx="649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dirty="0">
                <a:solidFill>
                  <a:schemeClr val="accent2">
                    <a:lumMod val="40000"/>
                    <a:lumOff val="60000"/>
                  </a:schemeClr>
                </a:solidFill>
                <a:latin typeface="OCR A Extended" panose="02010509020102010303" pitchFamily="50" charset="0"/>
              </a:rPr>
              <a:t>A</a:t>
            </a:r>
            <a:endParaRPr lang="en-US" sz="6000" dirty="0">
              <a:solidFill>
                <a:schemeClr val="accent2">
                  <a:lumMod val="40000"/>
                  <a:lumOff val="60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16948"/>
      </p:ext>
    </p:extLst>
  </p:cSld>
  <p:clrMapOvr>
    <a:masterClrMapping/>
  </p:clrMapOvr>
</p:sld>
</file>

<file path=ppt/theme/theme1.xml><?xml version="1.0" encoding="utf-8"?>
<a:theme xmlns:a="http://schemas.openxmlformats.org/drawingml/2006/main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299</Words>
  <Application>Microsoft Office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OCR A Extended</vt:lpstr>
      <vt:lpstr>Arial</vt:lpstr>
      <vt:lpstr>Calibri</vt:lpstr>
      <vt:lpstr>Poppins ExtraBold</vt:lpstr>
      <vt:lpstr>Poppins</vt:lpstr>
      <vt:lpstr>DM Sans</vt:lpstr>
      <vt:lpstr>Bebas Neue</vt:lpstr>
      <vt:lpstr>Georgia</vt:lpstr>
      <vt:lpstr>Road Traffic Accident Reporting App Pitch Deck by Slidesgo</vt:lpstr>
      <vt:lpstr>roof</vt:lpstr>
      <vt:lpstr>Šta je pametan grad?</vt:lpstr>
      <vt:lpstr>Kako roof funkcioniše? *</vt:lpstr>
      <vt:lpstr>Kako roof funkcioniše? * </vt:lpstr>
      <vt:lpstr>Ciljna grupa</vt:lpstr>
      <vt:lpstr>Benefiti za:</vt:lpstr>
      <vt:lpstr>Tehnologije</vt:lpstr>
      <vt:lpstr>Zaključak</vt:lpstr>
      <vt:lpstr>Pitanja</vt:lpstr>
      <vt:lpstr>Hvala na 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roof</dc:title>
  <cp:lastModifiedBy>Teodora Vučković</cp:lastModifiedBy>
  <cp:revision>2</cp:revision>
  <dcterms:modified xsi:type="dcterms:W3CDTF">2023-11-05T10:20:38Z</dcterms:modified>
</cp:coreProperties>
</file>