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5.xml" ContentType="application/vnd.openxmlformats-officedocument.drawingml.chart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4" r:id="rId1"/>
  </p:sldMasterIdLst>
  <p:notesMasterIdLst>
    <p:notesMasterId r:id="rId46"/>
  </p:notesMasterIdLst>
  <p:sldIdLst>
    <p:sldId id="259" r:id="rId2"/>
    <p:sldId id="372" r:id="rId3"/>
    <p:sldId id="260" r:id="rId4"/>
    <p:sldId id="268" r:id="rId5"/>
    <p:sldId id="398" r:id="rId6"/>
    <p:sldId id="356" r:id="rId7"/>
    <p:sldId id="345" r:id="rId8"/>
    <p:sldId id="400" r:id="rId9"/>
    <p:sldId id="417" r:id="rId10"/>
    <p:sldId id="418" r:id="rId11"/>
    <p:sldId id="357" r:id="rId12"/>
    <p:sldId id="278" r:id="rId13"/>
    <p:sldId id="402" r:id="rId14"/>
    <p:sldId id="384" r:id="rId15"/>
    <p:sldId id="381" r:id="rId16"/>
    <p:sldId id="382" r:id="rId17"/>
    <p:sldId id="385" r:id="rId18"/>
    <p:sldId id="380" r:id="rId19"/>
    <p:sldId id="404" r:id="rId20"/>
    <p:sldId id="390" r:id="rId21"/>
    <p:sldId id="363" r:id="rId22"/>
    <p:sldId id="364" r:id="rId23"/>
    <p:sldId id="358" r:id="rId24"/>
    <p:sldId id="290" r:id="rId25"/>
    <p:sldId id="391" r:id="rId26"/>
    <p:sldId id="376" r:id="rId27"/>
    <p:sldId id="393" r:id="rId28"/>
    <p:sldId id="406" r:id="rId29"/>
    <p:sldId id="407" r:id="rId30"/>
    <p:sldId id="378" r:id="rId31"/>
    <p:sldId id="383" r:id="rId32"/>
    <p:sldId id="392" r:id="rId33"/>
    <p:sldId id="303" r:id="rId34"/>
    <p:sldId id="304" r:id="rId35"/>
    <p:sldId id="408" r:id="rId36"/>
    <p:sldId id="420" r:id="rId37"/>
    <p:sldId id="410" r:id="rId38"/>
    <p:sldId id="411" r:id="rId39"/>
    <p:sldId id="415" r:id="rId40"/>
    <p:sldId id="412" r:id="rId41"/>
    <p:sldId id="416" r:id="rId42"/>
    <p:sldId id="413" r:id="rId43"/>
    <p:sldId id="409" r:id="rId44"/>
    <p:sldId id="414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elena Miranda" initials="HM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790D"/>
    <a:srgbClr val="9495BE"/>
    <a:srgbClr val="7A985A"/>
    <a:srgbClr val="4F8721"/>
    <a:srgbClr val="CCFF99"/>
    <a:srgbClr val="DA8B18"/>
    <a:srgbClr val="3D2F4F"/>
    <a:srgbClr val="4B3696"/>
    <a:srgbClr val="594785"/>
    <a:srgbClr val="B7D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96" autoAdjust="0"/>
    <p:restoredTop sz="90498" autoAdjust="0"/>
  </p:normalViewPr>
  <p:slideViewPr>
    <p:cSldViewPr snapToGrid="0" snapToObjects="1">
      <p:cViewPr>
        <p:scale>
          <a:sx n="80" d="100"/>
          <a:sy n="80" d="100"/>
        </p:scale>
        <p:origin x="106" y="18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00" d="100"/>
          <a:sy n="100" d="100"/>
        </p:scale>
        <p:origin x="-456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hristina_mokhtar:Desktop:1_Boston%20Boys%20Study:1_Infographic%20&amp;%20Slide%20Show:Recreated%20Slides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hristina_mokhtar:Desktop:1_Boston%20Boys%20Study:1_Infographic%20&amp;%20Slide%20Show:Recreated%20Slides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hristina_mokhtar:Desktop:1_Boston%20Boys%20Study:1_Infographic%20&amp;%20Slide%20Show:Recreated%20Slides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hristina_mokhtar:FileCloud:Shared%20with%20Me:aisr:BPS%20Black%20and%20Latino%20Male%20Study:SlidePresentation:Prep%20141113:Old%20Recreated%20Slide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hristina_mokhtar:FileCloud:Shared%20with%20Me:aisr:BPS%20Black%20and%20Latino%20Male%20Study:EX%20TBL%20GRPH:CHECKED%20FINAL%20TABLES:ExTblWFormattedGrphs:SPEDPl_formatted140429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hristina_mokhtar:Desktop:1_Boston%20Boys%20Study:1_Infographic%20&amp;%20Slide%20Show:Recreated%20Slides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hristina_mokhtar:FileCloud:Shared%20with%20Me:aisr:BPS%20Black%20and%20Latino%20Male%20Study:SlidePresentation:Prep%20141113:Old%20Recreated%20Slides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hristina_mokhtar:Desktop:1_Boston%20Boys%20Study:1_Infographic%20&amp;%20Slide%20Show:Recreated%20Slides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hristina_mokhtar:FileCloud:Shared%20with%20Me:aisr:BPS%20Black%20and%20Latino%20Male%20Study:SlidePresentation:Prep%20141113:Old%20Recreated%20Slid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Black Males by Geography</c:v>
                </c:pt>
              </c:strCache>
            </c:strRef>
          </c:tx>
          <c:explosion val="9"/>
          <c:dPt>
            <c:idx val="1"/>
            <c:bubble3D val="0"/>
            <c:explosion val="16"/>
            <c:spPr>
              <a:solidFill>
                <a:schemeClr val="accent3">
                  <a:lumMod val="50000"/>
                </a:schemeClr>
              </a:solidFill>
            </c:spPr>
          </c:dPt>
          <c:dPt>
            <c:idx val="2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</c:spPr>
          </c:dPt>
          <c:dPt>
            <c:idx val="3"/>
            <c:bubble3D val="0"/>
            <c:spPr>
              <a:solidFill>
                <a:schemeClr val="accent3">
                  <a:lumMod val="50000"/>
                </a:schemeClr>
              </a:solidFill>
            </c:spPr>
          </c:dPt>
          <c:dPt>
            <c:idx val="4"/>
            <c:bubble3D val="0"/>
            <c:spPr>
              <a:solidFill>
                <a:schemeClr val="accent3"/>
              </a:solidFill>
            </c:spPr>
          </c:dPt>
          <c:dLbls>
            <c:delete val="1"/>
          </c:dLbls>
          <c:cat>
            <c:strRef>
              <c:f>Sheet1!$A$2:$A$6</c:f>
              <c:strCache>
                <c:ptCount val="5"/>
                <c:pt idx="0">
                  <c:v>African</c:v>
                </c:pt>
                <c:pt idx="1">
                  <c:v>Central American</c:v>
                </c:pt>
                <c:pt idx="2">
                  <c:v>Caribbean</c:v>
                </c:pt>
                <c:pt idx="3">
                  <c:v>South American</c:v>
                </c:pt>
                <c:pt idx="4">
                  <c:v>North American</c:v>
                </c:pt>
              </c:strCache>
            </c:strRef>
          </c:cat>
          <c:val>
            <c:numRef>
              <c:f>Sheet1!$B$2:$B$6</c:f>
              <c:numCache>
                <c:formatCode>0.0%</c:formatCode>
                <c:ptCount val="5"/>
                <c:pt idx="0">
                  <c:v>0.115</c:v>
                </c:pt>
                <c:pt idx="1">
                  <c:v>1E-3</c:v>
                </c:pt>
                <c:pt idx="2">
                  <c:v>0.13600000000000001</c:v>
                </c:pt>
                <c:pt idx="3">
                  <c:v>2E-3</c:v>
                </c:pt>
                <c:pt idx="4">
                  <c:v>0.74299999999999999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3.40920002420705E-2"/>
          <c:y val="4.0733197556008099E-2"/>
          <c:w val="0.61265242791355101"/>
          <c:h val="0.7582763763490869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Sheet1!$D$273</c:f>
              <c:strCache>
                <c:ptCount val="1"/>
                <c:pt idx="0">
                  <c:v>Black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 w="28575" cmpd="sng">
              <a:solidFill>
                <a:schemeClr val="tx1"/>
              </a:solidFill>
            </a:ln>
          </c:spPr>
          <c:invertIfNegative val="0"/>
          <c:dLbls>
            <c:dLbl>
              <c:idx val="0"/>
              <c:layout>
                <c:manualLayout>
                  <c:x val="-3.4158650925997501E-3"/>
                  <c:y val="4.073319755600739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1.05012644807898E-2"/>
                  <c:y val="8.5494812130153808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-3.57975063776214E-3"/>
                  <c:y val="1.51065638180156E-4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Sheet1!$E$272:$G$272</c:f>
              <c:strCache>
                <c:ptCount val="3"/>
                <c:pt idx="0">
                  <c:v>EG</c:v>
                </c:pt>
                <c:pt idx="1">
                  <c:v>MG</c:v>
                </c:pt>
                <c:pt idx="2">
                  <c:v>HSG</c:v>
                </c:pt>
              </c:strCache>
            </c:strRef>
          </c:cat>
          <c:val>
            <c:numRef>
              <c:f>Sheet1!$E$273:$G$273</c:f>
              <c:numCache>
                <c:formatCode>General</c:formatCode>
                <c:ptCount val="3"/>
                <c:pt idx="0">
                  <c:v>22.1</c:v>
                </c:pt>
                <c:pt idx="1">
                  <c:v>32.200000000000003</c:v>
                </c:pt>
                <c:pt idx="2">
                  <c:v>59.7</c:v>
                </c:pt>
              </c:numCache>
            </c:numRef>
          </c:val>
        </c:ser>
        <c:ser>
          <c:idx val="1"/>
          <c:order val="1"/>
          <c:tx>
            <c:strRef>
              <c:f>Sheet1!$D$274</c:f>
              <c:strCache>
                <c:ptCount val="1"/>
                <c:pt idx="0">
                  <c:v>Black Caribbean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c:spPr>
          <c:invertIfNegative val="0"/>
          <c:dPt>
            <c:idx val="2"/>
            <c:invertIfNegative val="0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  <a:ln w="19050" cmpd="sng">
                <a:solidFill>
                  <a:schemeClr val="tx1"/>
                </a:solidFill>
                <a:prstDash val="sysDash"/>
              </a:ln>
            </c:spPr>
          </c:dPt>
          <c:dLbls>
            <c:dLbl>
              <c:idx val="0"/>
              <c:layout>
                <c:manualLayout>
                  <c:x val="1.01024836832282E-2"/>
                  <c:y val="1.6142213384223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5.2013782288434099E-3"/>
                  <c:y val="2.036627804416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1.1774690505902701E-2"/>
                  <c:y val="1.2219959266802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Sheet1!$E$272:$G$272</c:f>
              <c:strCache>
                <c:ptCount val="3"/>
                <c:pt idx="0">
                  <c:v>EG</c:v>
                </c:pt>
                <c:pt idx="1">
                  <c:v>MG</c:v>
                </c:pt>
                <c:pt idx="2">
                  <c:v>HSG</c:v>
                </c:pt>
              </c:strCache>
            </c:strRef>
          </c:cat>
          <c:val>
            <c:numRef>
              <c:f>Sheet1!$E$274:$G$274</c:f>
              <c:numCache>
                <c:formatCode>General</c:formatCode>
                <c:ptCount val="3"/>
                <c:pt idx="0">
                  <c:v>20.7</c:v>
                </c:pt>
                <c:pt idx="1">
                  <c:v>30.5</c:v>
                </c:pt>
                <c:pt idx="2">
                  <c:v>55.1</c:v>
                </c:pt>
              </c:numCache>
            </c:numRef>
          </c:val>
        </c:ser>
        <c:ser>
          <c:idx val="2"/>
          <c:order val="2"/>
          <c:tx>
            <c:strRef>
              <c:f>Sheet1!$D$275</c:f>
              <c:strCache>
                <c:ptCount val="1"/>
                <c:pt idx="0">
                  <c:v>Black African</c:v>
                </c:pt>
              </c:strCache>
            </c:strRef>
          </c:tx>
          <c:spPr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c:spPr>
          <c:invertIfNegative val="0"/>
          <c:dPt>
            <c:idx val="1"/>
            <c:invertIfNegative val="0"/>
            <c:bubble3D val="0"/>
          </c:dPt>
          <c:dLbls>
            <c:dLbl>
              <c:idx val="0"/>
              <c:layout>
                <c:manualLayout>
                  <c:x val="2.14679020662389E-2"/>
                  <c:y val="2.443991853360490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2.00056321851774E-2"/>
                  <c:y val="1.6293279022403202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28.0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Sheet1!$E$272:$G$272</c:f>
              <c:strCache>
                <c:ptCount val="3"/>
                <c:pt idx="0">
                  <c:v>EG</c:v>
                </c:pt>
                <c:pt idx="1">
                  <c:v>MG</c:v>
                </c:pt>
                <c:pt idx="2">
                  <c:v>HSG</c:v>
                </c:pt>
              </c:strCache>
            </c:strRef>
          </c:cat>
          <c:val>
            <c:numRef>
              <c:f>Sheet1!$E$275:$G$275</c:f>
              <c:numCache>
                <c:formatCode>General</c:formatCode>
                <c:ptCount val="3"/>
                <c:pt idx="0">
                  <c:v>18.600000000000001</c:v>
                </c:pt>
                <c:pt idx="1">
                  <c:v>28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508456448"/>
        <c:axId val="505443968"/>
      </c:barChart>
      <c:catAx>
        <c:axId val="50845644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505443968"/>
        <c:crosses val="autoZero"/>
        <c:auto val="1"/>
        <c:lblAlgn val="ctr"/>
        <c:lblOffset val="100"/>
        <c:noMultiLvlLbl val="0"/>
      </c:catAx>
      <c:valAx>
        <c:axId val="505443968"/>
        <c:scaling>
          <c:orientation val="minMax"/>
          <c:max val="65"/>
        </c:scaling>
        <c:delete val="0"/>
        <c:axPos val="l"/>
        <c:majorGridlines>
          <c:spPr>
            <a:ln>
              <a:noFill/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Percent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one"/>
        <c:crossAx val="50845644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1995597324527996"/>
          <c:y val="1.5726221595009401E-2"/>
          <c:w val="0.30410656108798101"/>
          <c:h val="0.63719774844845001"/>
        </c:manualLayout>
      </c:layout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5.00134866359698E-2"/>
          <c:y val="4.3478260869565202E-2"/>
          <c:w val="0.53328750000000003"/>
          <c:h val="0.709538807649043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Sheet1!$D$278</c:f>
              <c:strCache>
                <c:ptCount val="1"/>
                <c:pt idx="0">
                  <c:v>Latino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 w="28575" cmpd="sng">
              <a:solidFill>
                <a:schemeClr val="tx1"/>
              </a:solidFill>
            </a:ln>
          </c:spPr>
          <c:invertIfNegative val="0"/>
          <c:dLbls>
            <c:dLbl>
              <c:idx val="1"/>
              <c:layout>
                <c:manualLayout>
                  <c:x val="-5.9138803301761198E-3"/>
                  <c:y val="1.7020338673882002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-6.8474456997223198E-3"/>
                  <c:y val="1.237102118991880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Sheet1!$E$277:$G$277</c:f>
              <c:strCache>
                <c:ptCount val="3"/>
                <c:pt idx="0">
                  <c:v>EG</c:v>
                </c:pt>
                <c:pt idx="1">
                  <c:v>MG</c:v>
                </c:pt>
                <c:pt idx="2">
                  <c:v>HSG</c:v>
                </c:pt>
              </c:strCache>
            </c:strRef>
          </c:cat>
          <c:val>
            <c:numRef>
              <c:f>Sheet1!$E$278:$G$278</c:f>
              <c:numCache>
                <c:formatCode>General</c:formatCode>
                <c:ptCount val="3"/>
                <c:pt idx="0">
                  <c:v>24.9</c:v>
                </c:pt>
                <c:pt idx="1">
                  <c:v>35</c:v>
                </c:pt>
                <c:pt idx="2">
                  <c:v>58.4</c:v>
                </c:pt>
              </c:numCache>
            </c:numRef>
          </c:val>
        </c:ser>
        <c:ser>
          <c:idx val="1"/>
          <c:order val="1"/>
          <c:tx>
            <c:strRef>
              <c:f>Sheet1!$D$279</c:f>
              <c:strCache>
                <c:ptCount val="1"/>
                <c:pt idx="0">
                  <c:v>Latino-Black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c:spPr>
          <c:invertIfNegative val="0"/>
          <c:dLbls>
            <c:dLbl>
              <c:idx val="0"/>
              <c:layout>
                <c:manualLayout>
                  <c:x val="6.2189960629921498E-3"/>
                  <c:y val="1.3488584197245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7.6594488188976399E-3"/>
                  <c:y val="4.0926640926640598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4.5237551827760599E-3"/>
                  <c:y val="-3.04016052047548E-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Sheet1!$E$277:$G$277</c:f>
              <c:strCache>
                <c:ptCount val="3"/>
                <c:pt idx="0">
                  <c:v>EG</c:v>
                </c:pt>
                <c:pt idx="1">
                  <c:v>MG</c:v>
                </c:pt>
                <c:pt idx="2">
                  <c:v>HSG</c:v>
                </c:pt>
              </c:strCache>
            </c:strRef>
          </c:cat>
          <c:val>
            <c:numRef>
              <c:f>Sheet1!$E$279:$G$279</c:f>
              <c:numCache>
                <c:formatCode>General</c:formatCode>
                <c:ptCount val="3"/>
                <c:pt idx="0">
                  <c:v>21.7</c:v>
                </c:pt>
                <c:pt idx="1">
                  <c:v>30.1</c:v>
                </c:pt>
                <c:pt idx="2">
                  <c:v>52.1</c:v>
                </c:pt>
              </c:numCache>
            </c:numRef>
          </c:val>
        </c:ser>
        <c:ser>
          <c:idx val="2"/>
          <c:order val="2"/>
          <c:tx>
            <c:strRef>
              <c:f>Sheet1!$D$280</c:f>
              <c:strCache>
                <c:ptCount val="1"/>
                <c:pt idx="0">
                  <c:v>Latino Caribbean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c:spPr>
          <c:invertIfNegative val="0"/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Lbls>
            <c:dLbl>
              <c:idx val="0"/>
              <c:layout>
                <c:manualLayout>
                  <c:x val="1.44840047168017E-2"/>
                  <c:y val="-6.8783631775757702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6.0386473429951699E-3"/>
                  <c:y val="1.544401544401539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5.0000000000000001E-3"/>
                  <c:y val="1.1583011583011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Sheet1!$E$277:$G$277</c:f>
              <c:strCache>
                <c:ptCount val="3"/>
                <c:pt idx="0">
                  <c:v>EG</c:v>
                </c:pt>
                <c:pt idx="1">
                  <c:v>MG</c:v>
                </c:pt>
                <c:pt idx="2">
                  <c:v>HSG</c:v>
                </c:pt>
              </c:strCache>
            </c:strRef>
          </c:cat>
          <c:val>
            <c:numRef>
              <c:f>Sheet1!$E$280:$G$280</c:f>
              <c:numCache>
                <c:formatCode>General</c:formatCode>
                <c:ptCount val="3"/>
                <c:pt idx="0">
                  <c:v>15.8</c:v>
                </c:pt>
                <c:pt idx="1">
                  <c:v>25.2</c:v>
                </c:pt>
                <c:pt idx="2">
                  <c:v>40.200000000000003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508485632"/>
        <c:axId val="33801344"/>
      </c:barChart>
      <c:catAx>
        <c:axId val="50848563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33801344"/>
        <c:crosses val="autoZero"/>
        <c:auto val="1"/>
        <c:lblAlgn val="ctr"/>
        <c:lblOffset val="100"/>
        <c:noMultiLvlLbl val="0"/>
      </c:catAx>
      <c:valAx>
        <c:axId val="33801344"/>
        <c:scaling>
          <c:orientation val="minMax"/>
          <c:max val="65"/>
        </c:scaling>
        <c:delete val="0"/>
        <c:axPos val="l"/>
        <c:majorGridlines>
          <c:spPr>
            <a:ln>
              <a:noFill/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Percent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one"/>
        <c:crossAx val="50848563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57160511811023595"/>
          <c:y val="3.2231781838081001E-2"/>
          <c:w val="0.26642342519684997"/>
          <c:h val="0.67176815735870798"/>
        </c:manualLayout>
      </c:layout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3.40920002420705E-2"/>
          <c:y val="4.0733197556008099E-2"/>
          <c:w val="0.56917416044527702"/>
          <c:h val="0.705677733582271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Sheet1!$D$326</c:f>
              <c:strCache>
                <c:ptCount val="1"/>
                <c:pt idx="0">
                  <c:v>Black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 w="28575" cmpd="sng">
              <a:solidFill>
                <a:schemeClr val="tx1"/>
              </a:solidFill>
            </a:ln>
          </c:spPr>
          <c:invertIfNegative val="0"/>
          <c:dLbls>
            <c:dLbl>
              <c:idx val="0"/>
              <c:layout>
                <c:manualLayout>
                  <c:x val="-3.41588385994876E-3"/>
                  <c:y val="-1.629327902240329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3.01365681125897E-2"/>
                  <c:y val="4.4761614574145604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-1.05923330890214E-2"/>
                  <c:y val="1.51065638180156E-4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2800" b="0"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Sheet1!$E$325</c:f>
              <c:numCache>
                <c:formatCode>General</c:formatCode>
                <c:ptCount val="1"/>
              </c:numCache>
            </c:numRef>
          </c:cat>
          <c:val>
            <c:numRef>
              <c:f>Sheet1!$E$326</c:f>
              <c:numCache>
                <c:formatCode>General</c:formatCode>
                <c:ptCount val="1"/>
                <c:pt idx="0">
                  <c:v>27.5</c:v>
                </c:pt>
              </c:numCache>
            </c:numRef>
          </c:val>
        </c:ser>
        <c:ser>
          <c:idx val="1"/>
          <c:order val="1"/>
          <c:tx>
            <c:strRef>
              <c:f>Sheet1!$D$327</c:f>
              <c:strCache>
                <c:ptCount val="1"/>
                <c:pt idx="0">
                  <c:v>Black North American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c:spPr>
          <c:invertIfNegative val="0"/>
          <c:dPt>
            <c:idx val="2"/>
            <c:invertIfNegative val="0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  <a:ln w="19050" cmpd="sng">
                <a:solidFill>
                  <a:schemeClr val="tx1"/>
                </a:solidFill>
                <a:prstDash val="sysDash"/>
              </a:ln>
            </c:spPr>
          </c:dPt>
          <c:dLbls>
            <c:dLbl>
              <c:idx val="0"/>
              <c:layout>
                <c:manualLayout>
                  <c:x val="7.7150772820064103E-3"/>
                  <c:y val="0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28.4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3.2137549842990699E-3"/>
                  <c:y val="1.62929582885642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1.8787361229718198E-2"/>
                  <c:y val="4.0733197556008099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2800" b="0"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Sheet1!$E$325</c:f>
              <c:numCache>
                <c:formatCode>General</c:formatCode>
                <c:ptCount val="1"/>
              </c:numCache>
            </c:numRef>
          </c:cat>
          <c:val>
            <c:numRef>
              <c:f>Sheet1!$E$327</c:f>
              <c:numCache>
                <c:formatCode>General</c:formatCode>
                <c:ptCount val="1"/>
                <c:pt idx="0">
                  <c:v>28.4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519284224"/>
        <c:axId val="33804224"/>
      </c:barChart>
      <c:catAx>
        <c:axId val="5192842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anchor="b" anchorCtr="1"/>
          <a:lstStyle/>
          <a:p>
            <a:pPr>
              <a:defRPr sz="2800" b="1"/>
            </a:pPr>
            <a:endParaRPr lang="en-US"/>
          </a:p>
        </c:txPr>
        <c:crossAx val="33804224"/>
        <c:crosses val="autoZero"/>
        <c:auto val="1"/>
        <c:lblAlgn val="ctr"/>
        <c:lblOffset val="100"/>
        <c:noMultiLvlLbl val="0"/>
      </c:catAx>
      <c:valAx>
        <c:axId val="33804224"/>
        <c:scaling>
          <c:orientation val="minMax"/>
          <c:max val="35"/>
        </c:scaling>
        <c:delete val="0"/>
        <c:axPos val="l"/>
        <c:majorGridlines>
          <c:spPr>
            <a:ln>
              <a:noFill/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1600" b="1"/>
                </a:pPr>
                <a:r>
                  <a:rPr lang="en-US" sz="1600" b="1" baseline="0" dirty="0" smtClean="0"/>
                  <a:t>Percent</a:t>
                </a:r>
                <a:endParaRPr lang="en-US" sz="1600" b="1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one"/>
        <c:crossAx val="51928422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9403008651696296"/>
          <c:y val="0.10850961928728001"/>
          <c:w val="0.30410656108798101"/>
          <c:h val="0.764447195389236"/>
        </c:manualLayout>
      </c:layout>
      <c:overlay val="0"/>
      <c:txPr>
        <a:bodyPr/>
        <a:lstStyle/>
        <a:p>
          <a:pPr>
            <a:defRPr sz="240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4.8805774278215197E-2"/>
          <c:y val="2.8034232207460499E-2"/>
          <c:w val="0.465117254364943"/>
          <c:h val="0.705677733582271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Sheet1!$D$330</c:f>
              <c:strCache>
                <c:ptCount val="1"/>
                <c:pt idx="0">
                  <c:v>Latino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 w="28575" cmpd="sng">
              <a:solidFill>
                <a:schemeClr val="tx1"/>
              </a:solidFill>
            </a:ln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mtClean="0"/>
                      <a:t>28.0</a:t>
                    </a:r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5.9138803301761198E-3"/>
                  <c:y val="1.7020338673882002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-6.8474456997223198E-3"/>
                  <c:y val="1.237102118991880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2800" b="0"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Sheet1!$E$329</c:f>
              <c:numCache>
                <c:formatCode>General</c:formatCode>
                <c:ptCount val="1"/>
              </c:numCache>
            </c:numRef>
          </c:cat>
          <c:val>
            <c:numRef>
              <c:f>Sheet1!$E$330</c:f>
              <c:numCache>
                <c:formatCode>General</c:formatCode>
                <c:ptCount val="1"/>
                <c:pt idx="0">
                  <c:v>28</c:v>
                </c:pt>
              </c:numCache>
            </c:numRef>
          </c:val>
        </c:ser>
        <c:ser>
          <c:idx val="1"/>
          <c:order val="1"/>
          <c:tx>
            <c:strRef>
              <c:f>Sheet1!$D$331</c:f>
              <c:strCache>
                <c:ptCount val="1"/>
                <c:pt idx="0">
                  <c:v>Latino North American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c:spPr>
          <c:invertIfNegative val="0"/>
          <c:dLbls>
            <c:dLbl>
              <c:idx val="0"/>
              <c:layout>
                <c:manualLayout>
                  <c:x val="6.2189508920080603E-3"/>
                  <c:y val="-1.9554312467698299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1.40942157316841E-3"/>
                  <c:y val="4.09277644642246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4.5237551827760599E-3"/>
                  <c:y val="-3.04016052047548E-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2800" b="0"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Sheet1!$E$329</c:f>
              <c:numCache>
                <c:formatCode>General</c:formatCode>
                <c:ptCount val="1"/>
              </c:numCache>
            </c:numRef>
          </c:cat>
          <c:val>
            <c:numRef>
              <c:f>Sheet1!$E$331</c:f>
              <c:numCache>
                <c:formatCode>0.0</c:formatCode>
                <c:ptCount val="1"/>
                <c:pt idx="0">
                  <c:v>29.663608562691131</c:v>
                </c:pt>
              </c:numCache>
            </c:numRef>
          </c:val>
        </c:ser>
        <c:ser>
          <c:idx val="2"/>
          <c:order val="2"/>
          <c:tx>
            <c:strRef>
              <c:f>Sheet1!$D$332</c:f>
              <c:strCache>
                <c:ptCount val="1"/>
                <c:pt idx="0">
                  <c:v>Latino Caribbean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c:spPr>
          <c:invertIfNegative val="0"/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Lbls>
            <c:dLbl>
              <c:idx val="0"/>
              <c:layout>
                <c:manualLayout>
                  <c:x val="4.8221689680094304E-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6.0386473429951699E-3"/>
                  <c:y val="1.544401544401539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2800" b="0"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Sheet1!$E$329</c:f>
              <c:numCache>
                <c:formatCode>General</c:formatCode>
                <c:ptCount val="1"/>
              </c:numCache>
            </c:numRef>
          </c:cat>
          <c:val>
            <c:numRef>
              <c:f>Sheet1!$E$332</c:f>
              <c:numCache>
                <c:formatCode>0.0</c:formatCode>
                <c:ptCount val="1"/>
                <c:pt idx="0">
                  <c:v>30.519480519480521</c:v>
                </c:pt>
              </c:numCache>
            </c:numRef>
          </c:val>
        </c:ser>
        <c:ser>
          <c:idx val="3"/>
          <c:order val="3"/>
          <c:tx>
            <c:strRef>
              <c:f>Sheet1!$D$333</c:f>
              <c:strCache>
                <c:ptCount val="1"/>
                <c:pt idx="0">
                  <c:v>Latino-Black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c:spPr>
          <c:invertIfNegative val="0"/>
          <c:dPt>
            <c:idx val="0"/>
            <c:invertIfNegative val="0"/>
            <c:bubble3D val="0"/>
          </c:dPt>
          <c:dLbls>
            <c:txPr>
              <a:bodyPr/>
              <a:lstStyle/>
              <a:p>
                <a:pPr>
                  <a:defRPr sz="2800"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Sheet1!$E$329</c:f>
              <c:numCache>
                <c:formatCode>General</c:formatCode>
                <c:ptCount val="1"/>
              </c:numCache>
            </c:numRef>
          </c:cat>
          <c:val>
            <c:numRef>
              <c:f>Sheet1!$E$333</c:f>
              <c:numCache>
                <c:formatCode>0.0</c:formatCode>
                <c:ptCount val="1"/>
                <c:pt idx="0">
                  <c:v>31.196581196581199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519284736"/>
        <c:axId val="33805952"/>
      </c:barChart>
      <c:catAx>
        <c:axId val="5192847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800" b="1"/>
            </a:pPr>
            <a:endParaRPr lang="en-US"/>
          </a:p>
        </c:txPr>
        <c:crossAx val="33805952"/>
        <c:crosses val="autoZero"/>
        <c:auto val="1"/>
        <c:lblAlgn val="ctr"/>
        <c:lblOffset val="100"/>
        <c:noMultiLvlLbl val="0"/>
      </c:catAx>
      <c:valAx>
        <c:axId val="33805952"/>
        <c:scaling>
          <c:orientation val="minMax"/>
          <c:max val="40"/>
        </c:scaling>
        <c:delete val="0"/>
        <c:axPos val="l"/>
        <c:majorGridlines>
          <c:spPr>
            <a:ln>
              <a:noFill/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1600" b="1"/>
                </a:pPr>
                <a:r>
                  <a:rPr lang="en-US" sz="1600" b="1" baseline="0" dirty="0" smtClean="0"/>
                  <a:t>Percent</a:t>
                </a:r>
                <a:endParaRPr lang="en-US" sz="1600" b="1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one"/>
        <c:crossAx val="519284736"/>
        <c:crosses val="autoZero"/>
        <c:crossBetween val="between"/>
      </c:valAx>
    </c:plotArea>
    <c:legend>
      <c:legendPos val="r"/>
      <c:legendEntry>
        <c:idx val="3"/>
        <c:txPr>
          <a:bodyPr/>
          <a:lstStyle/>
          <a:p>
            <a:pPr algn="l">
              <a:defRPr sz="2400"/>
            </a:pPr>
            <a:endParaRPr lang="en-US"/>
          </a:p>
        </c:txPr>
      </c:legendEntry>
      <c:layout>
        <c:manualLayout>
          <c:xMode val="edge"/>
          <c:yMode val="edge"/>
          <c:x val="0.58123673399520703"/>
          <c:y val="3.6092785699084903E-2"/>
          <c:w val="0.26043820609380303"/>
          <c:h val="0.83402426048095302"/>
        </c:manualLayout>
      </c:layout>
      <c:overlay val="0"/>
      <c:txPr>
        <a:bodyPr/>
        <a:lstStyle/>
        <a:p>
          <a:pPr algn="l">
            <a:defRPr sz="240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Latino Males By Georgraphy</c:v>
                </c:pt>
              </c:strCache>
            </c:strRef>
          </c:tx>
          <c:explosion val="25"/>
          <c:dPt>
            <c:idx val="0"/>
            <c:bubble3D val="0"/>
            <c:explosion val="7"/>
          </c:dPt>
          <c:dPt>
            <c:idx val="1"/>
            <c:bubble3D val="0"/>
            <c:explosion val="10"/>
          </c:dPt>
          <c:dPt>
            <c:idx val="2"/>
            <c:bubble3D val="0"/>
            <c:explosion val="11"/>
          </c:dPt>
          <c:dPt>
            <c:idx val="3"/>
            <c:bubble3D val="0"/>
            <c:explosion val="12"/>
          </c:dPt>
          <c:cat>
            <c:strRef>
              <c:f>Sheet1!$A$2:$A$5</c:f>
              <c:strCache>
                <c:ptCount val="4"/>
                <c:pt idx="0">
                  <c:v>Latino Caribbean</c:v>
                </c:pt>
                <c:pt idx="1">
                  <c:v>Latino South American</c:v>
                </c:pt>
                <c:pt idx="2">
                  <c:v>Latino Central American</c:v>
                </c:pt>
                <c:pt idx="3">
                  <c:v>Latino North American</c:v>
                </c:pt>
              </c:strCache>
            </c:strRef>
          </c:cat>
          <c:val>
            <c:numRef>
              <c:f>Sheet1!$B$2:$B$5</c:f>
              <c:numCache>
                <c:formatCode>0.0</c:formatCode>
                <c:ptCount val="4"/>
                <c:pt idx="0">
                  <c:v>14.030635366627401</c:v>
                </c:pt>
                <c:pt idx="1">
                  <c:v>1.948699356476026</c:v>
                </c:pt>
                <c:pt idx="2">
                  <c:v>4.5046678147376049</c:v>
                </c:pt>
                <c:pt idx="3">
                  <c:v>79.16251246261217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>
        <c:manualLayout>
          <c:layoutTarget val="inner"/>
          <c:xMode val="edge"/>
          <c:yMode val="edge"/>
          <c:x val="3.4256158764047001E-2"/>
          <c:y val="8.7732323339757903E-2"/>
          <c:w val="0.88324121879514395"/>
          <c:h val="0.75744942080250999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Latino Males By Race</c:v>
                </c:pt>
              </c:strCache>
            </c:strRef>
          </c:tx>
          <c:explosion val="25"/>
          <c:dPt>
            <c:idx val="0"/>
            <c:bubble3D val="0"/>
            <c:explosion val="13"/>
          </c:dPt>
          <c:dPt>
            <c:idx val="1"/>
            <c:bubble3D val="0"/>
            <c:explosion val="10"/>
          </c:dPt>
          <c:dPt>
            <c:idx val="2"/>
            <c:bubble3D val="0"/>
            <c:explosion val="11"/>
          </c:dPt>
          <c:cat>
            <c:strRef>
              <c:f>Sheet1!$A$2:$A$4</c:f>
              <c:strCache>
                <c:ptCount val="3"/>
                <c:pt idx="0">
                  <c:v>Latino Black</c:v>
                </c:pt>
                <c:pt idx="1">
                  <c:v>Latino Other</c:v>
                </c:pt>
                <c:pt idx="2">
                  <c:v>Latino White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29.9</c:v>
                </c:pt>
                <c:pt idx="1">
                  <c:v>4.8</c:v>
                </c:pt>
                <c:pt idx="2">
                  <c:v>65.3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0.91467547278219696"/>
          <c:h val="0.98740763573803103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Latino Males by Race and Geography</c:v>
                </c:pt>
              </c:strCache>
            </c:strRef>
          </c:tx>
          <c:explosion val="25"/>
          <c:dPt>
            <c:idx val="0"/>
            <c:bubble3D val="0"/>
            <c:explosion val="10"/>
          </c:dPt>
          <c:dPt>
            <c:idx val="1"/>
            <c:bubble3D val="0"/>
            <c:explosion val="20"/>
          </c:dPt>
          <c:dPt>
            <c:idx val="2"/>
            <c:bubble3D val="0"/>
            <c:explosion val="20"/>
          </c:dPt>
          <c:dPt>
            <c:idx val="3"/>
            <c:bubble3D val="0"/>
            <c:explosion val="20"/>
          </c:dPt>
          <c:dPt>
            <c:idx val="4"/>
            <c:bubble3D val="0"/>
            <c:explosion val="20"/>
          </c:dPt>
          <c:dPt>
            <c:idx val="5"/>
            <c:bubble3D val="0"/>
            <c:explosion val="20"/>
          </c:dPt>
          <c:dPt>
            <c:idx val="6"/>
            <c:bubble3D val="0"/>
            <c:explosion val="20"/>
            <c:spPr>
              <a:solidFill>
                <a:schemeClr val="accent4">
                  <a:lumMod val="50000"/>
                </a:schemeClr>
              </a:solidFill>
            </c:spPr>
          </c:dPt>
          <c:dPt>
            <c:idx val="7"/>
            <c:bubble3D val="0"/>
            <c:explosion val="20"/>
            <c:spPr>
              <a:solidFill>
                <a:schemeClr val="accent4">
                  <a:lumMod val="60000"/>
                  <a:lumOff val="40000"/>
                </a:schemeClr>
              </a:solidFill>
            </c:spPr>
          </c:dPt>
          <c:dPt>
            <c:idx val="8"/>
            <c:bubble3D val="0"/>
            <c:explosion val="20"/>
          </c:dPt>
          <c:dPt>
            <c:idx val="9"/>
            <c:bubble3D val="0"/>
            <c:explosion val="20"/>
            <c:spPr>
              <a:solidFill>
                <a:schemeClr val="accent4">
                  <a:lumMod val="75000"/>
                </a:schemeClr>
              </a:solidFill>
            </c:spPr>
          </c:dPt>
          <c:dPt>
            <c:idx val="10"/>
            <c:bubble3D val="0"/>
            <c:explosion val="20"/>
            <c:spPr>
              <a:solidFill>
                <a:schemeClr val="accent4"/>
              </a:solidFill>
            </c:spPr>
          </c:dPt>
          <c:dPt>
            <c:idx val="11"/>
            <c:bubble3D val="0"/>
            <c:explosion val="9"/>
          </c:dPt>
          <c:dLbls>
            <c:delete val="1"/>
          </c:dLbls>
          <c:cat>
            <c:strRef>
              <c:f>Sheet1!$A$2:$A$13</c:f>
              <c:strCache>
                <c:ptCount val="12"/>
                <c:pt idx="0">
                  <c:v>     Latino-Black North American</c:v>
                </c:pt>
                <c:pt idx="1">
                  <c:v>     Latino-Other North American</c:v>
                </c:pt>
                <c:pt idx="2">
                  <c:v>     Latino-White Caribbean</c:v>
                </c:pt>
                <c:pt idx="3">
                  <c:v>     Latino-Black Caribbean</c:v>
                </c:pt>
                <c:pt idx="4">
                  <c:v>     Latino-Other Caribbean</c:v>
                </c:pt>
                <c:pt idx="5">
                  <c:v>     Latino-White South American</c:v>
                </c:pt>
                <c:pt idx="6">
                  <c:v>     Latino-Black South American</c:v>
                </c:pt>
                <c:pt idx="7">
                  <c:v>     Latino-Other South American</c:v>
                </c:pt>
                <c:pt idx="8">
                  <c:v>     Latino-White Central American</c:v>
                </c:pt>
                <c:pt idx="9">
                  <c:v>     Latino-Black Central American</c:v>
                </c:pt>
                <c:pt idx="10">
                  <c:v>     Latino-Other Central American</c:v>
                </c:pt>
                <c:pt idx="11">
                  <c:v>     Latino-White North American</c:v>
                </c:pt>
              </c:strCache>
            </c:strRef>
          </c:cat>
          <c:val>
            <c:numRef>
              <c:f>Sheet1!$B$2:$B$13</c:f>
              <c:numCache>
                <c:formatCode>0.0</c:formatCode>
                <c:ptCount val="12"/>
                <c:pt idx="0">
                  <c:v>23.52941176470588</c:v>
                </c:pt>
                <c:pt idx="1">
                  <c:v>3.8248889694552641</c:v>
                </c:pt>
                <c:pt idx="2">
                  <c:v>8.0757726819541382</c:v>
                </c:pt>
                <c:pt idx="3">
                  <c:v>5.3566573008247982</c:v>
                </c:pt>
                <c:pt idx="4">
                  <c:v>0.59820538384845501</c:v>
                </c:pt>
                <c:pt idx="5">
                  <c:v>1.7221064080485811</c:v>
                </c:pt>
                <c:pt idx="6">
                  <c:v>0.12689205111936899</c:v>
                </c:pt>
                <c:pt idx="7">
                  <c:v>9.97008973080757E-2</c:v>
                </c:pt>
                <c:pt idx="8">
                  <c:v>3.6254871748391189</c:v>
                </c:pt>
                <c:pt idx="9">
                  <c:v>0.67071512734523697</c:v>
                </c:pt>
                <c:pt idx="10">
                  <c:v>0.20846551255324899</c:v>
                </c:pt>
                <c:pt idx="11">
                  <c:v>51.808211728451013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7.3239038189533257E-2"/>
          <c:y val="3.8288930509899857E-2"/>
          <c:w val="0.91501976856853295"/>
          <c:h val="0.873183816222001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race!$H$142</c:f>
              <c:strCache>
                <c:ptCount val="1"/>
                <c:pt idx="0">
                  <c:v>White</c:v>
                </c:pt>
              </c:strCache>
            </c:strRef>
          </c:tx>
          <c:spPr>
            <a:solidFill>
              <a:schemeClr val="accent6"/>
            </a:solidFill>
          </c:spPr>
          <c:invertIfNegative val="0"/>
          <c:dLbls>
            <c:txPr>
              <a:bodyPr/>
              <a:lstStyle/>
              <a:p>
                <a:pPr>
                  <a:defRPr sz="2400" b="1">
                    <a:latin typeface="Arial Narrow" panose="020B0606020202030204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race!$I$141:$K$141</c:f>
              <c:strCache>
                <c:ptCount val="3"/>
                <c:pt idx="0">
                  <c:v>EG</c:v>
                </c:pt>
                <c:pt idx="1">
                  <c:v>MG</c:v>
                </c:pt>
                <c:pt idx="2">
                  <c:v>HSG</c:v>
                </c:pt>
              </c:strCache>
            </c:strRef>
          </c:cat>
          <c:val>
            <c:numRef>
              <c:f>race!$I$142:$K$142</c:f>
              <c:numCache>
                <c:formatCode>0.0</c:formatCode>
                <c:ptCount val="3"/>
                <c:pt idx="0">
                  <c:v>20</c:v>
                </c:pt>
                <c:pt idx="1">
                  <c:v>32.6</c:v>
                </c:pt>
                <c:pt idx="2">
                  <c:v>32.6</c:v>
                </c:pt>
              </c:numCache>
            </c:numRef>
          </c:val>
        </c:ser>
        <c:ser>
          <c:idx val="1"/>
          <c:order val="1"/>
          <c:tx>
            <c:strRef>
              <c:f>race!$H$143</c:f>
              <c:strCache>
                <c:ptCount val="1"/>
                <c:pt idx="0">
                  <c:v>Asian</c:v>
                </c:pt>
              </c:strCache>
            </c:strRef>
          </c:tx>
          <c:spPr>
            <a:solidFill>
              <a:schemeClr val="accent2"/>
            </a:solidFill>
            <a:ln w="22225">
              <a:solidFill>
                <a:sysClr val="windowText" lastClr="000000"/>
              </a:solidFill>
              <a:prstDash val="sysDash"/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 w="22225">
                <a:noFill/>
                <a:prstDash val="sysDash"/>
              </a:ln>
            </c:spPr>
          </c:dPt>
          <c:dLbls>
            <c:txPr>
              <a:bodyPr/>
              <a:lstStyle/>
              <a:p>
                <a:pPr>
                  <a:defRPr sz="2400" b="1">
                    <a:latin typeface="Arial Narrow" panose="020B0606020202030204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race!$I$141:$K$141</c:f>
              <c:strCache>
                <c:ptCount val="3"/>
                <c:pt idx="0">
                  <c:v>EG</c:v>
                </c:pt>
                <c:pt idx="1">
                  <c:v>MG</c:v>
                </c:pt>
                <c:pt idx="2">
                  <c:v>HSG</c:v>
                </c:pt>
              </c:strCache>
            </c:strRef>
          </c:cat>
          <c:val>
            <c:numRef>
              <c:f>race!$I$143:$K$143</c:f>
              <c:numCache>
                <c:formatCode>0.0</c:formatCode>
                <c:ptCount val="3"/>
                <c:pt idx="0">
                  <c:v>26.24113475177305</c:v>
                </c:pt>
                <c:pt idx="1">
                  <c:v>33.9</c:v>
                </c:pt>
                <c:pt idx="2">
                  <c:v>42.1</c:v>
                </c:pt>
              </c:numCache>
            </c:numRef>
          </c:val>
        </c:ser>
        <c:ser>
          <c:idx val="2"/>
          <c:order val="2"/>
          <c:tx>
            <c:strRef>
              <c:f>race!$H$144</c:f>
              <c:strCache>
                <c:ptCount val="1"/>
                <c:pt idx="0">
                  <c:v>Black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dLbls>
            <c:txPr>
              <a:bodyPr/>
              <a:lstStyle/>
              <a:p>
                <a:pPr>
                  <a:defRPr sz="2400" b="1">
                    <a:latin typeface="Arial Narrow" panose="020B0606020202030204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race!$I$141:$K$141</c:f>
              <c:strCache>
                <c:ptCount val="3"/>
                <c:pt idx="0">
                  <c:v>EG</c:v>
                </c:pt>
                <c:pt idx="1">
                  <c:v>MG</c:v>
                </c:pt>
                <c:pt idx="2">
                  <c:v>HSG</c:v>
                </c:pt>
              </c:strCache>
            </c:strRef>
          </c:cat>
          <c:val>
            <c:numRef>
              <c:f>race!$I$144:$K$144</c:f>
              <c:numCache>
                <c:formatCode>0.0</c:formatCode>
                <c:ptCount val="3"/>
                <c:pt idx="0">
                  <c:v>39.62558502340093</c:v>
                </c:pt>
                <c:pt idx="1">
                  <c:v>41.4</c:v>
                </c:pt>
                <c:pt idx="2">
                  <c:v>40.200000000000003</c:v>
                </c:pt>
              </c:numCache>
            </c:numRef>
          </c:val>
        </c:ser>
        <c:ser>
          <c:idx val="3"/>
          <c:order val="3"/>
          <c:tx>
            <c:strRef>
              <c:f>race!$H$145</c:f>
              <c:strCache>
                <c:ptCount val="1"/>
                <c:pt idx="0">
                  <c:v>Latino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</c:spPr>
          <c:invertIfNegative val="0"/>
          <c:dLbls>
            <c:txPr>
              <a:bodyPr/>
              <a:lstStyle/>
              <a:p>
                <a:pPr>
                  <a:defRPr sz="2400" b="1">
                    <a:latin typeface="Arial Narrow" panose="020B0606020202030204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race!$I$141:$K$141</c:f>
              <c:strCache>
                <c:ptCount val="3"/>
                <c:pt idx="0">
                  <c:v>EG</c:v>
                </c:pt>
                <c:pt idx="1">
                  <c:v>MG</c:v>
                </c:pt>
                <c:pt idx="2">
                  <c:v>HSG</c:v>
                </c:pt>
              </c:strCache>
            </c:strRef>
          </c:cat>
          <c:val>
            <c:numRef>
              <c:f>race!$I$145:$K$145</c:f>
              <c:numCache>
                <c:formatCode>0.0</c:formatCode>
                <c:ptCount val="3"/>
                <c:pt idx="0">
                  <c:v>31.0391363022942</c:v>
                </c:pt>
                <c:pt idx="1">
                  <c:v>45.9</c:v>
                </c:pt>
                <c:pt idx="2">
                  <c:v>40.700000000000003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axId val="38161408"/>
        <c:axId val="33793728"/>
      </c:barChart>
      <c:catAx>
        <c:axId val="3816140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2000" b="0">
                <a:latin typeface="Arial Narrow" panose="020B0606020202030204" pitchFamily="34" charset="0"/>
              </a:defRPr>
            </a:pPr>
            <a:endParaRPr lang="en-US"/>
          </a:p>
        </c:txPr>
        <c:crossAx val="33793728"/>
        <c:crosses val="autoZero"/>
        <c:auto val="1"/>
        <c:lblAlgn val="ctr"/>
        <c:lblOffset val="100"/>
        <c:noMultiLvlLbl val="0"/>
      </c:catAx>
      <c:valAx>
        <c:axId val="33793728"/>
        <c:scaling>
          <c:orientation val="minMax"/>
          <c:max val="60"/>
        </c:scaling>
        <c:delete val="0"/>
        <c:axPos val="l"/>
        <c:title>
          <c:tx>
            <c:rich>
              <a:bodyPr lIns="2">
                <a:spAutoFit/>
              </a:bodyPr>
              <a:lstStyle/>
              <a:p>
                <a:pPr>
                  <a:defRPr sz="2000" b="1"/>
                </a:pPr>
                <a:r>
                  <a:rPr lang="en-US" sz="2000" b="1" dirty="0" smtClean="0">
                    <a:latin typeface="Arial Narrow" panose="020B0606020202030204" pitchFamily="34" charset="0"/>
                  </a:rPr>
                  <a:t>Percent</a:t>
                </a:r>
                <a:endParaRPr lang="en-US" sz="2000" b="1" dirty="0">
                  <a:latin typeface="Arial Narrow" panose="020B0606020202030204" pitchFamily="34" charset="0"/>
                </a:endParaRPr>
              </a:p>
            </c:rich>
          </c:tx>
          <c:layout>
            <c:manualLayout>
              <c:xMode val="edge"/>
              <c:yMode val="edge"/>
              <c:x val="2.7479312610676099E-2"/>
              <c:y val="0.399735303111383"/>
            </c:manualLayout>
          </c:layout>
          <c:overlay val="0"/>
        </c:title>
        <c:numFmt formatCode="0" sourceLinked="0"/>
        <c:majorTickMark val="none"/>
        <c:minorTickMark val="none"/>
        <c:tickLblPos val="none"/>
        <c:txPr>
          <a:bodyPr/>
          <a:lstStyle/>
          <a:p>
            <a:pPr>
              <a:defRPr sz="1800">
                <a:latin typeface="Arial Narrow" panose="020B0606020202030204" pitchFamily="34" charset="0"/>
              </a:defRPr>
            </a:pPr>
            <a:endParaRPr lang="en-US"/>
          </a:p>
        </c:txPr>
        <c:crossAx val="38161408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13195536201539201"/>
          <c:y val="5.1232703921718498E-2"/>
          <c:w val="0.78842296940605205"/>
          <c:h val="0.12382673343016599"/>
        </c:manualLayout>
      </c:layout>
      <c:overlay val="0"/>
      <c:txPr>
        <a:bodyPr/>
        <a:lstStyle/>
        <a:p>
          <a:pPr>
            <a:defRPr sz="2400">
              <a:latin typeface="Arial Narrow" panose="020B0606020202030204" pitchFamily="34" charset="0"/>
            </a:defRPr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ln>
              <a:solidFill>
                <a:schemeClr val="tx1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3">
                  <a:lumMod val="50000"/>
                </a:schemeClr>
              </a:solidFill>
              <a:ln w="28575" cmpd="sng">
                <a:solidFill>
                  <a:schemeClr val="tx1"/>
                </a:solidFill>
              </a:ln>
            </c:spPr>
          </c:dPt>
          <c:dPt>
            <c:idx val="1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solidFill>
                  <a:schemeClr val="tx1"/>
                </a:solidFill>
              </a:ln>
            </c:spPr>
          </c:dPt>
          <c:dPt>
            <c:idx val="2"/>
            <c:invertIfNegative val="0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c:spPr>
          </c:dPt>
          <c:dLbls>
            <c:dLbl>
              <c:idx val="0"/>
              <c:spPr/>
              <c:txPr>
                <a:bodyPr/>
                <a:lstStyle/>
                <a:p>
                  <a:pPr>
                    <a:defRPr sz="3600" b="1">
                      <a:solidFill>
                        <a:srgbClr val="FFFFFF"/>
                      </a:solidFill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3600" b="1"/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Sheet1!$I$47:$I$49</c:f>
              <c:strCache>
                <c:ptCount val="3"/>
                <c:pt idx="0">
                  <c:v>Black</c:v>
                </c:pt>
                <c:pt idx="1">
                  <c:v>Black Caribbean</c:v>
                </c:pt>
                <c:pt idx="2">
                  <c:v>Black African</c:v>
                </c:pt>
              </c:strCache>
            </c:strRef>
          </c:cat>
          <c:val>
            <c:numRef>
              <c:f>Sheet1!$J$47:$J$49</c:f>
              <c:numCache>
                <c:formatCode>General</c:formatCode>
                <c:ptCount val="3"/>
                <c:pt idx="0">
                  <c:v>8.6</c:v>
                </c:pt>
                <c:pt idx="1">
                  <c:v>7.5</c:v>
                </c:pt>
                <c:pt idx="2">
                  <c:v>5.3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05396736"/>
        <c:axId val="499568000"/>
      </c:barChart>
      <c:catAx>
        <c:axId val="505396736"/>
        <c:scaling>
          <c:orientation val="minMax"/>
        </c:scaling>
        <c:delete val="0"/>
        <c:axPos val="b"/>
        <c:majorTickMark val="none"/>
        <c:minorTickMark val="none"/>
        <c:tickLblPos val="high"/>
        <c:txPr>
          <a:bodyPr/>
          <a:lstStyle/>
          <a:p>
            <a:pPr>
              <a:defRPr sz="2400"/>
            </a:pPr>
            <a:endParaRPr lang="en-US"/>
          </a:p>
        </c:txPr>
        <c:crossAx val="499568000"/>
        <c:crosses val="autoZero"/>
        <c:auto val="1"/>
        <c:lblAlgn val="ctr"/>
        <c:lblOffset val="100"/>
        <c:noMultiLvlLbl val="0"/>
      </c:catAx>
      <c:valAx>
        <c:axId val="499568000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1800" b="1"/>
                </a:pPr>
                <a:r>
                  <a:rPr lang="en-US" sz="1800" b="1" dirty="0" smtClean="0"/>
                  <a:t>Percent</a:t>
                </a:r>
                <a:endParaRPr lang="en-US" sz="1800" b="1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one"/>
        <c:crossAx val="505396736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4">
                <a:lumMod val="50000"/>
              </a:schemeClr>
            </a:solidFill>
            <a:ln>
              <a:solidFill>
                <a:schemeClr val="tx1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4">
                  <a:lumMod val="50000"/>
                </a:schemeClr>
              </a:solidFill>
              <a:ln w="28575" cmpd="sng">
                <a:solidFill>
                  <a:schemeClr val="tx1"/>
                </a:solidFill>
              </a:ln>
            </c:spPr>
          </c:dPt>
          <c:dPt>
            <c:idx val="1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c:spPr>
          </c:dPt>
          <c:dPt>
            <c:idx val="2"/>
            <c:invertIfNegative val="0"/>
            <c:bubble3D val="0"/>
            <c:spPr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pPr>
                      <a:defRPr sz="3600" b="1">
                        <a:solidFill>
                          <a:srgbClr val="FFFFFF"/>
                        </a:solidFill>
                      </a:defRPr>
                    </a:pPr>
                    <a:r>
                      <a:rPr lang="en-US"/>
                      <a:t>8.0</a:t>
                    </a:r>
                  </a:p>
                </c:rich>
              </c:tx>
              <c:spPr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3600" b="1"/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Sheet1!$I$68:$I$70</c:f>
              <c:strCache>
                <c:ptCount val="3"/>
                <c:pt idx="0">
                  <c:v>Latino</c:v>
                </c:pt>
                <c:pt idx="1">
                  <c:v>Latino Black</c:v>
                </c:pt>
                <c:pt idx="2">
                  <c:v>Latino Caribbean </c:v>
                </c:pt>
              </c:strCache>
            </c:strRef>
          </c:cat>
          <c:val>
            <c:numRef>
              <c:f>Sheet1!$J$68:$J$70</c:f>
              <c:numCache>
                <c:formatCode>General</c:formatCode>
                <c:ptCount val="3"/>
                <c:pt idx="0">
                  <c:v>8</c:v>
                </c:pt>
                <c:pt idx="1">
                  <c:v>4.8</c:v>
                </c:pt>
                <c:pt idx="2">
                  <c:v>2.7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05683968"/>
        <c:axId val="499569728"/>
      </c:barChart>
      <c:catAx>
        <c:axId val="50568396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499569728"/>
        <c:crosses val="autoZero"/>
        <c:auto val="1"/>
        <c:lblAlgn val="ctr"/>
        <c:lblOffset val="100"/>
        <c:noMultiLvlLbl val="0"/>
      </c:catAx>
      <c:valAx>
        <c:axId val="499569728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1800" b="1"/>
                </a:pPr>
                <a:r>
                  <a:rPr lang="en-US" sz="1800" b="1" dirty="0" smtClean="0"/>
                  <a:t>Percent</a:t>
                </a:r>
                <a:endParaRPr lang="en-US" sz="1800" b="1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one"/>
        <c:crossAx val="505683968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3.40920002420705E-2"/>
          <c:y val="4.0733197556008099E-2"/>
          <c:w val="0.53834307909902701"/>
          <c:h val="0.784994219157575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Sheet1!$D$166</c:f>
              <c:strCache>
                <c:ptCount val="1"/>
                <c:pt idx="0">
                  <c:v>Black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 w="28575" cmpd="sng">
              <a:solidFill>
                <a:schemeClr val="tx1"/>
              </a:solidFill>
            </a:ln>
          </c:spPr>
          <c:invertIfNegative val="0"/>
          <c:dLbls>
            <c:dLbl>
              <c:idx val="0"/>
              <c:layout>
                <c:manualLayout>
                  <c:x val="-7.8279767495943102E-18"/>
                  <c:y val="1.6293279022403299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2.9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9.3149817398830992E-3"/>
                  <c:y val="2.557787645576399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-2.4406282324628999E-3"/>
                  <c:y val="1.25940562528677E-3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6.8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Sheet1!$E$165:$G$165</c:f>
              <c:strCache>
                <c:ptCount val="3"/>
                <c:pt idx="0">
                  <c:v>EG</c:v>
                </c:pt>
                <c:pt idx="1">
                  <c:v>MG</c:v>
                </c:pt>
                <c:pt idx="2">
                  <c:v>HSG</c:v>
                </c:pt>
              </c:strCache>
            </c:strRef>
          </c:cat>
          <c:val>
            <c:numRef>
              <c:f>Sheet1!$E$166:$G$166</c:f>
              <c:numCache>
                <c:formatCode>General</c:formatCode>
                <c:ptCount val="3"/>
                <c:pt idx="0">
                  <c:v>2.9</c:v>
                </c:pt>
                <c:pt idx="1">
                  <c:v>10</c:v>
                </c:pt>
                <c:pt idx="2">
                  <c:v>6.8</c:v>
                </c:pt>
              </c:numCache>
            </c:numRef>
          </c:val>
        </c:ser>
        <c:ser>
          <c:idx val="1"/>
          <c:order val="1"/>
          <c:tx>
            <c:strRef>
              <c:f>Sheet1!$D$167</c:f>
              <c:strCache>
                <c:ptCount val="1"/>
                <c:pt idx="0">
                  <c:v>Black North American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c:spPr>
          <c:invertIfNegative val="0"/>
          <c:dLbls>
            <c:dLbl>
              <c:idx val="0"/>
              <c:layout>
                <c:manualLayout>
                  <c:x val="5.1127271959637696E-3"/>
                  <c:y val="1.3923453159865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6.5208671972303697E-3"/>
                  <c:y val="1.888408525113089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7.5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Sheet1!$E$165:$G$165</c:f>
              <c:strCache>
                <c:ptCount val="3"/>
                <c:pt idx="0">
                  <c:v>EG</c:v>
                </c:pt>
                <c:pt idx="1">
                  <c:v>MG</c:v>
                </c:pt>
                <c:pt idx="2">
                  <c:v>HSG</c:v>
                </c:pt>
              </c:strCache>
            </c:strRef>
          </c:cat>
          <c:val>
            <c:numRef>
              <c:f>Sheet1!$E$167:$G$167</c:f>
              <c:numCache>
                <c:formatCode>General</c:formatCode>
                <c:ptCount val="3"/>
                <c:pt idx="0">
                  <c:v>3.3</c:v>
                </c:pt>
                <c:pt idx="1">
                  <c:v>10.4</c:v>
                </c:pt>
                <c:pt idx="2">
                  <c:v>7.5</c:v>
                </c:pt>
              </c:numCache>
            </c:numRef>
          </c:val>
        </c:ser>
        <c:ser>
          <c:idx val="2"/>
          <c:order val="2"/>
          <c:tx>
            <c:strRef>
              <c:f>Sheet1!$D$168</c:f>
              <c:strCache>
                <c:ptCount val="1"/>
                <c:pt idx="0">
                  <c:v>Black African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invertIfNegative val="0"/>
          <c:dPt>
            <c:idx val="1"/>
            <c:invertIfNegative val="0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c:spPr>
          </c:dPt>
          <c:dLbls>
            <c:dLbl>
              <c:idx val="1"/>
              <c:layout>
                <c:manualLayout>
                  <c:x val="-1.63844968440607E-3"/>
                  <c:y val="0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11.6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Sheet1!$E$165:$G$165</c:f>
              <c:strCache>
                <c:ptCount val="3"/>
                <c:pt idx="0">
                  <c:v>EG</c:v>
                </c:pt>
                <c:pt idx="1">
                  <c:v>MG</c:v>
                </c:pt>
                <c:pt idx="2">
                  <c:v>HSG</c:v>
                </c:pt>
              </c:strCache>
            </c:strRef>
          </c:cat>
          <c:val>
            <c:numRef>
              <c:f>Sheet1!$E$168:$G$168</c:f>
              <c:numCache>
                <c:formatCode>General</c:formatCode>
                <c:ptCount val="3"/>
                <c:pt idx="1">
                  <c:v>11.6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505800192"/>
        <c:axId val="505441664"/>
      </c:barChart>
      <c:catAx>
        <c:axId val="50580019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505441664"/>
        <c:crosses val="autoZero"/>
        <c:auto val="1"/>
        <c:lblAlgn val="ctr"/>
        <c:lblOffset val="100"/>
        <c:noMultiLvlLbl val="0"/>
      </c:catAx>
      <c:valAx>
        <c:axId val="505441664"/>
        <c:scaling>
          <c:orientation val="minMax"/>
          <c:max val="14"/>
        </c:scaling>
        <c:delete val="0"/>
        <c:axPos val="l"/>
        <c:majorGridlines>
          <c:spPr>
            <a:ln>
              <a:noFill/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Percent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one"/>
        <c:crossAx val="50580019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57572006079669003"/>
          <c:y val="4.3503956038475899E-2"/>
          <c:w val="0.30410656108798101"/>
          <c:h val="0.93455009060730998"/>
        </c:manualLayout>
      </c:layout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5.00134866359698E-2"/>
          <c:y val="4.3478260869565202E-2"/>
          <c:w val="0.478261801897922"/>
          <c:h val="0.705677733582271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Sheet1!$D$215</c:f>
              <c:strCache>
                <c:ptCount val="1"/>
                <c:pt idx="0">
                  <c:v>Latino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 w="28575" cmpd="sng">
              <a:solidFill>
                <a:schemeClr val="tx1"/>
              </a:solidFill>
            </a:ln>
          </c:spPr>
          <c:invertIfNegative val="0"/>
          <c:dLbls>
            <c:dLbl>
              <c:idx val="1"/>
              <c:layout>
                <c:manualLayout>
                  <c:x val="-7.2325974227726497E-3"/>
                  <c:y val="2.06646023253537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-5.8987835268927702E-3"/>
                  <c:y val="4.2166498918869396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2000" b="0"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Sheet1!$E$214:$G$214</c:f>
              <c:strCache>
                <c:ptCount val="3"/>
                <c:pt idx="0">
                  <c:v>EG</c:v>
                </c:pt>
                <c:pt idx="1">
                  <c:v>MG</c:v>
                </c:pt>
                <c:pt idx="2">
                  <c:v>HSG</c:v>
                </c:pt>
              </c:strCache>
            </c:strRef>
          </c:cat>
          <c:val>
            <c:numRef>
              <c:f>Sheet1!$E$215:$G$215</c:f>
              <c:numCache>
                <c:formatCode>General</c:formatCode>
                <c:ptCount val="3"/>
                <c:pt idx="0">
                  <c:v>1.5</c:v>
                </c:pt>
                <c:pt idx="1">
                  <c:v>7.3</c:v>
                </c:pt>
                <c:pt idx="2">
                  <c:v>4.4000000000000004</c:v>
                </c:pt>
              </c:numCache>
            </c:numRef>
          </c:val>
        </c:ser>
        <c:ser>
          <c:idx val="1"/>
          <c:order val="1"/>
          <c:tx>
            <c:strRef>
              <c:f>Sheet1!$D$216</c:f>
              <c:strCache>
                <c:ptCount val="1"/>
                <c:pt idx="0">
                  <c:v>Latino Caribbean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c:spPr>
          <c:invertIfNegative val="0"/>
          <c:dPt>
            <c:idx val="1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c:spPr>
          </c:dPt>
          <c:dLbls>
            <c:dLbl>
              <c:idx val="0"/>
              <c:layout>
                <c:manualLayout>
                  <c:x val="7.5191370549962501E-3"/>
                  <c:y val="-2.12604681849046E-2"/>
                </c:manualLayout>
              </c:layout>
              <c:tx>
                <c:rich>
                  <a:bodyPr/>
                  <a:lstStyle/>
                  <a:p>
                    <a:r>
                      <a:rPr lang="en-US" b="0" dirty="0" smtClean="0"/>
                      <a:t>2.0</a:t>
                    </a:r>
                    <a:endParaRPr lang="en-US" b="0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1.40942157316841E-3"/>
                  <c:y val="4.09277644642246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-1.7000415107905099E-3"/>
                  <c:y val="-8.1546297589407991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2000" b="0"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Sheet1!$E$214:$G$214</c:f>
              <c:strCache>
                <c:ptCount val="3"/>
                <c:pt idx="0">
                  <c:v>EG</c:v>
                </c:pt>
                <c:pt idx="1">
                  <c:v>MG</c:v>
                </c:pt>
                <c:pt idx="2">
                  <c:v>HSG</c:v>
                </c:pt>
              </c:strCache>
            </c:strRef>
          </c:cat>
          <c:val>
            <c:numRef>
              <c:f>Sheet1!$E$216:$G$216</c:f>
              <c:numCache>
                <c:formatCode>General</c:formatCode>
                <c:ptCount val="3"/>
                <c:pt idx="0">
                  <c:v>2</c:v>
                </c:pt>
                <c:pt idx="1">
                  <c:v>11.5</c:v>
                </c:pt>
                <c:pt idx="2">
                  <c:v>6.4</c:v>
                </c:pt>
              </c:numCache>
            </c:numRef>
          </c:val>
        </c:ser>
        <c:ser>
          <c:idx val="2"/>
          <c:order val="2"/>
          <c:tx>
            <c:strRef>
              <c:f>Sheet1!$D$217</c:f>
              <c:strCache>
                <c:ptCount val="1"/>
                <c:pt idx="0">
                  <c:v>Latino-Black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c:spPr>
          <c:invertIfNegative val="0"/>
          <c:dPt>
            <c:idx val="1"/>
            <c:invertIfNegative val="0"/>
            <c:bubble3D val="0"/>
            <c:spPr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c:spPr>
          </c:dPt>
          <c:dPt>
            <c:idx val="2"/>
            <c:invertIfNegative val="0"/>
            <c:bubble3D val="0"/>
          </c:dPt>
          <c:dLbls>
            <c:dLbl>
              <c:idx val="0"/>
              <c:layout>
                <c:manualLayout>
                  <c:x val="1.8292090822575699E-2"/>
                  <c:y val="-2.618342459134550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7.1353986847830899E-3"/>
                  <c:y val="-3.7374954636480001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5.9461655706525701E-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2000" b="0"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Sheet1!$E$214:$G$214</c:f>
              <c:strCache>
                <c:ptCount val="3"/>
                <c:pt idx="0">
                  <c:v>EG</c:v>
                </c:pt>
                <c:pt idx="1">
                  <c:v>MG</c:v>
                </c:pt>
                <c:pt idx="2">
                  <c:v>HSG</c:v>
                </c:pt>
              </c:strCache>
            </c:strRef>
          </c:cat>
          <c:val>
            <c:numRef>
              <c:f>Sheet1!$E$217:$G$217</c:f>
              <c:numCache>
                <c:formatCode>General</c:formatCode>
                <c:ptCount val="3"/>
                <c:pt idx="0">
                  <c:v>2.2000000000000002</c:v>
                </c:pt>
                <c:pt idx="1">
                  <c:v>8.3000000000000007</c:v>
                </c:pt>
                <c:pt idx="2">
                  <c:v>6.6</c:v>
                </c:pt>
              </c:numCache>
            </c:numRef>
          </c:val>
        </c:ser>
        <c:ser>
          <c:idx val="3"/>
          <c:order val="3"/>
          <c:tx>
            <c:strRef>
              <c:f>Sheet1!$D$218</c:f>
              <c:strCache>
                <c:ptCount val="1"/>
                <c:pt idx="0">
                  <c:v>Latino North American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c:spPr>
          <c:invertIfNegative val="0"/>
          <c:dLbls>
            <c:txPr>
              <a:bodyPr/>
              <a:lstStyle/>
              <a:p>
                <a:pPr>
                  <a:defRPr sz="2000" b="0"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Sheet1!$E$214:$G$214</c:f>
              <c:strCache>
                <c:ptCount val="3"/>
                <c:pt idx="0">
                  <c:v>EG</c:v>
                </c:pt>
                <c:pt idx="1">
                  <c:v>MG</c:v>
                </c:pt>
                <c:pt idx="2">
                  <c:v>HSG</c:v>
                </c:pt>
              </c:strCache>
            </c:strRef>
          </c:cat>
          <c:val>
            <c:numRef>
              <c:f>Sheet1!$E$218:$G$218</c:f>
              <c:numCache>
                <c:formatCode>General</c:formatCode>
                <c:ptCount val="3"/>
                <c:pt idx="2">
                  <c:v>4.5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505800704"/>
        <c:axId val="505442816"/>
      </c:barChart>
      <c:catAx>
        <c:axId val="50580070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2000" b="1"/>
            </a:pPr>
            <a:endParaRPr lang="en-US"/>
          </a:p>
        </c:txPr>
        <c:crossAx val="505442816"/>
        <c:crosses val="autoZero"/>
        <c:auto val="1"/>
        <c:lblAlgn val="ctr"/>
        <c:lblOffset val="100"/>
        <c:noMultiLvlLbl val="0"/>
      </c:catAx>
      <c:valAx>
        <c:axId val="505442816"/>
        <c:scaling>
          <c:orientation val="minMax"/>
          <c:max val="15"/>
        </c:scaling>
        <c:delete val="0"/>
        <c:axPos val="l"/>
        <c:majorGridlines>
          <c:spPr>
            <a:ln>
              <a:noFill/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2000" b="1"/>
                </a:pPr>
                <a:r>
                  <a:rPr lang="en-US" sz="2000" b="1" dirty="0" smtClean="0"/>
                  <a:t>Percent</a:t>
                </a:r>
                <a:endParaRPr lang="en-US" sz="2000" b="1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one"/>
        <c:crossAx val="50580070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50898400069443706"/>
          <c:y val="4.4247534749477901E-2"/>
          <c:w val="0.31517344651817802"/>
          <c:h val="0.95362136254707297"/>
        </c:manualLayout>
      </c:layout>
      <c:overlay val="0"/>
      <c:txPr>
        <a:bodyPr/>
        <a:lstStyle/>
        <a:p>
          <a:pPr>
            <a:defRPr sz="200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44E4D2-AD1A-104D-A2AD-94366E3FDC93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4879" y="457200"/>
            <a:ext cx="2128242" cy="159618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79266" y="2168443"/>
            <a:ext cx="5899468" cy="651677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A6D254-2F1B-8B43-BE48-3E990211AB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81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5375" y="457200"/>
            <a:ext cx="2127250" cy="1595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6D254-2F1B-8B43-BE48-3E990211ABE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403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5375" y="457200"/>
            <a:ext cx="2127250" cy="1595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6D254-2F1B-8B43-BE48-3E990211ABE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3506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5375" y="457200"/>
            <a:ext cx="2127250" cy="1595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6D254-2F1B-8B43-BE48-3E990211ABE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9171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5375" y="457200"/>
            <a:ext cx="2127250" cy="1595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6D254-2F1B-8B43-BE48-3E990211ABE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728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5375" y="457200"/>
            <a:ext cx="2127250" cy="1595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64119">
              <a:defRPr/>
            </a:pPr>
            <a:endParaRPr lang="en-US" sz="1050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6D254-2F1B-8B43-BE48-3E990211ABE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5180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5375" y="457200"/>
            <a:ext cx="2127250" cy="1595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200" b="1" i="1" u="none" strike="noStrike" dirty="0" smtClean="0">
              <a:solidFill>
                <a:srgbClr val="000000"/>
              </a:solidFill>
              <a:effectLst/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6D254-2F1B-8B43-BE48-3E990211ABE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5180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5375" y="457200"/>
            <a:ext cx="2127250" cy="1595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1ADAB-A917-8E40-82AE-B99D568DB34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225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5375" y="457200"/>
            <a:ext cx="2127250" cy="1595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1ADAB-A917-8E40-82AE-B99D568DB34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225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5375" y="457200"/>
            <a:ext cx="2127250" cy="1595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1ADAB-A917-8E40-82AE-B99D568DB34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225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5375" y="457200"/>
            <a:ext cx="2127250" cy="1595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1ADAB-A917-8E40-82AE-B99D568DB34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225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5375" y="457200"/>
            <a:ext cx="2127250" cy="1595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6D254-2F1B-8B43-BE48-3E990211ABE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518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5375" y="457200"/>
            <a:ext cx="2127250" cy="1595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6D254-2F1B-8B43-BE48-3E990211ABE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3576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5375" y="457200"/>
            <a:ext cx="2127250" cy="1595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6D254-2F1B-8B43-BE48-3E990211ABE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804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5375" y="457200"/>
            <a:ext cx="2127250" cy="1595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6D254-2F1B-8B43-BE48-3E990211ABE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734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5375" y="457200"/>
            <a:ext cx="2127250" cy="1595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6D254-2F1B-8B43-BE48-3E990211ABE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4064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5375" y="457200"/>
            <a:ext cx="2127250" cy="1595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200" b="1" i="1" u="none" strike="noStrike" dirty="0" smtClean="0">
              <a:solidFill>
                <a:srgbClr val="000000"/>
              </a:solidFill>
              <a:effectLst/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6D254-2F1B-8B43-BE48-3E990211ABE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90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5375" y="457200"/>
            <a:ext cx="2127250" cy="1595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6D254-2F1B-8B43-BE48-3E990211ABE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679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5375" y="457200"/>
            <a:ext cx="2127250" cy="1595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200" b="1" i="1" u="none" strike="noStrike" dirty="0" smtClean="0">
              <a:solidFill>
                <a:srgbClr val="000000"/>
              </a:solidFill>
              <a:effectLst/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6D254-2F1B-8B43-BE48-3E990211ABE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0175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5375" y="457200"/>
            <a:ext cx="2127250" cy="1595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6D254-2F1B-8B43-BE48-3E990211ABE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5180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5375" y="457200"/>
            <a:ext cx="2127250" cy="1595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sz="1200" b="1" i="1" u="none" strike="noStrike" dirty="0" smtClean="0">
              <a:solidFill>
                <a:srgbClr val="000000"/>
              </a:solidFill>
              <a:effectLst/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6D254-2F1B-8B43-BE48-3E990211ABE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734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5375" y="457200"/>
            <a:ext cx="2127250" cy="1595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6D254-2F1B-8B43-BE48-3E990211ABE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5180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5375" y="457200"/>
            <a:ext cx="2127250" cy="1595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sz="1200" b="1" i="1" u="none" strike="noStrike" dirty="0" smtClean="0">
              <a:solidFill>
                <a:srgbClr val="000000"/>
              </a:solidFill>
              <a:effectLst/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6D254-2F1B-8B43-BE48-3E990211ABE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017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5375" y="457200"/>
            <a:ext cx="2127250" cy="1595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6D254-2F1B-8B43-BE48-3E990211ABE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975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5375" y="457200"/>
            <a:ext cx="2127250" cy="1595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6D254-2F1B-8B43-BE48-3E990211ABE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5180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5375" y="457200"/>
            <a:ext cx="2127250" cy="1595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200" b="1" i="1" u="none" strike="noStrike" dirty="0" smtClean="0">
              <a:solidFill>
                <a:srgbClr val="000000"/>
              </a:solidFill>
              <a:effectLst/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6D254-2F1B-8B43-BE48-3E990211ABE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1745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5375" y="457200"/>
            <a:ext cx="2127250" cy="1595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6D254-2F1B-8B43-BE48-3E990211ABE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385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5375" y="457200"/>
            <a:ext cx="2127250" cy="1595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6D254-2F1B-8B43-BE48-3E990211ABE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325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5375" y="457200"/>
            <a:ext cx="2127250" cy="1595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6D254-2F1B-8B43-BE48-3E990211ABE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86590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5375" y="457200"/>
            <a:ext cx="2127250" cy="1595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5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6D254-2F1B-8B43-BE48-3E990211ABE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5980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5375" y="457200"/>
            <a:ext cx="2127250" cy="1595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6D254-2F1B-8B43-BE48-3E990211ABE1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311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5375" y="457200"/>
            <a:ext cx="2127250" cy="1595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6D254-2F1B-8B43-BE48-3E990211ABE1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423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5375" y="457200"/>
            <a:ext cx="2127250" cy="1595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6D254-2F1B-8B43-BE48-3E990211ABE1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4237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5375" y="457200"/>
            <a:ext cx="2127250" cy="1595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6D254-2F1B-8B43-BE48-3E990211ABE1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115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5375" y="457200"/>
            <a:ext cx="2127250" cy="1595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6D254-2F1B-8B43-BE48-3E990211ABE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1284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5375" y="457200"/>
            <a:ext cx="2127250" cy="1595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6D254-2F1B-8B43-BE48-3E990211ABE1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368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5375" y="457200"/>
            <a:ext cx="2127250" cy="1595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6D254-2F1B-8B43-BE48-3E990211ABE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12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5375" y="457200"/>
            <a:ext cx="2127250" cy="1595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6D254-2F1B-8B43-BE48-3E990211ABE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598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5375" y="457200"/>
            <a:ext cx="2127250" cy="1595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6D254-2F1B-8B43-BE48-3E990211ABE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94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5375" y="457200"/>
            <a:ext cx="2127250" cy="1595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6D254-2F1B-8B43-BE48-3E990211ABE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5180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5375" y="457200"/>
            <a:ext cx="2127250" cy="1595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1" i="1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6D254-2F1B-8B43-BE48-3E990211ABE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350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2375"/>
            <a:ext cx="2133600" cy="365125"/>
          </a:xfrm>
        </p:spPr>
        <p:txBody>
          <a:bodyPr/>
          <a:lstStyle/>
          <a:p>
            <a:fld id="{19107D41-1D27-DA4F-B7B3-CA9217540FEE}" type="datetimeFigureOut">
              <a:rPr lang="en-US" smtClean="0"/>
              <a:pPr/>
              <a:t>11/14/2014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00225" y="5368925"/>
            <a:ext cx="53721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pic>
        <p:nvPicPr>
          <p:cNvPr id="7" name="Picture 6" descr="CCE_boys_study_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23"/>
            <a:ext cx="91440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767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07D41-1D27-DA4F-B7B3-CA9217540FEE}" type="datetimeFigureOut">
              <a:rPr lang="en-US" smtClean="0"/>
              <a:pPr/>
              <a:t>11/14/2014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DF75E-BC99-BB48-A19D-BF093BEBE5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06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07D41-1D27-DA4F-B7B3-CA9217540FEE}" type="datetimeFigureOut">
              <a:rPr lang="en-US" smtClean="0"/>
              <a:pPr/>
              <a:t>11/14/2014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DF75E-BC99-BB48-A19D-BF093BEBE5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749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07D41-1D27-DA4F-B7B3-CA9217540FEE}" type="datetimeFigureOut">
              <a:rPr lang="en-US" smtClean="0"/>
              <a:pPr/>
              <a:t>11/14/2014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23925" y="6534150"/>
            <a:ext cx="7486650" cy="1873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DF75E-BC99-BB48-A19D-BF093BEBE5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181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07D41-1D27-DA4F-B7B3-CA9217540FEE}" type="datetimeFigureOut">
              <a:rPr lang="en-US" smtClean="0"/>
              <a:pPr/>
              <a:t>11/14/2014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DF75E-BC99-BB48-A19D-BF093BEBE5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2724150" y="6356350"/>
            <a:ext cx="373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391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07D41-1D27-DA4F-B7B3-CA9217540FEE}" type="datetimeFigureOut">
              <a:rPr lang="en-US" smtClean="0"/>
              <a:pPr/>
              <a:t>11/14/2014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DF75E-BC99-BB48-A19D-BF093BEBE5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379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07D41-1D27-DA4F-B7B3-CA9217540FEE}" type="datetimeFigureOut">
              <a:rPr lang="en-US" smtClean="0"/>
              <a:pPr/>
              <a:t>11/14/2014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DF75E-BC99-BB48-A19D-BF093BEBE5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01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07D41-1D27-DA4F-B7B3-CA9217540FEE}" type="datetimeFigureOut">
              <a:rPr lang="en-US" smtClean="0"/>
              <a:pPr/>
              <a:t>11/14/2014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DF75E-BC99-BB48-A19D-BF093BEBE5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94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07D41-1D27-DA4F-B7B3-CA9217540FEE}" type="datetimeFigureOut">
              <a:rPr lang="en-US" smtClean="0"/>
              <a:pPr/>
              <a:t>11/14/2014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DF75E-BC99-BB48-A19D-BF093BEBE5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37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07D41-1D27-DA4F-B7B3-CA9217540FEE}" type="datetimeFigureOut">
              <a:rPr lang="en-US" smtClean="0"/>
              <a:pPr/>
              <a:t>11/14/2014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72385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07D41-1D27-DA4F-B7B3-CA9217540FEE}" type="datetimeFigureOut">
              <a:rPr lang="en-US" smtClean="0"/>
              <a:pPr/>
              <a:t>11/14/2014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DF75E-BC99-BB48-A19D-BF093BEBE5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948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55E61-727D-0043-9331-74DCC300874A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7475" y="6261100"/>
            <a:ext cx="380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2D79F-8561-B24E-89DF-C519642CF71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CCE_boys_study_PPT2.jp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9144000" cy="316886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762000" y="6457950"/>
            <a:ext cx="7753350" cy="2635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 smtClean="0"/>
              <a:t>Copyright 2014 by the Center for Collaborative Education and the Annenberg Institute for School Reform at Brown University. </a:t>
            </a:r>
          </a:p>
          <a:p>
            <a:pPr algn="ctr"/>
            <a:r>
              <a:rPr lang="en-US" sz="800" dirty="0" smtClean="0"/>
              <a:t>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329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31" r:id="rId12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21" Type="http://schemas.openxmlformats.org/officeDocument/2006/relationships/image" Target="../media/image31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Relationship Id="rId22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135104"/>
            <a:ext cx="8458200" cy="2252996"/>
          </a:xfrm>
        </p:spPr>
        <p:txBody>
          <a:bodyPr>
            <a:noAutofit/>
          </a:bodyPr>
          <a:lstStyle/>
          <a:p>
            <a:pPr algn="l"/>
            <a:r>
              <a:rPr lang="en-US" sz="4000" b="1" dirty="0" smtClean="0"/>
              <a:t>Opportunity </a:t>
            </a:r>
            <a:r>
              <a:rPr lang="en-US" sz="4000" b="1" dirty="0"/>
              <a:t>and Equity: </a:t>
            </a: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>Enrollment </a:t>
            </a:r>
            <a:r>
              <a:rPr lang="en-US" sz="4000" b="1" dirty="0"/>
              <a:t>and Outcomes of Black and Latino Males in Boston Public Schools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Chart 17"/>
          <p:cNvGraphicFramePr/>
          <p:nvPr>
            <p:extLst>
              <p:ext uri="{D42A27DB-BD31-4B8C-83A1-F6EECF244321}">
                <p14:modId xmlns:p14="http://schemas.microsoft.com/office/powerpoint/2010/main" val="2854675635"/>
              </p:ext>
            </p:extLst>
          </p:nvPr>
        </p:nvGraphicFramePr>
        <p:xfrm>
          <a:off x="0" y="1267236"/>
          <a:ext cx="4023252" cy="46914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752" y="161615"/>
            <a:ext cx="9144000" cy="9445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Calibri"/>
                <a:cs typeface="Calibri"/>
              </a:rPr>
              <a:t>Racial-Ethnic-Geographic Framework</a:t>
            </a:r>
            <a:endParaRPr lang="en-US" sz="3200" b="1" dirty="0">
              <a:latin typeface="Calibri"/>
              <a:cs typeface="Calibri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1304" y="3491542"/>
            <a:ext cx="1134858" cy="499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580"/>
              </a:lnSpc>
            </a:pPr>
            <a:r>
              <a:rPr lang="en-US" sz="1400" dirty="0" smtClean="0"/>
              <a:t>Latino-White </a:t>
            </a:r>
          </a:p>
          <a:p>
            <a:pPr algn="ctr">
              <a:lnSpc>
                <a:spcPts val="1580"/>
              </a:lnSpc>
            </a:pPr>
            <a:r>
              <a:rPr lang="en-US" sz="1400" dirty="0" smtClean="0"/>
              <a:t>65.3%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2191653" y="2589358"/>
            <a:ext cx="1072529" cy="499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580"/>
              </a:lnSpc>
            </a:pPr>
            <a:r>
              <a:rPr lang="en-US" sz="1400" dirty="0" smtClean="0">
                <a:solidFill>
                  <a:srgbClr val="FFFFFF"/>
                </a:solidFill>
              </a:rPr>
              <a:t>Latino-Black </a:t>
            </a:r>
          </a:p>
          <a:p>
            <a:pPr algn="ctr">
              <a:lnSpc>
                <a:spcPts val="1580"/>
              </a:lnSpc>
            </a:pPr>
            <a:r>
              <a:rPr lang="en-US" sz="1400" dirty="0" smtClean="0">
                <a:solidFill>
                  <a:srgbClr val="FFFFFF"/>
                </a:solidFill>
              </a:rPr>
              <a:t>29.9%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43735" y="4289903"/>
            <a:ext cx="1369033" cy="499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580"/>
              </a:lnSpc>
            </a:pPr>
            <a:r>
              <a:rPr lang="en-US" sz="1400" dirty="0" smtClean="0"/>
              <a:t>Latino-Other 4.8%</a:t>
            </a:r>
            <a:endParaRPr lang="en-US" sz="1400" dirty="0"/>
          </a:p>
        </p:txBody>
      </p:sp>
      <p:cxnSp>
        <p:nvCxnSpPr>
          <p:cNvPr id="25" name="Straight Connector 24"/>
          <p:cNvCxnSpPr/>
          <p:nvPr/>
        </p:nvCxnSpPr>
        <p:spPr>
          <a:xfrm flipH="1" flipV="1">
            <a:off x="3327400" y="4191844"/>
            <a:ext cx="218563" cy="1453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8" name="Chart 57"/>
          <p:cNvGraphicFramePr/>
          <p:nvPr>
            <p:extLst>
              <p:ext uri="{D42A27DB-BD31-4B8C-83A1-F6EECF244321}">
                <p14:modId xmlns:p14="http://schemas.microsoft.com/office/powerpoint/2010/main" val="1317324874"/>
              </p:ext>
            </p:extLst>
          </p:nvPr>
        </p:nvGraphicFramePr>
        <p:xfrm>
          <a:off x="4091370" y="1669969"/>
          <a:ext cx="3914436" cy="3626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4439275" y="3181963"/>
            <a:ext cx="1224925" cy="702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580"/>
              </a:lnSpc>
            </a:pPr>
            <a:r>
              <a:rPr lang="en-US" sz="1400" dirty="0">
                <a:solidFill>
                  <a:srgbClr val="000000"/>
                </a:solidFill>
                <a:ea typeface="Calibri"/>
                <a:cs typeface="Calibri"/>
              </a:rPr>
              <a:t>Latino-White </a:t>
            </a:r>
            <a:r>
              <a:rPr lang="en-US" sz="1400" dirty="0" smtClean="0">
                <a:solidFill>
                  <a:srgbClr val="000000"/>
                </a:solidFill>
                <a:ea typeface="Calibri"/>
                <a:cs typeface="Calibri"/>
              </a:rPr>
              <a:t/>
            </a:r>
            <a:br>
              <a:rPr lang="en-US" sz="1400" dirty="0" smtClean="0">
                <a:solidFill>
                  <a:srgbClr val="000000"/>
                </a:solidFill>
                <a:ea typeface="Calibri"/>
                <a:cs typeface="Calibri"/>
              </a:rPr>
            </a:br>
            <a:r>
              <a:rPr lang="en-US" sz="1400" dirty="0" err="1" smtClean="0">
                <a:solidFill>
                  <a:srgbClr val="000000"/>
                </a:solidFill>
                <a:ea typeface="Calibri"/>
                <a:cs typeface="Calibri"/>
              </a:rPr>
              <a:t>N.Am</a:t>
            </a:r>
            <a:r>
              <a:rPr lang="en-US" sz="1400" dirty="0" smtClean="0">
                <a:solidFill>
                  <a:srgbClr val="000000"/>
                </a:solidFill>
                <a:ea typeface="Calibri"/>
                <a:cs typeface="Calibri"/>
              </a:rPr>
              <a:t>.</a:t>
            </a:r>
            <a:br>
              <a:rPr lang="en-US" sz="1400" dirty="0" smtClean="0">
                <a:solidFill>
                  <a:srgbClr val="000000"/>
                </a:solidFill>
                <a:ea typeface="Calibri"/>
                <a:cs typeface="Calibri"/>
              </a:rPr>
            </a:br>
            <a:r>
              <a:rPr lang="en-US" sz="1400" dirty="0" smtClean="0"/>
              <a:t>51.8%</a:t>
            </a:r>
            <a:endParaRPr 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7713363" y="4374936"/>
            <a:ext cx="1353871" cy="499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80"/>
              </a:lnSpc>
            </a:pPr>
            <a:r>
              <a:rPr lang="en-US" sz="1400" dirty="0">
                <a:solidFill>
                  <a:srgbClr val="000000"/>
                </a:solidFill>
                <a:ea typeface="Calibri"/>
                <a:cs typeface="Calibri"/>
              </a:rPr>
              <a:t>Latino-Black </a:t>
            </a:r>
            <a:r>
              <a:rPr lang="en-US" sz="1400" dirty="0" smtClean="0">
                <a:solidFill>
                  <a:srgbClr val="000000"/>
                </a:solidFill>
                <a:ea typeface="Calibri"/>
                <a:cs typeface="Calibri"/>
              </a:rPr>
              <a:t>Caribbean 5.</a:t>
            </a:r>
            <a:r>
              <a:rPr lang="en-US" sz="1400" dirty="0" smtClean="0"/>
              <a:t>4%</a:t>
            </a:r>
            <a:endParaRPr 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7712508" y="4867025"/>
            <a:ext cx="1487694" cy="499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80"/>
              </a:lnSpc>
            </a:pPr>
            <a:r>
              <a:rPr lang="en-US" sz="1400" dirty="0">
                <a:solidFill>
                  <a:srgbClr val="000000"/>
                </a:solidFill>
                <a:ea typeface="Calibri"/>
                <a:cs typeface="Calibri"/>
              </a:rPr>
              <a:t>Latino-Other </a:t>
            </a:r>
            <a:r>
              <a:rPr lang="en-US" sz="1400" dirty="0" smtClean="0">
                <a:solidFill>
                  <a:srgbClr val="000000"/>
                </a:solidFill>
                <a:ea typeface="Calibri"/>
                <a:cs typeface="Calibri"/>
              </a:rPr>
              <a:t>Caribbean 0.</a:t>
            </a:r>
            <a:r>
              <a:rPr lang="en-US" sz="1400" dirty="0" smtClean="0"/>
              <a:t>6%</a:t>
            </a:r>
            <a:endParaRPr lang="en-US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7727757" y="3163023"/>
            <a:ext cx="1436605" cy="499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80"/>
              </a:lnSpc>
            </a:pPr>
            <a:r>
              <a:rPr lang="en-US" sz="1400" dirty="0">
                <a:solidFill>
                  <a:srgbClr val="000000"/>
                </a:solidFill>
                <a:ea typeface="Calibri"/>
                <a:cs typeface="Calibri"/>
              </a:rPr>
              <a:t>Latino-Other </a:t>
            </a:r>
            <a:r>
              <a:rPr lang="en-US" sz="1400" dirty="0" err="1" smtClean="0">
                <a:solidFill>
                  <a:srgbClr val="000000"/>
                </a:solidFill>
                <a:ea typeface="Calibri"/>
                <a:cs typeface="Calibri"/>
              </a:rPr>
              <a:t>N.Am</a:t>
            </a:r>
            <a:r>
              <a:rPr lang="en-US" sz="1400" dirty="0" smtClean="0">
                <a:solidFill>
                  <a:srgbClr val="000000"/>
                </a:solidFill>
                <a:ea typeface="Calibri"/>
                <a:cs typeface="Calibri"/>
              </a:rPr>
              <a:t>. 3.</a:t>
            </a:r>
            <a:r>
              <a:rPr lang="en-US" sz="1400" dirty="0" smtClean="0"/>
              <a:t>8%</a:t>
            </a:r>
            <a:endParaRPr lang="en-US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7026076" y="5692676"/>
            <a:ext cx="2117924" cy="286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80"/>
              </a:lnSpc>
            </a:pPr>
            <a:r>
              <a:rPr lang="en-US" sz="1400" dirty="0">
                <a:solidFill>
                  <a:srgbClr val="000000"/>
                </a:solidFill>
                <a:ea typeface="Calibri"/>
                <a:cs typeface="Calibri"/>
              </a:rPr>
              <a:t>Latino-White </a:t>
            </a:r>
            <a:r>
              <a:rPr lang="en-US" sz="1400" dirty="0" err="1" smtClean="0">
                <a:solidFill>
                  <a:srgbClr val="000000"/>
                </a:solidFill>
                <a:ea typeface="Calibri"/>
                <a:cs typeface="Calibri"/>
              </a:rPr>
              <a:t>S.Am</a:t>
            </a:r>
            <a:r>
              <a:rPr lang="en-US" sz="1400" dirty="0" smtClean="0">
                <a:solidFill>
                  <a:srgbClr val="000000"/>
                </a:solidFill>
                <a:ea typeface="Calibri"/>
                <a:cs typeface="Calibri"/>
              </a:rPr>
              <a:t>. 1.</a:t>
            </a:r>
            <a:r>
              <a:rPr lang="en-US" sz="1400" dirty="0" smtClean="0"/>
              <a:t>7%</a:t>
            </a:r>
            <a:endParaRPr 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6943714" y="5980088"/>
            <a:ext cx="2109705" cy="286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80"/>
              </a:lnSpc>
            </a:pPr>
            <a:r>
              <a:rPr lang="en-US" sz="1400" dirty="0">
                <a:solidFill>
                  <a:srgbClr val="000000"/>
                </a:solidFill>
                <a:ea typeface="Calibri"/>
                <a:cs typeface="Calibri"/>
              </a:rPr>
              <a:t>Latino-Black </a:t>
            </a:r>
            <a:r>
              <a:rPr lang="en-US" sz="1400" dirty="0" err="1" smtClean="0">
                <a:solidFill>
                  <a:srgbClr val="000000"/>
                </a:solidFill>
                <a:ea typeface="Calibri"/>
                <a:cs typeface="Calibri"/>
              </a:rPr>
              <a:t>S.Am</a:t>
            </a:r>
            <a:r>
              <a:rPr lang="en-US" sz="1400" dirty="0" smtClean="0">
                <a:solidFill>
                  <a:srgbClr val="000000"/>
                </a:solidFill>
                <a:ea typeface="Calibri"/>
                <a:cs typeface="Calibri"/>
              </a:rPr>
              <a:t>. 0.1</a:t>
            </a:r>
            <a:r>
              <a:rPr lang="en-US" sz="1400" dirty="0" smtClean="0"/>
              <a:t>%</a:t>
            </a:r>
            <a:endParaRPr 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6867462" y="6218731"/>
            <a:ext cx="1963123" cy="286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80"/>
              </a:lnSpc>
            </a:pPr>
            <a:r>
              <a:rPr lang="en-US" sz="1400" dirty="0">
                <a:solidFill>
                  <a:srgbClr val="000000"/>
                </a:solidFill>
                <a:ea typeface="Calibri"/>
                <a:cs typeface="Calibri"/>
              </a:rPr>
              <a:t>Latino-Other </a:t>
            </a:r>
            <a:r>
              <a:rPr lang="en-US" sz="1400" dirty="0" err="1" smtClean="0">
                <a:solidFill>
                  <a:srgbClr val="000000"/>
                </a:solidFill>
                <a:ea typeface="Calibri"/>
                <a:cs typeface="Calibri"/>
              </a:rPr>
              <a:t>S.Am</a:t>
            </a:r>
            <a:r>
              <a:rPr lang="en-US" sz="1400" dirty="0" smtClean="0">
                <a:solidFill>
                  <a:srgbClr val="000000"/>
                </a:solidFill>
                <a:ea typeface="Calibri"/>
                <a:cs typeface="Calibri"/>
              </a:rPr>
              <a:t>. 0.1</a:t>
            </a:r>
            <a:r>
              <a:rPr lang="en-US" sz="1400" dirty="0" smtClean="0"/>
              <a:t>%</a:t>
            </a:r>
            <a:endParaRPr lang="en-US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4112153" y="5779244"/>
            <a:ext cx="1982580" cy="286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80"/>
              </a:lnSpc>
            </a:pPr>
            <a:r>
              <a:rPr lang="en-US" sz="1400" dirty="0">
                <a:solidFill>
                  <a:srgbClr val="000000"/>
                </a:solidFill>
                <a:ea typeface="Calibri"/>
                <a:cs typeface="Calibri"/>
              </a:rPr>
              <a:t>Latino-White </a:t>
            </a:r>
            <a:r>
              <a:rPr lang="en-US" sz="1400" dirty="0" err="1" smtClean="0">
                <a:solidFill>
                  <a:srgbClr val="000000"/>
                </a:solidFill>
                <a:ea typeface="Calibri"/>
                <a:cs typeface="Calibri"/>
              </a:rPr>
              <a:t>C.Am</a:t>
            </a:r>
            <a:r>
              <a:rPr lang="en-US" sz="1400" dirty="0" smtClean="0">
                <a:solidFill>
                  <a:srgbClr val="000000"/>
                </a:solidFill>
                <a:ea typeface="Calibri"/>
                <a:cs typeface="Calibri"/>
              </a:rPr>
              <a:t>. 3.6</a:t>
            </a:r>
            <a:r>
              <a:rPr lang="en-US" sz="1400" dirty="0" smtClean="0"/>
              <a:t>%</a:t>
            </a:r>
            <a:endParaRPr lang="en-US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4025901" y="5489479"/>
            <a:ext cx="1930399" cy="286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80"/>
              </a:lnSpc>
            </a:pPr>
            <a:r>
              <a:rPr lang="en-US" sz="1400" dirty="0">
                <a:solidFill>
                  <a:srgbClr val="000000"/>
                </a:solidFill>
                <a:ea typeface="Calibri"/>
                <a:cs typeface="Calibri"/>
              </a:rPr>
              <a:t>Latino-Black </a:t>
            </a:r>
            <a:r>
              <a:rPr lang="en-US" sz="1400" dirty="0" err="1" smtClean="0">
                <a:solidFill>
                  <a:srgbClr val="000000"/>
                </a:solidFill>
                <a:ea typeface="Calibri"/>
                <a:cs typeface="Calibri"/>
              </a:rPr>
              <a:t>C.Am</a:t>
            </a:r>
            <a:r>
              <a:rPr lang="en-US" sz="1400" dirty="0" smtClean="0">
                <a:solidFill>
                  <a:srgbClr val="000000"/>
                </a:solidFill>
                <a:ea typeface="Calibri"/>
                <a:cs typeface="Calibri"/>
              </a:rPr>
              <a:t>. 0.7</a:t>
            </a:r>
            <a:r>
              <a:rPr lang="en-US" sz="1400" dirty="0" smtClean="0"/>
              <a:t>%</a:t>
            </a:r>
            <a:endParaRPr lang="en-US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3896252" y="5216367"/>
            <a:ext cx="1973410" cy="286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80"/>
              </a:lnSpc>
            </a:pPr>
            <a:r>
              <a:rPr lang="en-US" sz="1400" dirty="0">
                <a:solidFill>
                  <a:srgbClr val="000000"/>
                </a:solidFill>
                <a:ea typeface="Calibri"/>
                <a:cs typeface="Calibri"/>
              </a:rPr>
              <a:t>Latino-Other </a:t>
            </a:r>
            <a:r>
              <a:rPr lang="en-US" sz="1400" dirty="0" err="1" smtClean="0">
                <a:solidFill>
                  <a:srgbClr val="000000"/>
                </a:solidFill>
                <a:ea typeface="Calibri"/>
                <a:cs typeface="Calibri"/>
              </a:rPr>
              <a:t>C.Am</a:t>
            </a:r>
            <a:r>
              <a:rPr lang="en-US" sz="1400" dirty="0" smtClean="0">
                <a:solidFill>
                  <a:srgbClr val="000000"/>
                </a:solidFill>
                <a:ea typeface="Calibri"/>
                <a:cs typeface="Calibri"/>
              </a:rPr>
              <a:t>. 0.2</a:t>
            </a:r>
            <a:r>
              <a:rPr lang="en-US" sz="1400" dirty="0" smtClean="0"/>
              <a:t>%</a:t>
            </a:r>
            <a:endParaRPr lang="en-US" sz="1400" dirty="0"/>
          </a:p>
        </p:txBody>
      </p:sp>
      <p:sp>
        <p:nvSpPr>
          <p:cNvPr id="71" name="TextBox 70"/>
          <p:cNvSpPr txBox="1"/>
          <p:nvPr/>
        </p:nvSpPr>
        <p:spPr>
          <a:xfrm>
            <a:off x="5933162" y="2353219"/>
            <a:ext cx="1197691" cy="702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580"/>
              </a:lnSpc>
            </a:pPr>
            <a:r>
              <a:rPr lang="en-US" sz="1400" dirty="0">
                <a:solidFill>
                  <a:srgbClr val="FFFFFF"/>
                </a:solidFill>
                <a:ea typeface="Calibri"/>
                <a:cs typeface="Calibri"/>
              </a:rPr>
              <a:t>Latino-Black </a:t>
            </a:r>
            <a:r>
              <a:rPr lang="en-US" sz="1400" dirty="0" err="1" smtClean="0">
                <a:solidFill>
                  <a:srgbClr val="FFFFFF"/>
                </a:solidFill>
                <a:ea typeface="Calibri"/>
                <a:cs typeface="Calibri"/>
              </a:rPr>
              <a:t>N.Am</a:t>
            </a:r>
            <a:r>
              <a:rPr lang="en-US" sz="1400" dirty="0" smtClean="0">
                <a:solidFill>
                  <a:srgbClr val="FFFFFF"/>
                </a:solidFill>
                <a:ea typeface="Calibri"/>
                <a:cs typeface="Calibri"/>
              </a:rPr>
              <a:t>. </a:t>
            </a:r>
            <a:br>
              <a:rPr lang="en-US" sz="1400" dirty="0" smtClean="0">
                <a:solidFill>
                  <a:srgbClr val="FFFFFF"/>
                </a:solidFill>
                <a:ea typeface="Calibri"/>
                <a:cs typeface="Calibri"/>
              </a:rPr>
            </a:br>
            <a:r>
              <a:rPr lang="en-US" sz="1400" dirty="0" smtClean="0">
                <a:solidFill>
                  <a:srgbClr val="FFFFFF"/>
                </a:solidFill>
                <a:ea typeface="Calibri"/>
                <a:cs typeface="Calibri"/>
              </a:rPr>
              <a:t>23.5</a:t>
            </a:r>
            <a:r>
              <a:rPr lang="en-US" sz="1400" dirty="0" smtClean="0">
                <a:solidFill>
                  <a:srgbClr val="FFFFFF"/>
                </a:solidFill>
              </a:rPr>
              <a:t>%</a:t>
            </a:r>
            <a:endParaRPr lang="en-US" sz="1400" dirty="0">
              <a:solidFill>
                <a:srgbClr val="FFFFFF"/>
              </a:solidFill>
            </a:endParaRPr>
          </a:p>
        </p:txBody>
      </p:sp>
      <p:cxnSp>
        <p:nvCxnSpPr>
          <p:cNvPr id="104" name="Straight Connector 103"/>
          <p:cNvCxnSpPr>
            <a:stCxn id="69" idx="3"/>
          </p:cNvCxnSpPr>
          <p:nvPr/>
        </p:nvCxnSpPr>
        <p:spPr>
          <a:xfrm flipV="1">
            <a:off x="5956300" y="5216367"/>
            <a:ext cx="190500" cy="4163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68" idx="3"/>
          </p:cNvCxnSpPr>
          <p:nvPr/>
        </p:nvCxnSpPr>
        <p:spPr>
          <a:xfrm flipV="1">
            <a:off x="6094733" y="5105125"/>
            <a:ext cx="306067" cy="8173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43988" y="1331949"/>
            <a:ext cx="2477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cap="all" dirty="0"/>
              <a:t>Latino Males By </a:t>
            </a:r>
            <a:r>
              <a:rPr lang="en-US" b="1" cap="all" dirty="0" smtClean="0"/>
              <a:t>Race</a:t>
            </a:r>
            <a:endParaRPr lang="en-US" b="1" cap="all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27069" y="1331949"/>
            <a:ext cx="3967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cap="all" dirty="0"/>
              <a:t>Latino Males by Race </a:t>
            </a:r>
            <a:r>
              <a:rPr lang="en-US" b="1" cap="all" dirty="0" smtClean="0"/>
              <a:t>&amp; Geography</a:t>
            </a:r>
            <a:endParaRPr lang="en-US" b="1" cap="all" dirty="0"/>
          </a:p>
          <a:p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293752" y="6198200"/>
            <a:ext cx="3943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Note: Percentages </a:t>
            </a:r>
            <a:r>
              <a:rPr lang="en-US" sz="1200" dirty="0"/>
              <a:t>may not add up to 100% due to rounding.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718686" y="3858014"/>
            <a:ext cx="1469777" cy="499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80"/>
              </a:lnSpc>
            </a:pPr>
            <a:r>
              <a:rPr lang="en-US" sz="1400" dirty="0" smtClean="0">
                <a:solidFill>
                  <a:srgbClr val="000000"/>
                </a:solidFill>
                <a:ea typeface="Calibri"/>
                <a:cs typeface="Calibri"/>
              </a:rPr>
              <a:t>Latino-White Caribbean </a:t>
            </a:r>
            <a:r>
              <a:rPr lang="en-US" sz="1400" dirty="0" smtClean="0"/>
              <a:t>8.1%</a:t>
            </a:r>
            <a:endParaRPr lang="en-US" sz="1400" dirty="0"/>
          </a:p>
        </p:txBody>
      </p:sp>
      <p:cxnSp>
        <p:nvCxnSpPr>
          <p:cNvPr id="78" name="Straight Connector 77"/>
          <p:cNvCxnSpPr>
            <a:stCxn id="67" idx="1"/>
          </p:cNvCxnSpPr>
          <p:nvPr/>
        </p:nvCxnSpPr>
        <p:spPr>
          <a:xfrm flipH="1" flipV="1">
            <a:off x="6588063" y="4937676"/>
            <a:ext cx="279399" cy="14242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66" idx="1"/>
          </p:cNvCxnSpPr>
          <p:nvPr/>
        </p:nvCxnSpPr>
        <p:spPr>
          <a:xfrm flipH="1" flipV="1">
            <a:off x="6600816" y="4973448"/>
            <a:ext cx="342898" cy="11498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63" idx="1"/>
          </p:cNvCxnSpPr>
          <p:nvPr/>
        </p:nvCxnSpPr>
        <p:spPr>
          <a:xfrm flipH="1" flipV="1">
            <a:off x="6794500" y="4965701"/>
            <a:ext cx="918008" cy="1511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7130853" y="4699000"/>
            <a:ext cx="5377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 flipV="1">
            <a:off x="7518400" y="4107869"/>
            <a:ext cx="22568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65" idx="1"/>
          </p:cNvCxnSpPr>
          <p:nvPr/>
        </p:nvCxnSpPr>
        <p:spPr>
          <a:xfrm flipH="1" flipV="1">
            <a:off x="6708848" y="4947040"/>
            <a:ext cx="317228" cy="888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V="1">
            <a:off x="5856962" y="5105126"/>
            <a:ext cx="225071" cy="2544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flipH="1">
            <a:off x="7637170" y="3435714"/>
            <a:ext cx="1323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8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/>
              <a:t>Story 2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5423"/>
            <a:ext cx="8229600" cy="4525963"/>
          </a:xfrm>
        </p:spPr>
        <p:txBody>
          <a:bodyPr>
            <a:normAutofit/>
          </a:bodyPr>
          <a:lstStyle/>
          <a:p>
            <a:pPr marL="742950" indent="-742950">
              <a:spcBef>
                <a:spcPts val="0"/>
              </a:spcBef>
              <a:buFont typeface="+mj-lt"/>
              <a:buAutoNum type="arabicPeriod"/>
            </a:pPr>
            <a:r>
              <a:rPr lang="en-US" sz="3600" dirty="0" smtClean="0"/>
              <a:t>Diversity of Black and Latino males in BPS</a:t>
            </a:r>
          </a:p>
          <a:p>
            <a:pPr marL="742950" indent="-742950">
              <a:spcBef>
                <a:spcPts val="0"/>
              </a:spcBef>
              <a:buFont typeface="+mj-lt"/>
              <a:buAutoNum type="arabicPeriod"/>
            </a:pPr>
            <a:endParaRPr lang="en-US" sz="3600" dirty="0" smtClean="0">
              <a:solidFill>
                <a:srgbClr val="215968"/>
              </a:solidFill>
            </a:endParaRPr>
          </a:p>
          <a:p>
            <a:pPr marL="742950" indent="-742950">
              <a:spcBef>
                <a:spcPts val="0"/>
              </a:spcBef>
              <a:buFont typeface="+mj-lt"/>
              <a:buAutoNum type="arabicPeriod"/>
            </a:pPr>
            <a:r>
              <a:rPr lang="en-US" sz="3600" b="1" dirty="0" smtClean="0">
                <a:solidFill>
                  <a:srgbClr val="000090"/>
                </a:solidFill>
              </a:rPr>
              <a:t>Access to educational opportunity</a:t>
            </a:r>
          </a:p>
          <a:p>
            <a:pPr marL="742950" indent="-742950">
              <a:spcBef>
                <a:spcPts val="0"/>
              </a:spcBef>
              <a:buFont typeface="+mj-lt"/>
              <a:buAutoNum type="arabicPeriod"/>
            </a:pPr>
            <a:endParaRPr lang="en-US" sz="3600" b="1" dirty="0" smtClean="0"/>
          </a:p>
          <a:p>
            <a:pPr marL="742950" indent="-742950">
              <a:spcBef>
                <a:spcPts val="0"/>
              </a:spcBef>
              <a:buFont typeface="+mj-lt"/>
              <a:buAutoNum type="arabicPeriod"/>
            </a:pPr>
            <a:r>
              <a:rPr lang="en-US" sz="3600" dirty="0" smtClean="0"/>
              <a:t>Educational attainment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0589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032"/>
            <a:ext cx="8229600" cy="1040998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/>
              <a:t>Access to Educational Opportunities for Black and Latino Males in BPS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92300"/>
            <a:ext cx="8229600" cy="452596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Substantially </a:t>
            </a:r>
            <a:r>
              <a:rPr lang="en-US" dirty="0"/>
              <a:t>s</a:t>
            </a:r>
            <a:r>
              <a:rPr lang="en-US" dirty="0" smtClean="0"/>
              <a:t>eparate </a:t>
            </a:r>
            <a:r>
              <a:rPr lang="en-US" dirty="0"/>
              <a:t>s</a:t>
            </a:r>
            <a:r>
              <a:rPr lang="en-US" dirty="0" smtClean="0"/>
              <a:t>pecial </a:t>
            </a:r>
            <a:r>
              <a:rPr lang="en-US" dirty="0"/>
              <a:t>e</a:t>
            </a:r>
            <a:r>
              <a:rPr lang="en-US" dirty="0" smtClean="0"/>
              <a:t>ducation </a:t>
            </a:r>
            <a:r>
              <a:rPr lang="en-US" dirty="0"/>
              <a:t>p</a:t>
            </a:r>
            <a:r>
              <a:rPr lang="en-US" dirty="0" smtClean="0"/>
              <a:t>lacement rates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Enrollment in Advanced </a:t>
            </a:r>
            <a:r>
              <a:rPr lang="en-US" dirty="0"/>
              <a:t>Work </a:t>
            </a:r>
            <a:r>
              <a:rPr lang="en-US" dirty="0" smtClean="0"/>
              <a:t>Classes (Gr. 4-6)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Enrollment in Exam </a:t>
            </a:r>
            <a:r>
              <a:rPr lang="en-US" dirty="0"/>
              <a:t>S</a:t>
            </a:r>
            <a:r>
              <a:rPr lang="en-US" dirty="0" smtClean="0"/>
              <a:t>chools (Gr. 7-12)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err="1"/>
              <a:t>MassCore</a:t>
            </a:r>
            <a:r>
              <a:rPr lang="en-US" dirty="0"/>
              <a:t> </a:t>
            </a:r>
            <a:r>
              <a:rPr lang="en-US" dirty="0" smtClean="0"/>
              <a:t>completion </a:t>
            </a:r>
            <a:r>
              <a:rPr lang="en-US" dirty="0"/>
              <a:t>r</a:t>
            </a:r>
            <a:r>
              <a:rPr lang="en-US" dirty="0" smtClean="0"/>
              <a:t>ates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10972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71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032"/>
            <a:ext cx="8229600" cy="988768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/>
              <a:t>Males in Substantially Separate Special Education Placements </a:t>
            </a:r>
            <a:r>
              <a:rPr lang="en-US" sz="3600" b="1" dirty="0"/>
              <a:t>by Race/Ethnicity </a:t>
            </a: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9097090"/>
              </p:ext>
            </p:extLst>
          </p:nvPr>
        </p:nvGraphicFramePr>
        <p:xfrm>
          <a:off x="0" y="1460500"/>
          <a:ext cx="8978900" cy="4997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4801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37434"/>
            <a:ext cx="8544187" cy="800718"/>
          </a:xfrm>
        </p:spPr>
        <p:txBody>
          <a:bodyPr>
            <a:noAutofit/>
          </a:bodyPr>
          <a:lstStyle/>
          <a:p>
            <a:pPr algn="l"/>
            <a:r>
              <a:rPr lang="en-US" sz="3200" b="1" dirty="0" smtClean="0"/>
              <a:t>Males in Substantially Separate Special Education </a:t>
            </a:r>
            <a:r>
              <a:rPr lang="en-US" sz="3200" b="1" dirty="0"/>
              <a:t>Placements by Race/Ethnicity and Geography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255293"/>
              </p:ext>
            </p:extLst>
          </p:nvPr>
        </p:nvGraphicFramePr>
        <p:xfrm>
          <a:off x="228600" y="1397000"/>
          <a:ext cx="8648699" cy="49861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7568"/>
                <a:gridCol w="2690377"/>
                <a:gridCol w="2690377"/>
                <a:gridCol w="2690377"/>
              </a:tblGrid>
              <a:tr h="437139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MG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HSG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HSG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2396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Race</a:t>
                      </a:r>
                      <a:r>
                        <a:rPr lang="en-US" sz="1800" b="1" baseline="0" dirty="0" smtClean="0"/>
                        <a:t> / Ethnicity</a:t>
                      </a:r>
                      <a:endParaRPr lang="en-US" sz="1800" b="1" dirty="0"/>
                    </a:p>
                  </a:txBody>
                  <a:tcPr vert="vert27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 smtClean="0">
                        <a:solidFill>
                          <a:schemeClr val="accent4"/>
                        </a:solidFill>
                      </a:endParaRPr>
                    </a:p>
                    <a:p>
                      <a:r>
                        <a:rPr lang="en-US" sz="2400" b="1" dirty="0" smtClean="0">
                          <a:solidFill>
                            <a:schemeClr val="accent4"/>
                          </a:solidFill>
                        </a:rPr>
                        <a:t>9/20 Latino Males</a:t>
                      </a:r>
                    </a:p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 smtClean="0">
                        <a:solidFill>
                          <a:srgbClr val="9BBB59"/>
                        </a:solidFill>
                      </a:endParaRPr>
                    </a:p>
                    <a:p>
                      <a:r>
                        <a:rPr lang="en-US" sz="2400" b="0" dirty="0" smtClean="0">
                          <a:solidFill>
                            <a:srgbClr val="9BBB59"/>
                          </a:solidFill>
                        </a:rPr>
                        <a:t>8/20 Black Males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 smtClean="0">
                        <a:solidFill>
                          <a:srgbClr val="8064A2"/>
                        </a:solidFill>
                      </a:endParaRPr>
                    </a:p>
                    <a:p>
                      <a:r>
                        <a:rPr lang="en-US" sz="2400" b="0" dirty="0" smtClean="0">
                          <a:solidFill>
                            <a:srgbClr val="8064A2"/>
                          </a:solidFill>
                        </a:rPr>
                        <a:t>8/20 Latino Males</a:t>
                      </a:r>
                    </a:p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0497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+ Geography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vert="vert27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8064A2"/>
                          </a:solidFill>
                        </a:rPr>
                        <a:t>10/20 Latino</a:t>
                      </a:r>
                      <a:r>
                        <a:rPr lang="en-US" b="1" baseline="0" dirty="0" smtClean="0">
                          <a:solidFill>
                            <a:srgbClr val="8064A2"/>
                          </a:solidFill>
                        </a:rPr>
                        <a:t> Caribbean &amp; Latino North American Males</a:t>
                      </a:r>
                    </a:p>
                    <a:p>
                      <a:endParaRPr lang="en-US" b="1" dirty="0">
                        <a:solidFill>
                          <a:srgbClr val="8064A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9BBB59"/>
                          </a:solidFill>
                        </a:rPr>
                        <a:t>11/20 Black Caribbean Males</a:t>
                      </a:r>
                    </a:p>
                    <a:p>
                      <a:endParaRPr lang="en-US" b="1" dirty="0" smtClean="0">
                        <a:solidFill>
                          <a:srgbClr val="9BBB59"/>
                        </a:solidFill>
                      </a:endParaRPr>
                    </a:p>
                    <a:p>
                      <a:endParaRPr lang="en-US" b="1" dirty="0">
                        <a:solidFill>
                          <a:srgbClr val="9BBB5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8064A2"/>
                          </a:solidFill>
                        </a:rPr>
                        <a:t>9/20</a:t>
                      </a:r>
                      <a:r>
                        <a:rPr lang="en-US" b="1" baseline="0" dirty="0" smtClean="0">
                          <a:solidFill>
                            <a:srgbClr val="8064A2"/>
                          </a:solidFill>
                        </a:rPr>
                        <a:t> Latino North American Males</a:t>
                      </a:r>
                    </a:p>
                    <a:p>
                      <a:endParaRPr lang="en-US" b="1" dirty="0" smtClean="0">
                        <a:solidFill>
                          <a:srgbClr val="8064A2"/>
                        </a:solidFill>
                      </a:endParaRPr>
                    </a:p>
                    <a:p>
                      <a:endParaRPr lang="en-US" b="1" dirty="0">
                        <a:solidFill>
                          <a:srgbClr val="8064A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700" y="4376621"/>
            <a:ext cx="782042" cy="19863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0" y="4395343"/>
            <a:ext cx="774700" cy="19677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341" y="4382187"/>
            <a:ext cx="779859" cy="198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69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68960" y="296622"/>
            <a:ext cx="82194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Disproportionality in Access to Advanced Work Classes for Males by Race/Ethnicity (Gr. 4-6)</a:t>
            </a:r>
          </a:p>
        </p:txBody>
      </p:sp>
      <p:pic>
        <p:nvPicPr>
          <p:cNvPr id="38" name="Picture 37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07947" y="3218838"/>
            <a:ext cx="276467" cy="701446"/>
          </a:xfrm>
          <a:prstGeom prst="rect">
            <a:avLst/>
          </a:prstGeom>
        </p:spPr>
      </p:pic>
      <p:pic>
        <p:nvPicPr>
          <p:cNvPr id="25" name="Picture 24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41627" y="3218838"/>
            <a:ext cx="276467" cy="701446"/>
          </a:xfrm>
          <a:prstGeom prst="rect">
            <a:avLst/>
          </a:prstGeom>
        </p:spPr>
      </p:pic>
      <p:pic>
        <p:nvPicPr>
          <p:cNvPr id="26" name="Picture 25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65147" y="3218838"/>
            <a:ext cx="276467" cy="701446"/>
          </a:xfrm>
          <a:prstGeom prst="rect">
            <a:avLst/>
          </a:prstGeom>
        </p:spPr>
      </p:pic>
      <p:pic>
        <p:nvPicPr>
          <p:cNvPr id="27" name="Picture 26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88667" y="3218838"/>
            <a:ext cx="276467" cy="701446"/>
          </a:xfrm>
          <a:prstGeom prst="rect">
            <a:avLst/>
          </a:prstGeom>
        </p:spPr>
      </p:pic>
      <p:pic>
        <p:nvPicPr>
          <p:cNvPr id="48" name="Picture 47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25371" y="3218838"/>
            <a:ext cx="276467" cy="701446"/>
          </a:xfrm>
          <a:prstGeom prst="rect">
            <a:avLst/>
          </a:prstGeom>
        </p:spPr>
      </p:pic>
      <p:pic>
        <p:nvPicPr>
          <p:cNvPr id="50" name="Picture 49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07947" y="3920284"/>
            <a:ext cx="276467" cy="701446"/>
          </a:xfrm>
          <a:prstGeom prst="rect">
            <a:avLst/>
          </a:prstGeom>
        </p:spPr>
      </p:pic>
      <p:pic>
        <p:nvPicPr>
          <p:cNvPr id="51" name="Picture 50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41627" y="3920284"/>
            <a:ext cx="276467" cy="701446"/>
          </a:xfrm>
          <a:prstGeom prst="rect">
            <a:avLst/>
          </a:prstGeom>
        </p:spPr>
      </p:pic>
      <p:pic>
        <p:nvPicPr>
          <p:cNvPr id="52" name="Picture 51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65147" y="3920284"/>
            <a:ext cx="276467" cy="701446"/>
          </a:xfrm>
          <a:prstGeom prst="rect">
            <a:avLst/>
          </a:prstGeom>
        </p:spPr>
      </p:pic>
      <p:pic>
        <p:nvPicPr>
          <p:cNvPr id="53" name="Picture 52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88667" y="3920284"/>
            <a:ext cx="276467" cy="701446"/>
          </a:xfrm>
          <a:prstGeom prst="rect">
            <a:avLst/>
          </a:prstGeom>
        </p:spPr>
      </p:pic>
      <p:pic>
        <p:nvPicPr>
          <p:cNvPr id="54" name="Picture 53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25371" y="3920284"/>
            <a:ext cx="276467" cy="701446"/>
          </a:xfrm>
          <a:prstGeom prst="rect">
            <a:avLst/>
          </a:prstGeom>
        </p:spPr>
      </p:pic>
      <p:pic>
        <p:nvPicPr>
          <p:cNvPr id="55" name="Picture 54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07947" y="4634818"/>
            <a:ext cx="276467" cy="701446"/>
          </a:xfrm>
          <a:prstGeom prst="rect">
            <a:avLst/>
          </a:prstGeom>
        </p:spPr>
      </p:pic>
      <p:pic>
        <p:nvPicPr>
          <p:cNvPr id="56" name="Picture 55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41627" y="4634818"/>
            <a:ext cx="276467" cy="701446"/>
          </a:xfrm>
          <a:prstGeom prst="rect">
            <a:avLst/>
          </a:prstGeom>
        </p:spPr>
      </p:pic>
      <p:pic>
        <p:nvPicPr>
          <p:cNvPr id="57" name="Picture 56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65147" y="4634818"/>
            <a:ext cx="276467" cy="701446"/>
          </a:xfrm>
          <a:prstGeom prst="rect">
            <a:avLst/>
          </a:prstGeom>
        </p:spPr>
      </p:pic>
      <p:pic>
        <p:nvPicPr>
          <p:cNvPr id="58" name="Picture 57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88667" y="4634818"/>
            <a:ext cx="276467" cy="701446"/>
          </a:xfrm>
          <a:prstGeom prst="rect">
            <a:avLst/>
          </a:prstGeom>
        </p:spPr>
      </p:pic>
      <p:pic>
        <p:nvPicPr>
          <p:cNvPr id="59" name="Picture 58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25371" y="4634818"/>
            <a:ext cx="276467" cy="701446"/>
          </a:xfrm>
          <a:prstGeom prst="rect">
            <a:avLst/>
          </a:prstGeom>
        </p:spPr>
      </p:pic>
      <p:pic>
        <p:nvPicPr>
          <p:cNvPr id="60" name="Picture 59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07947" y="5336264"/>
            <a:ext cx="276467" cy="701446"/>
          </a:xfrm>
          <a:prstGeom prst="rect">
            <a:avLst/>
          </a:prstGeom>
        </p:spPr>
      </p:pic>
      <p:pic>
        <p:nvPicPr>
          <p:cNvPr id="61" name="Picture 60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41627" y="5336264"/>
            <a:ext cx="276467" cy="701446"/>
          </a:xfrm>
          <a:prstGeom prst="rect">
            <a:avLst/>
          </a:prstGeom>
        </p:spPr>
      </p:pic>
      <p:pic>
        <p:nvPicPr>
          <p:cNvPr id="62" name="Picture 61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65147" y="5336264"/>
            <a:ext cx="276467" cy="701446"/>
          </a:xfrm>
          <a:prstGeom prst="rect">
            <a:avLst/>
          </a:prstGeom>
        </p:spPr>
      </p:pic>
      <p:pic>
        <p:nvPicPr>
          <p:cNvPr id="63" name="Picture 62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88667" y="5336264"/>
            <a:ext cx="276467" cy="701446"/>
          </a:xfrm>
          <a:prstGeom prst="rect">
            <a:avLst/>
          </a:prstGeom>
        </p:spPr>
      </p:pic>
      <p:pic>
        <p:nvPicPr>
          <p:cNvPr id="64" name="Picture 63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25371" y="5336264"/>
            <a:ext cx="276467" cy="701446"/>
          </a:xfrm>
          <a:prstGeom prst="rect">
            <a:avLst/>
          </a:prstGeom>
        </p:spPr>
      </p:pic>
      <p:pic>
        <p:nvPicPr>
          <p:cNvPr id="85" name="Picture 84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06054" y="3219327"/>
            <a:ext cx="276467" cy="701446"/>
          </a:xfrm>
          <a:prstGeom prst="rect">
            <a:avLst/>
          </a:prstGeom>
          <a:noFill/>
        </p:spPr>
      </p:pic>
      <p:pic>
        <p:nvPicPr>
          <p:cNvPr id="86" name="Picture 85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39734" y="3219327"/>
            <a:ext cx="276467" cy="701446"/>
          </a:xfrm>
          <a:prstGeom prst="rect">
            <a:avLst/>
          </a:prstGeom>
          <a:noFill/>
        </p:spPr>
      </p:pic>
      <p:pic>
        <p:nvPicPr>
          <p:cNvPr id="87" name="Picture 86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63254" y="3219327"/>
            <a:ext cx="276467" cy="701446"/>
          </a:xfrm>
          <a:prstGeom prst="rect">
            <a:avLst/>
          </a:prstGeom>
          <a:noFill/>
        </p:spPr>
      </p:pic>
      <p:pic>
        <p:nvPicPr>
          <p:cNvPr id="88" name="Picture 87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86774" y="3219327"/>
            <a:ext cx="276467" cy="701446"/>
          </a:xfrm>
          <a:prstGeom prst="rect">
            <a:avLst/>
          </a:prstGeom>
          <a:noFill/>
        </p:spPr>
      </p:pic>
      <p:pic>
        <p:nvPicPr>
          <p:cNvPr id="89" name="Picture 88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23478" y="3219327"/>
            <a:ext cx="276467" cy="701446"/>
          </a:xfrm>
          <a:prstGeom prst="rect">
            <a:avLst/>
          </a:prstGeom>
          <a:noFill/>
        </p:spPr>
      </p:pic>
      <p:pic>
        <p:nvPicPr>
          <p:cNvPr id="90" name="Picture 89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06054" y="3920773"/>
            <a:ext cx="276467" cy="701446"/>
          </a:xfrm>
          <a:prstGeom prst="rect">
            <a:avLst/>
          </a:prstGeom>
          <a:noFill/>
        </p:spPr>
      </p:pic>
      <p:pic>
        <p:nvPicPr>
          <p:cNvPr id="91" name="Picture 90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39734" y="3920773"/>
            <a:ext cx="276467" cy="701446"/>
          </a:xfrm>
          <a:prstGeom prst="rect">
            <a:avLst/>
          </a:prstGeom>
          <a:noFill/>
        </p:spPr>
      </p:pic>
      <p:pic>
        <p:nvPicPr>
          <p:cNvPr id="92" name="Picture 91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63254" y="3920773"/>
            <a:ext cx="276467" cy="701446"/>
          </a:xfrm>
          <a:prstGeom prst="rect">
            <a:avLst/>
          </a:prstGeom>
          <a:noFill/>
        </p:spPr>
      </p:pic>
      <p:pic>
        <p:nvPicPr>
          <p:cNvPr id="93" name="Picture 92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86774" y="3920773"/>
            <a:ext cx="276467" cy="701446"/>
          </a:xfrm>
          <a:prstGeom prst="rect">
            <a:avLst/>
          </a:prstGeom>
          <a:noFill/>
        </p:spPr>
      </p:pic>
      <p:pic>
        <p:nvPicPr>
          <p:cNvPr id="94" name="Picture 93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23478" y="3920773"/>
            <a:ext cx="276467" cy="701446"/>
          </a:xfrm>
          <a:prstGeom prst="rect">
            <a:avLst/>
          </a:prstGeom>
          <a:noFill/>
        </p:spPr>
      </p:pic>
      <p:pic>
        <p:nvPicPr>
          <p:cNvPr id="95" name="Picture 94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06054" y="4635307"/>
            <a:ext cx="276467" cy="701446"/>
          </a:xfrm>
          <a:prstGeom prst="rect">
            <a:avLst/>
          </a:prstGeom>
          <a:noFill/>
        </p:spPr>
      </p:pic>
      <p:pic>
        <p:nvPicPr>
          <p:cNvPr id="96" name="Picture 95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39734" y="4635307"/>
            <a:ext cx="276467" cy="701446"/>
          </a:xfrm>
          <a:prstGeom prst="rect">
            <a:avLst/>
          </a:prstGeom>
          <a:noFill/>
        </p:spPr>
      </p:pic>
      <p:pic>
        <p:nvPicPr>
          <p:cNvPr id="97" name="Picture 96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63254" y="4635307"/>
            <a:ext cx="276467" cy="701446"/>
          </a:xfrm>
          <a:prstGeom prst="rect">
            <a:avLst/>
          </a:prstGeom>
          <a:noFill/>
        </p:spPr>
      </p:pic>
      <p:pic>
        <p:nvPicPr>
          <p:cNvPr id="98" name="Picture 97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86774" y="4635307"/>
            <a:ext cx="276467" cy="701446"/>
          </a:xfrm>
          <a:prstGeom prst="rect">
            <a:avLst/>
          </a:prstGeom>
          <a:noFill/>
        </p:spPr>
      </p:pic>
      <p:pic>
        <p:nvPicPr>
          <p:cNvPr id="99" name="Picture 98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23478" y="4635307"/>
            <a:ext cx="276467" cy="701446"/>
          </a:xfrm>
          <a:prstGeom prst="rect">
            <a:avLst/>
          </a:prstGeom>
          <a:noFill/>
        </p:spPr>
      </p:pic>
      <p:pic>
        <p:nvPicPr>
          <p:cNvPr id="100" name="Picture 99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06054" y="5336753"/>
            <a:ext cx="276467" cy="701446"/>
          </a:xfrm>
          <a:prstGeom prst="rect">
            <a:avLst/>
          </a:prstGeom>
          <a:noFill/>
        </p:spPr>
      </p:pic>
      <p:pic>
        <p:nvPicPr>
          <p:cNvPr id="101" name="Picture 100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39734" y="5336753"/>
            <a:ext cx="276467" cy="701446"/>
          </a:xfrm>
          <a:prstGeom prst="rect">
            <a:avLst/>
          </a:prstGeom>
          <a:noFill/>
        </p:spPr>
      </p:pic>
      <p:pic>
        <p:nvPicPr>
          <p:cNvPr id="102" name="Picture 101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63254" y="5336753"/>
            <a:ext cx="276467" cy="701446"/>
          </a:xfrm>
          <a:prstGeom prst="rect">
            <a:avLst/>
          </a:prstGeom>
          <a:noFill/>
        </p:spPr>
      </p:pic>
      <p:pic>
        <p:nvPicPr>
          <p:cNvPr id="103" name="Picture 102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86774" y="5336753"/>
            <a:ext cx="276467" cy="701446"/>
          </a:xfrm>
          <a:prstGeom prst="rect">
            <a:avLst/>
          </a:prstGeom>
          <a:noFill/>
        </p:spPr>
      </p:pic>
      <p:pic>
        <p:nvPicPr>
          <p:cNvPr id="104" name="Picture 103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23478" y="5336753"/>
            <a:ext cx="276467" cy="701446"/>
          </a:xfrm>
          <a:prstGeom prst="rect">
            <a:avLst/>
          </a:prstGeom>
          <a:noFill/>
        </p:spPr>
      </p:pic>
      <p:pic>
        <p:nvPicPr>
          <p:cNvPr id="105" name="Picture 104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40754" y="3219327"/>
            <a:ext cx="276467" cy="701446"/>
          </a:xfrm>
          <a:prstGeom prst="rect">
            <a:avLst/>
          </a:prstGeom>
          <a:noFill/>
        </p:spPr>
      </p:pic>
      <p:pic>
        <p:nvPicPr>
          <p:cNvPr id="106" name="Picture 105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74434" y="3219327"/>
            <a:ext cx="276467" cy="701446"/>
          </a:xfrm>
          <a:prstGeom prst="rect">
            <a:avLst/>
          </a:prstGeom>
          <a:noFill/>
        </p:spPr>
      </p:pic>
      <p:pic>
        <p:nvPicPr>
          <p:cNvPr id="107" name="Picture 106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97954" y="3219327"/>
            <a:ext cx="276467" cy="701446"/>
          </a:xfrm>
          <a:prstGeom prst="rect">
            <a:avLst/>
          </a:prstGeom>
          <a:noFill/>
        </p:spPr>
      </p:pic>
      <p:pic>
        <p:nvPicPr>
          <p:cNvPr id="108" name="Picture 107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21474" y="3219327"/>
            <a:ext cx="276467" cy="701446"/>
          </a:xfrm>
          <a:prstGeom prst="rect">
            <a:avLst/>
          </a:prstGeom>
          <a:noFill/>
        </p:spPr>
      </p:pic>
      <p:pic>
        <p:nvPicPr>
          <p:cNvPr id="109" name="Picture 108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58178" y="3219327"/>
            <a:ext cx="276467" cy="701446"/>
          </a:xfrm>
          <a:prstGeom prst="rect">
            <a:avLst/>
          </a:prstGeom>
          <a:noFill/>
        </p:spPr>
      </p:pic>
      <p:pic>
        <p:nvPicPr>
          <p:cNvPr id="110" name="Picture 109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40754" y="3920773"/>
            <a:ext cx="276467" cy="701446"/>
          </a:xfrm>
          <a:prstGeom prst="rect">
            <a:avLst/>
          </a:prstGeom>
          <a:noFill/>
        </p:spPr>
      </p:pic>
      <p:pic>
        <p:nvPicPr>
          <p:cNvPr id="111" name="Picture 110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74434" y="3920773"/>
            <a:ext cx="276467" cy="701446"/>
          </a:xfrm>
          <a:prstGeom prst="rect">
            <a:avLst/>
          </a:prstGeom>
          <a:noFill/>
        </p:spPr>
      </p:pic>
      <p:pic>
        <p:nvPicPr>
          <p:cNvPr id="112" name="Picture 111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97954" y="3920773"/>
            <a:ext cx="276467" cy="701446"/>
          </a:xfrm>
          <a:prstGeom prst="rect">
            <a:avLst/>
          </a:prstGeom>
          <a:noFill/>
        </p:spPr>
      </p:pic>
      <p:pic>
        <p:nvPicPr>
          <p:cNvPr id="113" name="Picture 112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21474" y="3920773"/>
            <a:ext cx="276467" cy="701446"/>
          </a:xfrm>
          <a:prstGeom prst="rect">
            <a:avLst/>
          </a:prstGeom>
          <a:noFill/>
        </p:spPr>
      </p:pic>
      <p:pic>
        <p:nvPicPr>
          <p:cNvPr id="114" name="Picture 113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58178" y="3920773"/>
            <a:ext cx="276467" cy="701446"/>
          </a:xfrm>
          <a:prstGeom prst="rect">
            <a:avLst/>
          </a:prstGeom>
          <a:noFill/>
        </p:spPr>
      </p:pic>
      <p:pic>
        <p:nvPicPr>
          <p:cNvPr id="115" name="Picture 114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40754" y="4635307"/>
            <a:ext cx="276467" cy="701446"/>
          </a:xfrm>
          <a:prstGeom prst="rect">
            <a:avLst/>
          </a:prstGeom>
          <a:noFill/>
        </p:spPr>
      </p:pic>
      <p:pic>
        <p:nvPicPr>
          <p:cNvPr id="116" name="Picture 115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74434" y="4635307"/>
            <a:ext cx="276467" cy="701446"/>
          </a:xfrm>
          <a:prstGeom prst="rect">
            <a:avLst/>
          </a:prstGeom>
          <a:noFill/>
        </p:spPr>
      </p:pic>
      <p:pic>
        <p:nvPicPr>
          <p:cNvPr id="117" name="Picture 116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97954" y="4635307"/>
            <a:ext cx="276467" cy="701446"/>
          </a:xfrm>
          <a:prstGeom prst="rect">
            <a:avLst/>
          </a:prstGeom>
          <a:noFill/>
        </p:spPr>
      </p:pic>
      <p:pic>
        <p:nvPicPr>
          <p:cNvPr id="118" name="Picture 117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21474" y="4635307"/>
            <a:ext cx="276467" cy="701446"/>
          </a:xfrm>
          <a:prstGeom prst="rect">
            <a:avLst/>
          </a:prstGeom>
          <a:noFill/>
        </p:spPr>
      </p:pic>
      <p:pic>
        <p:nvPicPr>
          <p:cNvPr id="119" name="Picture 118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58178" y="4635307"/>
            <a:ext cx="276467" cy="701446"/>
          </a:xfrm>
          <a:prstGeom prst="rect">
            <a:avLst/>
          </a:prstGeom>
          <a:noFill/>
        </p:spPr>
      </p:pic>
      <p:pic>
        <p:nvPicPr>
          <p:cNvPr id="120" name="Picture 119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40754" y="5336753"/>
            <a:ext cx="276467" cy="701446"/>
          </a:xfrm>
          <a:prstGeom prst="rect">
            <a:avLst/>
          </a:prstGeom>
          <a:noFill/>
        </p:spPr>
      </p:pic>
      <p:pic>
        <p:nvPicPr>
          <p:cNvPr id="121" name="Picture 120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74434" y="5336753"/>
            <a:ext cx="276467" cy="701446"/>
          </a:xfrm>
          <a:prstGeom prst="rect">
            <a:avLst/>
          </a:prstGeom>
          <a:noFill/>
        </p:spPr>
      </p:pic>
      <p:pic>
        <p:nvPicPr>
          <p:cNvPr id="122" name="Picture 121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97954" y="5336753"/>
            <a:ext cx="276467" cy="701446"/>
          </a:xfrm>
          <a:prstGeom prst="rect">
            <a:avLst/>
          </a:prstGeom>
          <a:noFill/>
        </p:spPr>
      </p:pic>
      <p:pic>
        <p:nvPicPr>
          <p:cNvPr id="123" name="Picture 122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21474" y="5336753"/>
            <a:ext cx="276467" cy="701446"/>
          </a:xfrm>
          <a:prstGeom prst="rect">
            <a:avLst/>
          </a:prstGeom>
          <a:noFill/>
        </p:spPr>
      </p:pic>
      <p:pic>
        <p:nvPicPr>
          <p:cNvPr id="124" name="Picture 123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58178" y="5336753"/>
            <a:ext cx="276467" cy="701446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3253994" y="6223000"/>
            <a:ext cx="71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Asian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1192815" y="622300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White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6783911" y="6223000"/>
            <a:ext cx="779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Latino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5066087" y="6210098"/>
            <a:ext cx="692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Black</a:t>
            </a:r>
          </a:p>
        </p:txBody>
      </p:sp>
      <p:pic>
        <p:nvPicPr>
          <p:cNvPr id="128" name="Picture 1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09161" y="5322687"/>
            <a:ext cx="276273" cy="700957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43428" y="5323176"/>
            <a:ext cx="276273" cy="700957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80624" y="5323176"/>
            <a:ext cx="276273" cy="700957"/>
          </a:xfrm>
          <a:prstGeom prst="rect">
            <a:avLst/>
          </a:prstGeom>
        </p:spPr>
      </p:pic>
      <p:pic>
        <p:nvPicPr>
          <p:cNvPr id="131" name="Picture 1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32668" y="5322687"/>
            <a:ext cx="276273" cy="700957"/>
          </a:xfrm>
          <a:prstGeom prst="rect">
            <a:avLst/>
          </a:prstGeom>
        </p:spPr>
      </p:pic>
      <p:pic>
        <p:nvPicPr>
          <p:cNvPr id="132" name="Picture 1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67845" y="5323176"/>
            <a:ext cx="276273" cy="700957"/>
          </a:xfrm>
          <a:prstGeom prst="rect">
            <a:avLst/>
          </a:prstGeom>
        </p:spPr>
      </p:pic>
      <p:pic>
        <p:nvPicPr>
          <p:cNvPr id="133" name="Picture 1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08702" y="4622219"/>
            <a:ext cx="276273" cy="700957"/>
          </a:xfrm>
          <a:prstGeom prst="rect">
            <a:avLst/>
          </a:prstGeom>
        </p:spPr>
      </p:pic>
      <p:pic>
        <p:nvPicPr>
          <p:cNvPr id="134" name="Picture 1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42969" y="4622708"/>
            <a:ext cx="276273" cy="700957"/>
          </a:xfrm>
          <a:prstGeom prst="rect">
            <a:avLst/>
          </a:prstGeom>
        </p:spPr>
      </p:pic>
      <p:pic>
        <p:nvPicPr>
          <p:cNvPr id="135" name="Picture 1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80165" y="4622708"/>
            <a:ext cx="276273" cy="700957"/>
          </a:xfrm>
          <a:prstGeom prst="rect">
            <a:avLst/>
          </a:prstGeom>
        </p:spPr>
      </p:pic>
      <p:pic>
        <p:nvPicPr>
          <p:cNvPr id="136" name="Picture 1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32209" y="4622219"/>
            <a:ext cx="276273" cy="700957"/>
          </a:xfrm>
          <a:prstGeom prst="rect">
            <a:avLst/>
          </a:prstGeom>
        </p:spPr>
      </p:pic>
      <p:pic>
        <p:nvPicPr>
          <p:cNvPr id="137" name="Picture 1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67386" y="4622708"/>
            <a:ext cx="276273" cy="700957"/>
          </a:xfrm>
          <a:prstGeom prst="rect">
            <a:avLst/>
          </a:prstGeom>
        </p:spPr>
      </p:pic>
      <p:pic>
        <p:nvPicPr>
          <p:cNvPr id="138" name="Picture 1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08702" y="3920284"/>
            <a:ext cx="276273" cy="700957"/>
          </a:xfrm>
          <a:prstGeom prst="rect">
            <a:avLst/>
          </a:prstGeom>
        </p:spPr>
      </p:pic>
      <p:pic>
        <p:nvPicPr>
          <p:cNvPr id="139" name="Picture 1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42969" y="3920773"/>
            <a:ext cx="276273" cy="700957"/>
          </a:xfrm>
          <a:prstGeom prst="rect">
            <a:avLst/>
          </a:prstGeom>
        </p:spPr>
      </p:pic>
      <p:pic>
        <p:nvPicPr>
          <p:cNvPr id="140" name="Picture 1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80165" y="3920773"/>
            <a:ext cx="276273" cy="700957"/>
          </a:xfrm>
          <a:prstGeom prst="rect">
            <a:avLst/>
          </a:prstGeom>
        </p:spPr>
      </p:pic>
      <p:pic>
        <p:nvPicPr>
          <p:cNvPr id="141" name="Picture 1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32209" y="3920284"/>
            <a:ext cx="276273" cy="700957"/>
          </a:xfrm>
          <a:prstGeom prst="rect">
            <a:avLst/>
          </a:prstGeom>
        </p:spPr>
      </p:pic>
      <p:pic>
        <p:nvPicPr>
          <p:cNvPr id="142" name="Picture 1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67386" y="3920773"/>
            <a:ext cx="276273" cy="700957"/>
          </a:xfrm>
          <a:prstGeom prst="rect">
            <a:avLst/>
          </a:prstGeom>
        </p:spPr>
      </p:pic>
      <p:pic>
        <p:nvPicPr>
          <p:cNvPr id="143" name="Picture 1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08702" y="3205750"/>
            <a:ext cx="276273" cy="700957"/>
          </a:xfrm>
          <a:prstGeom prst="rect">
            <a:avLst/>
          </a:prstGeom>
        </p:spPr>
      </p:pic>
      <p:pic>
        <p:nvPicPr>
          <p:cNvPr id="144" name="Picture 14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42969" y="3206239"/>
            <a:ext cx="276273" cy="700957"/>
          </a:xfrm>
          <a:prstGeom prst="rect">
            <a:avLst/>
          </a:prstGeom>
        </p:spPr>
      </p:pic>
      <p:pic>
        <p:nvPicPr>
          <p:cNvPr id="145" name="Picture 14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80165" y="3206239"/>
            <a:ext cx="276273" cy="700957"/>
          </a:xfrm>
          <a:prstGeom prst="rect">
            <a:avLst/>
          </a:prstGeom>
        </p:spPr>
      </p:pic>
      <p:pic>
        <p:nvPicPr>
          <p:cNvPr id="146" name="Picture 1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32209" y="3205750"/>
            <a:ext cx="276273" cy="700957"/>
          </a:xfrm>
          <a:prstGeom prst="rect">
            <a:avLst/>
          </a:prstGeom>
        </p:spPr>
      </p:pic>
      <p:pic>
        <p:nvPicPr>
          <p:cNvPr id="147" name="Picture 14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67386" y="3206239"/>
            <a:ext cx="276273" cy="70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139 -0.20926 " pathEditMode="relative" ptsTypes="AA">
                                      <p:cBhvr>
                                        <p:cTn id="6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139 -0.20926 " pathEditMode="relative" ptsTypes="AA">
                                      <p:cBhvr>
                                        <p:cTn id="8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139 -0.20926 " pathEditMode="relative" ptsTypes="AA">
                                      <p:cBhvr>
                                        <p:cTn id="10" dur="2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139 -0.20926 " pathEditMode="relative" ptsTypes="AA">
                                      <p:cBhvr>
                                        <p:cTn id="12" dur="2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0 L -0.00104 -0.2090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1046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0 L -0.00017 -0.2090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1046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0 L 0.00017 -0.2090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46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0 L -0.00017 -0.2090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1046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 L 3.33333E-6 -0.20903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10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0 L -0.00017 -0.2090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10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0 L -0.00069 -0.2090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10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75552" y="199622"/>
            <a:ext cx="8928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Disproportionality in Access to Exam Schools for Males by Race/Ethnicity (Gr. 7-12)</a:t>
            </a:r>
          </a:p>
        </p:txBody>
      </p:sp>
      <p:pic>
        <p:nvPicPr>
          <p:cNvPr id="38" name="Picture 37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07947" y="3206239"/>
            <a:ext cx="276467" cy="701446"/>
          </a:xfrm>
          <a:prstGeom prst="rect">
            <a:avLst/>
          </a:prstGeom>
        </p:spPr>
      </p:pic>
      <p:pic>
        <p:nvPicPr>
          <p:cNvPr id="25" name="Picture 24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41627" y="3206239"/>
            <a:ext cx="276467" cy="701446"/>
          </a:xfrm>
          <a:prstGeom prst="rect">
            <a:avLst/>
          </a:prstGeom>
        </p:spPr>
      </p:pic>
      <p:pic>
        <p:nvPicPr>
          <p:cNvPr id="26" name="Picture 25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65147" y="3206239"/>
            <a:ext cx="276467" cy="701446"/>
          </a:xfrm>
          <a:prstGeom prst="rect">
            <a:avLst/>
          </a:prstGeom>
        </p:spPr>
      </p:pic>
      <p:pic>
        <p:nvPicPr>
          <p:cNvPr id="27" name="Picture 26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88667" y="3206239"/>
            <a:ext cx="276467" cy="701446"/>
          </a:xfrm>
          <a:prstGeom prst="rect">
            <a:avLst/>
          </a:prstGeom>
        </p:spPr>
      </p:pic>
      <p:pic>
        <p:nvPicPr>
          <p:cNvPr id="48" name="Picture 47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25371" y="3206239"/>
            <a:ext cx="276467" cy="701446"/>
          </a:xfrm>
          <a:prstGeom prst="rect">
            <a:avLst/>
          </a:prstGeom>
        </p:spPr>
      </p:pic>
      <p:pic>
        <p:nvPicPr>
          <p:cNvPr id="55" name="Picture 54" descr="man-asian.png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07947" y="4622219"/>
            <a:ext cx="276467" cy="701446"/>
          </a:xfrm>
          <a:prstGeom prst="rect">
            <a:avLst/>
          </a:prstGeom>
        </p:spPr>
      </p:pic>
      <p:pic>
        <p:nvPicPr>
          <p:cNvPr id="56" name="Picture 55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41627" y="4622219"/>
            <a:ext cx="276467" cy="701446"/>
          </a:xfrm>
          <a:prstGeom prst="rect">
            <a:avLst/>
          </a:prstGeom>
        </p:spPr>
      </p:pic>
      <p:pic>
        <p:nvPicPr>
          <p:cNvPr id="57" name="Picture 56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65147" y="4622219"/>
            <a:ext cx="276467" cy="701446"/>
          </a:xfrm>
          <a:prstGeom prst="rect">
            <a:avLst/>
          </a:prstGeom>
        </p:spPr>
      </p:pic>
      <p:pic>
        <p:nvPicPr>
          <p:cNvPr id="58" name="Picture 57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88667" y="4622219"/>
            <a:ext cx="276467" cy="701446"/>
          </a:xfrm>
          <a:prstGeom prst="rect">
            <a:avLst/>
          </a:prstGeom>
        </p:spPr>
      </p:pic>
      <p:pic>
        <p:nvPicPr>
          <p:cNvPr id="59" name="Picture 58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25371" y="4622219"/>
            <a:ext cx="276467" cy="701446"/>
          </a:xfrm>
          <a:prstGeom prst="rect">
            <a:avLst/>
          </a:prstGeom>
        </p:spPr>
      </p:pic>
      <p:pic>
        <p:nvPicPr>
          <p:cNvPr id="60" name="Picture 59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07947" y="5323665"/>
            <a:ext cx="276467" cy="701446"/>
          </a:xfrm>
          <a:prstGeom prst="rect">
            <a:avLst/>
          </a:prstGeom>
        </p:spPr>
      </p:pic>
      <p:pic>
        <p:nvPicPr>
          <p:cNvPr id="61" name="Picture 60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41627" y="5323665"/>
            <a:ext cx="276467" cy="701446"/>
          </a:xfrm>
          <a:prstGeom prst="rect">
            <a:avLst/>
          </a:prstGeom>
        </p:spPr>
      </p:pic>
      <p:pic>
        <p:nvPicPr>
          <p:cNvPr id="62" name="Picture 61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65147" y="5323665"/>
            <a:ext cx="276467" cy="701446"/>
          </a:xfrm>
          <a:prstGeom prst="rect">
            <a:avLst/>
          </a:prstGeom>
        </p:spPr>
      </p:pic>
      <p:pic>
        <p:nvPicPr>
          <p:cNvPr id="63" name="Picture 62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88667" y="5323665"/>
            <a:ext cx="276467" cy="701446"/>
          </a:xfrm>
          <a:prstGeom prst="rect">
            <a:avLst/>
          </a:prstGeom>
        </p:spPr>
      </p:pic>
      <p:pic>
        <p:nvPicPr>
          <p:cNvPr id="64" name="Picture 63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25371" y="5323665"/>
            <a:ext cx="276467" cy="701446"/>
          </a:xfrm>
          <a:prstGeom prst="rect">
            <a:avLst/>
          </a:prstGeom>
        </p:spPr>
      </p:pic>
      <p:pic>
        <p:nvPicPr>
          <p:cNvPr id="85" name="Picture 84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09254" y="3206239"/>
            <a:ext cx="276467" cy="701446"/>
          </a:xfrm>
          <a:prstGeom prst="rect">
            <a:avLst/>
          </a:prstGeom>
          <a:noFill/>
        </p:spPr>
      </p:pic>
      <p:pic>
        <p:nvPicPr>
          <p:cNvPr id="87" name="Picture 86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66454" y="3206239"/>
            <a:ext cx="276467" cy="701446"/>
          </a:xfrm>
          <a:prstGeom prst="rect">
            <a:avLst/>
          </a:prstGeom>
          <a:noFill/>
        </p:spPr>
      </p:pic>
      <p:pic>
        <p:nvPicPr>
          <p:cNvPr id="88" name="Picture 87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89974" y="3206239"/>
            <a:ext cx="276467" cy="701446"/>
          </a:xfrm>
          <a:prstGeom prst="rect">
            <a:avLst/>
          </a:prstGeom>
          <a:noFill/>
        </p:spPr>
      </p:pic>
      <p:pic>
        <p:nvPicPr>
          <p:cNvPr id="89" name="Picture 88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26678" y="3206239"/>
            <a:ext cx="276467" cy="701446"/>
          </a:xfrm>
          <a:prstGeom prst="rect">
            <a:avLst/>
          </a:prstGeom>
          <a:noFill/>
        </p:spPr>
      </p:pic>
      <p:pic>
        <p:nvPicPr>
          <p:cNvPr id="90" name="Picture 89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09254" y="3907685"/>
            <a:ext cx="276467" cy="701446"/>
          </a:xfrm>
          <a:prstGeom prst="rect">
            <a:avLst/>
          </a:prstGeom>
          <a:noFill/>
        </p:spPr>
      </p:pic>
      <p:pic>
        <p:nvPicPr>
          <p:cNvPr id="91" name="Picture 90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42934" y="3907685"/>
            <a:ext cx="276467" cy="701446"/>
          </a:xfrm>
          <a:prstGeom prst="rect">
            <a:avLst/>
          </a:prstGeom>
          <a:noFill/>
        </p:spPr>
      </p:pic>
      <p:pic>
        <p:nvPicPr>
          <p:cNvPr id="92" name="Picture 91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66454" y="3907685"/>
            <a:ext cx="276467" cy="701446"/>
          </a:xfrm>
          <a:prstGeom prst="rect">
            <a:avLst/>
          </a:prstGeom>
          <a:noFill/>
        </p:spPr>
      </p:pic>
      <p:pic>
        <p:nvPicPr>
          <p:cNvPr id="93" name="Picture 92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89974" y="3907685"/>
            <a:ext cx="276467" cy="701446"/>
          </a:xfrm>
          <a:prstGeom prst="rect">
            <a:avLst/>
          </a:prstGeom>
          <a:noFill/>
        </p:spPr>
      </p:pic>
      <p:pic>
        <p:nvPicPr>
          <p:cNvPr id="94" name="Picture 93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26678" y="3907685"/>
            <a:ext cx="276467" cy="701446"/>
          </a:xfrm>
          <a:prstGeom prst="rect">
            <a:avLst/>
          </a:prstGeom>
          <a:noFill/>
        </p:spPr>
      </p:pic>
      <p:pic>
        <p:nvPicPr>
          <p:cNvPr id="95" name="Picture 94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09254" y="4622219"/>
            <a:ext cx="276467" cy="701446"/>
          </a:xfrm>
          <a:prstGeom prst="rect">
            <a:avLst/>
          </a:prstGeom>
          <a:noFill/>
        </p:spPr>
      </p:pic>
      <p:pic>
        <p:nvPicPr>
          <p:cNvPr id="96" name="Picture 95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42934" y="4622219"/>
            <a:ext cx="276467" cy="701446"/>
          </a:xfrm>
          <a:prstGeom prst="rect">
            <a:avLst/>
          </a:prstGeom>
          <a:noFill/>
        </p:spPr>
      </p:pic>
      <p:pic>
        <p:nvPicPr>
          <p:cNvPr id="97" name="Picture 96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66454" y="4622219"/>
            <a:ext cx="276467" cy="701446"/>
          </a:xfrm>
          <a:prstGeom prst="rect">
            <a:avLst/>
          </a:prstGeom>
          <a:noFill/>
        </p:spPr>
      </p:pic>
      <p:pic>
        <p:nvPicPr>
          <p:cNvPr id="98" name="Picture 97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89974" y="4622219"/>
            <a:ext cx="276467" cy="701446"/>
          </a:xfrm>
          <a:prstGeom prst="rect">
            <a:avLst/>
          </a:prstGeom>
          <a:noFill/>
        </p:spPr>
      </p:pic>
      <p:pic>
        <p:nvPicPr>
          <p:cNvPr id="99" name="Picture 98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26678" y="4622219"/>
            <a:ext cx="276467" cy="701446"/>
          </a:xfrm>
          <a:prstGeom prst="rect">
            <a:avLst/>
          </a:prstGeom>
          <a:noFill/>
        </p:spPr>
      </p:pic>
      <p:pic>
        <p:nvPicPr>
          <p:cNvPr id="100" name="Picture 99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09254" y="5323665"/>
            <a:ext cx="276467" cy="701446"/>
          </a:xfrm>
          <a:prstGeom prst="rect">
            <a:avLst/>
          </a:prstGeom>
          <a:noFill/>
        </p:spPr>
      </p:pic>
      <p:pic>
        <p:nvPicPr>
          <p:cNvPr id="101" name="Picture 100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42934" y="5323665"/>
            <a:ext cx="276467" cy="701446"/>
          </a:xfrm>
          <a:prstGeom prst="rect">
            <a:avLst/>
          </a:prstGeom>
          <a:noFill/>
        </p:spPr>
      </p:pic>
      <p:pic>
        <p:nvPicPr>
          <p:cNvPr id="102" name="Picture 101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66454" y="5323665"/>
            <a:ext cx="276467" cy="701446"/>
          </a:xfrm>
          <a:prstGeom prst="rect">
            <a:avLst/>
          </a:prstGeom>
          <a:noFill/>
        </p:spPr>
      </p:pic>
      <p:pic>
        <p:nvPicPr>
          <p:cNvPr id="103" name="Picture 102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89974" y="5323665"/>
            <a:ext cx="276467" cy="701446"/>
          </a:xfrm>
          <a:prstGeom prst="rect">
            <a:avLst/>
          </a:prstGeom>
          <a:noFill/>
        </p:spPr>
      </p:pic>
      <p:pic>
        <p:nvPicPr>
          <p:cNvPr id="104" name="Picture 103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26678" y="5323665"/>
            <a:ext cx="276467" cy="701446"/>
          </a:xfrm>
          <a:prstGeom prst="rect">
            <a:avLst/>
          </a:prstGeom>
          <a:noFill/>
        </p:spPr>
      </p:pic>
      <p:pic>
        <p:nvPicPr>
          <p:cNvPr id="105" name="Picture 104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942354" y="3206239"/>
            <a:ext cx="276467" cy="701446"/>
          </a:xfrm>
          <a:prstGeom prst="rect">
            <a:avLst/>
          </a:prstGeom>
          <a:noFill/>
        </p:spPr>
      </p:pic>
      <p:pic>
        <p:nvPicPr>
          <p:cNvPr id="107" name="Picture 106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99554" y="3206239"/>
            <a:ext cx="276467" cy="701446"/>
          </a:xfrm>
          <a:prstGeom prst="rect">
            <a:avLst/>
          </a:prstGeom>
          <a:noFill/>
        </p:spPr>
      </p:pic>
      <p:pic>
        <p:nvPicPr>
          <p:cNvPr id="108" name="Picture 107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23074" y="3206239"/>
            <a:ext cx="276467" cy="701446"/>
          </a:xfrm>
          <a:prstGeom prst="rect">
            <a:avLst/>
          </a:prstGeom>
          <a:noFill/>
        </p:spPr>
      </p:pic>
      <p:pic>
        <p:nvPicPr>
          <p:cNvPr id="109" name="Picture 108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59778" y="3206239"/>
            <a:ext cx="276467" cy="701446"/>
          </a:xfrm>
          <a:prstGeom prst="rect">
            <a:avLst/>
          </a:prstGeom>
          <a:noFill/>
        </p:spPr>
      </p:pic>
      <p:pic>
        <p:nvPicPr>
          <p:cNvPr id="110" name="Picture 109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942354" y="3907685"/>
            <a:ext cx="276467" cy="701446"/>
          </a:xfrm>
          <a:prstGeom prst="rect">
            <a:avLst/>
          </a:prstGeom>
          <a:noFill/>
        </p:spPr>
      </p:pic>
      <p:pic>
        <p:nvPicPr>
          <p:cNvPr id="111" name="Picture 110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76034" y="3907685"/>
            <a:ext cx="276467" cy="701446"/>
          </a:xfrm>
          <a:prstGeom prst="rect">
            <a:avLst/>
          </a:prstGeom>
          <a:noFill/>
        </p:spPr>
      </p:pic>
      <p:pic>
        <p:nvPicPr>
          <p:cNvPr id="112" name="Picture 111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99554" y="3907685"/>
            <a:ext cx="276467" cy="701446"/>
          </a:xfrm>
          <a:prstGeom prst="rect">
            <a:avLst/>
          </a:prstGeom>
          <a:noFill/>
        </p:spPr>
      </p:pic>
      <p:pic>
        <p:nvPicPr>
          <p:cNvPr id="113" name="Picture 112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23074" y="3907685"/>
            <a:ext cx="276467" cy="701446"/>
          </a:xfrm>
          <a:prstGeom prst="rect">
            <a:avLst/>
          </a:prstGeom>
          <a:noFill/>
        </p:spPr>
      </p:pic>
      <p:pic>
        <p:nvPicPr>
          <p:cNvPr id="114" name="Picture 113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59778" y="3907685"/>
            <a:ext cx="276467" cy="701446"/>
          </a:xfrm>
          <a:prstGeom prst="rect">
            <a:avLst/>
          </a:prstGeom>
          <a:noFill/>
        </p:spPr>
      </p:pic>
      <p:pic>
        <p:nvPicPr>
          <p:cNvPr id="115" name="Picture 114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942354" y="4622219"/>
            <a:ext cx="276467" cy="701446"/>
          </a:xfrm>
          <a:prstGeom prst="rect">
            <a:avLst/>
          </a:prstGeom>
          <a:noFill/>
        </p:spPr>
      </p:pic>
      <p:pic>
        <p:nvPicPr>
          <p:cNvPr id="116" name="Picture 115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76034" y="4622219"/>
            <a:ext cx="276467" cy="701446"/>
          </a:xfrm>
          <a:prstGeom prst="rect">
            <a:avLst/>
          </a:prstGeom>
          <a:noFill/>
        </p:spPr>
      </p:pic>
      <p:pic>
        <p:nvPicPr>
          <p:cNvPr id="117" name="Picture 116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99554" y="4622219"/>
            <a:ext cx="276467" cy="701446"/>
          </a:xfrm>
          <a:prstGeom prst="rect">
            <a:avLst/>
          </a:prstGeom>
          <a:noFill/>
        </p:spPr>
      </p:pic>
      <p:pic>
        <p:nvPicPr>
          <p:cNvPr id="118" name="Picture 117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23074" y="4622219"/>
            <a:ext cx="276467" cy="701446"/>
          </a:xfrm>
          <a:prstGeom prst="rect">
            <a:avLst/>
          </a:prstGeom>
          <a:noFill/>
        </p:spPr>
      </p:pic>
      <p:pic>
        <p:nvPicPr>
          <p:cNvPr id="119" name="Picture 118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59778" y="4622219"/>
            <a:ext cx="276467" cy="701446"/>
          </a:xfrm>
          <a:prstGeom prst="rect">
            <a:avLst/>
          </a:prstGeom>
          <a:noFill/>
        </p:spPr>
      </p:pic>
      <p:pic>
        <p:nvPicPr>
          <p:cNvPr id="120" name="Picture 119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942354" y="5323665"/>
            <a:ext cx="276467" cy="701446"/>
          </a:xfrm>
          <a:prstGeom prst="rect">
            <a:avLst/>
          </a:prstGeom>
          <a:noFill/>
        </p:spPr>
      </p:pic>
      <p:pic>
        <p:nvPicPr>
          <p:cNvPr id="121" name="Picture 120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76034" y="5323665"/>
            <a:ext cx="276467" cy="701446"/>
          </a:xfrm>
          <a:prstGeom prst="rect">
            <a:avLst/>
          </a:prstGeom>
          <a:noFill/>
        </p:spPr>
      </p:pic>
      <p:pic>
        <p:nvPicPr>
          <p:cNvPr id="122" name="Picture 121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99554" y="5323665"/>
            <a:ext cx="276467" cy="701446"/>
          </a:xfrm>
          <a:prstGeom prst="rect">
            <a:avLst/>
          </a:prstGeom>
          <a:noFill/>
        </p:spPr>
      </p:pic>
      <p:pic>
        <p:nvPicPr>
          <p:cNvPr id="123" name="Picture 122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23074" y="5323665"/>
            <a:ext cx="276467" cy="701446"/>
          </a:xfrm>
          <a:prstGeom prst="rect">
            <a:avLst/>
          </a:prstGeom>
          <a:noFill/>
        </p:spPr>
      </p:pic>
      <p:pic>
        <p:nvPicPr>
          <p:cNvPr id="124" name="Picture 123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59778" y="5323665"/>
            <a:ext cx="276467" cy="701446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3214231" y="6197600"/>
            <a:ext cx="71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Asian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1142015" y="619760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White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6987111" y="6235700"/>
            <a:ext cx="779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Latino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5218821" y="6235700"/>
            <a:ext cx="692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Black</a:t>
            </a:r>
          </a:p>
        </p:txBody>
      </p:sp>
      <p:pic>
        <p:nvPicPr>
          <p:cNvPr id="138" name="Picture 137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42934" y="3206239"/>
            <a:ext cx="276467" cy="701446"/>
          </a:xfrm>
          <a:prstGeom prst="rect">
            <a:avLst/>
          </a:prstGeom>
          <a:noFill/>
        </p:spPr>
      </p:pic>
      <p:pic>
        <p:nvPicPr>
          <p:cNvPr id="139" name="Picture 138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76034" y="3206239"/>
            <a:ext cx="276467" cy="701446"/>
          </a:xfrm>
          <a:prstGeom prst="rect">
            <a:avLst/>
          </a:prstGeom>
          <a:noFill/>
        </p:spPr>
      </p:pic>
      <p:pic>
        <p:nvPicPr>
          <p:cNvPr id="140" name="Picture 139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07947" y="3907685"/>
            <a:ext cx="276467" cy="701446"/>
          </a:xfrm>
          <a:prstGeom prst="rect">
            <a:avLst/>
          </a:prstGeom>
        </p:spPr>
      </p:pic>
      <p:pic>
        <p:nvPicPr>
          <p:cNvPr id="141" name="Picture 140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41627" y="3907685"/>
            <a:ext cx="276467" cy="701446"/>
          </a:xfrm>
          <a:prstGeom prst="rect">
            <a:avLst/>
          </a:prstGeom>
        </p:spPr>
      </p:pic>
      <p:pic>
        <p:nvPicPr>
          <p:cNvPr id="142" name="Picture 141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65147" y="3907685"/>
            <a:ext cx="276467" cy="701446"/>
          </a:xfrm>
          <a:prstGeom prst="rect">
            <a:avLst/>
          </a:prstGeom>
        </p:spPr>
      </p:pic>
      <p:pic>
        <p:nvPicPr>
          <p:cNvPr id="143" name="Picture 142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88667" y="3907685"/>
            <a:ext cx="276467" cy="701446"/>
          </a:xfrm>
          <a:prstGeom prst="rect">
            <a:avLst/>
          </a:prstGeom>
        </p:spPr>
      </p:pic>
      <p:pic>
        <p:nvPicPr>
          <p:cNvPr id="144" name="Picture 143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25371" y="3907685"/>
            <a:ext cx="276467" cy="701446"/>
          </a:xfrm>
          <a:prstGeom prst="rect">
            <a:avLst/>
          </a:prstGeom>
        </p:spPr>
      </p:pic>
      <p:pic>
        <p:nvPicPr>
          <p:cNvPr id="128" name="Picture 1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8361" y="5323176"/>
            <a:ext cx="276273" cy="700957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92628" y="5323665"/>
            <a:ext cx="276273" cy="700957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29824" y="5323665"/>
            <a:ext cx="276273" cy="700957"/>
          </a:xfrm>
          <a:prstGeom prst="rect">
            <a:avLst/>
          </a:prstGeom>
        </p:spPr>
      </p:pic>
      <p:pic>
        <p:nvPicPr>
          <p:cNvPr id="131" name="Picture 1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81868" y="5323176"/>
            <a:ext cx="276273" cy="700957"/>
          </a:xfrm>
          <a:prstGeom prst="rect">
            <a:avLst/>
          </a:prstGeom>
        </p:spPr>
      </p:pic>
      <p:pic>
        <p:nvPicPr>
          <p:cNvPr id="132" name="Picture 1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17045" y="5323665"/>
            <a:ext cx="276273" cy="700957"/>
          </a:xfrm>
          <a:prstGeom prst="rect">
            <a:avLst/>
          </a:prstGeom>
        </p:spPr>
      </p:pic>
      <p:pic>
        <p:nvPicPr>
          <p:cNvPr id="134" name="Picture 13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8361" y="4622708"/>
            <a:ext cx="276273" cy="700957"/>
          </a:xfrm>
          <a:prstGeom prst="rect">
            <a:avLst/>
          </a:prstGeom>
        </p:spPr>
      </p:pic>
      <p:pic>
        <p:nvPicPr>
          <p:cNvPr id="135" name="Picture 13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92628" y="4623197"/>
            <a:ext cx="276273" cy="700957"/>
          </a:xfrm>
          <a:prstGeom prst="rect">
            <a:avLst/>
          </a:prstGeom>
        </p:spPr>
      </p:pic>
      <p:pic>
        <p:nvPicPr>
          <p:cNvPr id="136" name="Picture 13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29824" y="4623197"/>
            <a:ext cx="276273" cy="700957"/>
          </a:xfrm>
          <a:prstGeom prst="rect">
            <a:avLst/>
          </a:prstGeom>
        </p:spPr>
      </p:pic>
      <p:pic>
        <p:nvPicPr>
          <p:cNvPr id="137" name="Picture 13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81868" y="4622708"/>
            <a:ext cx="276273" cy="700957"/>
          </a:xfrm>
          <a:prstGeom prst="rect">
            <a:avLst/>
          </a:prstGeom>
        </p:spPr>
      </p:pic>
      <p:pic>
        <p:nvPicPr>
          <p:cNvPr id="145" name="Picture 14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17045" y="4623197"/>
            <a:ext cx="276273" cy="700957"/>
          </a:xfrm>
          <a:prstGeom prst="rect">
            <a:avLst/>
          </a:prstGeom>
        </p:spPr>
      </p:pic>
      <p:pic>
        <p:nvPicPr>
          <p:cNvPr id="150" name="Picture 14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7902" y="3907196"/>
            <a:ext cx="276273" cy="700957"/>
          </a:xfrm>
          <a:prstGeom prst="rect">
            <a:avLst/>
          </a:prstGeom>
        </p:spPr>
      </p:pic>
      <p:pic>
        <p:nvPicPr>
          <p:cNvPr id="151" name="Picture 15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92169" y="3907685"/>
            <a:ext cx="276273" cy="700957"/>
          </a:xfrm>
          <a:prstGeom prst="rect">
            <a:avLst/>
          </a:prstGeom>
        </p:spPr>
      </p:pic>
      <p:pic>
        <p:nvPicPr>
          <p:cNvPr id="152" name="Picture 15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29365" y="3907685"/>
            <a:ext cx="276273" cy="700957"/>
          </a:xfrm>
          <a:prstGeom prst="rect">
            <a:avLst/>
          </a:prstGeom>
        </p:spPr>
      </p:pic>
      <p:pic>
        <p:nvPicPr>
          <p:cNvPr id="153" name="Picture 15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81409" y="3907196"/>
            <a:ext cx="276273" cy="700957"/>
          </a:xfrm>
          <a:prstGeom prst="rect">
            <a:avLst/>
          </a:prstGeom>
        </p:spPr>
      </p:pic>
      <p:pic>
        <p:nvPicPr>
          <p:cNvPr id="154" name="Picture 15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16586" y="3907685"/>
            <a:ext cx="276273" cy="700957"/>
          </a:xfrm>
          <a:prstGeom prst="rect">
            <a:avLst/>
          </a:prstGeom>
        </p:spPr>
      </p:pic>
      <p:pic>
        <p:nvPicPr>
          <p:cNvPr id="155" name="Picture 15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7902" y="3205750"/>
            <a:ext cx="276273" cy="700957"/>
          </a:xfrm>
          <a:prstGeom prst="rect">
            <a:avLst/>
          </a:prstGeom>
        </p:spPr>
      </p:pic>
      <p:pic>
        <p:nvPicPr>
          <p:cNvPr id="156" name="Picture 15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92169" y="3206239"/>
            <a:ext cx="276273" cy="700957"/>
          </a:xfrm>
          <a:prstGeom prst="rect">
            <a:avLst/>
          </a:prstGeom>
        </p:spPr>
      </p:pic>
      <p:pic>
        <p:nvPicPr>
          <p:cNvPr id="157" name="Picture 15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29365" y="3206239"/>
            <a:ext cx="276273" cy="700957"/>
          </a:xfrm>
          <a:prstGeom prst="rect">
            <a:avLst/>
          </a:prstGeom>
        </p:spPr>
      </p:pic>
      <p:pic>
        <p:nvPicPr>
          <p:cNvPr id="158" name="Picture 15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81409" y="3205750"/>
            <a:ext cx="276273" cy="700957"/>
          </a:xfrm>
          <a:prstGeom prst="rect">
            <a:avLst/>
          </a:prstGeom>
        </p:spPr>
      </p:pic>
      <p:pic>
        <p:nvPicPr>
          <p:cNvPr id="159" name="Picture 15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16586" y="3206239"/>
            <a:ext cx="276273" cy="70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415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139 -0.2956 " pathEditMode="relative" ptsTypes="AA">
                                      <p:cBhvr>
                                        <p:cTn id="6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139 -0.2956 " pathEditMode="relative" ptsTypes="AA">
                                      <p:cBhvr>
                                        <p:cTn id="8" dur="2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139 -0.2956 " pathEditMode="relative" ptsTypes="AA">
                                      <p:cBhvr>
                                        <p:cTn id="10" dur="2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139 -0.2956 " pathEditMode="relative" ptsTypes="AA">
                                      <p:cBhvr>
                                        <p:cTn id="12" dur="2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139 -0.2956 " pathEditMode="relative" ptsTypes="AA">
                                      <p:cBhvr>
                                        <p:cTn id="14" dur="2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139 -0.2956 " pathEditMode="relative" ptsTypes="AA">
                                      <p:cBhvr>
                                        <p:cTn id="16" dur="2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139 -0.2956 " pathEditMode="relative" ptsTypes="AA">
                                      <p:cBhvr>
                                        <p:cTn id="18" dur="2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139 -0.2956 " pathEditMode="relative" ptsTypes="AA">
                                      <p:cBhvr>
                                        <p:cTn id="20" dur="2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139 -0.2956 " pathEditMode="relative" ptsTypes="AA">
                                      <p:cBhvr>
                                        <p:cTn id="22" dur="2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0 L -0.00087 -0.2953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14769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0 L -0.00035 -0.2953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14769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0 L 0.00017 -0.2953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769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0 L -0.00017 -0.29537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14769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 L 0.00086 -0.29537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14769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0 L -0.00087 -0.29537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14769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0 L -0.00035 -0.29537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14769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0 L 0.00017 -0.29537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769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0 L -0.00017 -0.29537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14769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0.00104 -0.29537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14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0 L -0.00035 -0.29537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14769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0 L -0.00017 -0.29537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14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0 L -0.00069 -0.29537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14769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 L -0.0007 -0.29537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14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609600" y="266571"/>
            <a:ext cx="8534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6</a:t>
            </a:r>
            <a:r>
              <a:rPr lang="en-US" sz="2800" b="1" baseline="30000" dirty="0" smtClean="0"/>
              <a:t>th</a:t>
            </a:r>
            <a:r>
              <a:rPr lang="en-US" sz="2800" b="1" dirty="0" smtClean="0"/>
              <a:t> Gr. Male AWC Participants in 2011 who Enrolled in Exam HS in 7</a:t>
            </a:r>
            <a:r>
              <a:rPr lang="en-US" sz="2800" b="1" baseline="30000" dirty="0" smtClean="0"/>
              <a:t>th</a:t>
            </a:r>
            <a:r>
              <a:rPr lang="en-US" sz="2800" b="1" dirty="0" smtClean="0"/>
              <a:t> Gr. in 2012 by Race/Ethnicity</a:t>
            </a:r>
          </a:p>
        </p:txBody>
      </p:sp>
      <p:pic>
        <p:nvPicPr>
          <p:cNvPr id="38" name="Picture 37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97944" y="3398344"/>
            <a:ext cx="276467" cy="701446"/>
          </a:xfrm>
          <a:prstGeom prst="rect">
            <a:avLst/>
          </a:prstGeom>
        </p:spPr>
      </p:pic>
      <p:pic>
        <p:nvPicPr>
          <p:cNvPr id="25" name="Picture 24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31624" y="3398344"/>
            <a:ext cx="276467" cy="701446"/>
          </a:xfrm>
          <a:prstGeom prst="rect">
            <a:avLst/>
          </a:prstGeom>
        </p:spPr>
      </p:pic>
      <p:pic>
        <p:nvPicPr>
          <p:cNvPr id="26" name="Picture 25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55144" y="3398344"/>
            <a:ext cx="276467" cy="701446"/>
          </a:xfrm>
          <a:prstGeom prst="rect">
            <a:avLst/>
          </a:prstGeom>
        </p:spPr>
      </p:pic>
      <p:pic>
        <p:nvPicPr>
          <p:cNvPr id="27" name="Picture 26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78664" y="3398344"/>
            <a:ext cx="276467" cy="701446"/>
          </a:xfrm>
          <a:prstGeom prst="rect">
            <a:avLst/>
          </a:prstGeom>
        </p:spPr>
      </p:pic>
      <p:pic>
        <p:nvPicPr>
          <p:cNvPr id="48" name="Picture 47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15368" y="3398344"/>
            <a:ext cx="276467" cy="701446"/>
          </a:xfrm>
          <a:prstGeom prst="rect">
            <a:avLst/>
          </a:prstGeom>
        </p:spPr>
      </p:pic>
      <p:pic>
        <p:nvPicPr>
          <p:cNvPr id="55" name="Picture 54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97944" y="4814324"/>
            <a:ext cx="276467" cy="701446"/>
          </a:xfrm>
          <a:prstGeom prst="rect">
            <a:avLst/>
          </a:prstGeom>
        </p:spPr>
      </p:pic>
      <p:pic>
        <p:nvPicPr>
          <p:cNvPr id="56" name="Picture 55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31624" y="4814324"/>
            <a:ext cx="276467" cy="701446"/>
          </a:xfrm>
          <a:prstGeom prst="rect">
            <a:avLst/>
          </a:prstGeom>
        </p:spPr>
      </p:pic>
      <p:pic>
        <p:nvPicPr>
          <p:cNvPr id="57" name="Picture 56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55144" y="4814324"/>
            <a:ext cx="276467" cy="701446"/>
          </a:xfrm>
          <a:prstGeom prst="rect">
            <a:avLst/>
          </a:prstGeom>
        </p:spPr>
      </p:pic>
      <p:pic>
        <p:nvPicPr>
          <p:cNvPr id="58" name="Picture 57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78664" y="4814324"/>
            <a:ext cx="276467" cy="701446"/>
          </a:xfrm>
          <a:prstGeom prst="rect">
            <a:avLst/>
          </a:prstGeom>
        </p:spPr>
      </p:pic>
      <p:pic>
        <p:nvPicPr>
          <p:cNvPr id="59" name="Picture 58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15368" y="4814324"/>
            <a:ext cx="276467" cy="701446"/>
          </a:xfrm>
          <a:prstGeom prst="rect">
            <a:avLst/>
          </a:prstGeom>
        </p:spPr>
      </p:pic>
      <p:pic>
        <p:nvPicPr>
          <p:cNvPr id="60" name="Picture 59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97944" y="5515770"/>
            <a:ext cx="276467" cy="701446"/>
          </a:xfrm>
          <a:prstGeom prst="rect">
            <a:avLst/>
          </a:prstGeom>
        </p:spPr>
      </p:pic>
      <p:pic>
        <p:nvPicPr>
          <p:cNvPr id="61" name="Picture 60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31624" y="5515770"/>
            <a:ext cx="276467" cy="701446"/>
          </a:xfrm>
          <a:prstGeom prst="rect">
            <a:avLst/>
          </a:prstGeom>
        </p:spPr>
      </p:pic>
      <p:pic>
        <p:nvPicPr>
          <p:cNvPr id="63" name="Picture 62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78664" y="5515770"/>
            <a:ext cx="276467" cy="701446"/>
          </a:xfrm>
          <a:prstGeom prst="rect">
            <a:avLst/>
          </a:prstGeom>
        </p:spPr>
      </p:pic>
      <p:pic>
        <p:nvPicPr>
          <p:cNvPr id="64" name="Picture 63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15368" y="5515770"/>
            <a:ext cx="276467" cy="701446"/>
          </a:xfrm>
          <a:prstGeom prst="rect">
            <a:avLst/>
          </a:prstGeom>
        </p:spPr>
      </p:pic>
      <p:pic>
        <p:nvPicPr>
          <p:cNvPr id="85" name="Picture 84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48432" y="3385644"/>
            <a:ext cx="276467" cy="701446"/>
          </a:xfrm>
          <a:prstGeom prst="rect">
            <a:avLst/>
          </a:prstGeom>
          <a:noFill/>
        </p:spPr>
      </p:pic>
      <p:pic>
        <p:nvPicPr>
          <p:cNvPr id="88" name="Picture 87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29152" y="3385644"/>
            <a:ext cx="276467" cy="701446"/>
          </a:xfrm>
          <a:prstGeom prst="rect">
            <a:avLst/>
          </a:prstGeom>
          <a:noFill/>
        </p:spPr>
      </p:pic>
      <p:pic>
        <p:nvPicPr>
          <p:cNvPr id="89" name="Picture 88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65856" y="3385644"/>
            <a:ext cx="276467" cy="701446"/>
          </a:xfrm>
          <a:prstGeom prst="rect">
            <a:avLst/>
          </a:prstGeom>
          <a:noFill/>
        </p:spPr>
      </p:pic>
      <p:pic>
        <p:nvPicPr>
          <p:cNvPr id="90" name="Picture 89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48432" y="4087090"/>
            <a:ext cx="276467" cy="701446"/>
          </a:xfrm>
          <a:prstGeom prst="rect">
            <a:avLst/>
          </a:prstGeom>
          <a:noFill/>
        </p:spPr>
      </p:pic>
      <p:pic>
        <p:nvPicPr>
          <p:cNvPr id="91" name="Picture 90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82112" y="4087090"/>
            <a:ext cx="276467" cy="701446"/>
          </a:xfrm>
          <a:prstGeom prst="rect">
            <a:avLst/>
          </a:prstGeom>
          <a:noFill/>
        </p:spPr>
      </p:pic>
      <p:pic>
        <p:nvPicPr>
          <p:cNvPr id="92" name="Picture 91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05632" y="4087090"/>
            <a:ext cx="276467" cy="701446"/>
          </a:xfrm>
          <a:prstGeom prst="rect">
            <a:avLst/>
          </a:prstGeom>
          <a:noFill/>
        </p:spPr>
      </p:pic>
      <p:pic>
        <p:nvPicPr>
          <p:cNvPr id="97" name="Picture 96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05632" y="4801624"/>
            <a:ext cx="276467" cy="701446"/>
          </a:xfrm>
          <a:prstGeom prst="rect">
            <a:avLst/>
          </a:prstGeom>
          <a:noFill/>
        </p:spPr>
      </p:pic>
      <p:pic>
        <p:nvPicPr>
          <p:cNvPr id="98" name="Picture 97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29152" y="4801624"/>
            <a:ext cx="276467" cy="701446"/>
          </a:xfrm>
          <a:prstGeom prst="rect">
            <a:avLst/>
          </a:prstGeom>
          <a:noFill/>
        </p:spPr>
      </p:pic>
      <p:pic>
        <p:nvPicPr>
          <p:cNvPr id="99" name="Picture 98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65856" y="4801624"/>
            <a:ext cx="276467" cy="701446"/>
          </a:xfrm>
          <a:prstGeom prst="rect">
            <a:avLst/>
          </a:prstGeom>
          <a:noFill/>
        </p:spPr>
      </p:pic>
      <p:pic>
        <p:nvPicPr>
          <p:cNvPr id="100" name="Picture 99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48432" y="5503070"/>
            <a:ext cx="276467" cy="701446"/>
          </a:xfrm>
          <a:prstGeom prst="rect">
            <a:avLst/>
          </a:prstGeom>
          <a:noFill/>
        </p:spPr>
      </p:pic>
      <p:pic>
        <p:nvPicPr>
          <p:cNvPr id="101" name="Picture 100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82112" y="5503070"/>
            <a:ext cx="276467" cy="701446"/>
          </a:xfrm>
          <a:prstGeom prst="rect">
            <a:avLst/>
          </a:prstGeom>
          <a:noFill/>
        </p:spPr>
      </p:pic>
      <p:pic>
        <p:nvPicPr>
          <p:cNvPr id="102" name="Picture 101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05632" y="5503070"/>
            <a:ext cx="276467" cy="701446"/>
          </a:xfrm>
          <a:prstGeom prst="rect">
            <a:avLst/>
          </a:prstGeom>
          <a:noFill/>
        </p:spPr>
      </p:pic>
      <p:pic>
        <p:nvPicPr>
          <p:cNvPr id="103" name="Picture 102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29152" y="5503070"/>
            <a:ext cx="276467" cy="701446"/>
          </a:xfrm>
          <a:prstGeom prst="rect">
            <a:avLst/>
          </a:prstGeom>
          <a:noFill/>
        </p:spPr>
      </p:pic>
      <p:pic>
        <p:nvPicPr>
          <p:cNvPr id="104" name="Picture 103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65856" y="5503070"/>
            <a:ext cx="276467" cy="701446"/>
          </a:xfrm>
          <a:prstGeom prst="rect">
            <a:avLst/>
          </a:prstGeom>
          <a:noFill/>
        </p:spPr>
      </p:pic>
      <p:pic>
        <p:nvPicPr>
          <p:cNvPr id="105" name="Picture 104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18051" y="3398344"/>
            <a:ext cx="276467" cy="701446"/>
          </a:xfrm>
          <a:prstGeom prst="rect">
            <a:avLst/>
          </a:prstGeom>
          <a:noFill/>
        </p:spPr>
      </p:pic>
      <p:pic>
        <p:nvPicPr>
          <p:cNvPr id="109" name="Picture 108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35475" y="3398344"/>
            <a:ext cx="276467" cy="701446"/>
          </a:xfrm>
          <a:prstGeom prst="rect">
            <a:avLst/>
          </a:prstGeom>
          <a:noFill/>
        </p:spPr>
      </p:pic>
      <p:pic>
        <p:nvPicPr>
          <p:cNvPr id="110" name="Picture 109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18051" y="4099790"/>
            <a:ext cx="276467" cy="701446"/>
          </a:xfrm>
          <a:prstGeom prst="rect">
            <a:avLst/>
          </a:prstGeom>
          <a:noFill/>
        </p:spPr>
      </p:pic>
      <p:pic>
        <p:nvPicPr>
          <p:cNvPr id="111" name="Picture 110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51731" y="4099790"/>
            <a:ext cx="276467" cy="701446"/>
          </a:xfrm>
          <a:prstGeom prst="rect">
            <a:avLst/>
          </a:prstGeom>
          <a:noFill/>
        </p:spPr>
      </p:pic>
      <p:pic>
        <p:nvPicPr>
          <p:cNvPr id="112" name="Picture 111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75251" y="4099790"/>
            <a:ext cx="276467" cy="701446"/>
          </a:xfrm>
          <a:prstGeom prst="rect">
            <a:avLst/>
          </a:prstGeom>
          <a:noFill/>
        </p:spPr>
      </p:pic>
      <p:pic>
        <p:nvPicPr>
          <p:cNvPr id="113" name="Picture 112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98771" y="4099790"/>
            <a:ext cx="276467" cy="701446"/>
          </a:xfrm>
          <a:prstGeom prst="rect">
            <a:avLst/>
          </a:prstGeom>
          <a:noFill/>
        </p:spPr>
      </p:pic>
      <p:pic>
        <p:nvPicPr>
          <p:cNvPr id="114" name="Picture 113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35475" y="4099790"/>
            <a:ext cx="276467" cy="701446"/>
          </a:xfrm>
          <a:prstGeom prst="rect">
            <a:avLst/>
          </a:prstGeom>
          <a:noFill/>
        </p:spPr>
      </p:pic>
      <p:pic>
        <p:nvPicPr>
          <p:cNvPr id="115" name="Picture 114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18051" y="4814324"/>
            <a:ext cx="276467" cy="701446"/>
          </a:xfrm>
          <a:prstGeom prst="rect">
            <a:avLst/>
          </a:prstGeom>
          <a:noFill/>
        </p:spPr>
      </p:pic>
      <p:pic>
        <p:nvPicPr>
          <p:cNvPr id="116" name="Picture 115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51731" y="4814324"/>
            <a:ext cx="276467" cy="701446"/>
          </a:xfrm>
          <a:prstGeom prst="rect">
            <a:avLst/>
          </a:prstGeom>
          <a:noFill/>
        </p:spPr>
      </p:pic>
      <p:pic>
        <p:nvPicPr>
          <p:cNvPr id="117" name="Picture 116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75251" y="4814324"/>
            <a:ext cx="276467" cy="701446"/>
          </a:xfrm>
          <a:prstGeom prst="rect">
            <a:avLst/>
          </a:prstGeom>
          <a:noFill/>
        </p:spPr>
      </p:pic>
      <p:pic>
        <p:nvPicPr>
          <p:cNvPr id="118" name="Picture 117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98771" y="4814324"/>
            <a:ext cx="276467" cy="701446"/>
          </a:xfrm>
          <a:prstGeom prst="rect">
            <a:avLst/>
          </a:prstGeom>
          <a:noFill/>
        </p:spPr>
      </p:pic>
      <p:pic>
        <p:nvPicPr>
          <p:cNvPr id="119" name="Picture 118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35475" y="4814324"/>
            <a:ext cx="276467" cy="701446"/>
          </a:xfrm>
          <a:prstGeom prst="rect">
            <a:avLst/>
          </a:prstGeom>
          <a:noFill/>
        </p:spPr>
      </p:pic>
      <p:pic>
        <p:nvPicPr>
          <p:cNvPr id="120" name="Picture 119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18051" y="5515770"/>
            <a:ext cx="276467" cy="701446"/>
          </a:xfrm>
          <a:prstGeom prst="rect">
            <a:avLst/>
          </a:prstGeom>
          <a:noFill/>
        </p:spPr>
      </p:pic>
      <p:pic>
        <p:nvPicPr>
          <p:cNvPr id="121" name="Picture 120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51731" y="5515770"/>
            <a:ext cx="276467" cy="701446"/>
          </a:xfrm>
          <a:prstGeom prst="rect">
            <a:avLst/>
          </a:prstGeom>
          <a:noFill/>
        </p:spPr>
      </p:pic>
      <p:pic>
        <p:nvPicPr>
          <p:cNvPr id="122" name="Picture 121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75251" y="5515770"/>
            <a:ext cx="276467" cy="701446"/>
          </a:xfrm>
          <a:prstGeom prst="rect">
            <a:avLst/>
          </a:prstGeom>
          <a:noFill/>
        </p:spPr>
      </p:pic>
      <p:pic>
        <p:nvPicPr>
          <p:cNvPr id="123" name="Picture 122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98771" y="5515770"/>
            <a:ext cx="276467" cy="701446"/>
          </a:xfrm>
          <a:prstGeom prst="rect">
            <a:avLst/>
          </a:prstGeom>
          <a:noFill/>
        </p:spPr>
      </p:pic>
      <p:pic>
        <p:nvPicPr>
          <p:cNvPr id="124" name="Picture 123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35475" y="5515770"/>
            <a:ext cx="276467" cy="701446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3231624" y="6248889"/>
            <a:ext cx="71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Asian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1322477" y="622300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White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6826289" y="6223000"/>
            <a:ext cx="779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Latino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5043384" y="6210943"/>
            <a:ext cx="692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Black</a:t>
            </a:r>
          </a:p>
        </p:txBody>
      </p:sp>
      <p:pic>
        <p:nvPicPr>
          <p:cNvPr id="138" name="Picture 137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82112" y="3385644"/>
            <a:ext cx="276467" cy="701446"/>
          </a:xfrm>
          <a:prstGeom prst="rect">
            <a:avLst/>
          </a:prstGeom>
          <a:noFill/>
        </p:spPr>
      </p:pic>
      <p:pic>
        <p:nvPicPr>
          <p:cNvPr id="139" name="Picture 138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51731" y="3398344"/>
            <a:ext cx="276467" cy="701446"/>
          </a:xfrm>
          <a:prstGeom prst="rect">
            <a:avLst/>
          </a:prstGeom>
          <a:noFill/>
        </p:spPr>
      </p:pic>
      <p:pic>
        <p:nvPicPr>
          <p:cNvPr id="140" name="Picture 139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97944" y="4099790"/>
            <a:ext cx="276467" cy="701446"/>
          </a:xfrm>
          <a:prstGeom prst="rect">
            <a:avLst/>
          </a:prstGeom>
        </p:spPr>
      </p:pic>
      <p:pic>
        <p:nvPicPr>
          <p:cNvPr id="141" name="Picture 140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31624" y="4099790"/>
            <a:ext cx="276467" cy="701446"/>
          </a:xfrm>
          <a:prstGeom prst="rect">
            <a:avLst/>
          </a:prstGeom>
        </p:spPr>
      </p:pic>
      <p:pic>
        <p:nvPicPr>
          <p:cNvPr id="142" name="Picture 141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55144" y="4099790"/>
            <a:ext cx="276467" cy="701446"/>
          </a:xfrm>
          <a:prstGeom prst="rect">
            <a:avLst/>
          </a:prstGeom>
        </p:spPr>
      </p:pic>
      <p:pic>
        <p:nvPicPr>
          <p:cNvPr id="143" name="Picture 142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78664" y="4099790"/>
            <a:ext cx="276467" cy="701446"/>
          </a:xfrm>
          <a:prstGeom prst="rect">
            <a:avLst/>
          </a:prstGeom>
        </p:spPr>
      </p:pic>
      <p:pic>
        <p:nvPicPr>
          <p:cNvPr id="144" name="Picture 143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15368" y="4099790"/>
            <a:ext cx="276467" cy="701446"/>
          </a:xfrm>
          <a:prstGeom prst="rect">
            <a:avLst/>
          </a:prstGeom>
        </p:spPr>
      </p:pic>
      <p:pic>
        <p:nvPicPr>
          <p:cNvPr id="128" name="Picture 127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05632" y="3385644"/>
            <a:ext cx="276467" cy="701446"/>
          </a:xfrm>
          <a:prstGeom prst="rect">
            <a:avLst/>
          </a:prstGeom>
          <a:noFill/>
        </p:spPr>
      </p:pic>
      <p:pic>
        <p:nvPicPr>
          <p:cNvPr id="129" name="Picture 128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76519" y="3398344"/>
            <a:ext cx="276467" cy="701446"/>
          </a:xfrm>
          <a:prstGeom prst="rect">
            <a:avLst/>
          </a:prstGeom>
          <a:noFill/>
        </p:spPr>
      </p:pic>
      <p:pic>
        <p:nvPicPr>
          <p:cNvPr id="130" name="Picture 129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10199" y="3398344"/>
            <a:ext cx="276467" cy="701446"/>
          </a:xfrm>
          <a:prstGeom prst="rect">
            <a:avLst/>
          </a:prstGeom>
          <a:noFill/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35114" y="5522532"/>
            <a:ext cx="276273" cy="700957"/>
          </a:xfrm>
          <a:prstGeom prst="rect">
            <a:avLst/>
          </a:prstGeom>
        </p:spPr>
      </p:pic>
      <p:pic>
        <p:nvPicPr>
          <p:cNvPr id="131" name="Picture 1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06577" y="5516259"/>
            <a:ext cx="276273" cy="700957"/>
          </a:xfrm>
          <a:prstGeom prst="rect">
            <a:avLst/>
          </a:prstGeom>
        </p:spPr>
      </p:pic>
      <p:pic>
        <p:nvPicPr>
          <p:cNvPr id="132" name="Picture 1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58621" y="5515770"/>
            <a:ext cx="276273" cy="700957"/>
          </a:xfrm>
          <a:prstGeom prst="rect">
            <a:avLst/>
          </a:prstGeom>
        </p:spPr>
      </p:pic>
      <p:pic>
        <p:nvPicPr>
          <p:cNvPr id="134" name="Picture 1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93798" y="5516259"/>
            <a:ext cx="276273" cy="700957"/>
          </a:xfrm>
          <a:prstGeom prst="rect">
            <a:avLst/>
          </a:prstGeom>
        </p:spPr>
      </p:pic>
      <p:pic>
        <p:nvPicPr>
          <p:cNvPr id="135" name="Picture 1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49377" y="4815791"/>
            <a:ext cx="276273" cy="700957"/>
          </a:xfrm>
          <a:prstGeom prst="rect">
            <a:avLst/>
          </a:prstGeom>
        </p:spPr>
      </p:pic>
      <p:pic>
        <p:nvPicPr>
          <p:cNvPr id="136" name="Picture 1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83644" y="4816280"/>
            <a:ext cx="276273" cy="700957"/>
          </a:xfrm>
          <a:prstGeom prst="rect">
            <a:avLst/>
          </a:prstGeom>
        </p:spPr>
      </p:pic>
      <p:pic>
        <p:nvPicPr>
          <p:cNvPr id="137" name="Picture 1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20840" y="4816280"/>
            <a:ext cx="276273" cy="700957"/>
          </a:xfrm>
          <a:prstGeom prst="rect">
            <a:avLst/>
          </a:prstGeom>
        </p:spPr>
      </p:pic>
      <p:pic>
        <p:nvPicPr>
          <p:cNvPr id="145" name="Picture 14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58621" y="4815791"/>
            <a:ext cx="276273" cy="700957"/>
          </a:xfrm>
          <a:prstGeom prst="rect">
            <a:avLst/>
          </a:prstGeom>
        </p:spPr>
      </p:pic>
      <p:pic>
        <p:nvPicPr>
          <p:cNvPr id="150" name="Picture 14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93798" y="4816280"/>
            <a:ext cx="276273" cy="700957"/>
          </a:xfrm>
          <a:prstGeom prst="rect">
            <a:avLst/>
          </a:prstGeom>
        </p:spPr>
      </p:pic>
      <p:pic>
        <p:nvPicPr>
          <p:cNvPr id="153" name="Picture 15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49377" y="3398344"/>
            <a:ext cx="276273" cy="700957"/>
          </a:xfrm>
          <a:prstGeom prst="rect">
            <a:avLst/>
          </a:prstGeom>
        </p:spPr>
      </p:pic>
      <p:pic>
        <p:nvPicPr>
          <p:cNvPr id="154" name="Picture 15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83644" y="3398833"/>
            <a:ext cx="276273" cy="700957"/>
          </a:xfrm>
          <a:prstGeom prst="rect">
            <a:avLst/>
          </a:prstGeom>
        </p:spPr>
      </p:pic>
      <p:pic>
        <p:nvPicPr>
          <p:cNvPr id="155" name="Picture 15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20840" y="3398833"/>
            <a:ext cx="276273" cy="700957"/>
          </a:xfrm>
          <a:prstGeom prst="rect">
            <a:avLst/>
          </a:prstGeom>
        </p:spPr>
      </p:pic>
      <p:pic>
        <p:nvPicPr>
          <p:cNvPr id="156" name="Picture 15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58621" y="3398344"/>
            <a:ext cx="276273" cy="700957"/>
          </a:xfrm>
          <a:prstGeom prst="rect">
            <a:avLst/>
          </a:prstGeom>
        </p:spPr>
      </p:pic>
      <p:pic>
        <p:nvPicPr>
          <p:cNvPr id="157" name="Picture 15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93798" y="3398833"/>
            <a:ext cx="276273" cy="700957"/>
          </a:xfrm>
          <a:prstGeom prst="rect">
            <a:avLst/>
          </a:prstGeom>
        </p:spPr>
      </p:pic>
      <p:pic>
        <p:nvPicPr>
          <p:cNvPr id="158" name="Picture 15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49377" y="4114834"/>
            <a:ext cx="276273" cy="700957"/>
          </a:xfrm>
          <a:prstGeom prst="rect">
            <a:avLst/>
          </a:prstGeom>
        </p:spPr>
      </p:pic>
      <p:pic>
        <p:nvPicPr>
          <p:cNvPr id="159" name="Picture 15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83644" y="4115323"/>
            <a:ext cx="276273" cy="700957"/>
          </a:xfrm>
          <a:prstGeom prst="rect">
            <a:avLst/>
          </a:prstGeom>
        </p:spPr>
      </p:pic>
      <p:pic>
        <p:nvPicPr>
          <p:cNvPr id="160" name="Picture 15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20840" y="4115323"/>
            <a:ext cx="276273" cy="700957"/>
          </a:xfrm>
          <a:prstGeom prst="rect">
            <a:avLst/>
          </a:prstGeom>
        </p:spPr>
      </p:pic>
      <p:pic>
        <p:nvPicPr>
          <p:cNvPr id="161" name="Picture 16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58621" y="4114834"/>
            <a:ext cx="276273" cy="700957"/>
          </a:xfrm>
          <a:prstGeom prst="rect">
            <a:avLst/>
          </a:prstGeom>
        </p:spPr>
      </p:pic>
      <p:pic>
        <p:nvPicPr>
          <p:cNvPr id="162" name="Picture 16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93798" y="4115323"/>
            <a:ext cx="276273" cy="700957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78981" y="5522532"/>
            <a:ext cx="276273" cy="700957"/>
          </a:xfrm>
          <a:prstGeom prst="rect">
            <a:avLst/>
          </a:prstGeom>
        </p:spPr>
      </p:pic>
      <p:pic>
        <p:nvPicPr>
          <p:cNvPr id="106" name="Picture 105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55144" y="5522043"/>
            <a:ext cx="276467" cy="701446"/>
          </a:xfrm>
          <a:prstGeom prst="rect">
            <a:avLst/>
          </a:prstGeom>
        </p:spPr>
      </p:pic>
      <p:pic>
        <p:nvPicPr>
          <p:cNvPr id="133" name="Picture 132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29152" y="4087090"/>
            <a:ext cx="276467" cy="701446"/>
          </a:xfrm>
          <a:prstGeom prst="rect">
            <a:avLst/>
          </a:prstGeom>
          <a:noFill/>
        </p:spPr>
      </p:pic>
      <p:pic>
        <p:nvPicPr>
          <p:cNvPr id="146" name="Picture 145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52672" y="4087090"/>
            <a:ext cx="276467" cy="701446"/>
          </a:xfrm>
          <a:prstGeom prst="rect">
            <a:avLst/>
          </a:prstGeom>
          <a:noFill/>
        </p:spPr>
      </p:pic>
      <p:pic>
        <p:nvPicPr>
          <p:cNvPr id="147" name="Picture 146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48432" y="4810566"/>
            <a:ext cx="276467" cy="701446"/>
          </a:xfrm>
          <a:prstGeom prst="rect">
            <a:avLst/>
          </a:prstGeom>
          <a:noFill/>
        </p:spPr>
      </p:pic>
      <p:pic>
        <p:nvPicPr>
          <p:cNvPr id="148" name="Picture 147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82112" y="4810566"/>
            <a:ext cx="276467" cy="7014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3195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926 " pathEditMode="relative" ptsTypes="AA">
                                      <p:cBhvr>
                                        <p:cTn id="6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926 " pathEditMode="relative" ptsTypes="AA">
                                      <p:cBhvr>
                                        <p:cTn id="8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926 " pathEditMode="relative" ptsTypes="AA">
                                      <p:cBhvr>
                                        <p:cTn id="10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926 " pathEditMode="relative" ptsTypes="AA">
                                      <p:cBhvr>
                                        <p:cTn id="12" dur="2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926 " pathEditMode="relative" ptsTypes="AA">
                                      <p:cBhvr>
                                        <p:cTn id="14" dur="2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926 " pathEditMode="relative" ptsTypes="AA">
                                      <p:cBhvr>
                                        <p:cTn id="16" dur="2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926 " pathEditMode="relative" ptsTypes="AA">
                                      <p:cBhvr>
                                        <p:cTn id="18" dur="2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926 " pathEditMode="relative" ptsTypes="AA">
                                      <p:cBhvr>
                                        <p:cTn id="20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926 " pathEditMode="relative" ptsTypes="AA">
                                      <p:cBhvr>
                                        <p:cTn id="22" dur="2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926 " pathEditMode="relative" ptsTypes="AA">
                                      <p:cBhvr>
                                        <p:cTn id="24" dur="2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926 " pathEditMode="relative" ptsTypes="AA">
                                      <p:cBhvr>
                                        <p:cTn id="26" dur="2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926 " pathEditMode="relative" ptsTypes="AA">
                                      <p:cBhvr>
                                        <p:cTn id="28" dur="2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926 " pathEditMode="relative" ptsTypes="AA">
                                      <p:cBhvr>
                                        <p:cTn id="30" dur="2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926 " pathEditMode="relative" ptsTypes="AA">
                                      <p:cBhvr>
                                        <p:cTn id="32" dur="2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926 " pathEditMode="relative" ptsTypes="AA">
                                      <p:cBhvr>
                                        <p:cTn id="34" dur="2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-0.00185 L 0.00139 -0.26111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963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926 " pathEditMode="relative" ptsTypes="AA">
                                      <p:cBhvr>
                                        <p:cTn id="38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694 " pathEditMode="relative" ptsTypes="AA">
                                      <p:cBhvr>
                                        <p:cTn id="4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694 " pathEditMode="relative" ptsTypes="AA">
                                      <p:cBhvr>
                                        <p:cTn id="4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694 " pathEditMode="relative" ptsTypes="AA">
                                      <p:cBhvr>
                                        <p:cTn id="4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694 " pathEditMode="relative" ptsTypes="AA">
                                      <p:cBhvr>
                                        <p:cTn id="4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694 " pathEditMode="relative" ptsTypes="AA">
                                      <p:cBhvr>
                                        <p:cTn id="5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694 " pathEditMode="relative" ptsTypes="AA">
                                      <p:cBhvr>
                                        <p:cTn id="52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694 " pathEditMode="relative" ptsTypes="AA">
                                      <p:cBhvr>
                                        <p:cTn id="5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694 " pathEditMode="relative" ptsTypes="AA">
                                      <p:cBhvr>
                                        <p:cTn id="5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694 " pathEditMode="relative" ptsTypes="AA">
                                      <p:cBhvr>
                                        <p:cTn id="58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694 " pathEditMode="relative" ptsTypes="AA">
                                      <p:cBhvr>
                                        <p:cTn id="60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694 " pathEditMode="relative" ptsTypes="AA">
                                      <p:cBhvr>
                                        <p:cTn id="62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694 " pathEditMode="relative" ptsTypes="AA">
                                      <p:cBhvr>
                                        <p:cTn id="64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694 " pathEditMode="relative" ptsTypes="AA">
                                      <p:cBhvr>
                                        <p:cTn id="66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694 " pathEditMode="relative" ptsTypes="AA">
                                      <p:cBhvr>
                                        <p:cTn id="68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694 " pathEditMode="relative" ptsTypes="AA">
                                      <p:cBhvr>
                                        <p:cTn id="70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694 " pathEditMode="relative" ptsTypes="AA">
                                      <p:cBhvr>
                                        <p:cTn id="72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694 " pathEditMode="relative" ptsTypes="AA">
                                      <p:cBhvr>
                                        <p:cTn id="74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694 " pathEditMode="relative" ptsTypes="AA">
                                      <p:cBhvr>
                                        <p:cTn id="76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6805 " pathEditMode="relative" ptsTypes="AA">
                                      <p:cBhvr>
                                        <p:cTn id="80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6805 " pathEditMode="relative" ptsTypes="AA">
                                      <p:cBhvr>
                                        <p:cTn id="82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6805 " pathEditMode="relative" ptsTypes="AA">
                                      <p:cBhvr>
                                        <p:cTn id="84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6805 " pathEditMode="relative" ptsTypes="AA">
                                      <p:cBhvr>
                                        <p:cTn id="86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6805 " pathEditMode="relative" ptsTypes="AA">
                                      <p:cBhvr>
                                        <p:cTn id="88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6805 " pathEditMode="relative" ptsTypes="AA">
                                      <p:cBhvr>
                                        <p:cTn id="90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6805 " pathEditMode="relative" ptsTypes="AA">
                                      <p:cBhvr>
                                        <p:cTn id="92" dur="2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6805 " pathEditMode="relative" ptsTypes="AA">
                                      <p:cBhvr>
                                        <p:cTn id="94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6435 " pathEditMode="relative" ptsTypes="AA">
                                      <p:cBhvr>
                                        <p:cTn id="98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6435 " pathEditMode="relative" ptsTypes="AA">
                                      <p:cBhvr>
                                        <p:cTn id="100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6435 " pathEditMode="relative" ptsTypes="AA">
                                      <p:cBhvr>
                                        <p:cTn id="102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6435 " pathEditMode="relative" ptsTypes="AA">
                                      <p:cBhvr>
                                        <p:cTn id="104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6435 " pathEditMode="relative" ptsTypes="AA">
                                      <p:cBhvr>
                                        <p:cTn id="106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6435 " pathEditMode="relative" ptsTypes="AA">
                                      <p:cBhvr>
                                        <p:cTn id="108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6435 " pathEditMode="relative" ptsTypes="AA">
                                      <p:cBhvr>
                                        <p:cTn id="110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6435 " pathEditMode="relative" ptsTypes="AA">
                                      <p:cBhvr>
                                        <p:cTn id="112" dur="2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6435 " pathEditMode="relative" ptsTypes="AA">
                                      <p:cBhvr>
                                        <p:cTn id="114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6435 " pathEditMode="relative" ptsTypes="AA">
                                      <p:cBhvr>
                                        <p:cTn id="116" dur="2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6435 " pathEditMode="relative" ptsTypes="AA">
                                      <p:cBhvr>
                                        <p:cTn id="118" dur="2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6435 " pathEditMode="relative" ptsTypes="AA">
                                      <p:cBhvr>
                                        <p:cTn id="120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01978" y="186793"/>
            <a:ext cx="8534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Disproportionality in </a:t>
            </a:r>
            <a:r>
              <a:rPr lang="en-US" sz="2800" b="1" dirty="0" err="1" smtClean="0"/>
              <a:t>MassCore</a:t>
            </a:r>
            <a:r>
              <a:rPr lang="en-US" sz="2800" b="1" dirty="0" smtClean="0"/>
              <a:t> Completion by Male Graduates by Race/Ethnicity</a:t>
            </a:r>
          </a:p>
        </p:txBody>
      </p:sp>
      <p:pic>
        <p:nvPicPr>
          <p:cNvPr id="38" name="Picture 37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82547" y="3206239"/>
            <a:ext cx="276467" cy="701446"/>
          </a:xfrm>
          <a:prstGeom prst="rect">
            <a:avLst/>
          </a:prstGeom>
        </p:spPr>
      </p:pic>
      <p:pic>
        <p:nvPicPr>
          <p:cNvPr id="25" name="Picture 24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16227" y="3206239"/>
            <a:ext cx="276467" cy="701446"/>
          </a:xfrm>
          <a:prstGeom prst="rect">
            <a:avLst/>
          </a:prstGeom>
        </p:spPr>
      </p:pic>
      <p:pic>
        <p:nvPicPr>
          <p:cNvPr id="26" name="Picture 25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39747" y="3206239"/>
            <a:ext cx="276467" cy="701446"/>
          </a:xfrm>
          <a:prstGeom prst="rect">
            <a:avLst/>
          </a:prstGeom>
        </p:spPr>
      </p:pic>
      <p:pic>
        <p:nvPicPr>
          <p:cNvPr id="27" name="Picture 26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63267" y="3206239"/>
            <a:ext cx="276467" cy="701446"/>
          </a:xfrm>
          <a:prstGeom prst="rect">
            <a:avLst/>
          </a:prstGeom>
        </p:spPr>
      </p:pic>
      <p:pic>
        <p:nvPicPr>
          <p:cNvPr id="48" name="Picture 47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99971" y="3206239"/>
            <a:ext cx="276467" cy="701446"/>
          </a:xfrm>
          <a:prstGeom prst="rect">
            <a:avLst/>
          </a:prstGeom>
        </p:spPr>
      </p:pic>
      <p:pic>
        <p:nvPicPr>
          <p:cNvPr id="55" name="Picture 54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82547" y="4622219"/>
            <a:ext cx="276467" cy="701446"/>
          </a:xfrm>
          <a:prstGeom prst="rect">
            <a:avLst/>
          </a:prstGeom>
        </p:spPr>
      </p:pic>
      <p:pic>
        <p:nvPicPr>
          <p:cNvPr id="56" name="Picture 55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16227" y="4622219"/>
            <a:ext cx="276467" cy="701446"/>
          </a:xfrm>
          <a:prstGeom prst="rect">
            <a:avLst/>
          </a:prstGeom>
        </p:spPr>
      </p:pic>
      <p:pic>
        <p:nvPicPr>
          <p:cNvPr id="57" name="Picture 56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39747" y="4622219"/>
            <a:ext cx="276467" cy="701446"/>
          </a:xfrm>
          <a:prstGeom prst="rect">
            <a:avLst/>
          </a:prstGeom>
        </p:spPr>
      </p:pic>
      <p:pic>
        <p:nvPicPr>
          <p:cNvPr id="58" name="Picture 57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63267" y="4622219"/>
            <a:ext cx="276467" cy="701446"/>
          </a:xfrm>
          <a:prstGeom prst="rect">
            <a:avLst/>
          </a:prstGeom>
        </p:spPr>
      </p:pic>
      <p:pic>
        <p:nvPicPr>
          <p:cNvPr id="59" name="Picture 58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99971" y="4622219"/>
            <a:ext cx="276467" cy="701446"/>
          </a:xfrm>
          <a:prstGeom prst="rect">
            <a:avLst/>
          </a:prstGeom>
        </p:spPr>
      </p:pic>
      <p:pic>
        <p:nvPicPr>
          <p:cNvPr id="60" name="Picture 59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82547" y="5323665"/>
            <a:ext cx="276467" cy="701446"/>
          </a:xfrm>
          <a:prstGeom prst="rect">
            <a:avLst/>
          </a:prstGeom>
        </p:spPr>
      </p:pic>
      <p:pic>
        <p:nvPicPr>
          <p:cNvPr id="61" name="Picture 60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16227" y="5323665"/>
            <a:ext cx="276467" cy="701446"/>
          </a:xfrm>
          <a:prstGeom prst="rect">
            <a:avLst/>
          </a:prstGeom>
        </p:spPr>
      </p:pic>
      <p:pic>
        <p:nvPicPr>
          <p:cNvPr id="62" name="Picture 61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39747" y="5323665"/>
            <a:ext cx="276467" cy="701446"/>
          </a:xfrm>
          <a:prstGeom prst="rect">
            <a:avLst/>
          </a:prstGeom>
        </p:spPr>
      </p:pic>
      <p:pic>
        <p:nvPicPr>
          <p:cNvPr id="63" name="Picture 62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63267" y="5323665"/>
            <a:ext cx="276467" cy="701446"/>
          </a:xfrm>
          <a:prstGeom prst="rect">
            <a:avLst/>
          </a:prstGeom>
        </p:spPr>
      </p:pic>
      <p:pic>
        <p:nvPicPr>
          <p:cNvPr id="64" name="Picture 63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99971" y="5323665"/>
            <a:ext cx="276467" cy="701446"/>
          </a:xfrm>
          <a:prstGeom prst="rect">
            <a:avLst/>
          </a:prstGeom>
        </p:spPr>
      </p:pic>
      <p:pic>
        <p:nvPicPr>
          <p:cNvPr id="85" name="Picture 84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33035" y="3193539"/>
            <a:ext cx="276467" cy="701446"/>
          </a:xfrm>
          <a:prstGeom prst="rect">
            <a:avLst/>
          </a:prstGeom>
          <a:noFill/>
        </p:spPr>
      </p:pic>
      <p:pic>
        <p:nvPicPr>
          <p:cNvPr id="88" name="Picture 87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13755" y="3193539"/>
            <a:ext cx="276467" cy="701446"/>
          </a:xfrm>
          <a:prstGeom prst="rect">
            <a:avLst/>
          </a:prstGeom>
          <a:noFill/>
        </p:spPr>
      </p:pic>
      <p:pic>
        <p:nvPicPr>
          <p:cNvPr id="89" name="Picture 88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50459" y="3193539"/>
            <a:ext cx="276467" cy="701446"/>
          </a:xfrm>
          <a:prstGeom prst="rect">
            <a:avLst/>
          </a:prstGeom>
          <a:noFill/>
        </p:spPr>
      </p:pic>
      <p:pic>
        <p:nvPicPr>
          <p:cNvPr id="90" name="Picture 89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33035" y="3894985"/>
            <a:ext cx="276467" cy="701446"/>
          </a:xfrm>
          <a:prstGeom prst="rect">
            <a:avLst/>
          </a:prstGeom>
          <a:noFill/>
        </p:spPr>
      </p:pic>
      <p:pic>
        <p:nvPicPr>
          <p:cNvPr id="91" name="Picture 90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66715" y="3894985"/>
            <a:ext cx="276467" cy="701446"/>
          </a:xfrm>
          <a:prstGeom prst="rect">
            <a:avLst/>
          </a:prstGeom>
          <a:noFill/>
        </p:spPr>
      </p:pic>
      <p:pic>
        <p:nvPicPr>
          <p:cNvPr id="92" name="Picture 91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90235" y="3894985"/>
            <a:ext cx="276467" cy="701446"/>
          </a:xfrm>
          <a:prstGeom prst="rect">
            <a:avLst/>
          </a:prstGeom>
          <a:noFill/>
        </p:spPr>
      </p:pic>
      <p:pic>
        <p:nvPicPr>
          <p:cNvPr id="93" name="Picture 92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13755" y="3894985"/>
            <a:ext cx="276467" cy="701446"/>
          </a:xfrm>
          <a:prstGeom prst="rect">
            <a:avLst/>
          </a:prstGeom>
          <a:noFill/>
        </p:spPr>
      </p:pic>
      <p:pic>
        <p:nvPicPr>
          <p:cNvPr id="94" name="Picture 93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50459" y="3894985"/>
            <a:ext cx="276467" cy="701446"/>
          </a:xfrm>
          <a:prstGeom prst="rect">
            <a:avLst/>
          </a:prstGeom>
          <a:noFill/>
        </p:spPr>
      </p:pic>
      <p:pic>
        <p:nvPicPr>
          <p:cNvPr id="95" name="Picture 94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33035" y="4609519"/>
            <a:ext cx="276467" cy="701446"/>
          </a:xfrm>
          <a:prstGeom prst="rect">
            <a:avLst/>
          </a:prstGeom>
          <a:noFill/>
        </p:spPr>
      </p:pic>
      <p:pic>
        <p:nvPicPr>
          <p:cNvPr id="96" name="Picture 95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66715" y="4609519"/>
            <a:ext cx="276467" cy="701446"/>
          </a:xfrm>
          <a:prstGeom prst="rect">
            <a:avLst/>
          </a:prstGeom>
          <a:noFill/>
        </p:spPr>
      </p:pic>
      <p:pic>
        <p:nvPicPr>
          <p:cNvPr id="97" name="Picture 96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90235" y="4609519"/>
            <a:ext cx="276467" cy="701446"/>
          </a:xfrm>
          <a:prstGeom prst="rect">
            <a:avLst/>
          </a:prstGeom>
          <a:noFill/>
        </p:spPr>
      </p:pic>
      <p:pic>
        <p:nvPicPr>
          <p:cNvPr id="98" name="Picture 97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13755" y="4609519"/>
            <a:ext cx="276467" cy="701446"/>
          </a:xfrm>
          <a:prstGeom prst="rect">
            <a:avLst/>
          </a:prstGeom>
          <a:noFill/>
        </p:spPr>
      </p:pic>
      <p:pic>
        <p:nvPicPr>
          <p:cNvPr id="99" name="Picture 98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50459" y="4609519"/>
            <a:ext cx="276467" cy="701446"/>
          </a:xfrm>
          <a:prstGeom prst="rect">
            <a:avLst/>
          </a:prstGeom>
          <a:noFill/>
        </p:spPr>
      </p:pic>
      <p:pic>
        <p:nvPicPr>
          <p:cNvPr id="100" name="Picture 99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33035" y="5310965"/>
            <a:ext cx="276467" cy="701446"/>
          </a:xfrm>
          <a:prstGeom prst="rect">
            <a:avLst/>
          </a:prstGeom>
          <a:noFill/>
        </p:spPr>
      </p:pic>
      <p:pic>
        <p:nvPicPr>
          <p:cNvPr id="101" name="Picture 100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66715" y="5310965"/>
            <a:ext cx="276467" cy="701446"/>
          </a:xfrm>
          <a:prstGeom prst="rect">
            <a:avLst/>
          </a:prstGeom>
          <a:noFill/>
        </p:spPr>
      </p:pic>
      <p:pic>
        <p:nvPicPr>
          <p:cNvPr id="102" name="Picture 101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90235" y="5310965"/>
            <a:ext cx="276467" cy="701446"/>
          </a:xfrm>
          <a:prstGeom prst="rect">
            <a:avLst/>
          </a:prstGeom>
          <a:noFill/>
        </p:spPr>
      </p:pic>
      <p:pic>
        <p:nvPicPr>
          <p:cNvPr id="103" name="Picture 102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13755" y="5310965"/>
            <a:ext cx="276467" cy="701446"/>
          </a:xfrm>
          <a:prstGeom prst="rect">
            <a:avLst/>
          </a:prstGeom>
          <a:noFill/>
        </p:spPr>
      </p:pic>
      <p:pic>
        <p:nvPicPr>
          <p:cNvPr id="104" name="Picture 103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50459" y="5310965"/>
            <a:ext cx="276467" cy="701446"/>
          </a:xfrm>
          <a:prstGeom prst="rect">
            <a:avLst/>
          </a:prstGeom>
          <a:noFill/>
        </p:spPr>
      </p:pic>
      <p:pic>
        <p:nvPicPr>
          <p:cNvPr id="105" name="Picture 104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02654" y="3206239"/>
            <a:ext cx="276467" cy="701446"/>
          </a:xfrm>
          <a:prstGeom prst="rect">
            <a:avLst/>
          </a:prstGeom>
          <a:noFill/>
        </p:spPr>
      </p:pic>
      <p:pic>
        <p:nvPicPr>
          <p:cNvPr id="109" name="Picture 108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20078" y="3206239"/>
            <a:ext cx="276467" cy="701446"/>
          </a:xfrm>
          <a:prstGeom prst="rect">
            <a:avLst/>
          </a:prstGeom>
          <a:noFill/>
        </p:spPr>
      </p:pic>
      <p:pic>
        <p:nvPicPr>
          <p:cNvPr id="110" name="Picture 109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02654" y="3907685"/>
            <a:ext cx="276467" cy="701446"/>
          </a:xfrm>
          <a:prstGeom prst="rect">
            <a:avLst/>
          </a:prstGeom>
          <a:noFill/>
        </p:spPr>
      </p:pic>
      <p:pic>
        <p:nvPicPr>
          <p:cNvPr id="111" name="Picture 110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36334" y="3907685"/>
            <a:ext cx="276467" cy="701446"/>
          </a:xfrm>
          <a:prstGeom prst="rect">
            <a:avLst/>
          </a:prstGeom>
          <a:noFill/>
        </p:spPr>
      </p:pic>
      <p:pic>
        <p:nvPicPr>
          <p:cNvPr id="112" name="Picture 111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59854" y="3907685"/>
            <a:ext cx="276467" cy="701446"/>
          </a:xfrm>
          <a:prstGeom prst="rect">
            <a:avLst/>
          </a:prstGeom>
          <a:noFill/>
        </p:spPr>
      </p:pic>
      <p:pic>
        <p:nvPicPr>
          <p:cNvPr id="113" name="Picture 112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83374" y="3907685"/>
            <a:ext cx="276467" cy="701446"/>
          </a:xfrm>
          <a:prstGeom prst="rect">
            <a:avLst/>
          </a:prstGeom>
          <a:noFill/>
        </p:spPr>
      </p:pic>
      <p:pic>
        <p:nvPicPr>
          <p:cNvPr id="114" name="Picture 113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20078" y="3907685"/>
            <a:ext cx="276467" cy="701446"/>
          </a:xfrm>
          <a:prstGeom prst="rect">
            <a:avLst/>
          </a:prstGeom>
          <a:noFill/>
        </p:spPr>
      </p:pic>
      <p:pic>
        <p:nvPicPr>
          <p:cNvPr id="115" name="Picture 114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02654" y="4622219"/>
            <a:ext cx="276467" cy="701446"/>
          </a:xfrm>
          <a:prstGeom prst="rect">
            <a:avLst/>
          </a:prstGeom>
          <a:noFill/>
        </p:spPr>
      </p:pic>
      <p:pic>
        <p:nvPicPr>
          <p:cNvPr id="116" name="Picture 115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36334" y="4622219"/>
            <a:ext cx="276467" cy="701446"/>
          </a:xfrm>
          <a:prstGeom prst="rect">
            <a:avLst/>
          </a:prstGeom>
          <a:noFill/>
        </p:spPr>
      </p:pic>
      <p:pic>
        <p:nvPicPr>
          <p:cNvPr id="117" name="Picture 116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59854" y="4622219"/>
            <a:ext cx="276467" cy="701446"/>
          </a:xfrm>
          <a:prstGeom prst="rect">
            <a:avLst/>
          </a:prstGeom>
          <a:noFill/>
        </p:spPr>
      </p:pic>
      <p:pic>
        <p:nvPicPr>
          <p:cNvPr id="118" name="Picture 117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83374" y="4622219"/>
            <a:ext cx="276467" cy="701446"/>
          </a:xfrm>
          <a:prstGeom prst="rect">
            <a:avLst/>
          </a:prstGeom>
          <a:noFill/>
        </p:spPr>
      </p:pic>
      <p:pic>
        <p:nvPicPr>
          <p:cNvPr id="119" name="Picture 118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20078" y="4622219"/>
            <a:ext cx="276467" cy="701446"/>
          </a:xfrm>
          <a:prstGeom prst="rect">
            <a:avLst/>
          </a:prstGeom>
          <a:noFill/>
        </p:spPr>
      </p:pic>
      <p:pic>
        <p:nvPicPr>
          <p:cNvPr id="120" name="Picture 119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02654" y="5323665"/>
            <a:ext cx="276467" cy="701446"/>
          </a:xfrm>
          <a:prstGeom prst="rect">
            <a:avLst/>
          </a:prstGeom>
          <a:noFill/>
        </p:spPr>
      </p:pic>
      <p:pic>
        <p:nvPicPr>
          <p:cNvPr id="121" name="Picture 120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36334" y="5323665"/>
            <a:ext cx="276467" cy="701446"/>
          </a:xfrm>
          <a:prstGeom prst="rect">
            <a:avLst/>
          </a:prstGeom>
          <a:noFill/>
        </p:spPr>
      </p:pic>
      <p:pic>
        <p:nvPicPr>
          <p:cNvPr id="122" name="Picture 121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59854" y="5323665"/>
            <a:ext cx="276467" cy="701446"/>
          </a:xfrm>
          <a:prstGeom prst="rect">
            <a:avLst/>
          </a:prstGeom>
          <a:noFill/>
        </p:spPr>
      </p:pic>
      <p:pic>
        <p:nvPicPr>
          <p:cNvPr id="123" name="Picture 122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83374" y="5323665"/>
            <a:ext cx="276467" cy="701446"/>
          </a:xfrm>
          <a:prstGeom prst="rect">
            <a:avLst/>
          </a:prstGeom>
          <a:noFill/>
        </p:spPr>
      </p:pic>
      <p:pic>
        <p:nvPicPr>
          <p:cNvPr id="124" name="Picture 123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20078" y="5323665"/>
            <a:ext cx="276467" cy="701446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3216227" y="6261100"/>
            <a:ext cx="71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Asian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1322104" y="622300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White 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6888130" y="6223000"/>
            <a:ext cx="779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Latino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5062184" y="6223000"/>
            <a:ext cx="692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Black</a:t>
            </a:r>
          </a:p>
        </p:txBody>
      </p:sp>
      <p:pic>
        <p:nvPicPr>
          <p:cNvPr id="138" name="Picture 137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66715" y="3193539"/>
            <a:ext cx="276467" cy="701446"/>
          </a:xfrm>
          <a:prstGeom prst="rect">
            <a:avLst/>
          </a:prstGeom>
          <a:noFill/>
        </p:spPr>
      </p:pic>
      <p:pic>
        <p:nvPicPr>
          <p:cNvPr id="139" name="Picture 138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36334" y="3206239"/>
            <a:ext cx="276467" cy="701446"/>
          </a:xfrm>
          <a:prstGeom prst="rect">
            <a:avLst/>
          </a:prstGeom>
          <a:noFill/>
        </p:spPr>
      </p:pic>
      <p:pic>
        <p:nvPicPr>
          <p:cNvPr id="140" name="Picture 139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82547" y="3907685"/>
            <a:ext cx="276467" cy="701446"/>
          </a:xfrm>
          <a:prstGeom prst="rect">
            <a:avLst/>
          </a:prstGeom>
        </p:spPr>
      </p:pic>
      <p:pic>
        <p:nvPicPr>
          <p:cNvPr id="141" name="Picture 140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16227" y="3907685"/>
            <a:ext cx="276467" cy="701446"/>
          </a:xfrm>
          <a:prstGeom prst="rect">
            <a:avLst/>
          </a:prstGeom>
        </p:spPr>
      </p:pic>
      <p:pic>
        <p:nvPicPr>
          <p:cNvPr id="142" name="Picture 141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39747" y="3907685"/>
            <a:ext cx="276467" cy="701446"/>
          </a:xfrm>
          <a:prstGeom prst="rect">
            <a:avLst/>
          </a:prstGeom>
        </p:spPr>
      </p:pic>
      <p:pic>
        <p:nvPicPr>
          <p:cNvPr id="143" name="Picture 142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63267" y="3907685"/>
            <a:ext cx="276467" cy="701446"/>
          </a:xfrm>
          <a:prstGeom prst="rect">
            <a:avLst/>
          </a:prstGeom>
        </p:spPr>
      </p:pic>
      <p:pic>
        <p:nvPicPr>
          <p:cNvPr id="144" name="Picture 143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99971" y="3907685"/>
            <a:ext cx="276467" cy="701446"/>
          </a:xfrm>
          <a:prstGeom prst="rect">
            <a:avLst/>
          </a:prstGeom>
        </p:spPr>
      </p:pic>
      <p:pic>
        <p:nvPicPr>
          <p:cNvPr id="128" name="Picture 127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90235" y="3193539"/>
            <a:ext cx="276467" cy="701446"/>
          </a:xfrm>
          <a:prstGeom prst="rect">
            <a:avLst/>
          </a:prstGeom>
          <a:noFill/>
        </p:spPr>
      </p:pic>
      <p:pic>
        <p:nvPicPr>
          <p:cNvPr id="129" name="Picture 128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61122" y="3206239"/>
            <a:ext cx="276467" cy="701446"/>
          </a:xfrm>
          <a:prstGeom prst="rect">
            <a:avLst/>
          </a:prstGeom>
          <a:noFill/>
        </p:spPr>
      </p:pic>
      <p:pic>
        <p:nvPicPr>
          <p:cNvPr id="130" name="Picture 129" descr="man-asia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94802" y="3206239"/>
            <a:ext cx="276467" cy="701446"/>
          </a:xfrm>
          <a:prstGeom prst="rect">
            <a:avLst/>
          </a:prstGeom>
          <a:noFill/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9717" y="5323665"/>
            <a:ext cx="276273" cy="700957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53984" y="5324154"/>
            <a:ext cx="276273" cy="700957"/>
          </a:xfrm>
          <a:prstGeom prst="rect">
            <a:avLst/>
          </a:prstGeom>
        </p:spPr>
      </p:pic>
      <p:pic>
        <p:nvPicPr>
          <p:cNvPr id="131" name="Picture 1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91180" y="5324154"/>
            <a:ext cx="276273" cy="700957"/>
          </a:xfrm>
          <a:prstGeom prst="rect">
            <a:avLst/>
          </a:prstGeom>
        </p:spPr>
      </p:pic>
      <p:pic>
        <p:nvPicPr>
          <p:cNvPr id="132" name="Picture 1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43224" y="5323665"/>
            <a:ext cx="276273" cy="700957"/>
          </a:xfrm>
          <a:prstGeom prst="rect">
            <a:avLst/>
          </a:prstGeom>
        </p:spPr>
      </p:pic>
      <p:pic>
        <p:nvPicPr>
          <p:cNvPr id="134" name="Picture 1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78401" y="5324154"/>
            <a:ext cx="276273" cy="700957"/>
          </a:xfrm>
          <a:prstGeom prst="rect">
            <a:avLst/>
          </a:prstGeom>
        </p:spPr>
      </p:pic>
      <p:pic>
        <p:nvPicPr>
          <p:cNvPr id="135" name="Picture 1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33980" y="4623686"/>
            <a:ext cx="276273" cy="700957"/>
          </a:xfrm>
          <a:prstGeom prst="rect">
            <a:avLst/>
          </a:prstGeom>
        </p:spPr>
      </p:pic>
      <p:pic>
        <p:nvPicPr>
          <p:cNvPr id="136" name="Picture 1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68247" y="4624175"/>
            <a:ext cx="276273" cy="700957"/>
          </a:xfrm>
          <a:prstGeom prst="rect">
            <a:avLst/>
          </a:prstGeom>
        </p:spPr>
      </p:pic>
      <p:pic>
        <p:nvPicPr>
          <p:cNvPr id="137" name="Picture 1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05443" y="4624175"/>
            <a:ext cx="276273" cy="700957"/>
          </a:xfrm>
          <a:prstGeom prst="rect">
            <a:avLst/>
          </a:prstGeom>
        </p:spPr>
      </p:pic>
      <p:pic>
        <p:nvPicPr>
          <p:cNvPr id="145" name="Picture 14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43224" y="4623686"/>
            <a:ext cx="276273" cy="700957"/>
          </a:xfrm>
          <a:prstGeom prst="rect">
            <a:avLst/>
          </a:prstGeom>
        </p:spPr>
      </p:pic>
      <p:pic>
        <p:nvPicPr>
          <p:cNvPr id="150" name="Picture 14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78401" y="4624175"/>
            <a:ext cx="276273" cy="700957"/>
          </a:xfrm>
          <a:prstGeom prst="rect">
            <a:avLst/>
          </a:prstGeom>
        </p:spPr>
      </p:pic>
      <p:pic>
        <p:nvPicPr>
          <p:cNvPr id="153" name="Picture 15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33980" y="3206239"/>
            <a:ext cx="276273" cy="700957"/>
          </a:xfrm>
          <a:prstGeom prst="rect">
            <a:avLst/>
          </a:prstGeom>
        </p:spPr>
      </p:pic>
      <p:pic>
        <p:nvPicPr>
          <p:cNvPr id="154" name="Picture 15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68247" y="3206728"/>
            <a:ext cx="276273" cy="700957"/>
          </a:xfrm>
          <a:prstGeom prst="rect">
            <a:avLst/>
          </a:prstGeom>
        </p:spPr>
      </p:pic>
      <p:pic>
        <p:nvPicPr>
          <p:cNvPr id="155" name="Picture 15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05443" y="3206728"/>
            <a:ext cx="276273" cy="700957"/>
          </a:xfrm>
          <a:prstGeom prst="rect">
            <a:avLst/>
          </a:prstGeom>
        </p:spPr>
      </p:pic>
      <p:pic>
        <p:nvPicPr>
          <p:cNvPr id="156" name="Picture 15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43224" y="3206239"/>
            <a:ext cx="276273" cy="700957"/>
          </a:xfrm>
          <a:prstGeom prst="rect">
            <a:avLst/>
          </a:prstGeom>
        </p:spPr>
      </p:pic>
      <p:pic>
        <p:nvPicPr>
          <p:cNvPr id="157" name="Picture 15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78401" y="3206728"/>
            <a:ext cx="276273" cy="700957"/>
          </a:xfrm>
          <a:prstGeom prst="rect">
            <a:avLst/>
          </a:prstGeom>
        </p:spPr>
      </p:pic>
      <p:pic>
        <p:nvPicPr>
          <p:cNvPr id="158" name="Picture 15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33980" y="3922729"/>
            <a:ext cx="276273" cy="700957"/>
          </a:xfrm>
          <a:prstGeom prst="rect">
            <a:avLst/>
          </a:prstGeom>
        </p:spPr>
      </p:pic>
      <p:pic>
        <p:nvPicPr>
          <p:cNvPr id="159" name="Picture 15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68247" y="3923218"/>
            <a:ext cx="276273" cy="700957"/>
          </a:xfrm>
          <a:prstGeom prst="rect">
            <a:avLst/>
          </a:prstGeom>
        </p:spPr>
      </p:pic>
      <p:pic>
        <p:nvPicPr>
          <p:cNvPr id="160" name="Picture 15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05443" y="3923218"/>
            <a:ext cx="276273" cy="700957"/>
          </a:xfrm>
          <a:prstGeom prst="rect">
            <a:avLst/>
          </a:prstGeom>
        </p:spPr>
      </p:pic>
      <p:pic>
        <p:nvPicPr>
          <p:cNvPr id="161" name="Picture 16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43224" y="3922729"/>
            <a:ext cx="276273" cy="700957"/>
          </a:xfrm>
          <a:prstGeom prst="rect">
            <a:avLst/>
          </a:prstGeom>
        </p:spPr>
      </p:pic>
      <p:pic>
        <p:nvPicPr>
          <p:cNvPr id="162" name="Picture 16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78401" y="3923218"/>
            <a:ext cx="276273" cy="70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289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956 " pathEditMode="relative" ptsTypes="AA">
                                      <p:cBhvr>
                                        <p:cTn id="6" dur="2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956 " pathEditMode="relative" ptsTypes="AA">
                                      <p:cBhvr>
                                        <p:cTn id="8" dur="2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956 " pathEditMode="relative" ptsTypes="AA">
                                      <p:cBhvr>
                                        <p:cTn id="10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956 " pathEditMode="relative" ptsTypes="AA">
                                      <p:cBhvr>
                                        <p:cTn id="12" dur="2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956 " pathEditMode="relative" ptsTypes="AA">
                                      <p:cBhvr>
                                        <p:cTn id="14" dur="2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956 " pathEditMode="relative" ptsTypes="AA">
                                      <p:cBhvr>
                                        <p:cTn id="16" dur="2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956 " pathEditMode="relative" ptsTypes="AA">
                                      <p:cBhvr>
                                        <p:cTn id="18" dur="2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956 " pathEditMode="relative" ptsTypes="AA">
                                      <p:cBhvr>
                                        <p:cTn id="20" dur="2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0 L -0.00087 -0.2953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14769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0 L -0.00035 -0.2953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14769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0 L 0.00017 -0.2953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769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0 L -0.00017 -0.2953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14769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 L 0.00086 -0.29537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14769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0 L -0.00087 -0.29537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14769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0 L -0.00035 -0.29537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14769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0 L 0.00017 -0.29537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769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0 L -0.00017 -0.29537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14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0 L -0.00035 -0.29537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14769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0 L -0.00017 -0.29537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14769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0 L -0.00035 -0.29537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14769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0 L -0.00017 -0.29537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14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0 L -0.00069 -0.29537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14769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 L -0.0007 -0.29537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14769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 L -0.0007 -0.29537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14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032"/>
            <a:ext cx="8229600" cy="800718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/>
              <a:t>Males Enrolled </a:t>
            </a:r>
            <a:r>
              <a:rPr lang="en-US" sz="2800" b="1" dirty="0"/>
              <a:t>in Exam Schools by Race/Ethnicity and </a:t>
            </a:r>
            <a:r>
              <a:rPr lang="en-US" sz="2800" b="1" dirty="0" smtClean="0"/>
              <a:t>Geography </a:t>
            </a:r>
            <a:r>
              <a:rPr lang="en-US" sz="2400" b="1" dirty="0" smtClean="0"/>
              <a:t>(%)</a:t>
            </a:r>
            <a:endParaRPr lang="en-US" sz="2400" b="1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7576856"/>
              </p:ext>
            </p:extLst>
          </p:nvPr>
        </p:nvGraphicFramePr>
        <p:xfrm>
          <a:off x="457200" y="1343025"/>
          <a:ext cx="8010525" cy="2409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2819433"/>
              </p:ext>
            </p:extLst>
          </p:nvPr>
        </p:nvGraphicFramePr>
        <p:xfrm>
          <a:off x="457200" y="3975100"/>
          <a:ext cx="8010525" cy="2520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33806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>Partners 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1450"/>
            <a:ext cx="8229600" cy="5257800"/>
          </a:xfrm>
        </p:spPr>
        <p:txBody>
          <a:bodyPr>
            <a:normAutofit fontScale="92500" lnSpcReduction="10000"/>
          </a:bodyPr>
          <a:lstStyle/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600" dirty="0" smtClean="0"/>
              <a:t>Center for Collaborative Education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3600" dirty="0" smtClean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600" dirty="0" smtClean="0"/>
              <a:t>Annenberg Institute for School Reform at Brown University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3600" dirty="0" smtClean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600" dirty="0" smtClean="0"/>
              <a:t>Boston Public Schools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3600" dirty="0" smtClean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600" dirty="0" smtClean="0"/>
              <a:t>Barr Foundation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3600" dirty="0" smtClean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600" dirty="0" smtClean="0"/>
              <a:t>Black </a:t>
            </a:r>
            <a:r>
              <a:rPr lang="en-US" sz="3600" dirty="0"/>
              <a:t>&amp; Latino Male Study Advisory Committee </a:t>
            </a:r>
            <a:endParaRPr lang="en-US" sz="3600" dirty="0" smtClean="0"/>
          </a:p>
          <a:p>
            <a:pPr marL="457200" lvl="1" indent="0">
              <a:spcBef>
                <a:spcPts val="0"/>
              </a:spcBef>
              <a:buNone/>
            </a:pPr>
            <a:endParaRPr lang="en-US" sz="26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84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/>
              <a:t>Black and Latino Males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2283"/>
            <a:ext cx="8229600" cy="5631352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endParaRPr lang="en-US" b="1" i="1" dirty="0" smtClean="0">
              <a:sym typeface="Wingdings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b="1" i="1" dirty="0" smtClean="0">
                <a:sym typeface="Wingdings"/>
              </a:rPr>
              <a:t>Higher:</a:t>
            </a:r>
            <a:r>
              <a:rPr lang="en-US" dirty="0" smtClean="0">
                <a:sym typeface="Wingdings"/>
              </a:rPr>
              <a:t> </a:t>
            </a:r>
          </a:p>
          <a:p>
            <a:pPr lvl="1">
              <a:spcBef>
                <a:spcPts val="0"/>
              </a:spcBef>
              <a:buFont typeface="Arial"/>
              <a:buChar char="•"/>
            </a:pPr>
            <a:r>
              <a:rPr lang="en-US" sz="3200" dirty="0" smtClean="0">
                <a:sym typeface="Wingdings"/>
              </a:rPr>
              <a:t>Substantially separate special education placements 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dirty="0" smtClean="0">
              <a:sym typeface="Wingdings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b="1" i="1" dirty="0" smtClean="0">
                <a:solidFill>
                  <a:srgbClr val="000000"/>
                </a:solidFill>
              </a:rPr>
              <a:t>Lower:</a:t>
            </a:r>
            <a:r>
              <a:rPr lang="en-US" dirty="0" smtClean="0"/>
              <a:t> </a:t>
            </a:r>
          </a:p>
          <a:p>
            <a:pPr lvl="1">
              <a:spcBef>
                <a:spcPts val="0"/>
              </a:spcBef>
              <a:buFont typeface="Arial"/>
              <a:buChar char="•"/>
            </a:pPr>
            <a:r>
              <a:rPr lang="en-US" sz="3200" dirty="0" smtClean="0"/>
              <a:t>AWC enrollment</a:t>
            </a:r>
          </a:p>
          <a:p>
            <a:pPr lvl="1">
              <a:spcBef>
                <a:spcPts val="0"/>
              </a:spcBef>
              <a:buFont typeface="Arial"/>
              <a:buChar char="•"/>
            </a:pPr>
            <a:r>
              <a:rPr lang="en-US" sz="3200" dirty="0" smtClean="0"/>
              <a:t>Exam school enrollment</a:t>
            </a:r>
          </a:p>
          <a:p>
            <a:pPr lvl="1">
              <a:spcBef>
                <a:spcPts val="0"/>
              </a:spcBef>
              <a:buFont typeface="Arial"/>
              <a:buChar char="•"/>
            </a:pPr>
            <a:r>
              <a:rPr lang="en-US" sz="3200" dirty="0" smtClean="0"/>
              <a:t>AWC to Exam School rates</a:t>
            </a:r>
          </a:p>
          <a:p>
            <a:pPr lvl="1">
              <a:spcBef>
                <a:spcPts val="0"/>
              </a:spcBef>
              <a:buFont typeface="Arial"/>
              <a:buChar char="•"/>
            </a:pPr>
            <a:r>
              <a:rPr lang="en-US" sz="3200" dirty="0" err="1" smtClean="0"/>
              <a:t>MassCore</a:t>
            </a:r>
            <a:r>
              <a:rPr lang="en-US" sz="3200" dirty="0" smtClean="0"/>
              <a:t> completion </a:t>
            </a:r>
            <a:endParaRPr lang="en-US" sz="3200" dirty="0"/>
          </a:p>
          <a:p>
            <a:pPr mar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lang="en-US" dirty="0"/>
          </a:p>
          <a:p>
            <a:pPr marL="0" indent="0" defTabSz="464119">
              <a:buNone/>
              <a:defRPr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08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/>
              <a:t>Black Males by Geography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1550"/>
            <a:ext cx="8229600" cy="5316491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100" b="1" dirty="0">
                <a:solidFill>
                  <a:schemeClr val="accent3">
                    <a:lumMod val="50000"/>
                  </a:schemeClr>
                </a:solidFill>
              </a:rPr>
              <a:t>Black </a:t>
            </a:r>
            <a:r>
              <a:rPr lang="en-US" sz="4100" b="1" dirty="0" smtClean="0">
                <a:solidFill>
                  <a:schemeClr val="accent3">
                    <a:lumMod val="50000"/>
                  </a:schemeClr>
                </a:solidFill>
              </a:rPr>
              <a:t>Caribbean Males</a:t>
            </a:r>
            <a:endParaRPr lang="en-US" sz="4100" b="1" dirty="0">
              <a:solidFill>
                <a:schemeClr val="accent3">
                  <a:lumMod val="50000"/>
                </a:schemeClr>
              </a:solidFill>
            </a:endParaRP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b="1" i="1" dirty="0" smtClean="0">
                <a:sym typeface="Wingdings"/>
              </a:rPr>
              <a:t>Highest:</a:t>
            </a:r>
            <a:r>
              <a:rPr lang="en-US" sz="4000" dirty="0" smtClean="0">
                <a:sym typeface="Wingdings"/>
              </a:rPr>
              <a:t> 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sz="4000" dirty="0">
                <a:sym typeface="Wingdings"/>
              </a:rPr>
              <a:t>S</a:t>
            </a:r>
            <a:r>
              <a:rPr lang="en-US" sz="4000" dirty="0" smtClean="0">
                <a:sym typeface="Wingdings"/>
              </a:rPr>
              <a:t>ubstantially separate special education placements (EG, HSG)</a:t>
            </a:r>
            <a:endParaRPr lang="en-US" sz="4000" dirty="0" smtClean="0"/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51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100" b="1" dirty="0">
                <a:solidFill>
                  <a:srgbClr val="4F6228"/>
                </a:solidFill>
              </a:rPr>
              <a:t>Black African </a:t>
            </a:r>
            <a:r>
              <a:rPr lang="en-US" sz="4100" b="1" dirty="0" smtClean="0">
                <a:solidFill>
                  <a:srgbClr val="4F6228"/>
                </a:solidFill>
              </a:rPr>
              <a:t>&amp; Black </a:t>
            </a:r>
            <a:r>
              <a:rPr lang="en-US" sz="4100" b="1" dirty="0">
                <a:solidFill>
                  <a:srgbClr val="4F6228"/>
                </a:solidFill>
              </a:rPr>
              <a:t>Caribbean </a:t>
            </a:r>
            <a:r>
              <a:rPr lang="en-US" sz="4100" b="1" dirty="0" smtClean="0">
                <a:solidFill>
                  <a:srgbClr val="4F6228"/>
                </a:solidFill>
              </a:rPr>
              <a:t>Males</a:t>
            </a:r>
            <a:endParaRPr lang="en-US" sz="4100" b="1" dirty="0">
              <a:solidFill>
                <a:srgbClr val="4F6228"/>
              </a:solidFill>
            </a:endParaRP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b="1" i="1" dirty="0" smtClean="0">
                <a:latin typeface="+mj-lt"/>
                <a:ea typeface="Wingdings"/>
                <a:cs typeface="Wingdings"/>
                <a:sym typeface="Wingdings"/>
              </a:rPr>
              <a:t>Lowest: 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sz="4000" dirty="0" smtClean="0"/>
              <a:t>AWC </a:t>
            </a:r>
            <a:r>
              <a:rPr lang="en-US" sz="4000" dirty="0"/>
              <a:t>enrollment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sz="4000" dirty="0" smtClean="0"/>
              <a:t>Exam </a:t>
            </a:r>
            <a:r>
              <a:rPr lang="en-US" sz="4000" dirty="0"/>
              <a:t>school enrollment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sz="4000" dirty="0" err="1" smtClean="0"/>
              <a:t>MassCore</a:t>
            </a:r>
            <a:r>
              <a:rPr lang="en-US" sz="4000" dirty="0" smtClean="0"/>
              <a:t> completion</a:t>
            </a:r>
            <a:endParaRPr lang="en-US" sz="4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67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/>
              <a:t>Latino Males by Race and Geography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0419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Latino-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Black &amp; Latino Caribbean Males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i="1" dirty="0" smtClean="0">
                <a:sym typeface="Wingdings"/>
              </a:rPr>
              <a:t>	</a:t>
            </a:r>
            <a:r>
              <a:rPr lang="en-US" sz="3100" b="1" i="1" dirty="0" smtClean="0">
                <a:sym typeface="Wingdings"/>
              </a:rPr>
              <a:t>Highest:   </a:t>
            </a:r>
          </a:p>
          <a:p>
            <a:pPr lvl="2">
              <a:spcBef>
                <a:spcPts val="0"/>
              </a:spcBef>
            </a:pPr>
            <a:r>
              <a:rPr lang="en-US" sz="3100" dirty="0" smtClean="0">
                <a:sym typeface="Wingdings"/>
              </a:rPr>
              <a:t>Substantially separate special education placements</a:t>
            </a:r>
          </a:p>
          <a:p>
            <a:pPr marL="0" indent="0">
              <a:spcBef>
                <a:spcPts val="0"/>
              </a:spcBef>
              <a:buNone/>
            </a:pPr>
            <a:endParaRPr lang="en-US" sz="3100" dirty="0">
              <a:sym typeface="Wingding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100" b="1" i="1" dirty="0" smtClean="0">
                <a:sym typeface="Wingdings"/>
              </a:rPr>
              <a:t>	Lowest:   </a:t>
            </a:r>
          </a:p>
          <a:p>
            <a:pPr lvl="2">
              <a:spcBef>
                <a:spcPts val="0"/>
              </a:spcBef>
            </a:pPr>
            <a:r>
              <a:rPr lang="en-US" sz="3100" dirty="0" smtClean="0"/>
              <a:t>AWC enrollment</a:t>
            </a:r>
          </a:p>
          <a:p>
            <a:pPr lvl="2">
              <a:spcBef>
                <a:spcPts val="0"/>
              </a:spcBef>
            </a:pPr>
            <a:r>
              <a:rPr lang="en-US" sz="3100" dirty="0" smtClean="0"/>
              <a:t>Exam </a:t>
            </a:r>
            <a:r>
              <a:rPr lang="en-US" sz="3100" dirty="0"/>
              <a:t>school </a:t>
            </a:r>
            <a:r>
              <a:rPr lang="en-US" sz="3100" dirty="0" smtClean="0"/>
              <a:t>enrollment</a:t>
            </a:r>
          </a:p>
          <a:p>
            <a:pPr lvl="2">
              <a:spcBef>
                <a:spcPts val="0"/>
              </a:spcBef>
            </a:pPr>
            <a:r>
              <a:rPr lang="en-US" sz="3100" dirty="0" err="1" smtClean="0"/>
              <a:t>MassCore</a:t>
            </a:r>
            <a:r>
              <a:rPr lang="en-US" sz="3100" dirty="0" smtClean="0"/>
              <a:t> completion</a:t>
            </a:r>
          </a:p>
          <a:p>
            <a:pPr marL="457200" lvl="1" indent="0">
              <a:buNone/>
            </a:pPr>
            <a:endParaRPr lang="en-US" sz="3200" dirty="0" smtClean="0"/>
          </a:p>
          <a:p>
            <a:pPr lvl="1">
              <a:buFont typeface="Courier New"/>
              <a:buChar char="o"/>
            </a:pPr>
            <a:endParaRPr lang="en-US" sz="2400" dirty="0"/>
          </a:p>
          <a:p>
            <a:pPr lvl="1">
              <a:buFont typeface="Courier New"/>
              <a:buChar char="o"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012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/>
              <a:t>Story 3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6074"/>
            <a:ext cx="8229600" cy="4525963"/>
          </a:xfrm>
        </p:spPr>
        <p:txBody>
          <a:bodyPr>
            <a:normAutofit/>
          </a:bodyPr>
          <a:lstStyle/>
          <a:p>
            <a:pPr marL="742950" indent="-742950">
              <a:spcBef>
                <a:spcPts val="0"/>
              </a:spcBef>
              <a:buFont typeface="+mj-lt"/>
              <a:buAutoNum type="arabicPeriod"/>
            </a:pPr>
            <a:r>
              <a:rPr lang="en-US" sz="3600" dirty="0" smtClean="0"/>
              <a:t>Diversity of Black and Latino males in BPS</a:t>
            </a:r>
          </a:p>
          <a:p>
            <a:pPr marL="742950" indent="-742950">
              <a:spcBef>
                <a:spcPts val="0"/>
              </a:spcBef>
              <a:buFont typeface="+mj-lt"/>
              <a:buAutoNum type="arabicPeriod"/>
            </a:pPr>
            <a:endParaRPr lang="en-US" sz="3600" dirty="0" smtClean="0"/>
          </a:p>
          <a:p>
            <a:pPr marL="742950" indent="-742950">
              <a:spcBef>
                <a:spcPts val="0"/>
              </a:spcBef>
              <a:buFont typeface="+mj-lt"/>
              <a:buAutoNum type="arabicPeriod"/>
            </a:pPr>
            <a:r>
              <a:rPr lang="en-US" sz="3600" dirty="0" smtClean="0"/>
              <a:t>Access to educational opportunity</a:t>
            </a:r>
          </a:p>
          <a:p>
            <a:pPr marL="742950" indent="-742950">
              <a:spcBef>
                <a:spcPts val="0"/>
              </a:spcBef>
              <a:buFont typeface="+mj-lt"/>
              <a:buAutoNum type="arabicPeriod"/>
            </a:pPr>
            <a:endParaRPr lang="en-US" sz="3600" dirty="0" smtClean="0"/>
          </a:p>
          <a:p>
            <a:pPr marL="742950" indent="-742950">
              <a:spcBef>
                <a:spcPts val="0"/>
              </a:spcBef>
              <a:buFont typeface="+mj-lt"/>
              <a:buAutoNum type="arabicPeriod"/>
            </a:pPr>
            <a:r>
              <a:rPr lang="en-US" sz="3600" b="1" dirty="0" smtClean="0">
                <a:solidFill>
                  <a:srgbClr val="000090"/>
                </a:solidFill>
              </a:rPr>
              <a:t>Educational attainment</a:t>
            </a:r>
            <a:endParaRPr lang="en-US" sz="3600" b="1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57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032"/>
            <a:ext cx="8229600" cy="1040998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/>
              <a:t>Educational Attainment of Black and Latino Males in BPS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>
            <a:noAutofit/>
          </a:bodyPr>
          <a:lstStyle/>
          <a:p>
            <a:pPr marL="566928" indent="-457200">
              <a:spcBef>
                <a:spcPts val="0"/>
              </a:spcBef>
            </a:pPr>
            <a:r>
              <a:rPr lang="en-US" dirty="0" smtClean="0"/>
              <a:t>Out-of-school suspension rates</a:t>
            </a:r>
          </a:p>
          <a:p>
            <a:pPr marL="566928" indent="-457200">
              <a:spcBef>
                <a:spcPts val="0"/>
              </a:spcBef>
            </a:pPr>
            <a:endParaRPr lang="en-US" dirty="0" smtClean="0"/>
          </a:p>
          <a:p>
            <a:pPr marL="566928" indent="-457200">
              <a:spcBef>
                <a:spcPts val="0"/>
              </a:spcBef>
            </a:pPr>
            <a:r>
              <a:rPr lang="en-US" dirty="0" smtClean="0"/>
              <a:t>MCAS English Language Arts proficiency</a:t>
            </a:r>
          </a:p>
          <a:p>
            <a:pPr marL="109728" indent="0">
              <a:spcBef>
                <a:spcPts val="0"/>
              </a:spcBef>
              <a:buNone/>
            </a:pPr>
            <a:endParaRPr lang="en-US" dirty="0" smtClean="0"/>
          </a:p>
          <a:p>
            <a:pPr marL="566928" indent="-457200">
              <a:spcBef>
                <a:spcPts val="0"/>
              </a:spcBef>
            </a:pPr>
            <a:r>
              <a:rPr lang="en-US" dirty="0" smtClean="0"/>
              <a:t>Cohort dropout rates</a:t>
            </a:r>
          </a:p>
          <a:p>
            <a:pPr marL="109728" indent="0">
              <a:spcBef>
                <a:spcPts val="0"/>
              </a:spcBef>
              <a:buNone/>
            </a:pPr>
            <a:endParaRPr lang="en-US" dirty="0" smtClean="0"/>
          </a:p>
          <a:p>
            <a:pPr marL="566928" indent="-457200">
              <a:spcBef>
                <a:spcPts val="0"/>
              </a:spcBef>
            </a:pPr>
            <a:r>
              <a:rPr lang="en-US" dirty="0" smtClean="0"/>
              <a:t>Declining educational attainment</a:t>
            </a:r>
          </a:p>
          <a:p>
            <a:pPr marL="109728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683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600" b="1" dirty="0" smtClean="0"/>
              <a:t>Suspension Risks for Black and Latino Males Compared to White Males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944997"/>
            <a:ext cx="8229600" cy="502845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b="1" u="sng" dirty="0" smtClean="0">
                <a:solidFill>
                  <a:srgbClr val="000000"/>
                </a:solidFill>
              </a:rPr>
              <a:t>EG</a:t>
            </a:r>
            <a:r>
              <a:rPr lang="en-US" b="1" dirty="0" smtClean="0">
                <a:solidFill>
                  <a:srgbClr val="000000"/>
                </a:solidFill>
              </a:rPr>
              <a:t>:</a:t>
            </a:r>
            <a:r>
              <a:rPr lang="en-US" dirty="0" smtClean="0">
                <a:solidFill>
                  <a:srgbClr val="000000"/>
                </a:solidFill>
              </a:rPr>
              <a:t> 	Black males = </a:t>
            </a:r>
            <a:r>
              <a:rPr lang="en-US" b="1" dirty="0" smtClean="0">
                <a:solidFill>
                  <a:srgbClr val="4F6228"/>
                </a:solidFill>
              </a:rPr>
              <a:t>3.2</a:t>
            </a:r>
            <a:r>
              <a:rPr lang="en-US" dirty="0" smtClean="0">
                <a:solidFill>
                  <a:srgbClr val="000000"/>
                </a:solidFill>
              </a:rPr>
              <a:t> times higher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en-US" sz="3200" dirty="0" smtClean="0">
                <a:solidFill>
                  <a:srgbClr val="000000"/>
                </a:solidFill>
              </a:rPr>
              <a:t>Latino males = </a:t>
            </a:r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</a:rPr>
              <a:t>1.7</a:t>
            </a:r>
            <a:r>
              <a:rPr lang="en-US" sz="3200" dirty="0" smtClean="0">
                <a:solidFill>
                  <a:srgbClr val="000000"/>
                </a:solidFill>
              </a:rPr>
              <a:t> times higher</a:t>
            </a:r>
          </a:p>
          <a:p>
            <a:pPr marL="1371600" lvl="3" indent="0">
              <a:spcBef>
                <a:spcPts val="0"/>
              </a:spcBef>
              <a:buNone/>
            </a:pPr>
            <a:endParaRPr lang="en-US" sz="3200" dirty="0" smtClean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r>
              <a:rPr lang="en-US" b="1" u="sng" dirty="0" smtClean="0">
                <a:solidFill>
                  <a:srgbClr val="000000"/>
                </a:solidFill>
              </a:rPr>
              <a:t>MG</a:t>
            </a:r>
            <a:r>
              <a:rPr lang="en-US" b="1" dirty="0" smtClean="0">
                <a:solidFill>
                  <a:srgbClr val="000000"/>
                </a:solidFill>
              </a:rPr>
              <a:t>:</a:t>
            </a:r>
            <a:r>
              <a:rPr lang="en-US" dirty="0" smtClean="0">
                <a:solidFill>
                  <a:srgbClr val="000000"/>
                </a:solidFill>
              </a:rPr>
              <a:t> 	Black males =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3.9</a:t>
            </a:r>
            <a:r>
              <a:rPr lang="en-US" b="1" dirty="0" smtClean="0">
                <a:solidFill>
                  <a:srgbClr val="4F6228"/>
                </a:solidFill>
              </a:rPr>
              <a:t> </a:t>
            </a:r>
            <a:r>
              <a:rPr lang="en-US" dirty="0" smtClean="0"/>
              <a:t>times higher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3200" dirty="0" smtClean="0">
                <a:solidFill>
                  <a:srgbClr val="000000"/>
                </a:solidFill>
              </a:rPr>
              <a:t>		Latino males = </a:t>
            </a:r>
            <a:r>
              <a:rPr lang="en-US" sz="3200" b="1" dirty="0" smtClean="0">
                <a:solidFill>
                  <a:schemeClr val="accent4">
                    <a:lumMod val="50000"/>
                  </a:schemeClr>
                </a:solidFill>
              </a:rPr>
              <a:t>2.9</a:t>
            </a:r>
            <a:r>
              <a:rPr lang="en-US" sz="3200" dirty="0" smtClean="0">
                <a:solidFill>
                  <a:srgbClr val="000000"/>
                </a:solidFill>
              </a:rPr>
              <a:t> times </a:t>
            </a:r>
            <a:r>
              <a:rPr lang="en-US" sz="3200" dirty="0">
                <a:solidFill>
                  <a:srgbClr val="000000"/>
                </a:solidFill>
              </a:rPr>
              <a:t>higher </a:t>
            </a:r>
            <a:endParaRPr lang="en-US" sz="3200" dirty="0" smtClean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endParaRPr lang="en-US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r>
              <a:rPr lang="en-US" b="1" u="sng" dirty="0" smtClean="0">
                <a:solidFill>
                  <a:srgbClr val="000000"/>
                </a:solidFill>
              </a:rPr>
              <a:t>HSG</a:t>
            </a:r>
            <a:r>
              <a:rPr lang="en-US" b="1" dirty="0" smtClean="0">
                <a:solidFill>
                  <a:srgbClr val="000000"/>
                </a:solidFill>
              </a:rPr>
              <a:t>:</a:t>
            </a:r>
            <a:r>
              <a:rPr lang="en-US" dirty="0" smtClean="0">
                <a:solidFill>
                  <a:srgbClr val="000000"/>
                </a:solidFill>
              </a:rPr>
              <a:t> 	Black males = </a:t>
            </a:r>
            <a:r>
              <a:rPr lang="en-US" b="1" dirty="0" smtClean="0">
                <a:solidFill>
                  <a:srgbClr val="4F6228"/>
                </a:solidFill>
              </a:rPr>
              <a:t>3.2 </a:t>
            </a:r>
            <a:r>
              <a:rPr lang="en-US" dirty="0" smtClean="0">
                <a:solidFill>
                  <a:srgbClr val="403152"/>
                </a:solidFill>
              </a:rPr>
              <a:t>times higher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</a:rPr>
              <a:t>			Latino males = </a:t>
            </a:r>
            <a:r>
              <a:rPr lang="en-US" b="1" dirty="0" smtClean="0">
                <a:solidFill>
                  <a:srgbClr val="604A7B"/>
                </a:solidFill>
              </a:rPr>
              <a:t>2.1</a:t>
            </a:r>
            <a:r>
              <a:rPr lang="en-US" dirty="0" smtClean="0">
                <a:solidFill>
                  <a:srgbClr val="000000"/>
                </a:solidFill>
              </a:rPr>
              <a:t> times higher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93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5" y="325682"/>
            <a:ext cx="9229725" cy="800718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/>
              <a:t>Suspension Rates by </a:t>
            </a:r>
            <a:r>
              <a:rPr lang="en-US" sz="2800" b="1" dirty="0"/>
              <a:t>Race/Ethnicity </a:t>
            </a:r>
            <a:r>
              <a:rPr lang="en-US" sz="2800" b="1" dirty="0" smtClean="0"/>
              <a:t>and Geography </a:t>
            </a:r>
            <a:r>
              <a:rPr lang="en-US" sz="2400" b="1" dirty="0" smtClean="0"/>
              <a:t>(%) </a:t>
            </a:r>
            <a:endParaRPr lang="en-US" sz="2400" b="1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5598325"/>
              </p:ext>
            </p:extLst>
          </p:nvPr>
        </p:nvGraphicFramePr>
        <p:xfrm>
          <a:off x="292100" y="1295403"/>
          <a:ext cx="9474200" cy="2285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3949977"/>
              </p:ext>
            </p:extLst>
          </p:nvPr>
        </p:nvGraphicFramePr>
        <p:xfrm>
          <a:off x="156480" y="3622364"/>
          <a:ext cx="10679151" cy="3114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53732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600" b="1" dirty="0" smtClean="0">
                <a:solidFill>
                  <a:srgbClr val="000000"/>
                </a:solidFill>
              </a:rPr>
              <a:t>MCAS ELA Proficiency for White Males Compared to Black and Latino Males</a:t>
            </a:r>
            <a:endParaRPr lang="en-US" sz="3600" b="1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u="sng" dirty="0" smtClean="0"/>
          </a:p>
          <a:p>
            <a:pPr>
              <a:spcBef>
                <a:spcPts val="0"/>
              </a:spcBef>
            </a:pPr>
            <a:r>
              <a:rPr lang="en-US" b="1" u="sng" dirty="0" smtClean="0"/>
              <a:t>EG</a:t>
            </a:r>
            <a:r>
              <a:rPr lang="en-US" b="1" dirty="0" smtClean="0"/>
              <a:t>:		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2.6</a:t>
            </a:r>
            <a:r>
              <a:rPr lang="en-US" dirty="0" smtClean="0"/>
              <a:t> </a:t>
            </a:r>
            <a:r>
              <a:rPr lang="en-US" dirty="0"/>
              <a:t>times higher than Black males  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604A7B"/>
                </a:solidFill>
              </a:rPr>
              <a:t>			2.3</a:t>
            </a:r>
            <a:r>
              <a:rPr lang="en-US" dirty="0" smtClean="0"/>
              <a:t> </a:t>
            </a:r>
            <a:r>
              <a:rPr lang="en-US" dirty="0"/>
              <a:t>times </a:t>
            </a:r>
            <a:r>
              <a:rPr lang="en-US" dirty="0" smtClean="0"/>
              <a:t>higher than Latino males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			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b="1" u="sng" dirty="0" smtClean="0"/>
              <a:t>MG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1.9</a:t>
            </a:r>
            <a:r>
              <a:rPr lang="en-US" dirty="0" smtClean="0"/>
              <a:t> times higher than Black males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1.7</a:t>
            </a:r>
            <a:r>
              <a:rPr lang="en-US" dirty="0" smtClean="0"/>
              <a:t> times higher than Latino males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4F6228"/>
                </a:solidFill>
              </a:rPr>
              <a:t>			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b="1" u="sng" dirty="0" smtClean="0"/>
              <a:t>HSG</a:t>
            </a:r>
            <a:r>
              <a:rPr lang="en-US" b="1" dirty="0" smtClean="0"/>
              <a:t>: 	1.3</a:t>
            </a:r>
            <a:r>
              <a:rPr lang="en-US" dirty="0" smtClean="0"/>
              <a:t> </a:t>
            </a:r>
            <a:r>
              <a:rPr lang="en-US" dirty="0"/>
              <a:t>times higher than </a:t>
            </a:r>
            <a:r>
              <a:rPr lang="en-US" dirty="0" smtClean="0"/>
              <a:t>Black </a:t>
            </a:r>
            <a:r>
              <a:rPr lang="en-US" dirty="0"/>
              <a:t>and </a:t>
            </a:r>
            <a:r>
              <a:rPr lang="en-US" dirty="0" smtClean="0"/>
              <a:t>Latino 			     males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2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01" y="337847"/>
            <a:ext cx="9001125" cy="800718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/>
              <a:t>MCAS ELA Proficiency </a:t>
            </a:r>
            <a:r>
              <a:rPr lang="en-US" sz="2800" b="1" dirty="0"/>
              <a:t>Rates by Race/Ethnicity and </a:t>
            </a:r>
            <a:r>
              <a:rPr lang="en-US" sz="2800" b="1" dirty="0" smtClean="0"/>
              <a:t>Geography </a:t>
            </a:r>
            <a:r>
              <a:rPr lang="en-US" sz="2400" b="1" dirty="0" smtClean="0"/>
              <a:t>(%) </a:t>
            </a:r>
            <a:endParaRPr lang="en-US" sz="2400" b="1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257211"/>
              </p:ext>
            </p:extLst>
          </p:nvPr>
        </p:nvGraphicFramePr>
        <p:xfrm>
          <a:off x="228600" y="876300"/>
          <a:ext cx="9055100" cy="3117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7379178"/>
              </p:ext>
            </p:extLst>
          </p:nvPr>
        </p:nvGraphicFramePr>
        <p:xfrm>
          <a:off x="88900" y="3962400"/>
          <a:ext cx="10160000" cy="3289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33550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600" b="1" dirty="0" smtClean="0"/>
              <a:t>Cohort Dropout Risks for Black and Latino Males Compared to White Males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831098"/>
            <a:ext cx="8229600" cy="452596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>
              <a:spcBef>
                <a:spcPts val="0"/>
              </a:spcBef>
            </a:pPr>
            <a:r>
              <a:rPr lang="en-US" sz="3600" dirty="0" smtClean="0">
                <a:solidFill>
                  <a:srgbClr val="000000"/>
                </a:solidFill>
              </a:rPr>
              <a:t>Black </a:t>
            </a:r>
            <a:r>
              <a:rPr lang="en-US" sz="3600" dirty="0">
                <a:solidFill>
                  <a:srgbClr val="000000"/>
                </a:solidFill>
              </a:rPr>
              <a:t>males = </a:t>
            </a:r>
            <a:r>
              <a:rPr lang="en-US" sz="3600" b="1" dirty="0" smtClean="0">
                <a:solidFill>
                  <a:srgbClr val="4F6228"/>
                </a:solidFill>
              </a:rPr>
              <a:t>1.7 </a:t>
            </a:r>
            <a:r>
              <a:rPr lang="en-US" sz="3600" dirty="0">
                <a:solidFill>
                  <a:srgbClr val="403152"/>
                </a:solidFill>
              </a:rPr>
              <a:t>times higher</a:t>
            </a:r>
          </a:p>
          <a:p>
            <a:pPr>
              <a:spcBef>
                <a:spcPts val="0"/>
              </a:spcBef>
            </a:pPr>
            <a:endParaRPr lang="en-US" sz="3600" dirty="0" smtClean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3600" dirty="0" smtClean="0">
                <a:solidFill>
                  <a:srgbClr val="000000"/>
                </a:solidFill>
              </a:rPr>
              <a:t>Latino </a:t>
            </a:r>
            <a:r>
              <a:rPr lang="en-US" sz="3600" dirty="0">
                <a:solidFill>
                  <a:srgbClr val="000000"/>
                </a:solidFill>
              </a:rPr>
              <a:t>males = </a:t>
            </a:r>
            <a:r>
              <a:rPr lang="en-US" sz="3600" b="1" dirty="0" smtClean="0">
                <a:solidFill>
                  <a:srgbClr val="604A7B"/>
                </a:solidFill>
              </a:rPr>
              <a:t>1.8</a:t>
            </a:r>
            <a:r>
              <a:rPr lang="en-US" sz="3600" dirty="0" smtClean="0">
                <a:solidFill>
                  <a:srgbClr val="000000"/>
                </a:solidFill>
              </a:rPr>
              <a:t> </a:t>
            </a:r>
            <a:r>
              <a:rPr lang="en-US" sz="3600" dirty="0">
                <a:solidFill>
                  <a:srgbClr val="000000"/>
                </a:solidFill>
              </a:rPr>
              <a:t>times higher</a:t>
            </a:r>
          </a:p>
          <a:p>
            <a:pPr>
              <a:spcBef>
                <a:spcPts val="0"/>
              </a:spcBef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74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2849"/>
            <a:ext cx="8229600" cy="669027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/>
              <a:t>Context: </a:t>
            </a:r>
            <a:r>
              <a:rPr lang="en-US" sz="3600" b="1" dirty="0"/>
              <a:t> </a:t>
            </a:r>
            <a:r>
              <a:rPr lang="en-US" sz="3600" b="1" dirty="0" smtClean="0"/>
              <a:t>National Outcomes for Black and Latino Males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2478"/>
            <a:ext cx="8229600" cy="526021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b="1" dirty="0" smtClean="0">
              <a:solidFill>
                <a:srgbClr val="FF0000"/>
              </a:solidFill>
              <a:ea typeface="Wingdings"/>
              <a:cs typeface="Wingdings"/>
              <a:sym typeface="Wingdings"/>
            </a:endParaRPr>
          </a:p>
          <a:p>
            <a:pPr>
              <a:spcBef>
                <a:spcPts val="0"/>
              </a:spcBef>
            </a:pPr>
            <a:r>
              <a:rPr lang="en-US" sz="2800" dirty="0"/>
              <a:t>Special education </a:t>
            </a:r>
            <a:r>
              <a:rPr lang="en-US" sz="2800" b="1" i="1" dirty="0" smtClean="0"/>
              <a:t>disproportionalities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b="1" i="1" dirty="0" smtClean="0"/>
          </a:p>
          <a:p>
            <a:pPr>
              <a:spcBef>
                <a:spcPts val="0"/>
              </a:spcBef>
            </a:pPr>
            <a:r>
              <a:rPr lang="en-US" sz="2800" b="1" i="1" dirty="0"/>
              <a:t>Higher</a:t>
            </a:r>
            <a:r>
              <a:rPr lang="en-US" sz="2800" dirty="0"/>
              <a:t> suspension and expulsion </a:t>
            </a:r>
            <a:r>
              <a:rPr lang="en-US" sz="2800" dirty="0" smtClean="0"/>
              <a:t>rates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b="1" i="1" dirty="0"/>
          </a:p>
          <a:p>
            <a:pPr>
              <a:spcBef>
                <a:spcPts val="0"/>
              </a:spcBef>
            </a:pPr>
            <a:r>
              <a:rPr lang="en-US" sz="2800" b="1" i="1" dirty="0"/>
              <a:t>Less</a:t>
            </a:r>
            <a:r>
              <a:rPr lang="en-US" sz="2800" dirty="0"/>
              <a:t> access to rigorous courses and </a:t>
            </a:r>
            <a:r>
              <a:rPr lang="en-US" sz="2800" dirty="0" smtClean="0"/>
              <a:t>programs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dirty="0"/>
          </a:p>
          <a:p>
            <a:pPr>
              <a:spcBef>
                <a:spcPts val="0"/>
              </a:spcBef>
            </a:pPr>
            <a:r>
              <a:rPr lang="en-US" sz="2800" b="1" i="1" dirty="0" smtClean="0"/>
              <a:t>Lower</a:t>
            </a:r>
            <a:r>
              <a:rPr lang="en-US" sz="2800" dirty="0" smtClean="0"/>
              <a:t> graduation and bachelor’s degree rates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dirty="0" smtClean="0"/>
          </a:p>
          <a:p>
            <a:pPr>
              <a:spcBef>
                <a:spcPts val="0"/>
              </a:spcBef>
            </a:pPr>
            <a:r>
              <a:rPr lang="en-US" sz="2800" b="1" i="1" dirty="0" smtClean="0"/>
              <a:t>Lower</a:t>
            </a:r>
            <a:r>
              <a:rPr lang="en-US" sz="2800" dirty="0" smtClean="0"/>
              <a:t> employment </a:t>
            </a:r>
            <a:r>
              <a:rPr lang="en-US" sz="2800" dirty="0"/>
              <a:t>rates and </a:t>
            </a:r>
            <a:r>
              <a:rPr lang="en-US" sz="2800" dirty="0" smtClean="0"/>
              <a:t>earnings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dirty="0"/>
          </a:p>
          <a:p>
            <a:pPr>
              <a:spcBef>
                <a:spcPts val="0"/>
              </a:spcBef>
            </a:pPr>
            <a:r>
              <a:rPr lang="en-US" sz="2800" b="1" i="1" dirty="0" smtClean="0"/>
              <a:t>Higher</a:t>
            </a:r>
            <a:r>
              <a:rPr lang="en-US" sz="2800" dirty="0" smtClean="0"/>
              <a:t> poverty and unemployment rates </a:t>
            </a:r>
          </a:p>
          <a:p>
            <a:pPr marL="0" indent="0">
              <a:buNone/>
            </a:pPr>
            <a:endParaRPr lang="en-US" sz="2800" dirty="0" smtClean="0"/>
          </a:p>
          <a:p>
            <a:endParaRPr lang="en-US" sz="2800" dirty="0" smtClean="0"/>
          </a:p>
          <a:p>
            <a:pPr marL="109728" indent="0">
              <a:buNone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4706"/>
            <a:ext cx="8229600" cy="518868"/>
          </a:xfrm>
        </p:spPr>
        <p:txBody>
          <a:bodyPr>
            <a:noAutofit/>
          </a:bodyPr>
          <a:lstStyle/>
          <a:p>
            <a:pPr algn="l"/>
            <a:r>
              <a:rPr lang="en-US" sz="2800" b="1" dirty="0"/>
              <a:t>4-Year Cohort Dropout </a:t>
            </a:r>
            <a:r>
              <a:rPr lang="en-US" sz="2800" b="1" dirty="0" smtClean="0"/>
              <a:t>Rates </a:t>
            </a:r>
            <a:r>
              <a:rPr lang="en-US" sz="2800" b="1" dirty="0"/>
              <a:t>by Race/Ethnicity and </a:t>
            </a:r>
            <a:r>
              <a:rPr lang="en-US" sz="2800" b="1" dirty="0" smtClean="0"/>
              <a:t>Geography </a:t>
            </a:r>
            <a:r>
              <a:rPr lang="en-US" sz="2400" b="1" dirty="0" smtClean="0"/>
              <a:t>(%)</a:t>
            </a:r>
            <a:r>
              <a:rPr lang="en-US" sz="2800" b="1" dirty="0" smtClean="0"/>
              <a:t> </a:t>
            </a:r>
            <a:endParaRPr lang="en-US" sz="2800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6231544"/>
              </p:ext>
            </p:extLst>
          </p:nvPr>
        </p:nvGraphicFramePr>
        <p:xfrm>
          <a:off x="355600" y="1303249"/>
          <a:ext cx="8229600" cy="246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6508837"/>
              </p:ext>
            </p:extLst>
          </p:nvPr>
        </p:nvGraphicFramePr>
        <p:xfrm>
          <a:off x="186584" y="3788431"/>
          <a:ext cx="10515600" cy="3289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470106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9" name="Picture 1048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44149" y="373432"/>
            <a:ext cx="78430" cy="109348"/>
          </a:xfrm>
          <a:prstGeom prst="rect">
            <a:avLst/>
          </a:prstGeom>
        </p:spPr>
      </p:pic>
      <p:pic>
        <p:nvPicPr>
          <p:cNvPr id="1050" name="Picture 1049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36370" y="373432"/>
            <a:ext cx="78430" cy="109348"/>
          </a:xfrm>
          <a:prstGeom prst="rect">
            <a:avLst/>
          </a:prstGeom>
        </p:spPr>
      </p:pic>
      <p:pic>
        <p:nvPicPr>
          <p:cNvPr id="1054" name="Picture 1053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44149" y="482780"/>
            <a:ext cx="78430" cy="109348"/>
          </a:xfrm>
          <a:prstGeom prst="rect">
            <a:avLst/>
          </a:prstGeom>
        </p:spPr>
      </p:pic>
      <p:pic>
        <p:nvPicPr>
          <p:cNvPr id="1055" name="Picture 1054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36370" y="482780"/>
            <a:ext cx="78430" cy="109348"/>
          </a:xfrm>
          <a:prstGeom prst="rect">
            <a:avLst/>
          </a:prstGeom>
        </p:spPr>
      </p:pic>
      <p:pic>
        <p:nvPicPr>
          <p:cNvPr id="1059" name="Picture 1058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44149" y="592128"/>
            <a:ext cx="78430" cy="109348"/>
          </a:xfrm>
          <a:prstGeom prst="rect">
            <a:avLst/>
          </a:prstGeom>
        </p:spPr>
      </p:pic>
      <p:pic>
        <p:nvPicPr>
          <p:cNvPr id="1060" name="Picture 1059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36370" y="592128"/>
            <a:ext cx="78430" cy="109348"/>
          </a:xfrm>
          <a:prstGeom prst="rect">
            <a:avLst/>
          </a:prstGeom>
        </p:spPr>
      </p:pic>
      <p:pic>
        <p:nvPicPr>
          <p:cNvPr id="1064" name="Picture 1063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44149" y="701476"/>
            <a:ext cx="78430" cy="109348"/>
          </a:xfrm>
          <a:prstGeom prst="rect">
            <a:avLst/>
          </a:prstGeom>
        </p:spPr>
      </p:pic>
      <p:pic>
        <p:nvPicPr>
          <p:cNvPr id="1065" name="Picture 1064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36370" y="701476"/>
            <a:ext cx="78430" cy="109348"/>
          </a:xfrm>
          <a:prstGeom prst="rect">
            <a:avLst/>
          </a:prstGeom>
        </p:spPr>
      </p:pic>
      <p:pic>
        <p:nvPicPr>
          <p:cNvPr id="1089" name="Picture 1088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44149" y="810824"/>
            <a:ext cx="78430" cy="109348"/>
          </a:xfrm>
          <a:prstGeom prst="rect">
            <a:avLst/>
          </a:prstGeom>
        </p:spPr>
      </p:pic>
      <p:pic>
        <p:nvPicPr>
          <p:cNvPr id="1090" name="Picture 1089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36370" y="810824"/>
            <a:ext cx="78430" cy="109348"/>
          </a:xfrm>
          <a:prstGeom prst="rect">
            <a:avLst/>
          </a:prstGeom>
        </p:spPr>
      </p:pic>
      <p:pic>
        <p:nvPicPr>
          <p:cNvPr id="1094" name="Picture 1093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44149" y="920172"/>
            <a:ext cx="78430" cy="109348"/>
          </a:xfrm>
          <a:prstGeom prst="rect">
            <a:avLst/>
          </a:prstGeom>
        </p:spPr>
      </p:pic>
      <p:pic>
        <p:nvPicPr>
          <p:cNvPr id="1095" name="Picture 1094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36370" y="920172"/>
            <a:ext cx="78430" cy="109348"/>
          </a:xfrm>
          <a:prstGeom prst="rect">
            <a:avLst/>
          </a:prstGeom>
        </p:spPr>
      </p:pic>
      <p:pic>
        <p:nvPicPr>
          <p:cNvPr id="1099" name="Picture 1098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44149" y="1029520"/>
            <a:ext cx="78430" cy="109348"/>
          </a:xfrm>
          <a:prstGeom prst="rect">
            <a:avLst/>
          </a:prstGeom>
        </p:spPr>
      </p:pic>
      <p:pic>
        <p:nvPicPr>
          <p:cNvPr id="1100" name="Picture 1099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36370" y="1029520"/>
            <a:ext cx="78430" cy="109348"/>
          </a:xfrm>
          <a:prstGeom prst="rect">
            <a:avLst/>
          </a:prstGeom>
        </p:spPr>
      </p:pic>
      <p:pic>
        <p:nvPicPr>
          <p:cNvPr id="1104" name="Picture 1103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44149" y="1138868"/>
            <a:ext cx="78430" cy="109348"/>
          </a:xfrm>
          <a:prstGeom prst="rect">
            <a:avLst/>
          </a:prstGeom>
        </p:spPr>
      </p:pic>
      <p:pic>
        <p:nvPicPr>
          <p:cNvPr id="1105" name="Picture 1104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36370" y="1138868"/>
            <a:ext cx="78430" cy="109348"/>
          </a:xfrm>
          <a:prstGeom prst="rect">
            <a:avLst/>
          </a:prstGeom>
        </p:spPr>
      </p:pic>
      <p:pic>
        <p:nvPicPr>
          <p:cNvPr id="1129" name="Picture 1128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44149" y="1248216"/>
            <a:ext cx="78430" cy="109348"/>
          </a:xfrm>
          <a:prstGeom prst="rect">
            <a:avLst/>
          </a:prstGeom>
        </p:spPr>
      </p:pic>
      <p:pic>
        <p:nvPicPr>
          <p:cNvPr id="1130" name="Picture 1129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36370" y="1248216"/>
            <a:ext cx="78430" cy="109348"/>
          </a:xfrm>
          <a:prstGeom prst="rect">
            <a:avLst/>
          </a:prstGeom>
        </p:spPr>
      </p:pic>
      <p:pic>
        <p:nvPicPr>
          <p:cNvPr id="1134" name="Picture 1133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44149" y="1357564"/>
            <a:ext cx="78430" cy="109348"/>
          </a:xfrm>
          <a:prstGeom prst="rect">
            <a:avLst/>
          </a:prstGeom>
        </p:spPr>
      </p:pic>
      <p:pic>
        <p:nvPicPr>
          <p:cNvPr id="1135" name="Picture 1134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36370" y="1357564"/>
            <a:ext cx="78430" cy="109348"/>
          </a:xfrm>
          <a:prstGeom prst="rect">
            <a:avLst/>
          </a:prstGeom>
        </p:spPr>
      </p:pic>
      <p:pic>
        <p:nvPicPr>
          <p:cNvPr id="1545" name="Picture 1544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30821" y="373432"/>
            <a:ext cx="78430" cy="109348"/>
          </a:xfrm>
          <a:prstGeom prst="rect">
            <a:avLst/>
          </a:prstGeom>
        </p:spPr>
      </p:pic>
      <p:pic>
        <p:nvPicPr>
          <p:cNvPr id="1546" name="Picture 1545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23042" y="373432"/>
            <a:ext cx="78430" cy="109348"/>
          </a:xfrm>
          <a:prstGeom prst="rect">
            <a:avLst/>
          </a:prstGeom>
        </p:spPr>
      </p:pic>
      <p:pic>
        <p:nvPicPr>
          <p:cNvPr id="1547" name="Picture 1546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30821" y="482780"/>
            <a:ext cx="78430" cy="109348"/>
          </a:xfrm>
          <a:prstGeom prst="rect">
            <a:avLst/>
          </a:prstGeom>
        </p:spPr>
      </p:pic>
      <p:pic>
        <p:nvPicPr>
          <p:cNvPr id="1548" name="Picture 1547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23042" y="482780"/>
            <a:ext cx="78430" cy="109348"/>
          </a:xfrm>
          <a:prstGeom prst="rect">
            <a:avLst/>
          </a:prstGeom>
        </p:spPr>
      </p:pic>
      <p:pic>
        <p:nvPicPr>
          <p:cNvPr id="1549" name="Picture 1548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30821" y="592128"/>
            <a:ext cx="78430" cy="109348"/>
          </a:xfrm>
          <a:prstGeom prst="rect">
            <a:avLst/>
          </a:prstGeom>
        </p:spPr>
      </p:pic>
      <p:pic>
        <p:nvPicPr>
          <p:cNvPr id="1550" name="Picture 1549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23042" y="592128"/>
            <a:ext cx="78430" cy="109348"/>
          </a:xfrm>
          <a:prstGeom prst="rect">
            <a:avLst/>
          </a:prstGeom>
        </p:spPr>
      </p:pic>
      <p:pic>
        <p:nvPicPr>
          <p:cNvPr id="1551" name="Picture 1550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30821" y="701476"/>
            <a:ext cx="78430" cy="109348"/>
          </a:xfrm>
          <a:prstGeom prst="rect">
            <a:avLst/>
          </a:prstGeom>
        </p:spPr>
      </p:pic>
      <p:pic>
        <p:nvPicPr>
          <p:cNvPr id="1552" name="Picture 1551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23042" y="701476"/>
            <a:ext cx="78430" cy="109348"/>
          </a:xfrm>
          <a:prstGeom prst="rect">
            <a:avLst/>
          </a:prstGeom>
        </p:spPr>
      </p:pic>
      <p:pic>
        <p:nvPicPr>
          <p:cNvPr id="1553" name="Picture 1552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30821" y="810824"/>
            <a:ext cx="78430" cy="109348"/>
          </a:xfrm>
          <a:prstGeom prst="rect">
            <a:avLst/>
          </a:prstGeom>
        </p:spPr>
      </p:pic>
      <p:pic>
        <p:nvPicPr>
          <p:cNvPr id="1554" name="Picture 1553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23042" y="810824"/>
            <a:ext cx="78430" cy="109348"/>
          </a:xfrm>
          <a:prstGeom prst="rect">
            <a:avLst/>
          </a:prstGeom>
        </p:spPr>
      </p:pic>
      <p:pic>
        <p:nvPicPr>
          <p:cNvPr id="1555" name="Picture 1554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30821" y="920172"/>
            <a:ext cx="78430" cy="109348"/>
          </a:xfrm>
          <a:prstGeom prst="rect">
            <a:avLst/>
          </a:prstGeom>
        </p:spPr>
      </p:pic>
      <p:pic>
        <p:nvPicPr>
          <p:cNvPr id="1556" name="Picture 1555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23042" y="920172"/>
            <a:ext cx="78430" cy="109348"/>
          </a:xfrm>
          <a:prstGeom prst="rect">
            <a:avLst/>
          </a:prstGeom>
        </p:spPr>
      </p:pic>
      <p:pic>
        <p:nvPicPr>
          <p:cNvPr id="1557" name="Picture 1556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30821" y="1029520"/>
            <a:ext cx="78430" cy="109348"/>
          </a:xfrm>
          <a:prstGeom prst="rect">
            <a:avLst/>
          </a:prstGeom>
        </p:spPr>
      </p:pic>
      <p:pic>
        <p:nvPicPr>
          <p:cNvPr id="1558" name="Picture 1557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23042" y="1029520"/>
            <a:ext cx="78430" cy="109348"/>
          </a:xfrm>
          <a:prstGeom prst="rect">
            <a:avLst/>
          </a:prstGeom>
        </p:spPr>
      </p:pic>
      <p:pic>
        <p:nvPicPr>
          <p:cNvPr id="1559" name="Picture 1558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30821" y="1138868"/>
            <a:ext cx="78430" cy="109348"/>
          </a:xfrm>
          <a:prstGeom prst="rect">
            <a:avLst/>
          </a:prstGeom>
        </p:spPr>
      </p:pic>
      <p:pic>
        <p:nvPicPr>
          <p:cNvPr id="1560" name="Picture 1559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23042" y="1138868"/>
            <a:ext cx="78430" cy="109348"/>
          </a:xfrm>
          <a:prstGeom prst="rect">
            <a:avLst/>
          </a:prstGeom>
        </p:spPr>
      </p:pic>
      <p:pic>
        <p:nvPicPr>
          <p:cNvPr id="1561" name="Picture 1560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30821" y="1248216"/>
            <a:ext cx="78430" cy="109348"/>
          </a:xfrm>
          <a:prstGeom prst="rect">
            <a:avLst/>
          </a:prstGeom>
        </p:spPr>
      </p:pic>
      <p:pic>
        <p:nvPicPr>
          <p:cNvPr id="1562" name="Picture 1561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23042" y="1248216"/>
            <a:ext cx="78430" cy="109348"/>
          </a:xfrm>
          <a:prstGeom prst="rect">
            <a:avLst/>
          </a:prstGeom>
        </p:spPr>
      </p:pic>
      <p:pic>
        <p:nvPicPr>
          <p:cNvPr id="1563" name="Picture 1562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30821" y="1357564"/>
            <a:ext cx="78430" cy="109348"/>
          </a:xfrm>
          <a:prstGeom prst="rect">
            <a:avLst/>
          </a:prstGeom>
        </p:spPr>
      </p:pic>
      <p:pic>
        <p:nvPicPr>
          <p:cNvPr id="1564" name="Picture 1563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23042" y="1357564"/>
            <a:ext cx="78430" cy="109348"/>
          </a:xfrm>
          <a:prstGeom prst="rect">
            <a:avLst/>
          </a:prstGeom>
        </p:spPr>
      </p:pic>
      <p:pic>
        <p:nvPicPr>
          <p:cNvPr id="1565" name="Picture 1564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15209" y="373432"/>
            <a:ext cx="78430" cy="109348"/>
          </a:xfrm>
          <a:prstGeom prst="rect">
            <a:avLst/>
          </a:prstGeom>
        </p:spPr>
      </p:pic>
      <p:pic>
        <p:nvPicPr>
          <p:cNvPr id="1566" name="Picture 1565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07430" y="373432"/>
            <a:ext cx="78430" cy="109348"/>
          </a:xfrm>
          <a:prstGeom prst="rect">
            <a:avLst/>
          </a:prstGeom>
        </p:spPr>
      </p:pic>
      <p:pic>
        <p:nvPicPr>
          <p:cNvPr id="1567" name="Picture 1566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15209" y="482780"/>
            <a:ext cx="78430" cy="109348"/>
          </a:xfrm>
          <a:prstGeom prst="rect">
            <a:avLst/>
          </a:prstGeom>
        </p:spPr>
      </p:pic>
      <p:pic>
        <p:nvPicPr>
          <p:cNvPr id="1568" name="Picture 1567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07430" y="482780"/>
            <a:ext cx="78430" cy="109348"/>
          </a:xfrm>
          <a:prstGeom prst="rect">
            <a:avLst/>
          </a:prstGeom>
        </p:spPr>
      </p:pic>
      <p:pic>
        <p:nvPicPr>
          <p:cNvPr id="1569" name="Picture 1568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15209" y="592128"/>
            <a:ext cx="78430" cy="109348"/>
          </a:xfrm>
          <a:prstGeom prst="rect">
            <a:avLst/>
          </a:prstGeom>
        </p:spPr>
      </p:pic>
      <p:pic>
        <p:nvPicPr>
          <p:cNvPr id="1570" name="Picture 1569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07430" y="592128"/>
            <a:ext cx="78430" cy="109348"/>
          </a:xfrm>
          <a:prstGeom prst="rect">
            <a:avLst/>
          </a:prstGeom>
        </p:spPr>
      </p:pic>
      <p:pic>
        <p:nvPicPr>
          <p:cNvPr id="1571" name="Picture 1570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15209" y="701476"/>
            <a:ext cx="78430" cy="109348"/>
          </a:xfrm>
          <a:prstGeom prst="rect">
            <a:avLst/>
          </a:prstGeom>
        </p:spPr>
      </p:pic>
      <p:pic>
        <p:nvPicPr>
          <p:cNvPr id="1572" name="Picture 1571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07430" y="701476"/>
            <a:ext cx="78430" cy="109348"/>
          </a:xfrm>
          <a:prstGeom prst="rect">
            <a:avLst/>
          </a:prstGeom>
        </p:spPr>
      </p:pic>
      <p:pic>
        <p:nvPicPr>
          <p:cNvPr id="1573" name="Picture 1572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15209" y="810824"/>
            <a:ext cx="78430" cy="109348"/>
          </a:xfrm>
          <a:prstGeom prst="rect">
            <a:avLst/>
          </a:prstGeom>
        </p:spPr>
      </p:pic>
      <p:pic>
        <p:nvPicPr>
          <p:cNvPr id="1574" name="Picture 1573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07430" y="810824"/>
            <a:ext cx="78430" cy="109348"/>
          </a:xfrm>
          <a:prstGeom prst="rect">
            <a:avLst/>
          </a:prstGeom>
        </p:spPr>
      </p:pic>
      <p:pic>
        <p:nvPicPr>
          <p:cNvPr id="1575" name="Picture 1574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15209" y="920172"/>
            <a:ext cx="78430" cy="109348"/>
          </a:xfrm>
          <a:prstGeom prst="rect">
            <a:avLst/>
          </a:prstGeom>
        </p:spPr>
      </p:pic>
      <p:pic>
        <p:nvPicPr>
          <p:cNvPr id="1576" name="Picture 1575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07430" y="920172"/>
            <a:ext cx="78430" cy="109348"/>
          </a:xfrm>
          <a:prstGeom prst="rect">
            <a:avLst/>
          </a:prstGeom>
        </p:spPr>
      </p:pic>
      <p:pic>
        <p:nvPicPr>
          <p:cNvPr id="1577" name="Picture 1576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15209" y="1029520"/>
            <a:ext cx="78430" cy="109348"/>
          </a:xfrm>
          <a:prstGeom prst="rect">
            <a:avLst/>
          </a:prstGeom>
        </p:spPr>
      </p:pic>
      <p:pic>
        <p:nvPicPr>
          <p:cNvPr id="1578" name="Picture 1577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07430" y="1029520"/>
            <a:ext cx="78430" cy="109348"/>
          </a:xfrm>
          <a:prstGeom prst="rect">
            <a:avLst/>
          </a:prstGeom>
        </p:spPr>
      </p:pic>
      <p:pic>
        <p:nvPicPr>
          <p:cNvPr id="1579" name="Picture 1578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15209" y="1138868"/>
            <a:ext cx="78430" cy="109348"/>
          </a:xfrm>
          <a:prstGeom prst="rect">
            <a:avLst/>
          </a:prstGeom>
        </p:spPr>
      </p:pic>
      <p:pic>
        <p:nvPicPr>
          <p:cNvPr id="1580" name="Picture 1579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07430" y="1138868"/>
            <a:ext cx="78430" cy="109348"/>
          </a:xfrm>
          <a:prstGeom prst="rect">
            <a:avLst/>
          </a:prstGeom>
        </p:spPr>
      </p:pic>
      <p:pic>
        <p:nvPicPr>
          <p:cNvPr id="1581" name="Picture 1580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15209" y="1248216"/>
            <a:ext cx="78430" cy="109348"/>
          </a:xfrm>
          <a:prstGeom prst="rect">
            <a:avLst/>
          </a:prstGeom>
        </p:spPr>
      </p:pic>
      <p:pic>
        <p:nvPicPr>
          <p:cNvPr id="1582" name="Picture 1581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07430" y="1248216"/>
            <a:ext cx="78430" cy="109348"/>
          </a:xfrm>
          <a:prstGeom prst="rect">
            <a:avLst/>
          </a:prstGeom>
        </p:spPr>
      </p:pic>
      <p:pic>
        <p:nvPicPr>
          <p:cNvPr id="1583" name="Picture 1582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15209" y="1357564"/>
            <a:ext cx="78430" cy="109348"/>
          </a:xfrm>
          <a:prstGeom prst="rect">
            <a:avLst/>
          </a:prstGeom>
        </p:spPr>
      </p:pic>
      <p:pic>
        <p:nvPicPr>
          <p:cNvPr id="1584" name="Picture 1583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07430" y="1357564"/>
            <a:ext cx="78430" cy="109348"/>
          </a:xfrm>
          <a:prstGeom prst="rect">
            <a:avLst/>
          </a:prstGeom>
        </p:spPr>
      </p:pic>
      <p:pic>
        <p:nvPicPr>
          <p:cNvPr id="1585" name="Picture 1584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01881" y="373432"/>
            <a:ext cx="78430" cy="109348"/>
          </a:xfrm>
          <a:prstGeom prst="rect">
            <a:avLst/>
          </a:prstGeom>
        </p:spPr>
      </p:pic>
      <p:pic>
        <p:nvPicPr>
          <p:cNvPr id="1586" name="Picture 1585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94102" y="373432"/>
            <a:ext cx="78430" cy="109348"/>
          </a:xfrm>
          <a:prstGeom prst="rect">
            <a:avLst/>
          </a:prstGeom>
        </p:spPr>
      </p:pic>
      <p:pic>
        <p:nvPicPr>
          <p:cNvPr id="1587" name="Picture 1586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01881" y="482780"/>
            <a:ext cx="78430" cy="109348"/>
          </a:xfrm>
          <a:prstGeom prst="rect">
            <a:avLst/>
          </a:prstGeom>
        </p:spPr>
      </p:pic>
      <p:pic>
        <p:nvPicPr>
          <p:cNvPr id="1588" name="Picture 1587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94102" y="482780"/>
            <a:ext cx="78430" cy="109348"/>
          </a:xfrm>
          <a:prstGeom prst="rect">
            <a:avLst/>
          </a:prstGeom>
        </p:spPr>
      </p:pic>
      <p:pic>
        <p:nvPicPr>
          <p:cNvPr id="1589" name="Picture 1588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01881" y="592128"/>
            <a:ext cx="78430" cy="109348"/>
          </a:xfrm>
          <a:prstGeom prst="rect">
            <a:avLst/>
          </a:prstGeom>
        </p:spPr>
      </p:pic>
      <p:pic>
        <p:nvPicPr>
          <p:cNvPr id="1590" name="Picture 1589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94102" y="592128"/>
            <a:ext cx="78430" cy="109348"/>
          </a:xfrm>
          <a:prstGeom prst="rect">
            <a:avLst/>
          </a:prstGeom>
        </p:spPr>
      </p:pic>
      <p:pic>
        <p:nvPicPr>
          <p:cNvPr id="1591" name="Picture 1590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01881" y="701476"/>
            <a:ext cx="78430" cy="109348"/>
          </a:xfrm>
          <a:prstGeom prst="rect">
            <a:avLst/>
          </a:prstGeom>
        </p:spPr>
      </p:pic>
      <p:pic>
        <p:nvPicPr>
          <p:cNvPr id="1592" name="Picture 1591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94102" y="701476"/>
            <a:ext cx="78430" cy="109348"/>
          </a:xfrm>
          <a:prstGeom prst="rect">
            <a:avLst/>
          </a:prstGeom>
        </p:spPr>
      </p:pic>
      <p:pic>
        <p:nvPicPr>
          <p:cNvPr id="1593" name="Picture 1592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01881" y="810824"/>
            <a:ext cx="78430" cy="109348"/>
          </a:xfrm>
          <a:prstGeom prst="rect">
            <a:avLst/>
          </a:prstGeom>
        </p:spPr>
      </p:pic>
      <p:pic>
        <p:nvPicPr>
          <p:cNvPr id="1594" name="Picture 1593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94102" y="810824"/>
            <a:ext cx="78430" cy="109348"/>
          </a:xfrm>
          <a:prstGeom prst="rect">
            <a:avLst/>
          </a:prstGeom>
        </p:spPr>
      </p:pic>
      <p:pic>
        <p:nvPicPr>
          <p:cNvPr id="1595" name="Picture 1594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01881" y="920172"/>
            <a:ext cx="78430" cy="109348"/>
          </a:xfrm>
          <a:prstGeom prst="rect">
            <a:avLst/>
          </a:prstGeom>
        </p:spPr>
      </p:pic>
      <p:pic>
        <p:nvPicPr>
          <p:cNvPr id="1596" name="Picture 1595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94102" y="920172"/>
            <a:ext cx="78430" cy="109348"/>
          </a:xfrm>
          <a:prstGeom prst="rect">
            <a:avLst/>
          </a:prstGeom>
        </p:spPr>
      </p:pic>
      <p:pic>
        <p:nvPicPr>
          <p:cNvPr id="1597" name="Picture 1596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01881" y="1029520"/>
            <a:ext cx="78430" cy="109348"/>
          </a:xfrm>
          <a:prstGeom prst="rect">
            <a:avLst/>
          </a:prstGeom>
        </p:spPr>
      </p:pic>
      <p:pic>
        <p:nvPicPr>
          <p:cNvPr id="1598" name="Picture 1597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94102" y="1029520"/>
            <a:ext cx="78430" cy="109348"/>
          </a:xfrm>
          <a:prstGeom prst="rect">
            <a:avLst/>
          </a:prstGeom>
        </p:spPr>
      </p:pic>
      <p:pic>
        <p:nvPicPr>
          <p:cNvPr id="1599" name="Picture 1598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01881" y="1138868"/>
            <a:ext cx="78430" cy="109348"/>
          </a:xfrm>
          <a:prstGeom prst="rect">
            <a:avLst/>
          </a:prstGeom>
        </p:spPr>
      </p:pic>
      <p:pic>
        <p:nvPicPr>
          <p:cNvPr id="1600" name="Picture 1599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94102" y="1138868"/>
            <a:ext cx="78430" cy="109348"/>
          </a:xfrm>
          <a:prstGeom prst="rect">
            <a:avLst/>
          </a:prstGeom>
        </p:spPr>
      </p:pic>
      <p:pic>
        <p:nvPicPr>
          <p:cNvPr id="1601" name="Picture 1600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01881" y="1248216"/>
            <a:ext cx="78430" cy="109348"/>
          </a:xfrm>
          <a:prstGeom prst="rect">
            <a:avLst/>
          </a:prstGeom>
        </p:spPr>
      </p:pic>
      <p:pic>
        <p:nvPicPr>
          <p:cNvPr id="1602" name="Picture 1601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94102" y="1248216"/>
            <a:ext cx="78430" cy="109348"/>
          </a:xfrm>
          <a:prstGeom prst="rect">
            <a:avLst/>
          </a:prstGeom>
        </p:spPr>
      </p:pic>
      <p:pic>
        <p:nvPicPr>
          <p:cNvPr id="1603" name="Picture 1602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01881" y="1357564"/>
            <a:ext cx="78430" cy="109348"/>
          </a:xfrm>
          <a:prstGeom prst="rect">
            <a:avLst/>
          </a:prstGeom>
        </p:spPr>
      </p:pic>
      <p:pic>
        <p:nvPicPr>
          <p:cNvPr id="1604" name="Picture 1603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94102" y="1357564"/>
            <a:ext cx="78430" cy="109348"/>
          </a:xfrm>
          <a:prstGeom prst="rect">
            <a:avLst/>
          </a:prstGeom>
        </p:spPr>
      </p:pic>
      <p:pic>
        <p:nvPicPr>
          <p:cNvPr id="1605" name="Picture 1604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93496" y="373432"/>
            <a:ext cx="78430" cy="109348"/>
          </a:xfrm>
          <a:prstGeom prst="rect">
            <a:avLst/>
          </a:prstGeom>
        </p:spPr>
      </p:pic>
      <p:pic>
        <p:nvPicPr>
          <p:cNvPr id="1606" name="Picture 1605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85717" y="373432"/>
            <a:ext cx="78430" cy="109348"/>
          </a:xfrm>
          <a:prstGeom prst="rect">
            <a:avLst/>
          </a:prstGeom>
        </p:spPr>
      </p:pic>
      <p:pic>
        <p:nvPicPr>
          <p:cNvPr id="1607" name="Picture 1606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93496" y="482780"/>
            <a:ext cx="78430" cy="109348"/>
          </a:xfrm>
          <a:prstGeom prst="rect">
            <a:avLst/>
          </a:prstGeom>
        </p:spPr>
      </p:pic>
      <p:pic>
        <p:nvPicPr>
          <p:cNvPr id="1608" name="Picture 1607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85717" y="482780"/>
            <a:ext cx="78430" cy="109348"/>
          </a:xfrm>
          <a:prstGeom prst="rect">
            <a:avLst/>
          </a:prstGeom>
        </p:spPr>
      </p:pic>
      <p:pic>
        <p:nvPicPr>
          <p:cNvPr id="1609" name="Picture 1608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93496" y="592128"/>
            <a:ext cx="78430" cy="109348"/>
          </a:xfrm>
          <a:prstGeom prst="rect">
            <a:avLst/>
          </a:prstGeom>
        </p:spPr>
      </p:pic>
      <p:pic>
        <p:nvPicPr>
          <p:cNvPr id="1610" name="Picture 1609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85717" y="592128"/>
            <a:ext cx="78430" cy="109348"/>
          </a:xfrm>
          <a:prstGeom prst="rect">
            <a:avLst/>
          </a:prstGeom>
        </p:spPr>
      </p:pic>
      <p:pic>
        <p:nvPicPr>
          <p:cNvPr id="1611" name="Picture 1610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93496" y="701476"/>
            <a:ext cx="78430" cy="109348"/>
          </a:xfrm>
          <a:prstGeom prst="rect">
            <a:avLst/>
          </a:prstGeom>
        </p:spPr>
      </p:pic>
      <p:pic>
        <p:nvPicPr>
          <p:cNvPr id="1612" name="Picture 1611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85717" y="701476"/>
            <a:ext cx="78430" cy="109348"/>
          </a:xfrm>
          <a:prstGeom prst="rect">
            <a:avLst/>
          </a:prstGeom>
        </p:spPr>
      </p:pic>
      <p:pic>
        <p:nvPicPr>
          <p:cNvPr id="1613" name="Picture 1612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93496" y="810824"/>
            <a:ext cx="78430" cy="109348"/>
          </a:xfrm>
          <a:prstGeom prst="rect">
            <a:avLst/>
          </a:prstGeom>
        </p:spPr>
      </p:pic>
      <p:pic>
        <p:nvPicPr>
          <p:cNvPr id="1614" name="Picture 1613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85717" y="810824"/>
            <a:ext cx="78430" cy="109348"/>
          </a:xfrm>
          <a:prstGeom prst="rect">
            <a:avLst/>
          </a:prstGeom>
        </p:spPr>
      </p:pic>
      <p:pic>
        <p:nvPicPr>
          <p:cNvPr id="1615" name="Picture 1614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93496" y="920172"/>
            <a:ext cx="78430" cy="109348"/>
          </a:xfrm>
          <a:prstGeom prst="rect">
            <a:avLst/>
          </a:prstGeom>
        </p:spPr>
      </p:pic>
      <p:pic>
        <p:nvPicPr>
          <p:cNvPr id="1616" name="Picture 1615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85717" y="920172"/>
            <a:ext cx="78430" cy="109348"/>
          </a:xfrm>
          <a:prstGeom prst="rect">
            <a:avLst/>
          </a:prstGeom>
        </p:spPr>
      </p:pic>
      <p:pic>
        <p:nvPicPr>
          <p:cNvPr id="1617" name="Picture 1616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93496" y="1029520"/>
            <a:ext cx="78430" cy="109348"/>
          </a:xfrm>
          <a:prstGeom prst="rect">
            <a:avLst/>
          </a:prstGeom>
        </p:spPr>
      </p:pic>
      <p:pic>
        <p:nvPicPr>
          <p:cNvPr id="1618" name="Picture 1617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85717" y="1029520"/>
            <a:ext cx="78430" cy="109348"/>
          </a:xfrm>
          <a:prstGeom prst="rect">
            <a:avLst/>
          </a:prstGeom>
        </p:spPr>
      </p:pic>
      <p:pic>
        <p:nvPicPr>
          <p:cNvPr id="1619" name="Picture 1618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93496" y="1138868"/>
            <a:ext cx="78430" cy="109348"/>
          </a:xfrm>
          <a:prstGeom prst="rect">
            <a:avLst/>
          </a:prstGeom>
        </p:spPr>
      </p:pic>
      <p:pic>
        <p:nvPicPr>
          <p:cNvPr id="1620" name="Picture 1619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85717" y="1138868"/>
            <a:ext cx="78430" cy="109348"/>
          </a:xfrm>
          <a:prstGeom prst="rect">
            <a:avLst/>
          </a:prstGeom>
        </p:spPr>
      </p:pic>
      <p:pic>
        <p:nvPicPr>
          <p:cNvPr id="1621" name="Picture 1620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93496" y="1248216"/>
            <a:ext cx="78430" cy="109348"/>
          </a:xfrm>
          <a:prstGeom prst="rect">
            <a:avLst/>
          </a:prstGeom>
        </p:spPr>
      </p:pic>
      <p:pic>
        <p:nvPicPr>
          <p:cNvPr id="1622" name="Picture 1621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85717" y="1248216"/>
            <a:ext cx="78430" cy="109348"/>
          </a:xfrm>
          <a:prstGeom prst="rect">
            <a:avLst/>
          </a:prstGeom>
        </p:spPr>
      </p:pic>
      <p:pic>
        <p:nvPicPr>
          <p:cNvPr id="1623" name="Picture 1622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93496" y="1357564"/>
            <a:ext cx="78430" cy="109348"/>
          </a:xfrm>
          <a:prstGeom prst="rect">
            <a:avLst/>
          </a:prstGeom>
        </p:spPr>
      </p:pic>
      <p:pic>
        <p:nvPicPr>
          <p:cNvPr id="1624" name="Picture 1623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85717" y="1357564"/>
            <a:ext cx="78430" cy="109348"/>
          </a:xfrm>
          <a:prstGeom prst="rect">
            <a:avLst/>
          </a:prstGeom>
        </p:spPr>
      </p:pic>
      <p:pic>
        <p:nvPicPr>
          <p:cNvPr id="1725" name="Picture 1724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47524" y="1943582"/>
            <a:ext cx="78430" cy="109348"/>
          </a:xfrm>
          <a:prstGeom prst="rect">
            <a:avLst/>
          </a:prstGeom>
        </p:spPr>
      </p:pic>
      <p:pic>
        <p:nvPicPr>
          <p:cNvPr id="1726" name="Picture 1725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39745" y="1943582"/>
            <a:ext cx="78430" cy="109348"/>
          </a:xfrm>
          <a:prstGeom prst="rect">
            <a:avLst/>
          </a:prstGeom>
        </p:spPr>
      </p:pic>
      <p:pic>
        <p:nvPicPr>
          <p:cNvPr id="1727" name="Picture 1726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47524" y="2052930"/>
            <a:ext cx="78430" cy="109348"/>
          </a:xfrm>
          <a:prstGeom prst="rect">
            <a:avLst/>
          </a:prstGeom>
        </p:spPr>
      </p:pic>
      <p:pic>
        <p:nvPicPr>
          <p:cNvPr id="1728" name="Picture 1727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39745" y="2052930"/>
            <a:ext cx="78430" cy="109348"/>
          </a:xfrm>
          <a:prstGeom prst="rect">
            <a:avLst/>
          </a:prstGeom>
        </p:spPr>
      </p:pic>
      <p:pic>
        <p:nvPicPr>
          <p:cNvPr id="1729" name="Picture 1728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47524" y="2162278"/>
            <a:ext cx="78430" cy="109348"/>
          </a:xfrm>
          <a:prstGeom prst="rect">
            <a:avLst/>
          </a:prstGeom>
        </p:spPr>
      </p:pic>
      <p:pic>
        <p:nvPicPr>
          <p:cNvPr id="1730" name="Picture 1729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39745" y="2162278"/>
            <a:ext cx="78430" cy="109348"/>
          </a:xfrm>
          <a:prstGeom prst="rect">
            <a:avLst/>
          </a:prstGeom>
        </p:spPr>
      </p:pic>
      <p:pic>
        <p:nvPicPr>
          <p:cNvPr id="1731" name="Picture 1730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47524" y="2271626"/>
            <a:ext cx="78430" cy="109348"/>
          </a:xfrm>
          <a:prstGeom prst="rect">
            <a:avLst/>
          </a:prstGeom>
        </p:spPr>
      </p:pic>
      <p:pic>
        <p:nvPicPr>
          <p:cNvPr id="1732" name="Picture 1731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39745" y="2271626"/>
            <a:ext cx="78430" cy="109348"/>
          </a:xfrm>
          <a:prstGeom prst="rect">
            <a:avLst/>
          </a:prstGeom>
        </p:spPr>
      </p:pic>
      <p:pic>
        <p:nvPicPr>
          <p:cNvPr id="1733" name="Picture 1732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47524" y="2380974"/>
            <a:ext cx="78430" cy="109348"/>
          </a:xfrm>
          <a:prstGeom prst="rect">
            <a:avLst/>
          </a:prstGeom>
        </p:spPr>
      </p:pic>
      <p:pic>
        <p:nvPicPr>
          <p:cNvPr id="1734" name="Picture 1733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39745" y="2380974"/>
            <a:ext cx="78430" cy="109348"/>
          </a:xfrm>
          <a:prstGeom prst="rect">
            <a:avLst/>
          </a:prstGeom>
        </p:spPr>
      </p:pic>
      <p:pic>
        <p:nvPicPr>
          <p:cNvPr id="1735" name="Picture 1734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47524" y="2490322"/>
            <a:ext cx="78430" cy="109348"/>
          </a:xfrm>
          <a:prstGeom prst="rect">
            <a:avLst/>
          </a:prstGeom>
        </p:spPr>
      </p:pic>
      <p:pic>
        <p:nvPicPr>
          <p:cNvPr id="1736" name="Picture 1735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39745" y="2490322"/>
            <a:ext cx="78430" cy="109348"/>
          </a:xfrm>
          <a:prstGeom prst="rect">
            <a:avLst/>
          </a:prstGeom>
        </p:spPr>
      </p:pic>
      <p:pic>
        <p:nvPicPr>
          <p:cNvPr id="1737" name="Picture 1736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47524" y="2599670"/>
            <a:ext cx="78430" cy="109348"/>
          </a:xfrm>
          <a:prstGeom prst="rect">
            <a:avLst/>
          </a:prstGeom>
        </p:spPr>
      </p:pic>
      <p:pic>
        <p:nvPicPr>
          <p:cNvPr id="1738" name="Picture 1737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39745" y="2599670"/>
            <a:ext cx="78430" cy="109348"/>
          </a:xfrm>
          <a:prstGeom prst="rect">
            <a:avLst/>
          </a:prstGeom>
        </p:spPr>
      </p:pic>
      <p:pic>
        <p:nvPicPr>
          <p:cNvPr id="1739" name="Picture 1738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47524" y="2709018"/>
            <a:ext cx="78430" cy="109348"/>
          </a:xfrm>
          <a:prstGeom prst="rect">
            <a:avLst/>
          </a:prstGeom>
        </p:spPr>
      </p:pic>
      <p:pic>
        <p:nvPicPr>
          <p:cNvPr id="1740" name="Picture 1739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39745" y="2709018"/>
            <a:ext cx="78430" cy="109348"/>
          </a:xfrm>
          <a:prstGeom prst="rect">
            <a:avLst/>
          </a:prstGeom>
        </p:spPr>
      </p:pic>
      <p:pic>
        <p:nvPicPr>
          <p:cNvPr id="1741" name="Picture 1740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47524" y="2818366"/>
            <a:ext cx="78430" cy="109348"/>
          </a:xfrm>
          <a:prstGeom prst="rect">
            <a:avLst/>
          </a:prstGeom>
        </p:spPr>
      </p:pic>
      <p:pic>
        <p:nvPicPr>
          <p:cNvPr id="1742" name="Picture 1741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39745" y="2818366"/>
            <a:ext cx="78430" cy="109348"/>
          </a:xfrm>
          <a:prstGeom prst="rect">
            <a:avLst/>
          </a:prstGeom>
        </p:spPr>
      </p:pic>
      <p:pic>
        <p:nvPicPr>
          <p:cNvPr id="1743" name="Picture 1742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47524" y="2927714"/>
            <a:ext cx="78430" cy="109348"/>
          </a:xfrm>
          <a:prstGeom prst="rect">
            <a:avLst/>
          </a:prstGeom>
        </p:spPr>
      </p:pic>
      <p:pic>
        <p:nvPicPr>
          <p:cNvPr id="1744" name="Picture 1743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39745" y="2927714"/>
            <a:ext cx="78430" cy="109348"/>
          </a:xfrm>
          <a:prstGeom prst="rect">
            <a:avLst/>
          </a:prstGeom>
        </p:spPr>
      </p:pic>
      <p:pic>
        <p:nvPicPr>
          <p:cNvPr id="1745" name="Picture 1744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34196" y="1943582"/>
            <a:ext cx="78430" cy="109348"/>
          </a:xfrm>
          <a:prstGeom prst="rect">
            <a:avLst/>
          </a:prstGeom>
        </p:spPr>
      </p:pic>
      <p:pic>
        <p:nvPicPr>
          <p:cNvPr id="1746" name="Picture 1745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26417" y="1943582"/>
            <a:ext cx="78430" cy="109348"/>
          </a:xfrm>
          <a:prstGeom prst="rect">
            <a:avLst/>
          </a:prstGeom>
        </p:spPr>
      </p:pic>
      <p:pic>
        <p:nvPicPr>
          <p:cNvPr id="1747" name="Picture 1746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34196" y="2052930"/>
            <a:ext cx="78430" cy="109348"/>
          </a:xfrm>
          <a:prstGeom prst="rect">
            <a:avLst/>
          </a:prstGeom>
        </p:spPr>
      </p:pic>
      <p:pic>
        <p:nvPicPr>
          <p:cNvPr id="1748" name="Picture 1747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26417" y="2052930"/>
            <a:ext cx="78430" cy="109348"/>
          </a:xfrm>
          <a:prstGeom prst="rect">
            <a:avLst/>
          </a:prstGeom>
        </p:spPr>
      </p:pic>
      <p:pic>
        <p:nvPicPr>
          <p:cNvPr id="1749" name="Picture 1748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34196" y="2162278"/>
            <a:ext cx="78430" cy="109348"/>
          </a:xfrm>
          <a:prstGeom prst="rect">
            <a:avLst/>
          </a:prstGeom>
        </p:spPr>
      </p:pic>
      <p:pic>
        <p:nvPicPr>
          <p:cNvPr id="1750" name="Picture 1749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26417" y="2162278"/>
            <a:ext cx="78430" cy="109348"/>
          </a:xfrm>
          <a:prstGeom prst="rect">
            <a:avLst/>
          </a:prstGeom>
        </p:spPr>
      </p:pic>
      <p:pic>
        <p:nvPicPr>
          <p:cNvPr id="1751" name="Picture 1750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34196" y="2271626"/>
            <a:ext cx="78430" cy="109348"/>
          </a:xfrm>
          <a:prstGeom prst="rect">
            <a:avLst/>
          </a:prstGeom>
        </p:spPr>
      </p:pic>
      <p:pic>
        <p:nvPicPr>
          <p:cNvPr id="1752" name="Picture 1751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26417" y="2271626"/>
            <a:ext cx="78430" cy="109348"/>
          </a:xfrm>
          <a:prstGeom prst="rect">
            <a:avLst/>
          </a:prstGeom>
        </p:spPr>
      </p:pic>
      <p:pic>
        <p:nvPicPr>
          <p:cNvPr id="1753" name="Picture 1752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34196" y="2380974"/>
            <a:ext cx="78430" cy="109348"/>
          </a:xfrm>
          <a:prstGeom prst="rect">
            <a:avLst/>
          </a:prstGeom>
        </p:spPr>
      </p:pic>
      <p:pic>
        <p:nvPicPr>
          <p:cNvPr id="1754" name="Picture 1753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26417" y="2380974"/>
            <a:ext cx="78430" cy="109348"/>
          </a:xfrm>
          <a:prstGeom prst="rect">
            <a:avLst/>
          </a:prstGeom>
        </p:spPr>
      </p:pic>
      <p:pic>
        <p:nvPicPr>
          <p:cNvPr id="1755" name="Picture 1754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34196" y="2490322"/>
            <a:ext cx="78430" cy="109348"/>
          </a:xfrm>
          <a:prstGeom prst="rect">
            <a:avLst/>
          </a:prstGeom>
        </p:spPr>
      </p:pic>
      <p:pic>
        <p:nvPicPr>
          <p:cNvPr id="1756" name="Picture 1755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26417" y="2490322"/>
            <a:ext cx="78430" cy="109348"/>
          </a:xfrm>
          <a:prstGeom prst="rect">
            <a:avLst/>
          </a:prstGeom>
        </p:spPr>
      </p:pic>
      <p:pic>
        <p:nvPicPr>
          <p:cNvPr id="1757" name="Picture 1756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34196" y="2599670"/>
            <a:ext cx="78430" cy="109348"/>
          </a:xfrm>
          <a:prstGeom prst="rect">
            <a:avLst/>
          </a:prstGeom>
        </p:spPr>
      </p:pic>
      <p:pic>
        <p:nvPicPr>
          <p:cNvPr id="1758" name="Picture 1757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26417" y="2599670"/>
            <a:ext cx="78430" cy="109348"/>
          </a:xfrm>
          <a:prstGeom prst="rect">
            <a:avLst/>
          </a:prstGeom>
        </p:spPr>
      </p:pic>
      <p:pic>
        <p:nvPicPr>
          <p:cNvPr id="1759" name="Picture 1758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34196" y="2709018"/>
            <a:ext cx="78430" cy="109348"/>
          </a:xfrm>
          <a:prstGeom prst="rect">
            <a:avLst/>
          </a:prstGeom>
        </p:spPr>
      </p:pic>
      <p:pic>
        <p:nvPicPr>
          <p:cNvPr id="1760" name="Picture 1759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26417" y="2709018"/>
            <a:ext cx="78430" cy="109348"/>
          </a:xfrm>
          <a:prstGeom prst="rect">
            <a:avLst/>
          </a:prstGeom>
        </p:spPr>
      </p:pic>
      <p:pic>
        <p:nvPicPr>
          <p:cNvPr id="1761" name="Picture 1760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34196" y="2818366"/>
            <a:ext cx="78430" cy="109348"/>
          </a:xfrm>
          <a:prstGeom prst="rect">
            <a:avLst/>
          </a:prstGeom>
        </p:spPr>
      </p:pic>
      <p:pic>
        <p:nvPicPr>
          <p:cNvPr id="1762" name="Picture 1761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26417" y="2818366"/>
            <a:ext cx="78430" cy="109348"/>
          </a:xfrm>
          <a:prstGeom prst="rect">
            <a:avLst/>
          </a:prstGeom>
        </p:spPr>
      </p:pic>
      <p:pic>
        <p:nvPicPr>
          <p:cNvPr id="1763" name="Picture 1762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34196" y="2927714"/>
            <a:ext cx="78430" cy="109348"/>
          </a:xfrm>
          <a:prstGeom prst="rect">
            <a:avLst/>
          </a:prstGeom>
        </p:spPr>
      </p:pic>
      <p:pic>
        <p:nvPicPr>
          <p:cNvPr id="1764" name="Picture 1763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26417" y="2927714"/>
            <a:ext cx="78430" cy="109348"/>
          </a:xfrm>
          <a:prstGeom prst="rect">
            <a:avLst/>
          </a:prstGeom>
        </p:spPr>
      </p:pic>
      <p:pic>
        <p:nvPicPr>
          <p:cNvPr id="1765" name="Picture 1764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18584" y="1943582"/>
            <a:ext cx="78430" cy="109348"/>
          </a:xfrm>
          <a:prstGeom prst="rect">
            <a:avLst/>
          </a:prstGeom>
        </p:spPr>
      </p:pic>
      <p:pic>
        <p:nvPicPr>
          <p:cNvPr id="1766" name="Picture 1765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10805" y="1943582"/>
            <a:ext cx="78430" cy="109348"/>
          </a:xfrm>
          <a:prstGeom prst="rect">
            <a:avLst/>
          </a:prstGeom>
        </p:spPr>
      </p:pic>
      <p:pic>
        <p:nvPicPr>
          <p:cNvPr id="1767" name="Picture 1766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18584" y="2052930"/>
            <a:ext cx="78430" cy="109348"/>
          </a:xfrm>
          <a:prstGeom prst="rect">
            <a:avLst/>
          </a:prstGeom>
        </p:spPr>
      </p:pic>
      <p:pic>
        <p:nvPicPr>
          <p:cNvPr id="1768" name="Picture 1767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10805" y="2052930"/>
            <a:ext cx="78430" cy="109348"/>
          </a:xfrm>
          <a:prstGeom prst="rect">
            <a:avLst/>
          </a:prstGeom>
        </p:spPr>
      </p:pic>
      <p:pic>
        <p:nvPicPr>
          <p:cNvPr id="1769" name="Picture 1768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18584" y="2162278"/>
            <a:ext cx="78430" cy="109348"/>
          </a:xfrm>
          <a:prstGeom prst="rect">
            <a:avLst/>
          </a:prstGeom>
        </p:spPr>
      </p:pic>
      <p:pic>
        <p:nvPicPr>
          <p:cNvPr id="1770" name="Picture 1769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10805" y="2162278"/>
            <a:ext cx="78430" cy="109348"/>
          </a:xfrm>
          <a:prstGeom prst="rect">
            <a:avLst/>
          </a:prstGeom>
        </p:spPr>
      </p:pic>
      <p:pic>
        <p:nvPicPr>
          <p:cNvPr id="1771" name="Picture 1770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18584" y="2271626"/>
            <a:ext cx="78430" cy="109348"/>
          </a:xfrm>
          <a:prstGeom prst="rect">
            <a:avLst/>
          </a:prstGeom>
        </p:spPr>
      </p:pic>
      <p:pic>
        <p:nvPicPr>
          <p:cNvPr id="1772" name="Picture 1771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10805" y="2271626"/>
            <a:ext cx="78430" cy="109348"/>
          </a:xfrm>
          <a:prstGeom prst="rect">
            <a:avLst/>
          </a:prstGeom>
        </p:spPr>
      </p:pic>
      <p:pic>
        <p:nvPicPr>
          <p:cNvPr id="1773" name="Picture 1772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18584" y="2380974"/>
            <a:ext cx="78430" cy="109348"/>
          </a:xfrm>
          <a:prstGeom prst="rect">
            <a:avLst/>
          </a:prstGeom>
        </p:spPr>
      </p:pic>
      <p:pic>
        <p:nvPicPr>
          <p:cNvPr id="1774" name="Picture 1773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10805" y="2380974"/>
            <a:ext cx="78430" cy="109348"/>
          </a:xfrm>
          <a:prstGeom prst="rect">
            <a:avLst/>
          </a:prstGeom>
        </p:spPr>
      </p:pic>
      <p:pic>
        <p:nvPicPr>
          <p:cNvPr id="1775" name="Picture 1774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18584" y="2490322"/>
            <a:ext cx="78430" cy="109348"/>
          </a:xfrm>
          <a:prstGeom prst="rect">
            <a:avLst/>
          </a:prstGeom>
        </p:spPr>
      </p:pic>
      <p:pic>
        <p:nvPicPr>
          <p:cNvPr id="1776" name="Picture 1775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10805" y="2490322"/>
            <a:ext cx="78430" cy="109348"/>
          </a:xfrm>
          <a:prstGeom prst="rect">
            <a:avLst/>
          </a:prstGeom>
        </p:spPr>
      </p:pic>
      <p:pic>
        <p:nvPicPr>
          <p:cNvPr id="1777" name="Picture 1776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18584" y="2599670"/>
            <a:ext cx="78430" cy="109348"/>
          </a:xfrm>
          <a:prstGeom prst="rect">
            <a:avLst/>
          </a:prstGeom>
        </p:spPr>
      </p:pic>
      <p:pic>
        <p:nvPicPr>
          <p:cNvPr id="1778" name="Picture 1777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10805" y="2599670"/>
            <a:ext cx="78430" cy="109348"/>
          </a:xfrm>
          <a:prstGeom prst="rect">
            <a:avLst/>
          </a:prstGeom>
        </p:spPr>
      </p:pic>
      <p:pic>
        <p:nvPicPr>
          <p:cNvPr id="1779" name="Picture 1778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18584" y="2709018"/>
            <a:ext cx="78430" cy="109348"/>
          </a:xfrm>
          <a:prstGeom prst="rect">
            <a:avLst/>
          </a:prstGeom>
        </p:spPr>
      </p:pic>
      <p:pic>
        <p:nvPicPr>
          <p:cNvPr id="1780" name="Picture 1779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10805" y="2709018"/>
            <a:ext cx="78430" cy="109348"/>
          </a:xfrm>
          <a:prstGeom prst="rect">
            <a:avLst/>
          </a:prstGeom>
        </p:spPr>
      </p:pic>
      <p:pic>
        <p:nvPicPr>
          <p:cNvPr id="1781" name="Picture 1780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18584" y="2818366"/>
            <a:ext cx="78430" cy="109348"/>
          </a:xfrm>
          <a:prstGeom prst="rect">
            <a:avLst/>
          </a:prstGeom>
        </p:spPr>
      </p:pic>
      <p:pic>
        <p:nvPicPr>
          <p:cNvPr id="1782" name="Picture 1781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10805" y="2818366"/>
            <a:ext cx="78430" cy="109348"/>
          </a:xfrm>
          <a:prstGeom prst="rect">
            <a:avLst/>
          </a:prstGeom>
        </p:spPr>
      </p:pic>
      <p:pic>
        <p:nvPicPr>
          <p:cNvPr id="1783" name="Picture 1782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18584" y="2927714"/>
            <a:ext cx="78430" cy="109348"/>
          </a:xfrm>
          <a:prstGeom prst="rect">
            <a:avLst/>
          </a:prstGeom>
        </p:spPr>
      </p:pic>
      <p:pic>
        <p:nvPicPr>
          <p:cNvPr id="1784" name="Picture 1783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10805" y="2927714"/>
            <a:ext cx="78430" cy="109348"/>
          </a:xfrm>
          <a:prstGeom prst="rect">
            <a:avLst/>
          </a:prstGeom>
        </p:spPr>
      </p:pic>
      <p:pic>
        <p:nvPicPr>
          <p:cNvPr id="1785" name="Picture 1784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05256" y="1943582"/>
            <a:ext cx="78430" cy="109348"/>
          </a:xfrm>
          <a:prstGeom prst="rect">
            <a:avLst/>
          </a:prstGeom>
        </p:spPr>
      </p:pic>
      <p:pic>
        <p:nvPicPr>
          <p:cNvPr id="1786" name="Picture 1785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97477" y="1943582"/>
            <a:ext cx="78430" cy="109348"/>
          </a:xfrm>
          <a:prstGeom prst="rect">
            <a:avLst/>
          </a:prstGeom>
        </p:spPr>
      </p:pic>
      <p:pic>
        <p:nvPicPr>
          <p:cNvPr id="1787" name="Picture 1786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05256" y="2052930"/>
            <a:ext cx="78430" cy="109348"/>
          </a:xfrm>
          <a:prstGeom prst="rect">
            <a:avLst/>
          </a:prstGeom>
        </p:spPr>
      </p:pic>
      <p:pic>
        <p:nvPicPr>
          <p:cNvPr id="1788" name="Picture 1787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97477" y="2052930"/>
            <a:ext cx="78430" cy="109348"/>
          </a:xfrm>
          <a:prstGeom prst="rect">
            <a:avLst/>
          </a:prstGeom>
        </p:spPr>
      </p:pic>
      <p:pic>
        <p:nvPicPr>
          <p:cNvPr id="1789" name="Picture 1788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05256" y="2162278"/>
            <a:ext cx="78430" cy="109348"/>
          </a:xfrm>
          <a:prstGeom prst="rect">
            <a:avLst/>
          </a:prstGeom>
        </p:spPr>
      </p:pic>
      <p:pic>
        <p:nvPicPr>
          <p:cNvPr id="1790" name="Picture 1789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97477" y="2162278"/>
            <a:ext cx="78430" cy="109348"/>
          </a:xfrm>
          <a:prstGeom prst="rect">
            <a:avLst/>
          </a:prstGeom>
        </p:spPr>
      </p:pic>
      <p:pic>
        <p:nvPicPr>
          <p:cNvPr id="1791" name="Picture 1790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05256" y="2271626"/>
            <a:ext cx="78430" cy="109348"/>
          </a:xfrm>
          <a:prstGeom prst="rect">
            <a:avLst/>
          </a:prstGeom>
        </p:spPr>
      </p:pic>
      <p:pic>
        <p:nvPicPr>
          <p:cNvPr id="1792" name="Picture 1791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97477" y="2271626"/>
            <a:ext cx="78430" cy="109348"/>
          </a:xfrm>
          <a:prstGeom prst="rect">
            <a:avLst/>
          </a:prstGeom>
        </p:spPr>
      </p:pic>
      <p:pic>
        <p:nvPicPr>
          <p:cNvPr id="1793" name="Picture 1792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05256" y="2380974"/>
            <a:ext cx="78430" cy="109348"/>
          </a:xfrm>
          <a:prstGeom prst="rect">
            <a:avLst/>
          </a:prstGeom>
        </p:spPr>
      </p:pic>
      <p:pic>
        <p:nvPicPr>
          <p:cNvPr id="1794" name="Picture 1793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97477" y="2380974"/>
            <a:ext cx="78430" cy="109348"/>
          </a:xfrm>
          <a:prstGeom prst="rect">
            <a:avLst/>
          </a:prstGeom>
        </p:spPr>
      </p:pic>
      <p:pic>
        <p:nvPicPr>
          <p:cNvPr id="1795" name="Picture 1794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05256" y="2490322"/>
            <a:ext cx="78430" cy="109348"/>
          </a:xfrm>
          <a:prstGeom prst="rect">
            <a:avLst/>
          </a:prstGeom>
        </p:spPr>
      </p:pic>
      <p:pic>
        <p:nvPicPr>
          <p:cNvPr id="1796" name="Picture 1795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97477" y="2490322"/>
            <a:ext cx="78430" cy="109348"/>
          </a:xfrm>
          <a:prstGeom prst="rect">
            <a:avLst/>
          </a:prstGeom>
        </p:spPr>
      </p:pic>
      <p:pic>
        <p:nvPicPr>
          <p:cNvPr id="1797" name="Picture 1796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05256" y="2599670"/>
            <a:ext cx="78430" cy="109348"/>
          </a:xfrm>
          <a:prstGeom prst="rect">
            <a:avLst/>
          </a:prstGeom>
        </p:spPr>
      </p:pic>
      <p:pic>
        <p:nvPicPr>
          <p:cNvPr id="1798" name="Picture 1797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97477" y="2599670"/>
            <a:ext cx="78430" cy="109348"/>
          </a:xfrm>
          <a:prstGeom prst="rect">
            <a:avLst/>
          </a:prstGeom>
        </p:spPr>
      </p:pic>
      <p:pic>
        <p:nvPicPr>
          <p:cNvPr id="1799" name="Picture 1798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05256" y="2709018"/>
            <a:ext cx="78430" cy="109348"/>
          </a:xfrm>
          <a:prstGeom prst="rect">
            <a:avLst/>
          </a:prstGeom>
        </p:spPr>
      </p:pic>
      <p:pic>
        <p:nvPicPr>
          <p:cNvPr id="1800" name="Picture 1799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97477" y="2709018"/>
            <a:ext cx="78430" cy="109348"/>
          </a:xfrm>
          <a:prstGeom prst="rect">
            <a:avLst/>
          </a:prstGeom>
        </p:spPr>
      </p:pic>
      <p:pic>
        <p:nvPicPr>
          <p:cNvPr id="1801" name="Picture 1800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05256" y="2818366"/>
            <a:ext cx="78430" cy="109348"/>
          </a:xfrm>
          <a:prstGeom prst="rect">
            <a:avLst/>
          </a:prstGeom>
        </p:spPr>
      </p:pic>
      <p:pic>
        <p:nvPicPr>
          <p:cNvPr id="1802" name="Picture 1801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97477" y="2818366"/>
            <a:ext cx="78430" cy="109348"/>
          </a:xfrm>
          <a:prstGeom prst="rect">
            <a:avLst/>
          </a:prstGeom>
        </p:spPr>
      </p:pic>
      <p:pic>
        <p:nvPicPr>
          <p:cNvPr id="1803" name="Picture 1802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05256" y="2927714"/>
            <a:ext cx="78430" cy="109348"/>
          </a:xfrm>
          <a:prstGeom prst="rect">
            <a:avLst/>
          </a:prstGeom>
        </p:spPr>
      </p:pic>
      <p:pic>
        <p:nvPicPr>
          <p:cNvPr id="1804" name="Picture 1803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97477" y="2927714"/>
            <a:ext cx="78430" cy="109348"/>
          </a:xfrm>
          <a:prstGeom prst="rect">
            <a:avLst/>
          </a:prstGeom>
        </p:spPr>
      </p:pic>
      <p:pic>
        <p:nvPicPr>
          <p:cNvPr id="1805" name="Picture 1804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96871" y="1943582"/>
            <a:ext cx="78430" cy="109348"/>
          </a:xfrm>
          <a:prstGeom prst="rect">
            <a:avLst/>
          </a:prstGeom>
        </p:spPr>
      </p:pic>
      <p:pic>
        <p:nvPicPr>
          <p:cNvPr id="1806" name="Picture 1805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89092" y="1943582"/>
            <a:ext cx="78430" cy="109348"/>
          </a:xfrm>
          <a:prstGeom prst="rect">
            <a:avLst/>
          </a:prstGeom>
        </p:spPr>
      </p:pic>
      <p:pic>
        <p:nvPicPr>
          <p:cNvPr id="1807" name="Picture 1806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96871" y="2052930"/>
            <a:ext cx="78430" cy="109348"/>
          </a:xfrm>
          <a:prstGeom prst="rect">
            <a:avLst/>
          </a:prstGeom>
        </p:spPr>
      </p:pic>
      <p:pic>
        <p:nvPicPr>
          <p:cNvPr id="1809" name="Picture 1808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96871" y="2162278"/>
            <a:ext cx="78430" cy="109348"/>
          </a:xfrm>
          <a:prstGeom prst="rect">
            <a:avLst/>
          </a:prstGeom>
        </p:spPr>
      </p:pic>
      <p:pic>
        <p:nvPicPr>
          <p:cNvPr id="1811" name="Picture 1810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96871" y="2271626"/>
            <a:ext cx="78430" cy="109348"/>
          </a:xfrm>
          <a:prstGeom prst="rect">
            <a:avLst/>
          </a:prstGeom>
        </p:spPr>
      </p:pic>
      <p:pic>
        <p:nvPicPr>
          <p:cNvPr id="1813" name="Picture 1812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96871" y="2380974"/>
            <a:ext cx="78430" cy="109348"/>
          </a:xfrm>
          <a:prstGeom prst="rect">
            <a:avLst/>
          </a:prstGeom>
        </p:spPr>
      </p:pic>
      <p:pic>
        <p:nvPicPr>
          <p:cNvPr id="1815" name="Picture 1814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96871" y="2490322"/>
            <a:ext cx="78430" cy="109348"/>
          </a:xfrm>
          <a:prstGeom prst="rect">
            <a:avLst/>
          </a:prstGeom>
        </p:spPr>
      </p:pic>
      <p:pic>
        <p:nvPicPr>
          <p:cNvPr id="1817" name="Picture 1816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96871" y="2599670"/>
            <a:ext cx="78430" cy="109348"/>
          </a:xfrm>
          <a:prstGeom prst="rect">
            <a:avLst/>
          </a:prstGeom>
        </p:spPr>
      </p:pic>
      <p:pic>
        <p:nvPicPr>
          <p:cNvPr id="1819" name="Picture 1818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96871" y="2709018"/>
            <a:ext cx="78430" cy="109348"/>
          </a:xfrm>
          <a:prstGeom prst="rect">
            <a:avLst/>
          </a:prstGeom>
        </p:spPr>
      </p:pic>
      <p:pic>
        <p:nvPicPr>
          <p:cNvPr id="1821" name="Picture 1820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96871" y="2818366"/>
            <a:ext cx="78430" cy="109348"/>
          </a:xfrm>
          <a:prstGeom prst="rect">
            <a:avLst/>
          </a:prstGeom>
        </p:spPr>
      </p:pic>
      <p:pic>
        <p:nvPicPr>
          <p:cNvPr id="1823" name="Picture 1822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96871" y="2927714"/>
            <a:ext cx="78430" cy="109348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3698495" y="340548"/>
            <a:ext cx="999066" cy="0"/>
          </a:xfrm>
          <a:prstGeom prst="line">
            <a:avLst/>
          </a:prstGeom>
          <a:ln w="12700" cmpd="sng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697561" y="340548"/>
            <a:ext cx="0" cy="1168400"/>
          </a:xfrm>
          <a:prstGeom prst="line">
            <a:avLst/>
          </a:prstGeom>
          <a:ln w="12700" cmpd="sng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25" name="Straight Connector 1824"/>
          <p:cNvCxnSpPr/>
          <p:nvPr/>
        </p:nvCxnSpPr>
        <p:spPr>
          <a:xfrm>
            <a:off x="3698495" y="335972"/>
            <a:ext cx="0" cy="1168400"/>
          </a:xfrm>
          <a:prstGeom prst="line">
            <a:avLst/>
          </a:prstGeom>
          <a:ln w="12700" cmpd="sng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698495" y="1504372"/>
            <a:ext cx="999066" cy="0"/>
          </a:xfrm>
          <a:prstGeom prst="line">
            <a:avLst/>
          </a:prstGeom>
          <a:ln w="12700" cmpd="sng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30" name="Straight Connector 1829"/>
          <p:cNvCxnSpPr/>
          <p:nvPr/>
        </p:nvCxnSpPr>
        <p:spPr>
          <a:xfrm>
            <a:off x="3697481" y="1905594"/>
            <a:ext cx="999066" cy="0"/>
          </a:xfrm>
          <a:prstGeom prst="line">
            <a:avLst/>
          </a:prstGeom>
          <a:ln w="12700" cmpd="sng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31" name="Straight Connector 1830"/>
          <p:cNvCxnSpPr/>
          <p:nvPr/>
        </p:nvCxnSpPr>
        <p:spPr>
          <a:xfrm>
            <a:off x="4700780" y="1901018"/>
            <a:ext cx="0" cy="1168400"/>
          </a:xfrm>
          <a:prstGeom prst="line">
            <a:avLst/>
          </a:prstGeom>
          <a:ln w="12700" cmpd="sng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32" name="Straight Connector 1831"/>
          <p:cNvCxnSpPr/>
          <p:nvPr/>
        </p:nvCxnSpPr>
        <p:spPr>
          <a:xfrm>
            <a:off x="3697481" y="1901018"/>
            <a:ext cx="0" cy="1168400"/>
          </a:xfrm>
          <a:prstGeom prst="line">
            <a:avLst/>
          </a:prstGeom>
          <a:ln w="12700" cmpd="sng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33" name="Straight Connector 1832"/>
          <p:cNvCxnSpPr/>
          <p:nvPr/>
        </p:nvCxnSpPr>
        <p:spPr>
          <a:xfrm>
            <a:off x="3697481" y="3069418"/>
            <a:ext cx="999066" cy="0"/>
          </a:xfrm>
          <a:prstGeom prst="line">
            <a:avLst/>
          </a:prstGeom>
          <a:ln w="12700" cmpd="sng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834" name="Picture 1833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34357" y="3568318"/>
            <a:ext cx="78430" cy="109348"/>
          </a:xfrm>
          <a:prstGeom prst="rect">
            <a:avLst/>
          </a:prstGeom>
        </p:spPr>
      </p:pic>
      <p:pic>
        <p:nvPicPr>
          <p:cNvPr id="1835" name="Picture 1834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26578" y="3568318"/>
            <a:ext cx="78430" cy="109348"/>
          </a:xfrm>
          <a:prstGeom prst="rect">
            <a:avLst/>
          </a:prstGeom>
        </p:spPr>
      </p:pic>
      <p:pic>
        <p:nvPicPr>
          <p:cNvPr id="1836" name="Picture 1835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34357" y="3677666"/>
            <a:ext cx="78430" cy="109348"/>
          </a:xfrm>
          <a:prstGeom prst="rect">
            <a:avLst/>
          </a:prstGeom>
        </p:spPr>
      </p:pic>
      <p:pic>
        <p:nvPicPr>
          <p:cNvPr id="1837" name="Picture 1836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26578" y="3677666"/>
            <a:ext cx="78430" cy="109348"/>
          </a:xfrm>
          <a:prstGeom prst="rect">
            <a:avLst/>
          </a:prstGeom>
        </p:spPr>
      </p:pic>
      <p:pic>
        <p:nvPicPr>
          <p:cNvPr id="1838" name="Picture 1837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34357" y="3787014"/>
            <a:ext cx="78430" cy="109348"/>
          </a:xfrm>
          <a:prstGeom prst="rect">
            <a:avLst/>
          </a:prstGeom>
        </p:spPr>
      </p:pic>
      <p:pic>
        <p:nvPicPr>
          <p:cNvPr id="1839" name="Picture 1838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26578" y="3787014"/>
            <a:ext cx="78430" cy="109348"/>
          </a:xfrm>
          <a:prstGeom prst="rect">
            <a:avLst/>
          </a:prstGeom>
        </p:spPr>
      </p:pic>
      <p:pic>
        <p:nvPicPr>
          <p:cNvPr id="1840" name="Picture 1839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34357" y="3896362"/>
            <a:ext cx="78430" cy="109348"/>
          </a:xfrm>
          <a:prstGeom prst="rect">
            <a:avLst/>
          </a:prstGeom>
        </p:spPr>
      </p:pic>
      <p:pic>
        <p:nvPicPr>
          <p:cNvPr id="1841" name="Picture 1840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26578" y="3896362"/>
            <a:ext cx="78430" cy="109348"/>
          </a:xfrm>
          <a:prstGeom prst="rect">
            <a:avLst/>
          </a:prstGeom>
        </p:spPr>
      </p:pic>
      <p:pic>
        <p:nvPicPr>
          <p:cNvPr id="1842" name="Picture 1841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34357" y="4005710"/>
            <a:ext cx="78430" cy="109348"/>
          </a:xfrm>
          <a:prstGeom prst="rect">
            <a:avLst/>
          </a:prstGeom>
        </p:spPr>
      </p:pic>
      <p:pic>
        <p:nvPicPr>
          <p:cNvPr id="1843" name="Picture 1842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26578" y="4005710"/>
            <a:ext cx="78430" cy="109348"/>
          </a:xfrm>
          <a:prstGeom prst="rect">
            <a:avLst/>
          </a:prstGeom>
        </p:spPr>
      </p:pic>
      <p:pic>
        <p:nvPicPr>
          <p:cNvPr id="1844" name="Picture 1843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34357" y="4115058"/>
            <a:ext cx="78430" cy="109348"/>
          </a:xfrm>
          <a:prstGeom prst="rect">
            <a:avLst/>
          </a:prstGeom>
        </p:spPr>
      </p:pic>
      <p:pic>
        <p:nvPicPr>
          <p:cNvPr id="1845" name="Picture 1844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26578" y="4115058"/>
            <a:ext cx="78430" cy="109348"/>
          </a:xfrm>
          <a:prstGeom prst="rect">
            <a:avLst/>
          </a:prstGeom>
        </p:spPr>
      </p:pic>
      <p:pic>
        <p:nvPicPr>
          <p:cNvPr id="1846" name="Picture 1845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34357" y="4224406"/>
            <a:ext cx="78430" cy="109348"/>
          </a:xfrm>
          <a:prstGeom prst="rect">
            <a:avLst/>
          </a:prstGeom>
        </p:spPr>
      </p:pic>
      <p:pic>
        <p:nvPicPr>
          <p:cNvPr id="1847" name="Picture 1846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26578" y="4224406"/>
            <a:ext cx="78430" cy="109348"/>
          </a:xfrm>
          <a:prstGeom prst="rect">
            <a:avLst/>
          </a:prstGeom>
        </p:spPr>
      </p:pic>
      <p:pic>
        <p:nvPicPr>
          <p:cNvPr id="1848" name="Picture 1847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34357" y="4333754"/>
            <a:ext cx="78430" cy="109348"/>
          </a:xfrm>
          <a:prstGeom prst="rect">
            <a:avLst/>
          </a:prstGeom>
        </p:spPr>
      </p:pic>
      <p:pic>
        <p:nvPicPr>
          <p:cNvPr id="1849" name="Picture 1848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26578" y="4333754"/>
            <a:ext cx="78430" cy="109348"/>
          </a:xfrm>
          <a:prstGeom prst="rect">
            <a:avLst/>
          </a:prstGeom>
        </p:spPr>
      </p:pic>
      <p:pic>
        <p:nvPicPr>
          <p:cNvPr id="1850" name="Picture 1849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34357" y="4443102"/>
            <a:ext cx="78430" cy="109348"/>
          </a:xfrm>
          <a:prstGeom prst="rect">
            <a:avLst/>
          </a:prstGeom>
        </p:spPr>
      </p:pic>
      <p:pic>
        <p:nvPicPr>
          <p:cNvPr id="1851" name="Picture 1850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26578" y="4443102"/>
            <a:ext cx="78430" cy="109348"/>
          </a:xfrm>
          <a:prstGeom prst="rect">
            <a:avLst/>
          </a:prstGeom>
        </p:spPr>
      </p:pic>
      <p:pic>
        <p:nvPicPr>
          <p:cNvPr id="1852" name="Picture 1851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34357" y="4552450"/>
            <a:ext cx="78430" cy="109348"/>
          </a:xfrm>
          <a:prstGeom prst="rect">
            <a:avLst/>
          </a:prstGeom>
        </p:spPr>
      </p:pic>
      <p:pic>
        <p:nvPicPr>
          <p:cNvPr id="1853" name="Picture 1852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26578" y="4552450"/>
            <a:ext cx="78430" cy="109348"/>
          </a:xfrm>
          <a:prstGeom prst="rect">
            <a:avLst/>
          </a:prstGeom>
        </p:spPr>
      </p:pic>
      <p:pic>
        <p:nvPicPr>
          <p:cNvPr id="1854" name="Picture 1853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21029" y="3568318"/>
            <a:ext cx="78430" cy="109348"/>
          </a:xfrm>
          <a:prstGeom prst="rect">
            <a:avLst/>
          </a:prstGeom>
        </p:spPr>
      </p:pic>
      <p:pic>
        <p:nvPicPr>
          <p:cNvPr id="1855" name="Picture 1854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13250" y="3568318"/>
            <a:ext cx="78430" cy="109348"/>
          </a:xfrm>
          <a:prstGeom prst="rect">
            <a:avLst/>
          </a:prstGeom>
        </p:spPr>
      </p:pic>
      <p:pic>
        <p:nvPicPr>
          <p:cNvPr id="1856" name="Picture 1855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21029" y="3677666"/>
            <a:ext cx="78430" cy="109348"/>
          </a:xfrm>
          <a:prstGeom prst="rect">
            <a:avLst/>
          </a:prstGeom>
        </p:spPr>
      </p:pic>
      <p:pic>
        <p:nvPicPr>
          <p:cNvPr id="1857" name="Picture 1856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13250" y="3677666"/>
            <a:ext cx="78430" cy="109348"/>
          </a:xfrm>
          <a:prstGeom prst="rect">
            <a:avLst/>
          </a:prstGeom>
        </p:spPr>
      </p:pic>
      <p:pic>
        <p:nvPicPr>
          <p:cNvPr id="1858" name="Picture 1857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21029" y="3787014"/>
            <a:ext cx="78430" cy="109348"/>
          </a:xfrm>
          <a:prstGeom prst="rect">
            <a:avLst/>
          </a:prstGeom>
        </p:spPr>
      </p:pic>
      <p:pic>
        <p:nvPicPr>
          <p:cNvPr id="1859" name="Picture 1858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13250" y="3787014"/>
            <a:ext cx="78430" cy="109348"/>
          </a:xfrm>
          <a:prstGeom prst="rect">
            <a:avLst/>
          </a:prstGeom>
        </p:spPr>
      </p:pic>
      <p:pic>
        <p:nvPicPr>
          <p:cNvPr id="1860" name="Picture 1859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21029" y="3896362"/>
            <a:ext cx="78430" cy="109348"/>
          </a:xfrm>
          <a:prstGeom prst="rect">
            <a:avLst/>
          </a:prstGeom>
        </p:spPr>
      </p:pic>
      <p:pic>
        <p:nvPicPr>
          <p:cNvPr id="1861" name="Picture 1860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13250" y="3896362"/>
            <a:ext cx="78430" cy="109348"/>
          </a:xfrm>
          <a:prstGeom prst="rect">
            <a:avLst/>
          </a:prstGeom>
        </p:spPr>
      </p:pic>
      <p:pic>
        <p:nvPicPr>
          <p:cNvPr id="1862" name="Picture 1861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21029" y="4005710"/>
            <a:ext cx="78430" cy="109348"/>
          </a:xfrm>
          <a:prstGeom prst="rect">
            <a:avLst/>
          </a:prstGeom>
        </p:spPr>
      </p:pic>
      <p:pic>
        <p:nvPicPr>
          <p:cNvPr id="1863" name="Picture 1862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13250" y="4005710"/>
            <a:ext cx="78430" cy="109348"/>
          </a:xfrm>
          <a:prstGeom prst="rect">
            <a:avLst/>
          </a:prstGeom>
        </p:spPr>
      </p:pic>
      <p:pic>
        <p:nvPicPr>
          <p:cNvPr id="1864" name="Picture 1863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21029" y="4115058"/>
            <a:ext cx="78430" cy="109348"/>
          </a:xfrm>
          <a:prstGeom prst="rect">
            <a:avLst/>
          </a:prstGeom>
        </p:spPr>
      </p:pic>
      <p:pic>
        <p:nvPicPr>
          <p:cNvPr id="1865" name="Picture 1864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13250" y="4115058"/>
            <a:ext cx="78430" cy="109348"/>
          </a:xfrm>
          <a:prstGeom prst="rect">
            <a:avLst/>
          </a:prstGeom>
        </p:spPr>
      </p:pic>
      <p:pic>
        <p:nvPicPr>
          <p:cNvPr id="1866" name="Picture 1865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21029" y="4224406"/>
            <a:ext cx="78430" cy="109348"/>
          </a:xfrm>
          <a:prstGeom prst="rect">
            <a:avLst/>
          </a:prstGeom>
        </p:spPr>
      </p:pic>
      <p:pic>
        <p:nvPicPr>
          <p:cNvPr id="1867" name="Picture 1866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13250" y="4224406"/>
            <a:ext cx="78430" cy="109348"/>
          </a:xfrm>
          <a:prstGeom prst="rect">
            <a:avLst/>
          </a:prstGeom>
        </p:spPr>
      </p:pic>
      <p:pic>
        <p:nvPicPr>
          <p:cNvPr id="1868" name="Picture 1867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21029" y="4333754"/>
            <a:ext cx="78430" cy="109348"/>
          </a:xfrm>
          <a:prstGeom prst="rect">
            <a:avLst/>
          </a:prstGeom>
        </p:spPr>
      </p:pic>
      <p:pic>
        <p:nvPicPr>
          <p:cNvPr id="1869" name="Picture 1868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13250" y="4333754"/>
            <a:ext cx="78430" cy="109348"/>
          </a:xfrm>
          <a:prstGeom prst="rect">
            <a:avLst/>
          </a:prstGeom>
        </p:spPr>
      </p:pic>
      <p:pic>
        <p:nvPicPr>
          <p:cNvPr id="1870" name="Picture 1869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21029" y="4443102"/>
            <a:ext cx="78430" cy="109348"/>
          </a:xfrm>
          <a:prstGeom prst="rect">
            <a:avLst/>
          </a:prstGeom>
        </p:spPr>
      </p:pic>
      <p:pic>
        <p:nvPicPr>
          <p:cNvPr id="1871" name="Picture 1870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13250" y="4443102"/>
            <a:ext cx="78430" cy="109348"/>
          </a:xfrm>
          <a:prstGeom prst="rect">
            <a:avLst/>
          </a:prstGeom>
        </p:spPr>
      </p:pic>
      <p:pic>
        <p:nvPicPr>
          <p:cNvPr id="1872" name="Picture 1871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21029" y="4552450"/>
            <a:ext cx="78430" cy="109348"/>
          </a:xfrm>
          <a:prstGeom prst="rect">
            <a:avLst/>
          </a:prstGeom>
        </p:spPr>
      </p:pic>
      <p:pic>
        <p:nvPicPr>
          <p:cNvPr id="1873" name="Picture 1872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13250" y="4552450"/>
            <a:ext cx="78430" cy="109348"/>
          </a:xfrm>
          <a:prstGeom prst="rect">
            <a:avLst/>
          </a:prstGeom>
        </p:spPr>
      </p:pic>
      <p:pic>
        <p:nvPicPr>
          <p:cNvPr id="1874" name="Picture 1873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05417" y="3568318"/>
            <a:ext cx="78430" cy="109348"/>
          </a:xfrm>
          <a:prstGeom prst="rect">
            <a:avLst/>
          </a:prstGeom>
        </p:spPr>
      </p:pic>
      <p:pic>
        <p:nvPicPr>
          <p:cNvPr id="1875" name="Picture 1874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97638" y="3568318"/>
            <a:ext cx="78430" cy="109348"/>
          </a:xfrm>
          <a:prstGeom prst="rect">
            <a:avLst/>
          </a:prstGeom>
        </p:spPr>
      </p:pic>
      <p:pic>
        <p:nvPicPr>
          <p:cNvPr id="1876" name="Picture 1875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05417" y="3677666"/>
            <a:ext cx="78430" cy="109348"/>
          </a:xfrm>
          <a:prstGeom prst="rect">
            <a:avLst/>
          </a:prstGeom>
        </p:spPr>
      </p:pic>
      <p:pic>
        <p:nvPicPr>
          <p:cNvPr id="1877" name="Picture 1876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97638" y="3677666"/>
            <a:ext cx="78430" cy="109348"/>
          </a:xfrm>
          <a:prstGeom prst="rect">
            <a:avLst/>
          </a:prstGeom>
        </p:spPr>
      </p:pic>
      <p:pic>
        <p:nvPicPr>
          <p:cNvPr id="1878" name="Picture 1877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05417" y="3787014"/>
            <a:ext cx="78430" cy="109348"/>
          </a:xfrm>
          <a:prstGeom prst="rect">
            <a:avLst/>
          </a:prstGeom>
        </p:spPr>
      </p:pic>
      <p:pic>
        <p:nvPicPr>
          <p:cNvPr id="1879" name="Picture 1878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97638" y="3787014"/>
            <a:ext cx="78430" cy="109348"/>
          </a:xfrm>
          <a:prstGeom prst="rect">
            <a:avLst/>
          </a:prstGeom>
        </p:spPr>
      </p:pic>
      <p:pic>
        <p:nvPicPr>
          <p:cNvPr id="1880" name="Picture 1879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05417" y="3896362"/>
            <a:ext cx="78430" cy="109348"/>
          </a:xfrm>
          <a:prstGeom prst="rect">
            <a:avLst/>
          </a:prstGeom>
        </p:spPr>
      </p:pic>
      <p:pic>
        <p:nvPicPr>
          <p:cNvPr id="1881" name="Picture 1880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97638" y="3896362"/>
            <a:ext cx="78430" cy="109348"/>
          </a:xfrm>
          <a:prstGeom prst="rect">
            <a:avLst/>
          </a:prstGeom>
        </p:spPr>
      </p:pic>
      <p:pic>
        <p:nvPicPr>
          <p:cNvPr id="1882" name="Picture 1881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05417" y="4005710"/>
            <a:ext cx="78430" cy="109348"/>
          </a:xfrm>
          <a:prstGeom prst="rect">
            <a:avLst/>
          </a:prstGeom>
        </p:spPr>
      </p:pic>
      <p:pic>
        <p:nvPicPr>
          <p:cNvPr id="1883" name="Picture 1882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97638" y="4005710"/>
            <a:ext cx="78430" cy="109348"/>
          </a:xfrm>
          <a:prstGeom prst="rect">
            <a:avLst/>
          </a:prstGeom>
        </p:spPr>
      </p:pic>
      <p:pic>
        <p:nvPicPr>
          <p:cNvPr id="1884" name="Picture 1883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05417" y="4115058"/>
            <a:ext cx="78430" cy="109348"/>
          </a:xfrm>
          <a:prstGeom prst="rect">
            <a:avLst/>
          </a:prstGeom>
        </p:spPr>
      </p:pic>
      <p:pic>
        <p:nvPicPr>
          <p:cNvPr id="1885" name="Picture 1884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97638" y="4115058"/>
            <a:ext cx="78430" cy="109348"/>
          </a:xfrm>
          <a:prstGeom prst="rect">
            <a:avLst/>
          </a:prstGeom>
        </p:spPr>
      </p:pic>
      <p:pic>
        <p:nvPicPr>
          <p:cNvPr id="1886" name="Picture 1885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05417" y="4224406"/>
            <a:ext cx="78430" cy="109348"/>
          </a:xfrm>
          <a:prstGeom prst="rect">
            <a:avLst/>
          </a:prstGeom>
        </p:spPr>
      </p:pic>
      <p:pic>
        <p:nvPicPr>
          <p:cNvPr id="1887" name="Picture 1886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97638" y="4224406"/>
            <a:ext cx="78430" cy="109348"/>
          </a:xfrm>
          <a:prstGeom prst="rect">
            <a:avLst/>
          </a:prstGeom>
        </p:spPr>
      </p:pic>
      <p:pic>
        <p:nvPicPr>
          <p:cNvPr id="1888" name="Picture 1887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05417" y="4333754"/>
            <a:ext cx="78430" cy="109348"/>
          </a:xfrm>
          <a:prstGeom prst="rect">
            <a:avLst/>
          </a:prstGeom>
        </p:spPr>
      </p:pic>
      <p:pic>
        <p:nvPicPr>
          <p:cNvPr id="1889" name="Picture 1888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97638" y="4333754"/>
            <a:ext cx="78430" cy="109348"/>
          </a:xfrm>
          <a:prstGeom prst="rect">
            <a:avLst/>
          </a:prstGeom>
        </p:spPr>
      </p:pic>
      <p:pic>
        <p:nvPicPr>
          <p:cNvPr id="1890" name="Picture 1889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05417" y="4443102"/>
            <a:ext cx="78430" cy="109348"/>
          </a:xfrm>
          <a:prstGeom prst="rect">
            <a:avLst/>
          </a:prstGeom>
        </p:spPr>
      </p:pic>
      <p:pic>
        <p:nvPicPr>
          <p:cNvPr id="1891" name="Picture 1890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97638" y="4443102"/>
            <a:ext cx="78430" cy="109348"/>
          </a:xfrm>
          <a:prstGeom prst="rect">
            <a:avLst/>
          </a:prstGeom>
        </p:spPr>
      </p:pic>
      <p:pic>
        <p:nvPicPr>
          <p:cNvPr id="1892" name="Picture 1891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05417" y="4552450"/>
            <a:ext cx="78430" cy="109348"/>
          </a:xfrm>
          <a:prstGeom prst="rect">
            <a:avLst/>
          </a:prstGeom>
        </p:spPr>
      </p:pic>
      <p:pic>
        <p:nvPicPr>
          <p:cNvPr id="1893" name="Picture 1892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97638" y="4552450"/>
            <a:ext cx="78430" cy="109348"/>
          </a:xfrm>
          <a:prstGeom prst="rect">
            <a:avLst/>
          </a:prstGeom>
        </p:spPr>
      </p:pic>
      <p:pic>
        <p:nvPicPr>
          <p:cNvPr id="1894" name="Picture 1893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92089" y="3568318"/>
            <a:ext cx="78430" cy="109348"/>
          </a:xfrm>
          <a:prstGeom prst="rect">
            <a:avLst/>
          </a:prstGeom>
        </p:spPr>
      </p:pic>
      <p:pic>
        <p:nvPicPr>
          <p:cNvPr id="1895" name="Picture 1894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84310" y="3568318"/>
            <a:ext cx="78430" cy="109348"/>
          </a:xfrm>
          <a:prstGeom prst="rect">
            <a:avLst/>
          </a:prstGeom>
        </p:spPr>
      </p:pic>
      <p:pic>
        <p:nvPicPr>
          <p:cNvPr id="1896" name="Picture 1895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92089" y="3677666"/>
            <a:ext cx="78430" cy="109348"/>
          </a:xfrm>
          <a:prstGeom prst="rect">
            <a:avLst/>
          </a:prstGeom>
        </p:spPr>
      </p:pic>
      <p:pic>
        <p:nvPicPr>
          <p:cNvPr id="1897" name="Picture 1896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84310" y="3677666"/>
            <a:ext cx="78430" cy="109348"/>
          </a:xfrm>
          <a:prstGeom prst="rect">
            <a:avLst/>
          </a:prstGeom>
        </p:spPr>
      </p:pic>
      <p:pic>
        <p:nvPicPr>
          <p:cNvPr id="1898" name="Picture 1897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92089" y="3787014"/>
            <a:ext cx="78430" cy="109348"/>
          </a:xfrm>
          <a:prstGeom prst="rect">
            <a:avLst/>
          </a:prstGeom>
        </p:spPr>
      </p:pic>
      <p:pic>
        <p:nvPicPr>
          <p:cNvPr id="1899" name="Picture 1898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84310" y="3787014"/>
            <a:ext cx="78430" cy="109348"/>
          </a:xfrm>
          <a:prstGeom prst="rect">
            <a:avLst/>
          </a:prstGeom>
        </p:spPr>
      </p:pic>
      <p:pic>
        <p:nvPicPr>
          <p:cNvPr id="1900" name="Picture 1899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92089" y="3896362"/>
            <a:ext cx="78430" cy="109348"/>
          </a:xfrm>
          <a:prstGeom prst="rect">
            <a:avLst/>
          </a:prstGeom>
        </p:spPr>
      </p:pic>
      <p:pic>
        <p:nvPicPr>
          <p:cNvPr id="1901" name="Picture 1900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84310" y="3896362"/>
            <a:ext cx="78430" cy="109348"/>
          </a:xfrm>
          <a:prstGeom prst="rect">
            <a:avLst/>
          </a:prstGeom>
        </p:spPr>
      </p:pic>
      <p:pic>
        <p:nvPicPr>
          <p:cNvPr id="1902" name="Picture 1901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92089" y="4005710"/>
            <a:ext cx="78430" cy="109348"/>
          </a:xfrm>
          <a:prstGeom prst="rect">
            <a:avLst/>
          </a:prstGeom>
        </p:spPr>
      </p:pic>
      <p:pic>
        <p:nvPicPr>
          <p:cNvPr id="1903" name="Picture 1902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84310" y="4005710"/>
            <a:ext cx="78430" cy="109348"/>
          </a:xfrm>
          <a:prstGeom prst="rect">
            <a:avLst/>
          </a:prstGeom>
        </p:spPr>
      </p:pic>
      <p:pic>
        <p:nvPicPr>
          <p:cNvPr id="1904" name="Picture 1903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92089" y="4115058"/>
            <a:ext cx="78430" cy="109348"/>
          </a:xfrm>
          <a:prstGeom prst="rect">
            <a:avLst/>
          </a:prstGeom>
        </p:spPr>
      </p:pic>
      <p:pic>
        <p:nvPicPr>
          <p:cNvPr id="1906" name="Picture 1905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92089" y="4224406"/>
            <a:ext cx="78430" cy="109348"/>
          </a:xfrm>
          <a:prstGeom prst="rect">
            <a:avLst/>
          </a:prstGeom>
        </p:spPr>
      </p:pic>
      <p:pic>
        <p:nvPicPr>
          <p:cNvPr id="1908" name="Picture 1907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92089" y="4333754"/>
            <a:ext cx="78430" cy="109348"/>
          </a:xfrm>
          <a:prstGeom prst="rect">
            <a:avLst/>
          </a:prstGeom>
        </p:spPr>
      </p:pic>
      <p:pic>
        <p:nvPicPr>
          <p:cNvPr id="1910" name="Picture 1909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92089" y="4443102"/>
            <a:ext cx="78430" cy="109348"/>
          </a:xfrm>
          <a:prstGeom prst="rect">
            <a:avLst/>
          </a:prstGeom>
        </p:spPr>
      </p:pic>
      <p:pic>
        <p:nvPicPr>
          <p:cNvPr id="1912" name="Picture 1911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92089" y="4552450"/>
            <a:ext cx="78430" cy="109348"/>
          </a:xfrm>
          <a:prstGeom prst="rect">
            <a:avLst/>
          </a:prstGeom>
        </p:spPr>
      </p:pic>
      <p:cxnSp>
        <p:nvCxnSpPr>
          <p:cNvPr id="1934" name="Straight Connector 1933"/>
          <p:cNvCxnSpPr/>
          <p:nvPr/>
        </p:nvCxnSpPr>
        <p:spPr>
          <a:xfrm>
            <a:off x="3688703" y="3535434"/>
            <a:ext cx="999066" cy="0"/>
          </a:xfrm>
          <a:prstGeom prst="line">
            <a:avLst/>
          </a:prstGeom>
          <a:ln w="12700" cmpd="sng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35" name="Straight Connector 1934"/>
          <p:cNvCxnSpPr/>
          <p:nvPr/>
        </p:nvCxnSpPr>
        <p:spPr>
          <a:xfrm>
            <a:off x="4687769" y="3535434"/>
            <a:ext cx="0" cy="1168400"/>
          </a:xfrm>
          <a:prstGeom prst="line">
            <a:avLst/>
          </a:prstGeom>
          <a:ln w="12700" cmpd="sng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36" name="Straight Connector 1935"/>
          <p:cNvCxnSpPr/>
          <p:nvPr/>
        </p:nvCxnSpPr>
        <p:spPr>
          <a:xfrm>
            <a:off x="3688703" y="3530858"/>
            <a:ext cx="0" cy="1168400"/>
          </a:xfrm>
          <a:prstGeom prst="line">
            <a:avLst/>
          </a:prstGeom>
          <a:ln w="12700" cmpd="sng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37" name="Straight Connector 1936"/>
          <p:cNvCxnSpPr/>
          <p:nvPr/>
        </p:nvCxnSpPr>
        <p:spPr>
          <a:xfrm>
            <a:off x="3688703" y="4699258"/>
            <a:ext cx="999066" cy="0"/>
          </a:xfrm>
          <a:prstGeom prst="line">
            <a:avLst/>
          </a:prstGeom>
          <a:ln w="12700" cmpd="sng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17" name="Picture 2016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38746" y="5143118"/>
            <a:ext cx="78430" cy="109348"/>
          </a:xfrm>
          <a:prstGeom prst="rect">
            <a:avLst/>
          </a:prstGeom>
        </p:spPr>
      </p:pic>
      <p:pic>
        <p:nvPicPr>
          <p:cNvPr id="2018" name="Picture 2017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30967" y="5143118"/>
            <a:ext cx="78430" cy="109348"/>
          </a:xfrm>
          <a:prstGeom prst="rect">
            <a:avLst/>
          </a:prstGeom>
        </p:spPr>
      </p:pic>
      <p:pic>
        <p:nvPicPr>
          <p:cNvPr id="2019" name="Picture 2018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38746" y="5252466"/>
            <a:ext cx="78430" cy="109348"/>
          </a:xfrm>
          <a:prstGeom prst="rect">
            <a:avLst/>
          </a:prstGeom>
        </p:spPr>
      </p:pic>
      <p:pic>
        <p:nvPicPr>
          <p:cNvPr id="2020" name="Picture 2019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30967" y="5252466"/>
            <a:ext cx="78430" cy="109348"/>
          </a:xfrm>
          <a:prstGeom prst="rect">
            <a:avLst/>
          </a:prstGeom>
        </p:spPr>
      </p:pic>
      <p:pic>
        <p:nvPicPr>
          <p:cNvPr id="2021" name="Picture 2020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38746" y="5361814"/>
            <a:ext cx="78430" cy="109348"/>
          </a:xfrm>
          <a:prstGeom prst="rect">
            <a:avLst/>
          </a:prstGeom>
        </p:spPr>
      </p:pic>
      <p:pic>
        <p:nvPicPr>
          <p:cNvPr id="2022" name="Picture 2021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30967" y="5361814"/>
            <a:ext cx="78430" cy="109348"/>
          </a:xfrm>
          <a:prstGeom prst="rect">
            <a:avLst/>
          </a:prstGeom>
        </p:spPr>
      </p:pic>
      <p:pic>
        <p:nvPicPr>
          <p:cNvPr id="2023" name="Picture 2022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38746" y="5471162"/>
            <a:ext cx="78430" cy="109348"/>
          </a:xfrm>
          <a:prstGeom prst="rect">
            <a:avLst/>
          </a:prstGeom>
        </p:spPr>
      </p:pic>
      <p:pic>
        <p:nvPicPr>
          <p:cNvPr id="2024" name="Picture 2023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30967" y="5471162"/>
            <a:ext cx="78430" cy="109348"/>
          </a:xfrm>
          <a:prstGeom prst="rect">
            <a:avLst/>
          </a:prstGeom>
        </p:spPr>
      </p:pic>
      <p:pic>
        <p:nvPicPr>
          <p:cNvPr id="2025" name="Picture 2024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38746" y="5580510"/>
            <a:ext cx="78430" cy="109348"/>
          </a:xfrm>
          <a:prstGeom prst="rect">
            <a:avLst/>
          </a:prstGeom>
        </p:spPr>
      </p:pic>
      <p:pic>
        <p:nvPicPr>
          <p:cNvPr id="2026" name="Picture 2025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30967" y="5580510"/>
            <a:ext cx="78430" cy="109348"/>
          </a:xfrm>
          <a:prstGeom prst="rect">
            <a:avLst/>
          </a:prstGeom>
        </p:spPr>
      </p:pic>
      <p:pic>
        <p:nvPicPr>
          <p:cNvPr id="2027" name="Picture 2026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38746" y="5689858"/>
            <a:ext cx="78430" cy="109348"/>
          </a:xfrm>
          <a:prstGeom prst="rect">
            <a:avLst/>
          </a:prstGeom>
        </p:spPr>
      </p:pic>
      <p:pic>
        <p:nvPicPr>
          <p:cNvPr id="2028" name="Picture 2027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30967" y="5689858"/>
            <a:ext cx="78430" cy="109348"/>
          </a:xfrm>
          <a:prstGeom prst="rect">
            <a:avLst/>
          </a:prstGeom>
        </p:spPr>
      </p:pic>
      <p:pic>
        <p:nvPicPr>
          <p:cNvPr id="2029" name="Picture 2028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38746" y="5799206"/>
            <a:ext cx="78430" cy="109348"/>
          </a:xfrm>
          <a:prstGeom prst="rect">
            <a:avLst/>
          </a:prstGeom>
        </p:spPr>
      </p:pic>
      <p:pic>
        <p:nvPicPr>
          <p:cNvPr id="2030" name="Picture 2029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30967" y="5799206"/>
            <a:ext cx="78430" cy="109348"/>
          </a:xfrm>
          <a:prstGeom prst="rect">
            <a:avLst/>
          </a:prstGeom>
        </p:spPr>
      </p:pic>
      <p:pic>
        <p:nvPicPr>
          <p:cNvPr id="2031" name="Picture 2030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38746" y="5908554"/>
            <a:ext cx="78430" cy="109348"/>
          </a:xfrm>
          <a:prstGeom prst="rect">
            <a:avLst/>
          </a:prstGeom>
        </p:spPr>
      </p:pic>
      <p:pic>
        <p:nvPicPr>
          <p:cNvPr id="2032" name="Picture 2031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30967" y="5908554"/>
            <a:ext cx="78430" cy="109348"/>
          </a:xfrm>
          <a:prstGeom prst="rect">
            <a:avLst/>
          </a:prstGeom>
        </p:spPr>
      </p:pic>
      <p:pic>
        <p:nvPicPr>
          <p:cNvPr id="2033" name="Picture 2032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38746" y="6017902"/>
            <a:ext cx="78430" cy="109348"/>
          </a:xfrm>
          <a:prstGeom prst="rect">
            <a:avLst/>
          </a:prstGeom>
        </p:spPr>
      </p:pic>
      <p:pic>
        <p:nvPicPr>
          <p:cNvPr id="2034" name="Picture 2033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30967" y="6017902"/>
            <a:ext cx="78430" cy="109348"/>
          </a:xfrm>
          <a:prstGeom prst="rect">
            <a:avLst/>
          </a:prstGeom>
        </p:spPr>
      </p:pic>
      <p:pic>
        <p:nvPicPr>
          <p:cNvPr id="2035" name="Picture 2034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38746" y="6127250"/>
            <a:ext cx="78430" cy="109348"/>
          </a:xfrm>
          <a:prstGeom prst="rect">
            <a:avLst/>
          </a:prstGeom>
        </p:spPr>
      </p:pic>
      <p:pic>
        <p:nvPicPr>
          <p:cNvPr id="2036" name="Picture 2035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30967" y="6127250"/>
            <a:ext cx="78430" cy="109348"/>
          </a:xfrm>
          <a:prstGeom prst="rect">
            <a:avLst/>
          </a:prstGeom>
        </p:spPr>
      </p:pic>
      <p:pic>
        <p:nvPicPr>
          <p:cNvPr id="2037" name="Picture 2036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25418" y="5143118"/>
            <a:ext cx="78430" cy="109348"/>
          </a:xfrm>
          <a:prstGeom prst="rect">
            <a:avLst/>
          </a:prstGeom>
        </p:spPr>
      </p:pic>
      <p:pic>
        <p:nvPicPr>
          <p:cNvPr id="2038" name="Picture 2037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17639" y="5143118"/>
            <a:ext cx="78430" cy="109348"/>
          </a:xfrm>
          <a:prstGeom prst="rect">
            <a:avLst/>
          </a:prstGeom>
        </p:spPr>
      </p:pic>
      <p:pic>
        <p:nvPicPr>
          <p:cNvPr id="2039" name="Picture 2038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25418" y="5252466"/>
            <a:ext cx="78430" cy="109348"/>
          </a:xfrm>
          <a:prstGeom prst="rect">
            <a:avLst/>
          </a:prstGeom>
        </p:spPr>
      </p:pic>
      <p:pic>
        <p:nvPicPr>
          <p:cNvPr id="2040" name="Picture 2039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17639" y="5252466"/>
            <a:ext cx="78430" cy="109348"/>
          </a:xfrm>
          <a:prstGeom prst="rect">
            <a:avLst/>
          </a:prstGeom>
        </p:spPr>
      </p:pic>
      <p:pic>
        <p:nvPicPr>
          <p:cNvPr id="2041" name="Picture 2040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25418" y="5361814"/>
            <a:ext cx="78430" cy="109348"/>
          </a:xfrm>
          <a:prstGeom prst="rect">
            <a:avLst/>
          </a:prstGeom>
        </p:spPr>
      </p:pic>
      <p:pic>
        <p:nvPicPr>
          <p:cNvPr id="2042" name="Picture 2041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17639" y="5361814"/>
            <a:ext cx="78430" cy="109348"/>
          </a:xfrm>
          <a:prstGeom prst="rect">
            <a:avLst/>
          </a:prstGeom>
        </p:spPr>
      </p:pic>
      <p:pic>
        <p:nvPicPr>
          <p:cNvPr id="2043" name="Picture 2042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25418" y="5471162"/>
            <a:ext cx="78430" cy="109348"/>
          </a:xfrm>
          <a:prstGeom prst="rect">
            <a:avLst/>
          </a:prstGeom>
        </p:spPr>
      </p:pic>
      <p:pic>
        <p:nvPicPr>
          <p:cNvPr id="2044" name="Picture 2043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17639" y="5471162"/>
            <a:ext cx="78430" cy="109348"/>
          </a:xfrm>
          <a:prstGeom prst="rect">
            <a:avLst/>
          </a:prstGeom>
        </p:spPr>
      </p:pic>
      <p:pic>
        <p:nvPicPr>
          <p:cNvPr id="2045" name="Picture 2044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25418" y="5580510"/>
            <a:ext cx="78430" cy="109348"/>
          </a:xfrm>
          <a:prstGeom prst="rect">
            <a:avLst/>
          </a:prstGeom>
        </p:spPr>
      </p:pic>
      <p:pic>
        <p:nvPicPr>
          <p:cNvPr id="2046" name="Picture 2045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17639" y="5580510"/>
            <a:ext cx="78430" cy="109348"/>
          </a:xfrm>
          <a:prstGeom prst="rect">
            <a:avLst/>
          </a:prstGeom>
        </p:spPr>
      </p:pic>
      <p:pic>
        <p:nvPicPr>
          <p:cNvPr id="2047" name="Picture 2046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25418" y="5689858"/>
            <a:ext cx="78430" cy="109348"/>
          </a:xfrm>
          <a:prstGeom prst="rect">
            <a:avLst/>
          </a:prstGeom>
        </p:spPr>
      </p:pic>
      <p:pic>
        <p:nvPicPr>
          <p:cNvPr id="2048" name="Picture 2047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17639" y="5689858"/>
            <a:ext cx="78430" cy="109348"/>
          </a:xfrm>
          <a:prstGeom prst="rect">
            <a:avLst/>
          </a:prstGeom>
        </p:spPr>
      </p:pic>
      <p:pic>
        <p:nvPicPr>
          <p:cNvPr id="2049" name="Picture 2048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25418" y="5799206"/>
            <a:ext cx="78430" cy="109348"/>
          </a:xfrm>
          <a:prstGeom prst="rect">
            <a:avLst/>
          </a:prstGeom>
        </p:spPr>
      </p:pic>
      <p:pic>
        <p:nvPicPr>
          <p:cNvPr id="2050" name="Picture 2049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17639" y="5799206"/>
            <a:ext cx="78430" cy="109348"/>
          </a:xfrm>
          <a:prstGeom prst="rect">
            <a:avLst/>
          </a:prstGeom>
        </p:spPr>
      </p:pic>
      <p:pic>
        <p:nvPicPr>
          <p:cNvPr id="2051" name="Picture 2050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25418" y="5908554"/>
            <a:ext cx="78430" cy="109348"/>
          </a:xfrm>
          <a:prstGeom prst="rect">
            <a:avLst/>
          </a:prstGeom>
        </p:spPr>
      </p:pic>
      <p:pic>
        <p:nvPicPr>
          <p:cNvPr id="2052" name="Picture 2051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17639" y="5908554"/>
            <a:ext cx="78430" cy="109348"/>
          </a:xfrm>
          <a:prstGeom prst="rect">
            <a:avLst/>
          </a:prstGeom>
        </p:spPr>
      </p:pic>
      <p:pic>
        <p:nvPicPr>
          <p:cNvPr id="2053" name="Picture 2052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25418" y="6017902"/>
            <a:ext cx="78430" cy="109348"/>
          </a:xfrm>
          <a:prstGeom prst="rect">
            <a:avLst/>
          </a:prstGeom>
        </p:spPr>
      </p:pic>
      <p:pic>
        <p:nvPicPr>
          <p:cNvPr id="2054" name="Picture 2053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17639" y="6017902"/>
            <a:ext cx="78430" cy="109348"/>
          </a:xfrm>
          <a:prstGeom prst="rect">
            <a:avLst/>
          </a:prstGeom>
        </p:spPr>
      </p:pic>
      <p:pic>
        <p:nvPicPr>
          <p:cNvPr id="2055" name="Picture 2054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25418" y="6127250"/>
            <a:ext cx="78430" cy="109348"/>
          </a:xfrm>
          <a:prstGeom prst="rect">
            <a:avLst/>
          </a:prstGeom>
        </p:spPr>
      </p:pic>
      <p:pic>
        <p:nvPicPr>
          <p:cNvPr id="2056" name="Picture 2055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17639" y="6127250"/>
            <a:ext cx="78430" cy="109348"/>
          </a:xfrm>
          <a:prstGeom prst="rect">
            <a:avLst/>
          </a:prstGeom>
        </p:spPr>
      </p:pic>
      <p:pic>
        <p:nvPicPr>
          <p:cNvPr id="2057" name="Picture 2056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09806" y="5143118"/>
            <a:ext cx="78430" cy="109348"/>
          </a:xfrm>
          <a:prstGeom prst="rect">
            <a:avLst/>
          </a:prstGeom>
        </p:spPr>
      </p:pic>
      <p:pic>
        <p:nvPicPr>
          <p:cNvPr id="2059" name="Picture 2058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09806" y="5252466"/>
            <a:ext cx="78430" cy="109348"/>
          </a:xfrm>
          <a:prstGeom prst="rect">
            <a:avLst/>
          </a:prstGeom>
        </p:spPr>
      </p:pic>
      <p:cxnSp>
        <p:nvCxnSpPr>
          <p:cNvPr id="2092" name="Straight Connector 2091"/>
          <p:cNvCxnSpPr/>
          <p:nvPr/>
        </p:nvCxnSpPr>
        <p:spPr>
          <a:xfrm>
            <a:off x="3693092" y="5110234"/>
            <a:ext cx="999066" cy="0"/>
          </a:xfrm>
          <a:prstGeom prst="line">
            <a:avLst/>
          </a:prstGeom>
          <a:ln w="12700" cmpd="sng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93" name="Straight Connector 2092"/>
          <p:cNvCxnSpPr/>
          <p:nvPr/>
        </p:nvCxnSpPr>
        <p:spPr>
          <a:xfrm>
            <a:off x="4692158" y="5105658"/>
            <a:ext cx="0" cy="1168400"/>
          </a:xfrm>
          <a:prstGeom prst="line">
            <a:avLst/>
          </a:prstGeom>
          <a:ln w="12700" cmpd="sng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94" name="Straight Connector 2093"/>
          <p:cNvCxnSpPr/>
          <p:nvPr/>
        </p:nvCxnSpPr>
        <p:spPr>
          <a:xfrm>
            <a:off x="3698495" y="5105658"/>
            <a:ext cx="0" cy="1168400"/>
          </a:xfrm>
          <a:prstGeom prst="line">
            <a:avLst/>
          </a:prstGeom>
          <a:ln w="12700" cmpd="sng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95" name="Straight Connector 2094"/>
          <p:cNvCxnSpPr/>
          <p:nvPr/>
        </p:nvCxnSpPr>
        <p:spPr>
          <a:xfrm>
            <a:off x="3693092" y="6274058"/>
            <a:ext cx="999066" cy="0"/>
          </a:xfrm>
          <a:prstGeom prst="line">
            <a:avLst/>
          </a:prstGeom>
          <a:ln w="12700" cmpd="sng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96" name="Picture 2095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76183" y="382148"/>
            <a:ext cx="78430" cy="109348"/>
          </a:xfrm>
          <a:prstGeom prst="rect">
            <a:avLst/>
          </a:prstGeom>
        </p:spPr>
      </p:pic>
      <p:pic>
        <p:nvPicPr>
          <p:cNvPr id="2097" name="Picture 2096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68404" y="382148"/>
            <a:ext cx="78430" cy="109348"/>
          </a:xfrm>
          <a:prstGeom prst="rect">
            <a:avLst/>
          </a:prstGeom>
        </p:spPr>
      </p:pic>
      <p:pic>
        <p:nvPicPr>
          <p:cNvPr id="2098" name="Picture 2097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76183" y="491496"/>
            <a:ext cx="78430" cy="109348"/>
          </a:xfrm>
          <a:prstGeom prst="rect">
            <a:avLst/>
          </a:prstGeom>
        </p:spPr>
      </p:pic>
      <p:pic>
        <p:nvPicPr>
          <p:cNvPr id="2099" name="Picture 2098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68404" y="491496"/>
            <a:ext cx="78430" cy="109348"/>
          </a:xfrm>
          <a:prstGeom prst="rect">
            <a:avLst/>
          </a:prstGeom>
        </p:spPr>
      </p:pic>
      <p:pic>
        <p:nvPicPr>
          <p:cNvPr id="2100" name="Picture 2099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76183" y="600844"/>
            <a:ext cx="78430" cy="109348"/>
          </a:xfrm>
          <a:prstGeom prst="rect">
            <a:avLst/>
          </a:prstGeom>
        </p:spPr>
      </p:pic>
      <p:pic>
        <p:nvPicPr>
          <p:cNvPr id="2101" name="Picture 2100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68404" y="600844"/>
            <a:ext cx="78430" cy="109348"/>
          </a:xfrm>
          <a:prstGeom prst="rect">
            <a:avLst/>
          </a:prstGeom>
        </p:spPr>
      </p:pic>
      <p:pic>
        <p:nvPicPr>
          <p:cNvPr id="2102" name="Picture 2101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76183" y="710192"/>
            <a:ext cx="78430" cy="109348"/>
          </a:xfrm>
          <a:prstGeom prst="rect">
            <a:avLst/>
          </a:prstGeom>
        </p:spPr>
      </p:pic>
      <p:pic>
        <p:nvPicPr>
          <p:cNvPr id="2103" name="Picture 2102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68404" y="710192"/>
            <a:ext cx="78430" cy="109348"/>
          </a:xfrm>
          <a:prstGeom prst="rect">
            <a:avLst/>
          </a:prstGeom>
        </p:spPr>
      </p:pic>
      <p:pic>
        <p:nvPicPr>
          <p:cNvPr id="2104" name="Picture 2103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76183" y="819540"/>
            <a:ext cx="78430" cy="109348"/>
          </a:xfrm>
          <a:prstGeom prst="rect">
            <a:avLst/>
          </a:prstGeom>
        </p:spPr>
      </p:pic>
      <p:pic>
        <p:nvPicPr>
          <p:cNvPr id="2105" name="Picture 2104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68404" y="819540"/>
            <a:ext cx="78430" cy="109348"/>
          </a:xfrm>
          <a:prstGeom prst="rect">
            <a:avLst/>
          </a:prstGeom>
        </p:spPr>
      </p:pic>
      <p:pic>
        <p:nvPicPr>
          <p:cNvPr id="2106" name="Picture 2105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76183" y="928888"/>
            <a:ext cx="78430" cy="109348"/>
          </a:xfrm>
          <a:prstGeom prst="rect">
            <a:avLst/>
          </a:prstGeom>
        </p:spPr>
      </p:pic>
      <p:pic>
        <p:nvPicPr>
          <p:cNvPr id="2107" name="Picture 2106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68404" y="928888"/>
            <a:ext cx="78430" cy="109348"/>
          </a:xfrm>
          <a:prstGeom prst="rect">
            <a:avLst/>
          </a:prstGeom>
        </p:spPr>
      </p:pic>
      <p:pic>
        <p:nvPicPr>
          <p:cNvPr id="2108" name="Picture 2107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76183" y="1038236"/>
            <a:ext cx="78430" cy="109348"/>
          </a:xfrm>
          <a:prstGeom prst="rect">
            <a:avLst/>
          </a:prstGeom>
        </p:spPr>
      </p:pic>
      <p:pic>
        <p:nvPicPr>
          <p:cNvPr id="2109" name="Picture 2108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68404" y="1038236"/>
            <a:ext cx="78430" cy="109348"/>
          </a:xfrm>
          <a:prstGeom prst="rect">
            <a:avLst/>
          </a:prstGeom>
        </p:spPr>
      </p:pic>
      <p:pic>
        <p:nvPicPr>
          <p:cNvPr id="2110" name="Picture 2109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76183" y="1147584"/>
            <a:ext cx="78430" cy="109348"/>
          </a:xfrm>
          <a:prstGeom prst="rect">
            <a:avLst/>
          </a:prstGeom>
        </p:spPr>
      </p:pic>
      <p:pic>
        <p:nvPicPr>
          <p:cNvPr id="2111" name="Picture 2110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68404" y="1147584"/>
            <a:ext cx="78430" cy="109348"/>
          </a:xfrm>
          <a:prstGeom prst="rect">
            <a:avLst/>
          </a:prstGeom>
        </p:spPr>
      </p:pic>
      <p:pic>
        <p:nvPicPr>
          <p:cNvPr id="2112" name="Picture 2111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76183" y="1256932"/>
            <a:ext cx="78430" cy="109348"/>
          </a:xfrm>
          <a:prstGeom prst="rect">
            <a:avLst/>
          </a:prstGeom>
        </p:spPr>
      </p:pic>
      <p:pic>
        <p:nvPicPr>
          <p:cNvPr id="2113" name="Picture 2112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68404" y="1256932"/>
            <a:ext cx="78430" cy="109348"/>
          </a:xfrm>
          <a:prstGeom prst="rect">
            <a:avLst/>
          </a:prstGeom>
        </p:spPr>
      </p:pic>
      <p:pic>
        <p:nvPicPr>
          <p:cNvPr id="2114" name="Picture 2113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76183" y="1366280"/>
            <a:ext cx="78430" cy="109348"/>
          </a:xfrm>
          <a:prstGeom prst="rect">
            <a:avLst/>
          </a:prstGeom>
        </p:spPr>
      </p:pic>
      <p:pic>
        <p:nvPicPr>
          <p:cNvPr id="2115" name="Picture 2114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68404" y="1366280"/>
            <a:ext cx="78430" cy="109348"/>
          </a:xfrm>
          <a:prstGeom prst="rect">
            <a:avLst/>
          </a:prstGeom>
        </p:spPr>
      </p:pic>
      <p:pic>
        <p:nvPicPr>
          <p:cNvPr id="2116" name="Picture 2115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62855" y="382148"/>
            <a:ext cx="78430" cy="109348"/>
          </a:xfrm>
          <a:prstGeom prst="rect">
            <a:avLst/>
          </a:prstGeom>
        </p:spPr>
      </p:pic>
      <p:pic>
        <p:nvPicPr>
          <p:cNvPr id="2117" name="Picture 2116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55076" y="382148"/>
            <a:ext cx="78430" cy="109348"/>
          </a:xfrm>
          <a:prstGeom prst="rect">
            <a:avLst/>
          </a:prstGeom>
        </p:spPr>
      </p:pic>
      <p:pic>
        <p:nvPicPr>
          <p:cNvPr id="2118" name="Picture 2117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62855" y="491496"/>
            <a:ext cx="78430" cy="109348"/>
          </a:xfrm>
          <a:prstGeom prst="rect">
            <a:avLst/>
          </a:prstGeom>
        </p:spPr>
      </p:pic>
      <p:pic>
        <p:nvPicPr>
          <p:cNvPr id="2119" name="Picture 2118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55076" y="491496"/>
            <a:ext cx="78430" cy="109348"/>
          </a:xfrm>
          <a:prstGeom prst="rect">
            <a:avLst/>
          </a:prstGeom>
        </p:spPr>
      </p:pic>
      <p:pic>
        <p:nvPicPr>
          <p:cNvPr id="2120" name="Picture 2119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62855" y="600844"/>
            <a:ext cx="78430" cy="109348"/>
          </a:xfrm>
          <a:prstGeom prst="rect">
            <a:avLst/>
          </a:prstGeom>
        </p:spPr>
      </p:pic>
      <p:pic>
        <p:nvPicPr>
          <p:cNvPr id="2121" name="Picture 2120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55076" y="600844"/>
            <a:ext cx="78430" cy="109348"/>
          </a:xfrm>
          <a:prstGeom prst="rect">
            <a:avLst/>
          </a:prstGeom>
        </p:spPr>
      </p:pic>
      <p:pic>
        <p:nvPicPr>
          <p:cNvPr id="2122" name="Picture 2121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62855" y="710192"/>
            <a:ext cx="78430" cy="109348"/>
          </a:xfrm>
          <a:prstGeom prst="rect">
            <a:avLst/>
          </a:prstGeom>
        </p:spPr>
      </p:pic>
      <p:pic>
        <p:nvPicPr>
          <p:cNvPr id="2123" name="Picture 2122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55076" y="710192"/>
            <a:ext cx="78430" cy="109348"/>
          </a:xfrm>
          <a:prstGeom prst="rect">
            <a:avLst/>
          </a:prstGeom>
        </p:spPr>
      </p:pic>
      <p:pic>
        <p:nvPicPr>
          <p:cNvPr id="2124" name="Picture 2123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62855" y="819540"/>
            <a:ext cx="78430" cy="109348"/>
          </a:xfrm>
          <a:prstGeom prst="rect">
            <a:avLst/>
          </a:prstGeom>
        </p:spPr>
      </p:pic>
      <p:pic>
        <p:nvPicPr>
          <p:cNvPr id="2125" name="Picture 2124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55076" y="819540"/>
            <a:ext cx="78430" cy="109348"/>
          </a:xfrm>
          <a:prstGeom prst="rect">
            <a:avLst/>
          </a:prstGeom>
        </p:spPr>
      </p:pic>
      <p:pic>
        <p:nvPicPr>
          <p:cNvPr id="2126" name="Picture 2125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62855" y="928888"/>
            <a:ext cx="78430" cy="109348"/>
          </a:xfrm>
          <a:prstGeom prst="rect">
            <a:avLst/>
          </a:prstGeom>
        </p:spPr>
      </p:pic>
      <p:pic>
        <p:nvPicPr>
          <p:cNvPr id="2127" name="Picture 2126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55076" y="928888"/>
            <a:ext cx="78430" cy="109348"/>
          </a:xfrm>
          <a:prstGeom prst="rect">
            <a:avLst/>
          </a:prstGeom>
        </p:spPr>
      </p:pic>
      <p:pic>
        <p:nvPicPr>
          <p:cNvPr id="2128" name="Picture 2127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62855" y="1038236"/>
            <a:ext cx="78430" cy="109348"/>
          </a:xfrm>
          <a:prstGeom prst="rect">
            <a:avLst/>
          </a:prstGeom>
        </p:spPr>
      </p:pic>
      <p:pic>
        <p:nvPicPr>
          <p:cNvPr id="2129" name="Picture 2128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55076" y="1038236"/>
            <a:ext cx="78430" cy="109348"/>
          </a:xfrm>
          <a:prstGeom prst="rect">
            <a:avLst/>
          </a:prstGeom>
        </p:spPr>
      </p:pic>
      <p:pic>
        <p:nvPicPr>
          <p:cNvPr id="2130" name="Picture 2129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62855" y="1147584"/>
            <a:ext cx="78430" cy="109348"/>
          </a:xfrm>
          <a:prstGeom prst="rect">
            <a:avLst/>
          </a:prstGeom>
        </p:spPr>
      </p:pic>
      <p:pic>
        <p:nvPicPr>
          <p:cNvPr id="2131" name="Picture 2130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55076" y="1147584"/>
            <a:ext cx="78430" cy="109348"/>
          </a:xfrm>
          <a:prstGeom prst="rect">
            <a:avLst/>
          </a:prstGeom>
        </p:spPr>
      </p:pic>
      <p:pic>
        <p:nvPicPr>
          <p:cNvPr id="2132" name="Picture 2131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62855" y="1256932"/>
            <a:ext cx="78430" cy="109348"/>
          </a:xfrm>
          <a:prstGeom prst="rect">
            <a:avLst/>
          </a:prstGeom>
        </p:spPr>
      </p:pic>
      <p:pic>
        <p:nvPicPr>
          <p:cNvPr id="2133" name="Picture 2132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55076" y="1256932"/>
            <a:ext cx="78430" cy="109348"/>
          </a:xfrm>
          <a:prstGeom prst="rect">
            <a:avLst/>
          </a:prstGeom>
        </p:spPr>
      </p:pic>
      <p:pic>
        <p:nvPicPr>
          <p:cNvPr id="2134" name="Picture 2133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62855" y="1366280"/>
            <a:ext cx="78430" cy="109348"/>
          </a:xfrm>
          <a:prstGeom prst="rect">
            <a:avLst/>
          </a:prstGeom>
        </p:spPr>
      </p:pic>
      <p:pic>
        <p:nvPicPr>
          <p:cNvPr id="2135" name="Picture 2134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55076" y="1366280"/>
            <a:ext cx="78430" cy="109348"/>
          </a:xfrm>
          <a:prstGeom prst="rect">
            <a:avLst/>
          </a:prstGeom>
        </p:spPr>
      </p:pic>
      <p:pic>
        <p:nvPicPr>
          <p:cNvPr id="2136" name="Picture 2135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47243" y="382148"/>
            <a:ext cx="78430" cy="109348"/>
          </a:xfrm>
          <a:prstGeom prst="rect">
            <a:avLst/>
          </a:prstGeom>
        </p:spPr>
      </p:pic>
      <p:pic>
        <p:nvPicPr>
          <p:cNvPr id="2137" name="Picture 2136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39464" y="382148"/>
            <a:ext cx="78430" cy="109348"/>
          </a:xfrm>
          <a:prstGeom prst="rect">
            <a:avLst/>
          </a:prstGeom>
        </p:spPr>
      </p:pic>
      <p:pic>
        <p:nvPicPr>
          <p:cNvPr id="2138" name="Picture 2137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47243" y="491496"/>
            <a:ext cx="78430" cy="109348"/>
          </a:xfrm>
          <a:prstGeom prst="rect">
            <a:avLst/>
          </a:prstGeom>
        </p:spPr>
      </p:pic>
      <p:pic>
        <p:nvPicPr>
          <p:cNvPr id="2139" name="Picture 2138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39464" y="491496"/>
            <a:ext cx="78430" cy="109348"/>
          </a:xfrm>
          <a:prstGeom prst="rect">
            <a:avLst/>
          </a:prstGeom>
        </p:spPr>
      </p:pic>
      <p:pic>
        <p:nvPicPr>
          <p:cNvPr id="2140" name="Picture 2139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47243" y="600844"/>
            <a:ext cx="78430" cy="109348"/>
          </a:xfrm>
          <a:prstGeom prst="rect">
            <a:avLst/>
          </a:prstGeom>
        </p:spPr>
      </p:pic>
      <p:pic>
        <p:nvPicPr>
          <p:cNvPr id="2141" name="Picture 2140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39464" y="600844"/>
            <a:ext cx="78430" cy="109348"/>
          </a:xfrm>
          <a:prstGeom prst="rect">
            <a:avLst/>
          </a:prstGeom>
        </p:spPr>
      </p:pic>
      <p:pic>
        <p:nvPicPr>
          <p:cNvPr id="2142" name="Picture 2141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47243" y="710192"/>
            <a:ext cx="78430" cy="109348"/>
          </a:xfrm>
          <a:prstGeom prst="rect">
            <a:avLst/>
          </a:prstGeom>
        </p:spPr>
      </p:pic>
      <p:pic>
        <p:nvPicPr>
          <p:cNvPr id="2143" name="Picture 2142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39464" y="710192"/>
            <a:ext cx="78430" cy="109348"/>
          </a:xfrm>
          <a:prstGeom prst="rect">
            <a:avLst/>
          </a:prstGeom>
        </p:spPr>
      </p:pic>
      <p:pic>
        <p:nvPicPr>
          <p:cNvPr id="2144" name="Picture 2143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47243" y="819540"/>
            <a:ext cx="78430" cy="109348"/>
          </a:xfrm>
          <a:prstGeom prst="rect">
            <a:avLst/>
          </a:prstGeom>
        </p:spPr>
      </p:pic>
      <p:pic>
        <p:nvPicPr>
          <p:cNvPr id="2145" name="Picture 2144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39464" y="819540"/>
            <a:ext cx="78430" cy="109348"/>
          </a:xfrm>
          <a:prstGeom prst="rect">
            <a:avLst/>
          </a:prstGeom>
        </p:spPr>
      </p:pic>
      <p:pic>
        <p:nvPicPr>
          <p:cNvPr id="2146" name="Picture 2145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47243" y="928888"/>
            <a:ext cx="78430" cy="109348"/>
          </a:xfrm>
          <a:prstGeom prst="rect">
            <a:avLst/>
          </a:prstGeom>
        </p:spPr>
      </p:pic>
      <p:pic>
        <p:nvPicPr>
          <p:cNvPr id="2147" name="Picture 2146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39464" y="928888"/>
            <a:ext cx="78430" cy="109348"/>
          </a:xfrm>
          <a:prstGeom prst="rect">
            <a:avLst/>
          </a:prstGeom>
        </p:spPr>
      </p:pic>
      <p:pic>
        <p:nvPicPr>
          <p:cNvPr id="2148" name="Picture 2147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47243" y="1038236"/>
            <a:ext cx="78430" cy="109348"/>
          </a:xfrm>
          <a:prstGeom prst="rect">
            <a:avLst/>
          </a:prstGeom>
        </p:spPr>
      </p:pic>
      <p:pic>
        <p:nvPicPr>
          <p:cNvPr id="2149" name="Picture 2148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39464" y="1038236"/>
            <a:ext cx="78430" cy="109348"/>
          </a:xfrm>
          <a:prstGeom prst="rect">
            <a:avLst/>
          </a:prstGeom>
        </p:spPr>
      </p:pic>
      <p:pic>
        <p:nvPicPr>
          <p:cNvPr id="2150" name="Picture 2149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47243" y="1147584"/>
            <a:ext cx="78430" cy="109348"/>
          </a:xfrm>
          <a:prstGeom prst="rect">
            <a:avLst/>
          </a:prstGeom>
        </p:spPr>
      </p:pic>
      <p:pic>
        <p:nvPicPr>
          <p:cNvPr id="2151" name="Picture 2150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39464" y="1147584"/>
            <a:ext cx="78430" cy="109348"/>
          </a:xfrm>
          <a:prstGeom prst="rect">
            <a:avLst/>
          </a:prstGeom>
        </p:spPr>
      </p:pic>
      <p:pic>
        <p:nvPicPr>
          <p:cNvPr id="2152" name="Picture 2151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47243" y="1256932"/>
            <a:ext cx="78430" cy="109348"/>
          </a:xfrm>
          <a:prstGeom prst="rect">
            <a:avLst/>
          </a:prstGeom>
        </p:spPr>
      </p:pic>
      <p:pic>
        <p:nvPicPr>
          <p:cNvPr id="2153" name="Picture 2152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39464" y="1256932"/>
            <a:ext cx="78430" cy="109348"/>
          </a:xfrm>
          <a:prstGeom prst="rect">
            <a:avLst/>
          </a:prstGeom>
        </p:spPr>
      </p:pic>
      <p:pic>
        <p:nvPicPr>
          <p:cNvPr id="2154" name="Picture 2153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47243" y="1366280"/>
            <a:ext cx="78430" cy="109348"/>
          </a:xfrm>
          <a:prstGeom prst="rect">
            <a:avLst/>
          </a:prstGeom>
        </p:spPr>
      </p:pic>
      <p:pic>
        <p:nvPicPr>
          <p:cNvPr id="2155" name="Picture 2154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39464" y="1366280"/>
            <a:ext cx="78430" cy="109348"/>
          </a:xfrm>
          <a:prstGeom prst="rect">
            <a:avLst/>
          </a:prstGeom>
        </p:spPr>
      </p:pic>
      <p:pic>
        <p:nvPicPr>
          <p:cNvPr id="2156" name="Picture 2155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33915" y="382148"/>
            <a:ext cx="78430" cy="109348"/>
          </a:xfrm>
          <a:prstGeom prst="rect">
            <a:avLst/>
          </a:prstGeom>
        </p:spPr>
      </p:pic>
      <p:pic>
        <p:nvPicPr>
          <p:cNvPr id="2157" name="Picture 2156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26136" y="382148"/>
            <a:ext cx="78430" cy="109348"/>
          </a:xfrm>
          <a:prstGeom prst="rect">
            <a:avLst/>
          </a:prstGeom>
        </p:spPr>
      </p:pic>
      <p:pic>
        <p:nvPicPr>
          <p:cNvPr id="2158" name="Picture 2157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33915" y="491496"/>
            <a:ext cx="78430" cy="109348"/>
          </a:xfrm>
          <a:prstGeom prst="rect">
            <a:avLst/>
          </a:prstGeom>
        </p:spPr>
      </p:pic>
      <p:pic>
        <p:nvPicPr>
          <p:cNvPr id="2159" name="Picture 2158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26136" y="491496"/>
            <a:ext cx="78430" cy="109348"/>
          </a:xfrm>
          <a:prstGeom prst="rect">
            <a:avLst/>
          </a:prstGeom>
        </p:spPr>
      </p:pic>
      <p:pic>
        <p:nvPicPr>
          <p:cNvPr id="2160" name="Picture 2159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33915" y="600844"/>
            <a:ext cx="78430" cy="109348"/>
          </a:xfrm>
          <a:prstGeom prst="rect">
            <a:avLst/>
          </a:prstGeom>
        </p:spPr>
      </p:pic>
      <p:pic>
        <p:nvPicPr>
          <p:cNvPr id="2161" name="Picture 2160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26136" y="600844"/>
            <a:ext cx="78430" cy="109348"/>
          </a:xfrm>
          <a:prstGeom prst="rect">
            <a:avLst/>
          </a:prstGeom>
        </p:spPr>
      </p:pic>
      <p:pic>
        <p:nvPicPr>
          <p:cNvPr id="2162" name="Picture 2161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33915" y="710192"/>
            <a:ext cx="78430" cy="109348"/>
          </a:xfrm>
          <a:prstGeom prst="rect">
            <a:avLst/>
          </a:prstGeom>
        </p:spPr>
      </p:pic>
      <p:pic>
        <p:nvPicPr>
          <p:cNvPr id="2163" name="Picture 2162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26136" y="710192"/>
            <a:ext cx="78430" cy="109348"/>
          </a:xfrm>
          <a:prstGeom prst="rect">
            <a:avLst/>
          </a:prstGeom>
        </p:spPr>
      </p:pic>
      <p:pic>
        <p:nvPicPr>
          <p:cNvPr id="2164" name="Picture 2163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33915" y="819540"/>
            <a:ext cx="78430" cy="109348"/>
          </a:xfrm>
          <a:prstGeom prst="rect">
            <a:avLst/>
          </a:prstGeom>
        </p:spPr>
      </p:pic>
      <p:pic>
        <p:nvPicPr>
          <p:cNvPr id="2165" name="Picture 2164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26136" y="819540"/>
            <a:ext cx="78430" cy="109348"/>
          </a:xfrm>
          <a:prstGeom prst="rect">
            <a:avLst/>
          </a:prstGeom>
        </p:spPr>
      </p:pic>
      <p:pic>
        <p:nvPicPr>
          <p:cNvPr id="2166" name="Picture 2165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33915" y="928888"/>
            <a:ext cx="78430" cy="109348"/>
          </a:xfrm>
          <a:prstGeom prst="rect">
            <a:avLst/>
          </a:prstGeom>
        </p:spPr>
      </p:pic>
      <p:pic>
        <p:nvPicPr>
          <p:cNvPr id="2167" name="Picture 2166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26136" y="928888"/>
            <a:ext cx="78430" cy="109348"/>
          </a:xfrm>
          <a:prstGeom prst="rect">
            <a:avLst/>
          </a:prstGeom>
        </p:spPr>
      </p:pic>
      <p:pic>
        <p:nvPicPr>
          <p:cNvPr id="2168" name="Picture 2167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33915" y="1038236"/>
            <a:ext cx="78430" cy="109348"/>
          </a:xfrm>
          <a:prstGeom prst="rect">
            <a:avLst/>
          </a:prstGeom>
        </p:spPr>
      </p:pic>
      <p:pic>
        <p:nvPicPr>
          <p:cNvPr id="2169" name="Picture 2168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26136" y="1038236"/>
            <a:ext cx="78430" cy="109348"/>
          </a:xfrm>
          <a:prstGeom prst="rect">
            <a:avLst/>
          </a:prstGeom>
        </p:spPr>
      </p:pic>
      <p:pic>
        <p:nvPicPr>
          <p:cNvPr id="2170" name="Picture 2169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33915" y="1147584"/>
            <a:ext cx="78430" cy="109348"/>
          </a:xfrm>
          <a:prstGeom prst="rect">
            <a:avLst/>
          </a:prstGeom>
        </p:spPr>
      </p:pic>
      <p:pic>
        <p:nvPicPr>
          <p:cNvPr id="2171" name="Picture 2170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26136" y="1147584"/>
            <a:ext cx="78430" cy="109348"/>
          </a:xfrm>
          <a:prstGeom prst="rect">
            <a:avLst/>
          </a:prstGeom>
        </p:spPr>
      </p:pic>
      <p:pic>
        <p:nvPicPr>
          <p:cNvPr id="2172" name="Picture 2171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33915" y="1256932"/>
            <a:ext cx="78430" cy="109348"/>
          </a:xfrm>
          <a:prstGeom prst="rect">
            <a:avLst/>
          </a:prstGeom>
        </p:spPr>
      </p:pic>
      <p:pic>
        <p:nvPicPr>
          <p:cNvPr id="2173" name="Picture 2172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26136" y="1256932"/>
            <a:ext cx="78430" cy="109348"/>
          </a:xfrm>
          <a:prstGeom prst="rect">
            <a:avLst/>
          </a:prstGeom>
        </p:spPr>
      </p:pic>
      <p:pic>
        <p:nvPicPr>
          <p:cNvPr id="2174" name="Picture 2173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33915" y="1366280"/>
            <a:ext cx="78430" cy="109348"/>
          </a:xfrm>
          <a:prstGeom prst="rect">
            <a:avLst/>
          </a:prstGeom>
        </p:spPr>
      </p:pic>
      <p:pic>
        <p:nvPicPr>
          <p:cNvPr id="2175" name="Picture 2174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26136" y="1366280"/>
            <a:ext cx="78430" cy="109348"/>
          </a:xfrm>
          <a:prstGeom prst="rect">
            <a:avLst/>
          </a:prstGeom>
        </p:spPr>
      </p:pic>
      <p:pic>
        <p:nvPicPr>
          <p:cNvPr id="2176" name="Picture 2175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725530" y="382148"/>
            <a:ext cx="78430" cy="109348"/>
          </a:xfrm>
          <a:prstGeom prst="rect">
            <a:avLst/>
          </a:prstGeom>
        </p:spPr>
      </p:pic>
      <p:pic>
        <p:nvPicPr>
          <p:cNvPr id="2177" name="Picture 2176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817751" y="382148"/>
            <a:ext cx="78430" cy="109348"/>
          </a:xfrm>
          <a:prstGeom prst="rect">
            <a:avLst/>
          </a:prstGeom>
        </p:spPr>
      </p:pic>
      <p:pic>
        <p:nvPicPr>
          <p:cNvPr id="2178" name="Picture 2177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725530" y="491496"/>
            <a:ext cx="78430" cy="109348"/>
          </a:xfrm>
          <a:prstGeom prst="rect">
            <a:avLst/>
          </a:prstGeom>
        </p:spPr>
      </p:pic>
      <p:pic>
        <p:nvPicPr>
          <p:cNvPr id="2179" name="Picture 2178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817751" y="491496"/>
            <a:ext cx="78430" cy="109348"/>
          </a:xfrm>
          <a:prstGeom prst="rect">
            <a:avLst/>
          </a:prstGeom>
        </p:spPr>
      </p:pic>
      <p:pic>
        <p:nvPicPr>
          <p:cNvPr id="2180" name="Picture 2179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725530" y="600844"/>
            <a:ext cx="78430" cy="109348"/>
          </a:xfrm>
          <a:prstGeom prst="rect">
            <a:avLst/>
          </a:prstGeom>
        </p:spPr>
      </p:pic>
      <p:pic>
        <p:nvPicPr>
          <p:cNvPr id="2181" name="Picture 2180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817751" y="600844"/>
            <a:ext cx="78430" cy="109348"/>
          </a:xfrm>
          <a:prstGeom prst="rect">
            <a:avLst/>
          </a:prstGeom>
        </p:spPr>
      </p:pic>
      <p:pic>
        <p:nvPicPr>
          <p:cNvPr id="2182" name="Picture 2181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725530" y="710192"/>
            <a:ext cx="78430" cy="109348"/>
          </a:xfrm>
          <a:prstGeom prst="rect">
            <a:avLst/>
          </a:prstGeom>
        </p:spPr>
      </p:pic>
      <p:pic>
        <p:nvPicPr>
          <p:cNvPr id="2183" name="Picture 2182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817751" y="710192"/>
            <a:ext cx="78430" cy="109348"/>
          </a:xfrm>
          <a:prstGeom prst="rect">
            <a:avLst/>
          </a:prstGeom>
        </p:spPr>
      </p:pic>
      <p:pic>
        <p:nvPicPr>
          <p:cNvPr id="2184" name="Picture 2183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725530" y="819540"/>
            <a:ext cx="78430" cy="109348"/>
          </a:xfrm>
          <a:prstGeom prst="rect">
            <a:avLst/>
          </a:prstGeom>
        </p:spPr>
      </p:pic>
      <p:pic>
        <p:nvPicPr>
          <p:cNvPr id="2185" name="Picture 2184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817751" y="819540"/>
            <a:ext cx="78430" cy="109348"/>
          </a:xfrm>
          <a:prstGeom prst="rect">
            <a:avLst/>
          </a:prstGeom>
        </p:spPr>
      </p:pic>
      <p:pic>
        <p:nvPicPr>
          <p:cNvPr id="2186" name="Picture 2185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725530" y="928888"/>
            <a:ext cx="78430" cy="109348"/>
          </a:xfrm>
          <a:prstGeom prst="rect">
            <a:avLst/>
          </a:prstGeom>
        </p:spPr>
      </p:pic>
      <p:pic>
        <p:nvPicPr>
          <p:cNvPr id="2187" name="Picture 2186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817751" y="928888"/>
            <a:ext cx="78430" cy="109348"/>
          </a:xfrm>
          <a:prstGeom prst="rect">
            <a:avLst/>
          </a:prstGeom>
        </p:spPr>
      </p:pic>
      <p:pic>
        <p:nvPicPr>
          <p:cNvPr id="2188" name="Picture 2187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725530" y="1038236"/>
            <a:ext cx="78430" cy="109348"/>
          </a:xfrm>
          <a:prstGeom prst="rect">
            <a:avLst/>
          </a:prstGeom>
        </p:spPr>
      </p:pic>
      <p:pic>
        <p:nvPicPr>
          <p:cNvPr id="2189" name="Picture 2188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817751" y="1038236"/>
            <a:ext cx="78430" cy="109348"/>
          </a:xfrm>
          <a:prstGeom prst="rect">
            <a:avLst/>
          </a:prstGeom>
        </p:spPr>
      </p:pic>
      <p:pic>
        <p:nvPicPr>
          <p:cNvPr id="2190" name="Picture 2189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725530" y="1147584"/>
            <a:ext cx="78430" cy="109348"/>
          </a:xfrm>
          <a:prstGeom prst="rect">
            <a:avLst/>
          </a:prstGeom>
        </p:spPr>
      </p:pic>
      <p:pic>
        <p:nvPicPr>
          <p:cNvPr id="2191" name="Picture 2190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817751" y="1147584"/>
            <a:ext cx="78430" cy="109348"/>
          </a:xfrm>
          <a:prstGeom prst="rect">
            <a:avLst/>
          </a:prstGeom>
        </p:spPr>
      </p:pic>
      <p:pic>
        <p:nvPicPr>
          <p:cNvPr id="2192" name="Picture 2191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725530" y="1256932"/>
            <a:ext cx="78430" cy="109348"/>
          </a:xfrm>
          <a:prstGeom prst="rect">
            <a:avLst/>
          </a:prstGeom>
        </p:spPr>
      </p:pic>
      <p:pic>
        <p:nvPicPr>
          <p:cNvPr id="2193" name="Picture 2192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817751" y="1256932"/>
            <a:ext cx="78430" cy="109348"/>
          </a:xfrm>
          <a:prstGeom prst="rect">
            <a:avLst/>
          </a:prstGeom>
        </p:spPr>
      </p:pic>
      <p:pic>
        <p:nvPicPr>
          <p:cNvPr id="2194" name="Picture 2193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725530" y="1366280"/>
            <a:ext cx="78430" cy="109348"/>
          </a:xfrm>
          <a:prstGeom prst="rect">
            <a:avLst/>
          </a:prstGeom>
        </p:spPr>
      </p:pic>
      <p:pic>
        <p:nvPicPr>
          <p:cNvPr id="2195" name="Picture 2194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817751" y="1366280"/>
            <a:ext cx="78430" cy="109348"/>
          </a:xfrm>
          <a:prstGeom prst="rect">
            <a:avLst/>
          </a:prstGeom>
        </p:spPr>
      </p:pic>
      <p:pic>
        <p:nvPicPr>
          <p:cNvPr id="2196" name="Picture 2195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79558" y="1952298"/>
            <a:ext cx="78430" cy="109348"/>
          </a:xfrm>
          <a:prstGeom prst="rect">
            <a:avLst/>
          </a:prstGeom>
        </p:spPr>
      </p:pic>
      <p:pic>
        <p:nvPicPr>
          <p:cNvPr id="2197" name="Picture 2196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71779" y="1952298"/>
            <a:ext cx="78430" cy="109348"/>
          </a:xfrm>
          <a:prstGeom prst="rect">
            <a:avLst/>
          </a:prstGeom>
        </p:spPr>
      </p:pic>
      <p:pic>
        <p:nvPicPr>
          <p:cNvPr id="2198" name="Picture 2197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79558" y="2061646"/>
            <a:ext cx="78430" cy="109348"/>
          </a:xfrm>
          <a:prstGeom prst="rect">
            <a:avLst/>
          </a:prstGeom>
        </p:spPr>
      </p:pic>
      <p:pic>
        <p:nvPicPr>
          <p:cNvPr id="2199" name="Picture 2198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71779" y="2061646"/>
            <a:ext cx="78430" cy="109348"/>
          </a:xfrm>
          <a:prstGeom prst="rect">
            <a:avLst/>
          </a:prstGeom>
        </p:spPr>
      </p:pic>
      <p:pic>
        <p:nvPicPr>
          <p:cNvPr id="2200" name="Picture 2199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79558" y="2170994"/>
            <a:ext cx="78430" cy="109348"/>
          </a:xfrm>
          <a:prstGeom prst="rect">
            <a:avLst/>
          </a:prstGeom>
        </p:spPr>
      </p:pic>
      <p:pic>
        <p:nvPicPr>
          <p:cNvPr id="2201" name="Picture 2200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71779" y="2170994"/>
            <a:ext cx="78430" cy="109348"/>
          </a:xfrm>
          <a:prstGeom prst="rect">
            <a:avLst/>
          </a:prstGeom>
        </p:spPr>
      </p:pic>
      <p:pic>
        <p:nvPicPr>
          <p:cNvPr id="2202" name="Picture 2201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79558" y="2280342"/>
            <a:ext cx="78430" cy="109348"/>
          </a:xfrm>
          <a:prstGeom prst="rect">
            <a:avLst/>
          </a:prstGeom>
        </p:spPr>
      </p:pic>
      <p:pic>
        <p:nvPicPr>
          <p:cNvPr id="2203" name="Picture 2202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71779" y="2280342"/>
            <a:ext cx="78430" cy="109348"/>
          </a:xfrm>
          <a:prstGeom prst="rect">
            <a:avLst/>
          </a:prstGeom>
        </p:spPr>
      </p:pic>
      <p:pic>
        <p:nvPicPr>
          <p:cNvPr id="2204" name="Picture 2203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79558" y="2389690"/>
            <a:ext cx="78430" cy="109348"/>
          </a:xfrm>
          <a:prstGeom prst="rect">
            <a:avLst/>
          </a:prstGeom>
        </p:spPr>
      </p:pic>
      <p:pic>
        <p:nvPicPr>
          <p:cNvPr id="2205" name="Picture 2204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71779" y="2389690"/>
            <a:ext cx="78430" cy="109348"/>
          </a:xfrm>
          <a:prstGeom prst="rect">
            <a:avLst/>
          </a:prstGeom>
        </p:spPr>
      </p:pic>
      <p:pic>
        <p:nvPicPr>
          <p:cNvPr id="2206" name="Picture 2205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79558" y="2499038"/>
            <a:ext cx="78430" cy="109348"/>
          </a:xfrm>
          <a:prstGeom prst="rect">
            <a:avLst/>
          </a:prstGeom>
        </p:spPr>
      </p:pic>
      <p:pic>
        <p:nvPicPr>
          <p:cNvPr id="2207" name="Picture 2206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71779" y="2499038"/>
            <a:ext cx="78430" cy="109348"/>
          </a:xfrm>
          <a:prstGeom prst="rect">
            <a:avLst/>
          </a:prstGeom>
        </p:spPr>
      </p:pic>
      <p:pic>
        <p:nvPicPr>
          <p:cNvPr id="2208" name="Picture 2207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79558" y="2608386"/>
            <a:ext cx="78430" cy="109348"/>
          </a:xfrm>
          <a:prstGeom prst="rect">
            <a:avLst/>
          </a:prstGeom>
        </p:spPr>
      </p:pic>
      <p:pic>
        <p:nvPicPr>
          <p:cNvPr id="2209" name="Picture 2208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71779" y="2608386"/>
            <a:ext cx="78430" cy="109348"/>
          </a:xfrm>
          <a:prstGeom prst="rect">
            <a:avLst/>
          </a:prstGeom>
        </p:spPr>
      </p:pic>
      <p:pic>
        <p:nvPicPr>
          <p:cNvPr id="2210" name="Picture 2209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79558" y="2717734"/>
            <a:ext cx="78430" cy="109348"/>
          </a:xfrm>
          <a:prstGeom prst="rect">
            <a:avLst/>
          </a:prstGeom>
        </p:spPr>
      </p:pic>
      <p:pic>
        <p:nvPicPr>
          <p:cNvPr id="2211" name="Picture 2210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71779" y="2717734"/>
            <a:ext cx="78430" cy="109348"/>
          </a:xfrm>
          <a:prstGeom prst="rect">
            <a:avLst/>
          </a:prstGeom>
        </p:spPr>
      </p:pic>
      <p:pic>
        <p:nvPicPr>
          <p:cNvPr id="2212" name="Picture 2211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79558" y="2827082"/>
            <a:ext cx="78430" cy="109348"/>
          </a:xfrm>
          <a:prstGeom prst="rect">
            <a:avLst/>
          </a:prstGeom>
        </p:spPr>
      </p:pic>
      <p:pic>
        <p:nvPicPr>
          <p:cNvPr id="2213" name="Picture 2212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71779" y="2827082"/>
            <a:ext cx="78430" cy="109348"/>
          </a:xfrm>
          <a:prstGeom prst="rect">
            <a:avLst/>
          </a:prstGeom>
        </p:spPr>
      </p:pic>
      <p:pic>
        <p:nvPicPr>
          <p:cNvPr id="2214" name="Picture 2213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79558" y="2936430"/>
            <a:ext cx="78430" cy="109348"/>
          </a:xfrm>
          <a:prstGeom prst="rect">
            <a:avLst/>
          </a:prstGeom>
        </p:spPr>
      </p:pic>
      <p:pic>
        <p:nvPicPr>
          <p:cNvPr id="2215" name="Picture 2214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71779" y="2936430"/>
            <a:ext cx="78430" cy="109348"/>
          </a:xfrm>
          <a:prstGeom prst="rect">
            <a:avLst/>
          </a:prstGeom>
        </p:spPr>
      </p:pic>
      <p:pic>
        <p:nvPicPr>
          <p:cNvPr id="2216" name="Picture 2215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66230" y="1952298"/>
            <a:ext cx="78430" cy="109348"/>
          </a:xfrm>
          <a:prstGeom prst="rect">
            <a:avLst/>
          </a:prstGeom>
        </p:spPr>
      </p:pic>
      <p:pic>
        <p:nvPicPr>
          <p:cNvPr id="2217" name="Picture 2216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58451" y="1952298"/>
            <a:ext cx="78430" cy="109348"/>
          </a:xfrm>
          <a:prstGeom prst="rect">
            <a:avLst/>
          </a:prstGeom>
        </p:spPr>
      </p:pic>
      <p:pic>
        <p:nvPicPr>
          <p:cNvPr id="2218" name="Picture 2217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66230" y="2061646"/>
            <a:ext cx="78430" cy="109348"/>
          </a:xfrm>
          <a:prstGeom prst="rect">
            <a:avLst/>
          </a:prstGeom>
        </p:spPr>
      </p:pic>
      <p:pic>
        <p:nvPicPr>
          <p:cNvPr id="2219" name="Picture 2218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58451" y="2061646"/>
            <a:ext cx="78430" cy="109348"/>
          </a:xfrm>
          <a:prstGeom prst="rect">
            <a:avLst/>
          </a:prstGeom>
        </p:spPr>
      </p:pic>
      <p:pic>
        <p:nvPicPr>
          <p:cNvPr id="2220" name="Picture 2219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66230" y="2170994"/>
            <a:ext cx="78430" cy="109348"/>
          </a:xfrm>
          <a:prstGeom prst="rect">
            <a:avLst/>
          </a:prstGeom>
        </p:spPr>
      </p:pic>
      <p:pic>
        <p:nvPicPr>
          <p:cNvPr id="2221" name="Picture 2220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58451" y="2170994"/>
            <a:ext cx="78430" cy="109348"/>
          </a:xfrm>
          <a:prstGeom prst="rect">
            <a:avLst/>
          </a:prstGeom>
        </p:spPr>
      </p:pic>
      <p:pic>
        <p:nvPicPr>
          <p:cNvPr id="2222" name="Picture 2221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66230" y="2280342"/>
            <a:ext cx="78430" cy="109348"/>
          </a:xfrm>
          <a:prstGeom prst="rect">
            <a:avLst/>
          </a:prstGeom>
        </p:spPr>
      </p:pic>
      <p:pic>
        <p:nvPicPr>
          <p:cNvPr id="2223" name="Picture 2222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58451" y="2280342"/>
            <a:ext cx="78430" cy="109348"/>
          </a:xfrm>
          <a:prstGeom prst="rect">
            <a:avLst/>
          </a:prstGeom>
        </p:spPr>
      </p:pic>
      <p:pic>
        <p:nvPicPr>
          <p:cNvPr id="2224" name="Picture 2223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66230" y="2389690"/>
            <a:ext cx="78430" cy="109348"/>
          </a:xfrm>
          <a:prstGeom prst="rect">
            <a:avLst/>
          </a:prstGeom>
        </p:spPr>
      </p:pic>
      <p:pic>
        <p:nvPicPr>
          <p:cNvPr id="2225" name="Picture 2224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58451" y="2389690"/>
            <a:ext cx="78430" cy="109348"/>
          </a:xfrm>
          <a:prstGeom prst="rect">
            <a:avLst/>
          </a:prstGeom>
        </p:spPr>
      </p:pic>
      <p:pic>
        <p:nvPicPr>
          <p:cNvPr id="2226" name="Picture 2225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66230" y="2499038"/>
            <a:ext cx="78430" cy="109348"/>
          </a:xfrm>
          <a:prstGeom prst="rect">
            <a:avLst/>
          </a:prstGeom>
        </p:spPr>
      </p:pic>
      <p:pic>
        <p:nvPicPr>
          <p:cNvPr id="2227" name="Picture 2226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58451" y="2499038"/>
            <a:ext cx="78430" cy="109348"/>
          </a:xfrm>
          <a:prstGeom prst="rect">
            <a:avLst/>
          </a:prstGeom>
        </p:spPr>
      </p:pic>
      <p:pic>
        <p:nvPicPr>
          <p:cNvPr id="2228" name="Picture 2227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66230" y="2608386"/>
            <a:ext cx="78430" cy="109348"/>
          </a:xfrm>
          <a:prstGeom prst="rect">
            <a:avLst/>
          </a:prstGeom>
        </p:spPr>
      </p:pic>
      <p:pic>
        <p:nvPicPr>
          <p:cNvPr id="2229" name="Picture 2228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58451" y="2608386"/>
            <a:ext cx="78430" cy="109348"/>
          </a:xfrm>
          <a:prstGeom prst="rect">
            <a:avLst/>
          </a:prstGeom>
        </p:spPr>
      </p:pic>
      <p:pic>
        <p:nvPicPr>
          <p:cNvPr id="2230" name="Picture 2229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66230" y="2717734"/>
            <a:ext cx="78430" cy="109348"/>
          </a:xfrm>
          <a:prstGeom prst="rect">
            <a:avLst/>
          </a:prstGeom>
        </p:spPr>
      </p:pic>
      <p:pic>
        <p:nvPicPr>
          <p:cNvPr id="2231" name="Picture 2230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58451" y="2717734"/>
            <a:ext cx="78430" cy="109348"/>
          </a:xfrm>
          <a:prstGeom prst="rect">
            <a:avLst/>
          </a:prstGeom>
        </p:spPr>
      </p:pic>
      <p:pic>
        <p:nvPicPr>
          <p:cNvPr id="2232" name="Picture 2231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66230" y="2827082"/>
            <a:ext cx="78430" cy="109348"/>
          </a:xfrm>
          <a:prstGeom prst="rect">
            <a:avLst/>
          </a:prstGeom>
        </p:spPr>
      </p:pic>
      <p:pic>
        <p:nvPicPr>
          <p:cNvPr id="2233" name="Picture 2232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58451" y="2827082"/>
            <a:ext cx="78430" cy="109348"/>
          </a:xfrm>
          <a:prstGeom prst="rect">
            <a:avLst/>
          </a:prstGeom>
        </p:spPr>
      </p:pic>
      <p:pic>
        <p:nvPicPr>
          <p:cNvPr id="2234" name="Picture 2233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66230" y="2936430"/>
            <a:ext cx="78430" cy="109348"/>
          </a:xfrm>
          <a:prstGeom prst="rect">
            <a:avLst/>
          </a:prstGeom>
        </p:spPr>
      </p:pic>
      <p:pic>
        <p:nvPicPr>
          <p:cNvPr id="2235" name="Picture 2234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58451" y="2936430"/>
            <a:ext cx="78430" cy="109348"/>
          </a:xfrm>
          <a:prstGeom prst="rect">
            <a:avLst/>
          </a:prstGeom>
        </p:spPr>
      </p:pic>
      <p:pic>
        <p:nvPicPr>
          <p:cNvPr id="2236" name="Picture 2235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50618" y="1952298"/>
            <a:ext cx="78430" cy="109348"/>
          </a:xfrm>
          <a:prstGeom prst="rect">
            <a:avLst/>
          </a:prstGeom>
        </p:spPr>
      </p:pic>
      <p:pic>
        <p:nvPicPr>
          <p:cNvPr id="2237" name="Picture 2236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42839" y="1952298"/>
            <a:ext cx="78430" cy="109348"/>
          </a:xfrm>
          <a:prstGeom prst="rect">
            <a:avLst/>
          </a:prstGeom>
        </p:spPr>
      </p:pic>
      <p:pic>
        <p:nvPicPr>
          <p:cNvPr id="2238" name="Picture 2237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50618" y="2061646"/>
            <a:ext cx="78430" cy="109348"/>
          </a:xfrm>
          <a:prstGeom prst="rect">
            <a:avLst/>
          </a:prstGeom>
        </p:spPr>
      </p:pic>
      <p:pic>
        <p:nvPicPr>
          <p:cNvPr id="2239" name="Picture 2238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42839" y="2061646"/>
            <a:ext cx="78430" cy="109348"/>
          </a:xfrm>
          <a:prstGeom prst="rect">
            <a:avLst/>
          </a:prstGeom>
        </p:spPr>
      </p:pic>
      <p:pic>
        <p:nvPicPr>
          <p:cNvPr id="2240" name="Picture 2239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50618" y="2170994"/>
            <a:ext cx="78430" cy="109348"/>
          </a:xfrm>
          <a:prstGeom prst="rect">
            <a:avLst/>
          </a:prstGeom>
        </p:spPr>
      </p:pic>
      <p:pic>
        <p:nvPicPr>
          <p:cNvPr id="2241" name="Picture 2240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42839" y="2170994"/>
            <a:ext cx="78430" cy="109348"/>
          </a:xfrm>
          <a:prstGeom prst="rect">
            <a:avLst/>
          </a:prstGeom>
        </p:spPr>
      </p:pic>
      <p:pic>
        <p:nvPicPr>
          <p:cNvPr id="2242" name="Picture 2241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50618" y="2280342"/>
            <a:ext cx="78430" cy="109348"/>
          </a:xfrm>
          <a:prstGeom prst="rect">
            <a:avLst/>
          </a:prstGeom>
        </p:spPr>
      </p:pic>
      <p:pic>
        <p:nvPicPr>
          <p:cNvPr id="2243" name="Picture 2242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42839" y="2280342"/>
            <a:ext cx="78430" cy="109348"/>
          </a:xfrm>
          <a:prstGeom prst="rect">
            <a:avLst/>
          </a:prstGeom>
        </p:spPr>
      </p:pic>
      <p:pic>
        <p:nvPicPr>
          <p:cNvPr id="2244" name="Picture 2243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50618" y="2389690"/>
            <a:ext cx="78430" cy="109348"/>
          </a:xfrm>
          <a:prstGeom prst="rect">
            <a:avLst/>
          </a:prstGeom>
        </p:spPr>
      </p:pic>
      <p:pic>
        <p:nvPicPr>
          <p:cNvPr id="2245" name="Picture 2244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42839" y="2389690"/>
            <a:ext cx="78430" cy="109348"/>
          </a:xfrm>
          <a:prstGeom prst="rect">
            <a:avLst/>
          </a:prstGeom>
        </p:spPr>
      </p:pic>
      <p:pic>
        <p:nvPicPr>
          <p:cNvPr id="2246" name="Picture 2245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50618" y="2499038"/>
            <a:ext cx="78430" cy="109348"/>
          </a:xfrm>
          <a:prstGeom prst="rect">
            <a:avLst/>
          </a:prstGeom>
        </p:spPr>
      </p:pic>
      <p:pic>
        <p:nvPicPr>
          <p:cNvPr id="2247" name="Picture 2246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42839" y="2499038"/>
            <a:ext cx="78430" cy="109348"/>
          </a:xfrm>
          <a:prstGeom prst="rect">
            <a:avLst/>
          </a:prstGeom>
        </p:spPr>
      </p:pic>
      <p:pic>
        <p:nvPicPr>
          <p:cNvPr id="2248" name="Picture 2247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50618" y="2608386"/>
            <a:ext cx="78430" cy="109348"/>
          </a:xfrm>
          <a:prstGeom prst="rect">
            <a:avLst/>
          </a:prstGeom>
        </p:spPr>
      </p:pic>
      <p:pic>
        <p:nvPicPr>
          <p:cNvPr id="2249" name="Picture 2248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42839" y="2608386"/>
            <a:ext cx="78430" cy="109348"/>
          </a:xfrm>
          <a:prstGeom prst="rect">
            <a:avLst/>
          </a:prstGeom>
        </p:spPr>
      </p:pic>
      <p:pic>
        <p:nvPicPr>
          <p:cNvPr id="2250" name="Picture 2249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50618" y="2717734"/>
            <a:ext cx="78430" cy="109348"/>
          </a:xfrm>
          <a:prstGeom prst="rect">
            <a:avLst/>
          </a:prstGeom>
        </p:spPr>
      </p:pic>
      <p:pic>
        <p:nvPicPr>
          <p:cNvPr id="2251" name="Picture 2250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42839" y="2717734"/>
            <a:ext cx="78430" cy="109348"/>
          </a:xfrm>
          <a:prstGeom prst="rect">
            <a:avLst/>
          </a:prstGeom>
        </p:spPr>
      </p:pic>
      <p:pic>
        <p:nvPicPr>
          <p:cNvPr id="2252" name="Picture 2251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50618" y="2827082"/>
            <a:ext cx="78430" cy="109348"/>
          </a:xfrm>
          <a:prstGeom prst="rect">
            <a:avLst/>
          </a:prstGeom>
        </p:spPr>
      </p:pic>
      <p:pic>
        <p:nvPicPr>
          <p:cNvPr id="2253" name="Picture 2252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42839" y="2827082"/>
            <a:ext cx="78430" cy="109348"/>
          </a:xfrm>
          <a:prstGeom prst="rect">
            <a:avLst/>
          </a:prstGeom>
        </p:spPr>
      </p:pic>
      <p:pic>
        <p:nvPicPr>
          <p:cNvPr id="2254" name="Picture 2253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50618" y="2936430"/>
            <a:ext cx="78430" cy="109348"/>
          </a:xfrm>
          <a:prstGeom prst="rect">
            <a:avLst/>
          </a:prstGeom>
        </p:spPr>
      </p:pic>
      <p:pic>
        <p:nvPicPr>
          <p:cNvPr id="2255" name="Picture 2254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42839" y="2936430"/>
            <a:ext cx="78430" cy="109348"/>
          </a:xfrm>
          <a:prstGeom prst="rect">
            <a:avLst/>
          </a:prstGeom>
        </p:spPr>
      </p:pic>
      <p:pic>
        <p:nvPicPr>
          <p:cNvPr id="2256" name="Picture 2255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37290" y="1952298"/>
            <a:ext cx="78430" cy="109348"/>
          </a:xfrm>
          <a:prstGeom prst="rect">
            <a:avLst/>
          </a:prstGeom>
        </p:spPr>
      </p:pic>
      <p:pic>
        <p:nvPicPr>
          <p:cNvPr id="2257" name="Picture 2256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29511" y="1952298"/>
            <a:ext cx="78430" cy="109348"/>
          </a:xfrm>
          <a:prstGeom prst="rect">
            <a:avLst/>
          </a:prstGeom>
        </p:spPr>
      </p:pic>
      <p:pic>
        <p:nvPicPr>
          <p:cNvPr id="2258" name="Picture 2257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37290" y="2061646"/>
            <a:ext cx="78430" cy="109348"/>
          </a:xfrm>
          <a:prstGeom prst="rect">
            <a:avLst/>
          </a:prstGeom>
        </p:spPr>
      </p:pic>
      <p:pic>
        <p:nvPicPr>
          <p:cNvPr id="2259" name="Picture 2258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29511" y="2061646"/>
            <a:ext cx="78430" cy="109348"/>
          </a:xfrm>
          <a:prstGeom prst="rect">
            <a:avLst/>
          </a:prstGeom>
        </p:spPr>
      </p:pic>
      <p:pic>
        <p:nvPicPr>
          <p:cNvPr id="2260" name="Picture 2259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37290" y="2170994"/>
            <a:ext cx="78430" cy="109348"/>
          </a:xfrm>
          <a:prstGeom prst="rect">
            <a:avLst/>
          </a:prstGeom>
        </p:spPr>
      </p:pic>
      <p:pic>
        <p:nvPicPr>
          <p:cNvPr id="2261" name="Picture 2260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29511" y="2170994"/>
            <a:ext cx="78430" cy="109348"/>
          </a:xfrm>
          <a:prstGeom prst="rect">
            <a:avLst/>
          </a:prstGeom>
        </p:spPr>
      </p:pic>
      <p:pic>
        <p:nvPicPr>
          <p:cNvPr id="2262" name="Picture 2261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37290" y="2280342"/>
            <a:ext cx="78430" cy="109348"/>
          </a:xfrm>
          <a:prstGeom prst="rect">
            <a:avLst/>
          </a:prstGeom>
        </p:spPr>
      </p:pic>
      <p:pic>
        <p:nvPicPr>
          <p:cNvPr id="2263" name="Picture 2262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29511" y="2280342"/>
            <a:ext cx="78430" cy="109348"/>
          </a:xfrm>
          <a:prstGeom prst="rect">
            <a:avLst/>
          </a:prstGeom>
        </p:spPr>
      </p:pic>
      <p:pic>
        <p:nvPicPr>
          <p:cNvPr id="2264" name="Picture 2263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37290" y="2389690"/>
            <a:ext cx="78430" cy="109348"/>
          </a:xfrm>
          <a:prstGeom prst="rect">
            <a:avLst/>
          </a:prstGeom>
        </p:spPr>
      </p:pic>
      <p:pic>
        <p:nvPicPr>
          <p:cNvPr id="2265" name="Picture 2264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29511" y="2389690"/>
            <a:ext cx="78430" cy="109348"/>
          </a:xfrm>
          <a:prstGeom prst="rect">
            <a:avLst/>
          </a:prstGeom>
        </p:spPr>
      </p:pic>
      <p:pic>
        <p:nvPicPr>
          <p:cNvPr id="2266" name="Picture 2265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37290" y="2499038"/>
            <a:ext cx="78430" cy="109348"/>
          </a:xfrm>
          <a:prstGeom prst="rect">
            <a:avLst/>
          </a:prstGeom>
        </p:spPr>
      </p:pic>
      <p:pic>
        <p:nvPicPr>
          <p:cNvPr id="2267" name="Picture 2266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29511" y="2499038"/>
            <a:ext cx="78430" cy="109348"/>
          </a:xfrm>
          <a:prstGeom prst="rect">
            <a:avLst/>
          </a:prstGeom>
        </p:spPr>
      </p:pic>
      <p:pic>
        <p:nvPicPr>
          <p:cNvPr id="2268" name="Picture 2267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37290" y="2608386"/>
            <a:ext cx="78430" cy="109348"/>
          </a:xfrm>
          <a:prstGeom prst="rect">
            <a:avLst/>
          </a:prstGeom>
        </p:spPr>
      </p:pic>
      <p:pic>
        <p:nvPicPr>
          <p:cNvPr id="2269" name="Picture 2268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29511" y="2608386"/>
            <a:ext cx="78430" cy="109348"/>
          </a:xfrm>
          <a:prstGeom prst="rect">
            <a:avLst/>
          </a:prstGeom>
        </p:spPr>
      </p:pic>
      <p:pic>
        <p:nvPicPr>
          <p:cNvPr id="2270" name="Picture 2269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37290" y="2717734"/>
            <a:ext cx="78430" cy="109348"/>
          </a:xfrm>
          <a:prstGeom prst="rect">
            <a:avLst/>
          </a:prstGeom>
        </p:spPr>
      </p:pic>
      <p:pic>
        <p:nvPicPr>
          <p:cNvPr id="2271" name="Picture 2270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29511" y="2717734"/>
            <a:ext cx="78430" cy="109348"/>
          </a:xfrm>
          <a:prstGeom prst="rect">
            <a:avLst/>
          </a:prstGeom>
        </p:spPr>
      </p:pic>
      <p:pic>
        <p:nvPicPr>
          <p:cNvPr id="2272" name="Picture 2271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37290" y="2827082"/>
            <a:ext cx="78430" cy="109348"/>
          </a:xfrm>
          <a:prstGeom prst="rect">
            <a:avLst/>
          </a:prstGeom>
        </p:spPr>
      </p:pic>
      <p:pic>
        <p:nvPicPr>
          <p:cNvPr id="2273" name="Picture 2272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29511" y="2827082"/>
            <a:ext cx="78430" cy="109348"/>
          </a:xfrm>
          <a:prstGeom prst="rect">
            <a:avLst/>
          </a:prstGeom>
        </p:spPr>
      </p:pic>
      <p:pic>
        <p:nvPicPr>
          <p:cNvPr id="2274" name="Picture 2273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37290" y="2936430"/>
            <a:ext cx="78430" cy="109348"/>
          </a:xfrm>
          <a:prstGeom prst="rect">
            <a:avLst/>
          </a:prstGeom>
        </p:spPr>
      </p:pic>
      <p:pic>
        <p:nvPicPr>
          <p:cNvPr id="2275" name="Picture 2274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29511" y="2936430"/>
            <a:ext cx="78430" cy="109348"/>
          </a:xfrm>
          <a:prstGeom prst="rect">
            <a:avLst/>
          </a:prstGeom>
        </p:spPr>
      </p:pic>
      <p:pic>
        <p:nvPicPr>
          <p:cNvPr id="2276" name="Picture 2275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728905" y="1952298"/>
            <a:ext cx="78430" cy="109348"/>
          </a:xfrm>
          <a:prstGeom prst="rect">
            <a:avLst/>
          </a:prstGeom>
        </p:spPr>
      </p:pic>
      <p:pic>
        <p:nvPicPr>
          <p:cNvPr id="2278" name="Picture 2277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728905" y="2061646"/>
            <a:ext cx="78430" cy="109348"/>
          </a:xfrm>
          <a:prstGeom prst="rect">
            <a:avLst/>
          </a:prstGeom>
        </p:spPr>
      </p:pic>
      <p:pic>
        <p:nvPicPr>
          <p:cNvPr id="2279" name="Picture 2278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728905" y="2170994"/>
            <a:ext cx="78430" cy="109348"/>
          </a:xfrm>
          <a:prstGeom prst="rect">
            <a:avLst/>
          </a:prstGeom>
        </p:spPr>
      </p:pic>
      <p:pic>
        <p:nvPicPr>
          <p:cNvPr id="2280" name="Picture 2279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728905" y="2280342"/>
            <a:ext cx="78430" cy="109348"/>
          </a:xfrm>
          <a:prstGeom prst="rect">
            <a:avLst/>
          </a:prstGeom>
        </p:spPr>
      </p:pic>
      <p:pic>
        <p:nvPicPr>
          <p:cNvPr id="2281" name="Picture 2280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728905" y="2389690"/>
            <a:ext cx="78430" cy="109348"/>
          </a:xfrm>
          <a:prstGeom prst="rect">
            <a:avLst/>
          </a:prstGeom>
        </p:spPr>
      </p:pic>
      <p:cxnSp>
        <p:nvCxnSpPr>
          <p:cNvPr id="2287" name="Straight Connector 2286"/>
          <p:cNvCxnSpPr/>
          <p:nvPr/>
        </p:nvCxnSpPr>
        <p:spPr>
          <a:xfrm>
            <a:off x="1930529" y="349264"/>
            <a:ext cx="999066" cy="0"/>
          </a:xfrm>
          <a:prstGeom prst="line">
            <a:avLst/>
          </a:prstGeom>
          <a:ln w="12700" cmpd="sng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88" name="Straight Connector 2287"/>
          <p:cNvCxnSpPr/>
          <p:nvPr/>
        </p:nvCxnSpPr>
        <p:spPr>
          <a:xfrm>
            <a:off x="2929595" y="349264"/>
            <a:ext cx="0" cy="1168400"/>
          </a:xfrm>
          <a:prstGeom prst="line">
            <a:avLst/>
          </a:prstGeom>
          <a:ln w="12700" cmpd="sng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89" name="Straight Connector 2288"/>
          <p:cNvCxnSpPr/>
          <p:nvPr/>
        </p:nvCxnSpPr>
        <p:spPr>
          <a:xfrm>
            <a:off x="1930529" y="344688"/>
            <a:ext cx="0" cy="1168400"/>
          </a:xfrm>
          <a:prstGeom prst="line">
            <a:avLst/>
          </a:prstGeom>
          <a:ln w="12700" cmpd="sng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90" name="Straight Connector 2289"/>
          <p:cNvCxnSpPr/>
          <p:nvPr/>
        </p:nvCxnSpPr>
        <p:spPr>
          <a:xfrm>
            <a:off x="1930529" y="1513088"/>
            <a:ext cx="999066" cy="0"/>
          </a:xfrm>
          <a:prstGeom prst="line">
            <a:avLst/>
          </a:prstGeom>
          <a:ln w="12700" cmpd="sng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91" name="Straight Connector 2290"/>
          <p:cNvCxnSpPr/>
          <p:nvPr/>
        </p:nvCxnSpPr>
        <p:spPr>
          <a:xfrm>
            <a:off x="1929515" y="1914310"/>
            <a:ext cx="999066" cy="0"/>
          </a:xfrm>
          <a:prstGeom prst="line">
            <a:avLst/>
          </a:prstGeom>
          <a:ln w="12700" cmpd="sng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92" name="Straight Connector 2291"/>
          <p:cNvCxnSpPr/>
          <p:nvPr/>
        </p:nvCxnSpPr>
        <p:spPr>
          <a:xfrm>
            <a:off x="2932814" y="1909734"/>
            <a:ext cx="0" cy="1168400"/>
          </a:xfrm>
          <a:prstGeom prst="line">
            <a:avLst/>
          </a:prstGeom>
          <a:ln w="12700" cmpd="sng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93" name="Straight Connector 2292"/>
          <p:cNvCxnSpPr/>
          <p:nvPr/>
        </p:nvCxnSpPr>
        <p:spPr>
          <a:xfrm>
            <a:off x="1929515" y="1909734"/>
            <a:ext cx="0" cy="1168400"/>
          </a:xfrm>
          <a:prstGeom prst="line">
            <a:avLst/>
          </a:prstGeom>
          <a:ln w="12700" cmpd="sng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94" name="Straight Connector 2293"/>
          <p:cNvCxnSpPr/>
          <p:nvPr/>
        </p:nvCxnSpPr>
        <p:spPr>
          <a:xfrm>
            <a:off x="1929515" y="3078134"/>
            <a:ext cx="999066" cy="0"/>
          </a:xfrm>
          <a:prstGeom prst="line">
            <a:avLst/>
          </a:prstGeom>
          <a:ln w="12700" cmpd="sng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2295" name="Picture 2294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66391" y="3577034"/>
            <a:ext cx="78430" cy="109348"/>
          </a:xfrm>
          <a:prstGeom prst="rect">
            <a:avLst/>
          </a:prstGeom>
        </p:spPr>
      </p:pic>
      <p:pic>
        <p:nvPicPr>
          <p:cNvPr id="2296" name="Picture 2295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58612" y="3577034"/>
            <a:ext cx="78430" cy="109348"/>
          </a:xfrm>
          <a:prstGeom prst="rect">
            <a:avLst/>
          </a:prstGeom>
        </p:spPr>
      </p:pic>
      <p:pic>
        <p:nvPicPr>
          <p:cNvPr id="2297" name="Picture 2296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66391" y="3686382"/>
            <a:ext cx="78430" cy="109348"/>
          </a:xfrm>
          <a:prstGeom prst="rect">
            <a:avLst/>
          </a:prstGeom>
        </p:spPr>
      </p:pic>
      <p:pic>
        <p:nvPicPr>
          <p:cNvPr id="2298" name="Picture 2297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58612" y="3686382"/>
            <a:ext cx="78430" cy="109348"/>
          </a:xfrm>
          <a:prstGeom prst="rect">
            <a:avLst/>
          </a:prstGeom>
        </p:spPr>
      </p:pic>
      <p:pic>
        <p:nvPicPr>
          <p:cNvPr id="2299" name="Picture 2298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66391" y="3795730"/>
            <a:ext cx="78430" cy="109348"/>
          </a:xfrm>
          <a:prstGeom prst="rect">
            <a:avLst/>
          </a:prstGeom>
        </p:spPr>
      </p:pic>
      <p:pic>
        <p:nvPicPr>
          <p:cNvPr id="2300" name="Picture 2299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58612" y="3795730"/>
            <a:ext cx="78430" cy="109348"/>
          </a:xfrm>
          <a:prstGeom prst="rect">
            <a:avLst/>
          </a:prstGeom>
        </p:spPr>
      </p:pic>
      <p:pic>
        <p:nvPicPr>
          <p:cNvPr id="2301" name="Picture 2300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66391" y="3905078"/>
            <a:ext cx="78430" cy="109348"/>
          </a:xfrm>
          <a:prstGeom prst="rect">
            <a:avLst/>
          </a:prstGeom>
        </p:spPr>
      </p:pic>
      <p:pic>
        <p:nvPicPr>
          <p:cNvPr id="2302" name="Picture 2301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58612" y="3905078"/>
            <a:ext cx="78430" cy="109348"/>
          </a:xfrm>
          <a:prstGeom prst="rect">
            <a:avLst/>
          </a:prstGeom>
        </p:spPr>
      </p:pic>
      <p:pic>
        <p:nvPicPr>
          <p:cNvPr id="2303" name="Picture 2302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66391" y="4014426"/>
            <a:ext cx="78430" cy="109348"/>
          </a:xfrm>
          <a:prstGeom prst="rect">
            <a:avLst/>
          </a:prstGeom>
        </p:spPr>
      </p:pic>
      <p:pic>
        <p:nvPicPr>
          <p:cNvPr id="2304" name="Picture 2303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58612" y="4014426"/>
            <a:ext cx="78430" cy="109348"/>
          </a:xfrm>
          <a:prstGeom prst="rect">
            <a:avLst/>
          </a:prstGeom>
        </p:spPr>
      </p:pic>
      <p:pic>
        <p:nvPicPr>
          <p:cNvPr id="2305" name="Picture 2304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66391" y="4123774"/>
            <a:ext cx="78430" cy="109348"/>
          </a:xfrm>
          <a:prstGeom prst="rect">
            <a:avLst/>
          </a:prstGeom>
        </p:spPr>
      </p:pic>
      <p:pic>
        <p:nvPicPr>
          <p:cNvPr id="2306" name="Picture 2305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58612" y="4123774"/>
            <a:ext cx="78430" cy="109348"/>
          </a:xfrm>
          <a:prstGeom prst="rect">
            <a:avLst/>
          </a:prstGeom>
        </p:spPr>
      </p:pic>
      <p:pic>
        <p:nvPicPr>
          <p:cNvPr id="2307" name="Picture 2306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66391" y="4233122"/>
            <a:ext cx="78430" cy="109348"/>
          </a:xfrm>
          <a:prstGeom prst="rect">
            <a:avLst/>
          </a:prstGeom>
        </p:spPr>
      </p:pic>
      <p:pic>
        <p:nvPicPr>
          <p:cNvPr id="2308" name="Picture 2307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58612" y="4233122"/>
            <a:ext cx="78430" cy="109348"/>
          </a:xfrm>
          <a:prstGeom prst="rect">
            <a:avLst/>
          </a:prstGeom>
        </p:spPr>
      </p:pic>
      <p:pic>
        <p:nvPicPr>
          <p:cNvPr id="2309" name="Picture 2308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66391" y="4342470"/>
            <a:ext cx="78430" cy="109348"/>
          </a:xfrm>
          <a:prstGeom prst="rect">
            <a:avLst/>
          </a:prstGeom>
        </p:spPr>
      </p:pic>
      <p:pic>
        <p:nvPicPr>
          <p:cNvPr id="2310" name="Picture 2309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58612" y="4342470"/>
            <a:ext cx="78430" cy="109348"/>
          </a:xfrm>
          <a:prstGeom prst="rect">
            <a:avLst/>
          </a:prstGeom>
        </p:spPr>
      </p:pic>
      <p:pic>
        <p:nvPicPr>
          <p:cNvPr id="2311" name="Picture 2310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66391" y="4451818"/>
            <a:ext cx="78430" cy="109348"/>
          </a:xfrm>
          <a:prstGeom prst="rect">
            <a:avLst/>
          </a:prstGeom>
        </p:spPr>
      </p:pic>
      <p:pic>
        <p:nvPicPr>
          <p:cNvPr id="2312" name="Picture 2311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58612" y="4451818"/>
            <a:ext cx="78430" cy="109348"/>
          </a:xfrm>
          <a:prstGeom prst="rect">
            <a:avLst/>
          </a:prstGeom>
        </p:spPr>
      </p:pic>
      <p:pic>
        <p:nvPicPr>
          <p:cNvPr id="2313" name="Picture 2312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66391" y="4561166"/>
            <a:ext cx="78430" cy="109348"/>
          </a:xfrm>
          <a:prstGeom prst="rect">
            <a:avLst/>
          </a:prstGeom>
        </p:spPr>
      </p:pic>
      <p:pic>
        <p:nvPicPr>
          <p:cNvPr id="2314" name="Picture 2313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58612" y="4561166"/>
            <a:ext cx="78430" cy="109348"/>
          </a:xfrm>
          <a:prstGeom prst="rect">
            <a:avLst/>
          </a:prstGeom>
        </p:spPr>
      </p:pic>
      <p:pic>
        <p:nvPicPr>
          <p:cNvPr id="2315" name="Picture 2314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53063" y="3577034"/>
            <a:ext cx="78430" cy="109348"/>
          </a:xfrm>
          <a:prstGeom prst="rect">
            <a:avLst/>
          </a:prstGeom>
        </p:spPr>
      </p:pic>
      <p:pic>
        <p:nvPicPr>
          <p:cNvPr id="2316" name="Picture 2315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45284" y="3577034"/>
            <a:ext cx="78430" cy="109348"/>
          </a:xfrm>
          <a:prstGeom prst="rect">
            <a:avLst/>
          </a:prstGeom>
        </p:spPr>
      </p:pic>
      <p:pic>
        <p:nvPicPr>
          <p:cNvPr id="2317" name="Picture 2316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53063" y="3686382"/>
            <a:ext cx="78430" cy="109348"/>
          </a:xfrm>
          <a:prstGeom prst="rect">
            <a:avLst/>
          </a:prstGeom>
        </p:spPr>
      </p:pic>
      <p:pic>
        <p:nvPicPr>
          <p:cNvPr id="2318" name="Picture 2317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45284" y="3686382"/>
            <a:ext cx="78430" cy="109348"/>
          </a:xfrm>
          <a:prstGeom prst="rect">
            <a:avLst/>
          </a:prstGeom>
        </p:spPr>
      </p:pic>
      <p:pic>
        <p:nvPicPr>
          <p:cNvPr id="2319" name="Picture 2318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53063" y="3795730"/>
            <a:ext cx="78430" cy="109348"/>
          </a:xfrm>
          <a:prstGeom prst="rect">
            <a:avLst/>
          </a:prstGeom>
        </p:spPr>
      </p:pic>
      <p:pic>
        <p:nvPicPr>
          <p:cNvPr id="2320" name="Picture 2319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45284" y="3795730"/>
            <a:ext cx="78430" cy="109348"/>
          </a:xfrm>
          <a:prstGeom prst="rect">
            <a:avLst/>
          </a:prstGeom>
        </p:spPr>
      </p:pic>
      <p:pic>
        <p:nvPicPr>
          <p:cNvPr id="2321" name="Picture 2320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53063" y="3905078"/>
            <a:ext cx="78430" cy="109348"/>
          </a:xfrm>
          <a:prstGeom prst="rect">
            <a:avLst/>
          </a:prstGeom>
        </p:spPr>
      </p:pic>
      <p:pic>
        <p:nvPicPr>
          <p:cNvPr id="2322" name="Picture 2321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45284" y="3905078"/>
            <a:ext cx="78430" cy="109348"/>
          </a:xfrm>
          <a:prstGeom prst="rect">
            <a:avLst/>
          </a:prstGeom>
        </p:spPr>
      </p:pic>
      <p:pic>
        <p:nvPicPr>
          <p:cNvPr id="2323" name="Picture 2322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53063" y="4014426"/>
            <a:ext cx="78430" cy="109348"/>
          </a:xfrm>
          <a:prstGeom prst="rect">
            <a:avLst/>
          </a:prstGeom>
        </p:spPr>
      </p:pic>
      <p:pic>
        <p:nvPicPr>
          <p:cNvPr id="2324" name="Picture 2323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45284" y="4014426"/>
            <a:ext cx="78430" cy="109348"/>
          </a:xfrm>
          <a:prstGeom prst="rect">
            <a:avLst/>
          </a:prstGeom>
        </p:spPr>
      </p:pic>
      <p:pic>
        <p:nvPicPr>
          <p:cNvPr id="2325" name="Picture 2324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53063" y="4123774"/>
            <a:ext cx="78430" cy="109348"/>
          </a:xfrm>
          <a:prstGeom prst="rect">
            <a:avLst/>
          </a:prstGeom>
        </p:spPr>
      </p:pic>
      <p:pic>
        <p:nvPicPr>
          <p:cNvPr id="2326" name="Picture 2325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45284" y="4123774"/>
            <a:ext cx="78430" cy="109348"/>
          </a:xfrm>
          <a:prstGeom prst="rect">
            <a:avLst/>
          </a:prstGeom>
        </p:spPr>
      </p:pic>
      <p:pic>
        <p:nvPicPr>
          <p:cNvPr id="2327" name="Picture 2326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53063" y="4233122"/>
            <a:ext cx="78430" cy="109348"/>
          </a:xfrm>
          <a:prstGeom prst="rect">
            <a:avLst/>
          </a:prstGeom>
        </p:spPr>
      </p:pic>
      <p:pic>
        <p:nvPicPr>
          <p:cNvPr id="2328" name="Picture 2327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45284" y="4233122"/>
            <a:ext cx="78430" cy="109348"/>
          </a:xfrm>
          <a:prstGeom prst="rect">
            <a:avLst/>
          </a:prstGeom>
        </p:spPr>
      </p:pic>
      <p:pic>
        <p:nvPicPr>
          <p:cNvPr id="2329" name="Picture 2328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53063" y="4342470"/>
            <a:ext cx="78430" cy="109348"/>
          </a:xfrm>
          <a:prstGeom prst="rect">
            <a:avLst/>
          </a:prstGeom>
        </p:spPr>
      </p:pic>
      <p:pic>
        <p:nvPicPr>
          <p:cNvPr id="2330" name="Picture 2329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45284" y="4342470"/>
            <a:ext cx="78430" cy="109348"/>
          </a:xfrm>
          <a:prstGeom prst="rect">
            <a:avLst/>
          </a:prstGeom>
        </p:spPr>
      </p:pic>
      <p:pic>
        <p:nvPicPr>
          <p:cNvPr id="2331" name="Picture 2330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53063" y="4451818"/>
            <a:ext cx="78430" cy="109348"/>
          </a:xfrm>
          <a:prstGeom prst="rect">
            <a:avLst/>
          </a:prstGeom>
        </p:spPr>
      </p:pic>
      <p:pic>
        <p:nvPicPr>
          <p:cNvPr id="2332" name="Picture 2331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45284" y="4451818"/>
            <a:ext cx="78430" cy="109348"/>
          </a:xfrm>
          <a:prstGeom prst="rect">
            <a:avLst/>
          </a:prstGeom>
        </p:spPr>
      </p:pic>
      <p:pic>
        <p:nvPicPr>
          <p:cNvPr id="2333" name="Picture 2332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53063" y="4561166"/>
            <a:ext cx="78430" cy="109348"/>
          </a:xfrm>
          <a:prstGeom prst="rect">
            <a:avLst/>
          </a:prstGeom>
        </p:spPr>
      </p:pic>
      <p:pic>
        <p:nvPicPr>
          <p:cNvPr id="2334" name="Picture 2333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45284" y="4561166"/>
            <a:ext cx="78430" cy="109348"/>
          </a:xfrm>
          <a:prstGeom prst="rect">
            <a:avLst/>
          </a:prstGeom>
        </p:spPr>
      </p:pic>
      <p:pic>
        <p:nvPicPr>
          <p:cNvPr id="2335" name="Picture 2334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37451" y="3577034"/>
            <a:ext cx="78430" cy="109348"/>
          </a:xfrm>
          <a:prstGeom prst="rect">
            <a:avLst/>
          </a:prstGeom>
        </p:spPr>
      </p:pic>
      <p:pic>
        <p:nvPicPr>
          <p:cNvPr id="2336" name="Picture 2335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29672" y="3577034"/>
            <a:ext cx="78430" cy="109348"/>
          </a:xfrm>
          <a:prstGeom prst="rect">
            <a:avLst/>
          </a:prstGeom>
        </p:spPr>
      </p:pic>
      <p:pic>
        <p:nvPicPr>
          <p:cNvPr id="2337" name="Picture 2336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37451" y="3686382"/>
            <a:ext cx="78430" cy="109348"/>
          </a:xfrm>
          <a:prstGeom prst="rect">
            <a:avLst/>
          </a:prstGeom>
        </p:spPr>
      </p:pic>
      <p:pic>
        <p:nvPicPr>
          <p:cNvPr id="2338" name="Picture 2337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29672" y="3686382"/>
            <a:ext cx="78430" cy="109348"/>
          </a:xfrm>
          <a:prstGeom prst="rect">
            <a:avLst/>
          </a:prstGeom>
        </p:spPr>
      </p:pic>
      <p:pic>
        <p:nvPicPr>
          <p:cNvPr id="2339" name="Picture 2338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37451" y="3795730"/>
            <a:ext cx="78430" cy="109348"/>
          </a:xfrm>
          <a:prstGeom prst="rect">
            <a:avLst/>
          </a:prstGeom>
        </p:spPr>
      </p:pic>
      <p:pic>
        <p:nvPicPr>
          <p:cNvPr id="2340" name="Picture 2339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29672" y="3795730"/>
            <a:ext cx="78430" cy="109348"/>
          </a:xfrm>
          <a:prstGeom prst="rect">
            <a:avLst/>
          </a:prstGeom>
        </p:spPr>
      </p:pic>
      <p:pic>
        <p:nvPicPr>
          <p:cNvPr id="2341" name="Picture 2340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37451" y="3905078"/>
            <a:ext cx="78430" cy="109348"/>
          </a:xfrm>
          <a:prstGeom prst="rect">
            <a:avLst/>
          </a:prstGeom>
        </p:spPr>
      </p:pic>
      <p:pic>
        <p:nvPicPr>
          <p:cNvPr id="2342" name="Picture 2341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29672" y="3905078"/>
            <a:ext cx="78430" cy="109348"/>
          </a:xfrm>
          <a:prstGeom prst="rect">
            <a:avLst/>
          </a:prstGeom>
        </p:spPr>
      </p:pic>
      <p:pic>
        <p:nvPicPr>
          <p:cNvPr id="2343" name="Picture 2342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37451" y="4014426"/>
            <a:ext cx="78430" cy="109348"/>
          </a:xfrm>
          <a:prstGeom prst="rect">
            <a:avLst/>
          </a:prstGeom>
        </p:spPr>
      </p:pic>
      <p:pic>
        <p:nvPicPr>
          <p:cNvPr id="2344" name="Picture 2343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29672" y="4014426"/>
            <a:ext cx="78430" cy="109348"/>
          </a:xfrm>
          <a:prstGeom prst="rect">
            <a:avLst/>
          </a:prstGeom>
        </p:spPr>
      </p:pic>
      <p:pic>
        <p:nvPicPr>
          <p:cNvPr id="2345" name="Picture 2344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37451" y="4123774"/>
            <a:ext cx="78430" cy="109348"/>
          </a:xfrm>
          <a:prstGeom prst="rect">
            <a:avLst/>
          </a:prstGeom>
        </p:spPr>
      </p:pic>
      <p:pic>
        <p:nvPicPr>
          <p:cNvPr id="2346" name="Picture 2345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29672" y="4123774"/>
            <a:ext cx="78430" cy="109348"/>
          </a:xfrm>
          <a:prstGeom prst="rect">
            <a:avLst/>
          </a:prstGeom>
        </p:spPr>
      </p:pic>
      <p:pic>
        <p:nvPicPr>
          <p:cNvPr id="2347" name="Picture 2346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37451" y="4233122"/>
            <a:ext cx="78430" cy="109348"/>
          </a:xfrm>
          <a:prstGeom prst="rect">
            <a:avLst/>
          </a:prstGeom>
        </p:spPr>
      </p:pic>
      <p:pic>
        <p:nvPicPr>
          <p:cNvPr id="2348" name="Picture 2347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29672" y="4233122"/>
            <a:ext cx="78430" cy="109348"/>
          </a:xfrm>
          <a:prstGeom prst="rect">
            <a:avLst/>
          </a:prstGeom>
        </p:spPr>
      </p:pic>
      <p:pic>
        <p:nvPicPr>
          <p:cNvPr id="2349" name="Picture 2348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37451" y="4342470"/>
            <a:ext cx="78430" cy="109348"/>
          </a:xfrm>
          <a:prstGeom prst="rect">
            <a:avLst/>
          </a:prstGeom>
        </p:spPr>
      </p:pic>
      <p:pic>
        <p:nvPicPr>
          <p:cNvPr id="2350" name="Picture 2349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29672" y="4342470"/>
            <a:ext cx="78430" cy="109348"/>
          </a:xfrm>
          <a:prstGeom prst="rect">
            <a:avLst/>
          </a:prstGeom>
        </p:spPr>
      </p:pic>
      <p:pic>
        <p:nvPicPr>
          <p:cNvPr id="2351" name="Picture 2350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37451" y="4451818"/>
            <a:ext cx="78430" cy="109348"/>
          </a:xfrm>
          <a:prstGeom prst="rect">
            <a:avLst/>
          </a:prstGeom>
        </p:spPr>
      </p:pic>
      <p:pic>
        <p:nvPicPr>
          <p:cNvPr id="2352" name="Picture 2351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29672" y="4451818"/>
            <a:ext cx="78430" cy="109348"/>
          </a:xfrm>
          <a:prstGeom prst="rect">
            <a:avLst/>
          </a:prstGeom>
        </p:spPr>
      </p:pic>
      <p:pic>
        <p:nvPicPr>
          <p:cNvPr id="2353" name="Picture 2352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37451" y="4561166"/>
            <a:ext cx="78430" cy="109348"/>
          </a:xfrm>
          <a:prstGeom prst="rect">
            <a:avLst/>
          </a:prstGeom>
        </p:spPr>
      </p:pic>
      <p:pic>
        <p:nvPicPr>
          <p:cNvPr id="2354" name="Picture 2353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29672" y="4561166"/>
            <a:ext cx="78430" cy="109348"/>
          </a:xfrm>
          <a:prstGeom prst="rect">
            <a:avLst/>
          </a:prstGeom>
        </p:spPr>
      </p:pic>
      <p:pic>
        <p:nvPicPr>
          <p:cNvPr id="2355" name="Picture 2354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24123" y="3577034"/>
            <a:ext cx="78430" cy="109348"/>
          </a:xfrm>
          <a:prstGeom prst="rect">
            <a:avLst/>
          </a:prstGeom>
        </p:spPr>
      </p:pic>
      <p:pic>
        <p:nvPicPr>
          <p:cNvPr id="2357" name="Picture 2356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24123" y="3686382"/>
            <a:ext cx="78430" cy="109348"/>
          </a:xfrm>
          <a:prstGeom prst="rect">
            <a:avLst/>
          </a:prstGeom>
        </p:spPr>
      </p:pic>
      <p:pic>
        <p:nvPicPr>
          <p:cNvPr id="2359" name="Picture 2358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24123" y="3795730"/>
            <a:ext cx="78430" cy="109348"/>
          </a:xfrm>
          <a:prstGeom prst="rect">
            <a:avLst/>
          </a:prstGeom>
        </p:spPr>
      </p:pic>
      <p:cxnSp>
        <p:nvCxnSpPr>
          <p:cNvPr id="2370" name="Straight Connector 2369"/>
          <p:cNvCxnSpPr/>
          <p:nvPr/>
        </p:nvCxnSpPr>
        <p:spPr>
          <a:xfrm>
            <a:off x="1920737" y="3544150"/>
            <a:ext cx="999066" cy="0"/>
          </a:xfrm>
          <a:prstGeom prst="line">
            <a:avLst/>
          </a:prstGeom>
          <a:ln w="12700" cmpd="sng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71" name="Straight Connector 2370"/>
          <p:cNvCxnSpPr/>
          <p:nvPr/>
        </p:nvCxnSpPr>
        <p:spPr>
          <a:xfrm>
            <a:off x="2919803" y="3544150"/>
            <a:ext cx="0" cy="1168400"/>
          </a:xfrm>
          <a:prstGeom prst="line">
            <a:avLst/>
          </a:prstGeom>
          <a:ln w="12700" cmpd="sng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72" name="Straight Connector 2371"/>
          <p:cNvCxnSpPr/>
          <p:nvPr/>
        </p:nvCxnSpPr>
        <p:spPr>
          <a:xfrm>
            <a:off x="1920737" y="3539574"/>
            <a:ext cx="0" cy="1168400"/>
          </a:xfrm>
          <a:prstGeom prst="line">
            <a:avLst/>
          </a:prstGeom>
          <a:ln w="12700" cmpd="sng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73" name="Straight Connector 2372"/>
          <p:cNvCxnSpPr/>
          <p:nvPr/>
        </p:nvCxnSpPr>
        <p:spPr>
          <a:xfrm>
            <a:off x="1920737" y="4707974"/>
            <a:ext cx="999066" cy="0"/>
          </a:xfrm>
          <a:prstGeom prst="line">
            <a:avLst/>
          </a:prstGeom>
          <a:ln w="12700" cmpd="sng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2374" name="Picture 2373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70780" y="5151834"/>
            <a:ext cx="78430" cy="109348"/>
          </a:xfrm>
          <a:prstGeom prst="rect">
            <a:avLst/>
          </a:prstGeom>
        </p:spPr>
      </p:pic>
      <p:pic>
        <p:nvPicPr>
          <p:cNvPr id="2375" name="Picture 2374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63001" y="5151834"/>
            <a:ext cx="78430" cy="109348"/>
          </a:xfrm>
          <a:prstGeom prst="rect">
            <a:avLst/>
          </a:prstGeom>
        </p:spPr>
      </p:pic>
      <p:pic>
        <p:nvPicPr>
          <p:cNvPr id="2376" name="Picture 2375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70780" y="5261182"/>
            <a:ext cx="78430" cy="109348"/>
          </a:xfrm>
          <a:prstGeom prst="rect">
            <a:avLst/>
          </a:prstGeom>
        </p:spPr>
      </p:pic>
      <p:pic>
        <p:nvPicPr>
          <p:cNvPr id="2377" name="Picture 2376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63001" y="5261182"/>
            <a:ext cx="78430" cy="109348"/>
          </a:xfrm>
          <a:prstGeom prst="rect">
            <a:avLst/>
          </a:prstGeom>
        </p:spPr>
      </p:pic>
      <p:pic>
        <p:nvPicPr>
          <p:cNvPr id="2378" name="Picture 2377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70780" y="5370530"/>
            <a:ext cx="78430" cy="109348"/>
          </a:xfrm>
          <a:prstGeom prst="rect">
            <a:avLst/>
          </a:prstGeom>
        </p:spPr>
      </p:pic>
      <p:pic>
        <p:nvPicPr>
          <p:cNvPr id="2379" name="Picture 2378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63001" y="5370530"/>
            <a:ext cx="78430" cy="109348"/>
          </a:xfrm>
          <a:prstGeom prst="rect">
            <a:avLst/>
          </a:prstGeom>
        </p:spPr>
      </p:pic>
      <p:pic>
        <p:nvPicPr>
          <p:cNvPr id="2380" name="Picture 2379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70780" y="5479878"/>
            <a:ext cx="78430" cy="109348"/>
          </a:xfrm>
          <a:prstGeom prst="rect">
            <a:avLst/>
          </a:prstGeom>
        </p:spPr>
      </p:pic>
      <p:pic>
        <p:nvPicPr>
          <p:cNvPr id="2381" name="Picture 2380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63001" y="5479878"/>
            <a:ext cx="78430" cy="109348"/>
          </a:xfrm>
          <a:prstGeom prst="rect">
            <a:avLst/>
          </a:prstGeom>
        </p:spPr>
      </p:pic>
      <p:pic>
        <p:nvPicPr>
          <p:cNvPr id="2382" name="Picture 2381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70780" y="5589226"/>
            <a:ext cx="78430" cy="109348"/>
          </a:xfrm>
          <a:prstGeom prst="rect">
            <a:avLst/>
          </a:prstGeom>
        </p:spPr>
      </p:pic>
      <p:pic>
        <p:nvPicPr>
          <p:cNvPr id="2383" name="Picture 2382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63001" y="5589226"/>
            <a:ext cx="78430" cy="109348"/>
          </a:xfrm>
          <a:prstGeom prst="rect">
            <a:avLst/>
          </a:prstGeom>
        </p:spPr>
      </p:pic>
      <p:pic>
        <p:nvPicPr>
          <p:cNvPr id="2384" name="Picture 2383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70780" y="5698574"/>
            <a:ext cx="78430" cy="109348"/>
          </a:xfrm>
          <a:prstGeom prst="rect">
            <a:avLst/>
          </a:prstGeom>
        </p:spPr>
      </p:pic>
      <p:pic>
        <p:nvPicPr>
          <p:cNvPr id="2385" name="Picture 2384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63001" y="5698574"/>
            <a:ext cx="78430" cy="109348"/>
          </a:xfrm>
          <a:prstGeom prst="rect">
            <a:avLst/>
          </a:prstGeom>
        </p:spPr>
      </p:pic>
      <p:pic>
        <p:nvPicPr>
          <p:cNvPr id="2386" name="Picture 2385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70780" y="5807922"/>
            <a:ext cx="78430" cy="109348"/>
          </a:xfrm>
          <a:prstGeom prst="rect">
            <a:avLst/>
          </a:prstGeom>
        </p:spPr>
      </p:pic>
      <p:pic>
        <p:nvPicPr>
          <p:cNvPr id="2387" name="Picture 2386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63001" y="5807922"/>
            <a:ext cx="78430" cy="109348"/>
          </a:xfrm>
          <a:prstGeom prst="rect">
            <a:avLst/>
          </a:prstGeom>
        </p:spPr>
      </p:pic>
      <p:pic>
        <p:nvPicPr>
          <p:cNvPr id="2388" name="Picture 2387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70780" y="5917270"/>
            <a:ext cx="78430" cy="109348"/>
          </a:xfrm>
          <a:prstGeom prst="rect">
            <a:avLst/>
          </a:prstGeom>
        </p:spPr>
      </p:pic>
      <p:pic>
        <p:nvPicPr>
          <p:cNvPr id="2389" name="Picture 2388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63001" y="5917270"/>
            <a:ext cx="78430" cy="109348"/>
          </a:xfrm>
          <a:prstGeom prst="rect">
            <a:avLst/>
          </a:prstGeom>
        </p:spPr>
      </p:pic>
      <p:pic>
        <p:nvPicPr>
          <p:cNvPr id="2390" name="Picture 2389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70780" y="6026618"/>
            <a:ext cx="78430" cy="109348"/>
          </a:xfrm>
          <a:prstGeom prst="rect">
            <a:avLst/>
          </a:prstGeom>
        </p:spPr>
      </p:pic>
      <p:pic>
        <p:nvPicPr>
          <p:cNvPr id="2391" name="Picture 2390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63001" y="6026618"/>
            <a:ext cx="78430" cy="109348"/>
          </a:xfrm>
          <a:prstGeom prst="rect">
            <a:avLst/>
          </a:prstGeom>
        </p:spPr>
      </p:pic>
      <p:pic>
        <p:nvPicPr>
          <p:cNvPr id="2392" name="Picture 2391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70780" y="6135966"/>
            <a:ext cx="78430" cy="109348"/>
          </a:xfrm>
          <a:prstGeom prst="rect">
            <a:avLst/>
          </a:prstGeom>
        </p:spPr>
      </p:pic>
      <p:pic>
        <p:nvPicPr>
          <p:cNvPr id="2393" name="Picture 2392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63001" y="6135966"/>
            <a:ext cx="78430" cy="109348"/>
          </a:xfrm>
          <a:prstGeom prst="rect">
            <a:avLst/>
          </a:prstGeom>
        </p:spPr>
      </p:pic>
      <p:pic>
        <p:nvPicPr>
          <p:cNvPr id="2394" name="Picture 2393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57452" y="5151834"/>
            <a:ext cx="78430" cy="109348"/>
          </a:xfrm>
          <a:prstGeom prst="rect">
            <a:avLst/>
          </a:prstGeom>
        </p:spPr>
      </p:pic>
      <p:pic>
        <p:nvPicPr>
          <p:cNvPr id="2395" name="Picture 2394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49673" y="5151834"/>
            <a:ext cx="78430" cy="109348"/>
          </a:xfrm>
          <a:prstGeom prst="rect">
            <a:avLst/>
          </a:prstGeom>
        </p:spPr>
      </p:pic>
      <p:pic>
        <p:nvPicPr>
          <p:cNvPr id="2396" name="Picture 2395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57452" y="5261182"/>
            <a:ext cx="78430" cy="109348"/>
          </a:xfrm>
          <a:prstGeom prst="rect">
            <a:avLst/>
          </a:prstGeom>
        </p:spPr>
      </p:pic>
      <p:pic>
        <p:nvPicPr>
          <p:cNvPr id="2397" name="Picture 2396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49673" y="5261182"/>
            <a:ext cx="78430" cy="109348"/>
          </a:xfrm>
          <a:prstGeom prst="rect">
            <a:avLst/>
          </a:prstGeom>
        </p:spPr>
      </p:pic>
      <p:pic>
        <p:nvPicPr>
          <p:cNvPr id="2398" name="Picture 2397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57452" y="5370530"/>
            <a:ext cx="78430" cy="109348"/>
          </a:xfrm>
          <a:prstGeom prst="rect">
            <a:avLst/>
          </a:prstGeom>
        </p:spPr>
      </p:pic>
      <p:pic>
        <p:nvPicPr>
          <p:cNvPr id="2399" name="Picture 2398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49673" y="5370530"/>
            <a:ext cx="78430" cy="109348"/>
          </a:xfrm>
          <a:prstGeom prst="rect">
            <a:avLst/>
          </a:prstGeom>
        </p:spPr>
      </p:pic>
      <p:pic>
        <p:nvPicPr>
          <p:cNvPr id="2400" name="Picture 2399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57452" y="5479878"/>
            <a:ext cx="78430" cy="109348"/>
          </a:xfrm>
          <a:prstGeom prst="rect">
            <a:avLst/>
          </a:prstGeom>
        </p:spPr>
      </p:pic>
      <p:pic>
        <p:nvPicPr>
          <p:cNvPr id="2401" name="Picture 2400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49673" y="5479878"/>
            <a:ext cx="78430" cy="109348"/>
          </a:xfrm>
          <a:prstGeom prst="rect">
            <a:avLst/>
          </a:prstGeom>
        </p:spPr>
      </p:pic>
      <p:pic>
        <p:nvPicPr>
          <p:cNvPr id="2402" name="Picture 2401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57452" y="5589226"/>
            <a:ext cx="78430" cy="109348"/>
          </a:xfrm>
          <a:prstGeom prst="rect">
            <a:avLst/>
          </a:prstGeom>
        </p:spPr>
      </p:pic>
      <p:pic>
        <p:nvPicPr>
          <p:cNvPr id="2403" name="Picture 2402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49673" y="5589226"/>
            <a:ext cx="78430" cy="109348"/>
          </a:xfrm>
          <a:prstGeom prst="rect">
            <a:avLst/>
          </a:prstGeom>
        </p:spPr>
      </p:pic>
      <p:pic>
        <p:nvPicPr>
          <p:cNvPr id="2404" name="Picture 2403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57452" y="5698574"/>
            <a:ext cx="78430" cy="109348"/>
          </a:xfrm>
          <a:prstGeom prst="rect">
            <a:avLst/>
          </a:prstGeom>
        </p:spPr>
      </p:pic>
      <p:pic>
        <p:nvPicPr>
          <p:cNvPr id="2405" name="Picture 2404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49673" y="5698574"/>
            <a:ext cx="78430" cy="109348"/>
          </a:xfrm>
          <a:prstGeom prst="rect">
            <a:avLst/>
          </a:prstGeom>
        </p:spPr>
      </p:pic>
      <p:pic>
        <p:nvPicPr>
          <p:cNvPr id="2406" name="Picture 2405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57452" y="5807922"/>
            <a:ext cx="78430" cy="109348"/>
          </a:xfrm>
          <a:prstGeom prst="rect">
            <a:avLst/>
          </a:prstGeom>
        </p:spPr>
      </p:pic>
      <p:pic>
        <p:nvPicPr>
          <p:cNvPr id="2407" name="Picture 2406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49673" y="5807922"/>
            <a:ext cx="78430" cy="109348"/>
          </a:xfrm>
          <a:prstGeom prst="rect">
            <a:avLst/>
          </a:prstGeom>
        </p:spPr>
      </p:pic>
      <p:pic>
        <p:nvPicPr>
          <p:cNvPr id="2408" name="Picture 2407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57452" y="5917270"/>
            <a:ext cx="78430" cy="109348"/>
          </a:xfrm>
          <a:prstGeom prst="rect">
            <a:avLst/>
          </a:prstGeom>
        </p:spPr>
      </p:pic>
      <p:pic>
        <p:nvPicPr>
          <p:cNvPr id="2410" name="Picture 2409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57452" y="6026618"/>
            <a:ext cx="78430" cy="109348"/>
          </a:xfrm>
          <a:prstGeom prst="rect">
            <a:avLst/>
          </a:prstGeom>
        </p:spPr>
      </p:pic>
      <p:pic>
        <p:nvPicPr>
          <p:cNvPr id="2412" name="Picture 2411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57452" y="6135966"/>
            <a:ext cx="78430" cy="109348"/>
          </a:xfrm>
          <a:prstGeom prst="rect">
            <a:avLst/>
          </a:prstGeom>
        </p:spPr>
      </p:pic>
      <p:cxnSp>
        <p:nvCxnSpPr>
          <p:cNvPr id="2449" name="Straight Connector 2448"/>
          <p:cNvCxnSpPr/>
          <p:nvPr/>
        </p:nvCxnSpPr>
        <p:spPr>
          <a:xfrm>
            <a:off x="1925126" y="5118950"/>
            <a:ext cx="999066" cy="0"/>
          </a:xfrm>
          <a:prstGeom prst="line">
            <a:avLst/>
          </a:prstGeom>
          <a:ln w="12700" cmpd="sng"/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450" name="Straight Connector 2449"/>
          <p:cNvCxnSpPr/>
          <p:nvPr/>
        </p:nvCxnSpPr>
        <p:spPr>
          <a:xfrm>
            <a:off x="2924192" y="5114374"/>
            <a:ext cx="0" cy="1168400"/>
          </a:xfrm>
          <a:prstGeom prst="line">
            <a:avLst/>
          </a:prstGeom>
          <a:ln w="12700" cmpd="sng"/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451" name="Straight Connector 2450"/>
          <p:cNvCxnSpPr/>
          <p:nvPr/>
        </p:nvCxnSpPr>
        <p:spPr>
          <a:xfrm>
            <a:off x="1930529" y="5114374"/>
            <a:ext cx="0" cy="1168400"/>
          </a:xfrm>
          <a:prstGeom prst="line">
            <a:avLst/>
          </a:prstGeom>
          <a:ln w="12700" cmpd="sng"/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452" name="Straight Connector 2451"/>
          <p:cNvCxnSpPr/>
          <p:nvPr/>
        </p:nvCxnSpPr>
        <p:spPr>
          <a:xfrm>
            <a:off x="1925126" y="6282774"/>
            <a:ext cx="999066" cy="0"/>
          </a:xfrm>
          <a:prstGeom prst="line">
            <a:avLst/>
          </a:prstGeom>
          <a:ln w="12700" cmpd="sng"/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2453" name="Picture 2452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15025" y="358183"/>
            <a:ext cx="78430" cy="109348"/>
          </a:xfrm>
          <a:prstGeom prst="rect">
            <a:avLst/>
          </a:prstGeom>
        </p:spPr>
      </p:pic>
      <p:pic>
        <p:nvPicPr>
          <p:cNvPr id="2454" name="Picture 2453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07246" y="358183"/>
            <a:ext cx="78430" cy="109348"/>
          </a:xfrm>
          <a:prstGeom prst="rect">
            <a:avLst/>
          </a:prstGeom>
        </p:spPr>
      </p:pic>
      <p:pic>
        <p:nvPicPr>
          <p:cNvPr id="2455" name="Picture 2454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15025" y="467531"/>
            <a:ext cx="78430" cy="109348"/>
          </a:xfrm>
          <a:prstGeom prst="rect">
            <a:avLst/>
          </a:prstGeom>
        </p:spPr>
      </p:pic>
      <p:pic>
        <p:nvPicPr>
          <p:cNvPr id="2456" name="Picture 2455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07246" y="467531"/>
            <a:ext cx="78430" cy="109348"/>
          </a:xfrm>
          <a:prstGeom prst="rect">
            <a:avLst/>
          </a:prstGeom>
        </p:spPr>
      </p:pic>
      <p:pic>
        <p:nvPicPr>
          <p:cNvPr id="2457" name="Picture 2456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15025" y="576879"/>
            <a:ext cx="78430" cy="109348"/>
          </a:xfrm>
          <a:prstGeom prst="rect">
            <a:avLst/>
          </a:prstGeom>
        </p:spPr>
      </p:pic>
      <p:pic>
        <p:nvPicPr>
          <p:cNvPr id="2458" name="Picture 2457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07246" y="576879"/>
            <a:ext cx="78430" cy="109348"/>
          </a:xfrm>
          <a:prstGeom prst="rect">
            <a:avLst/>
          </a:prstGeom>
        </p:spPr>
      </p:pic>
      <p:pic>
        <p:nvPicPr>
          <p:cNvPr id="2459" name="Picture 2458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15025" y="686227"/>
            <a:ext cx="78430" cy="109348"/>
          </a:xfrm>
          <a:prstGeom prst="rect">
            <a:avLst/>
          </a:prstGeom>
        </p:spPr>
      </p:pic>
      <p:pic>
        <p:nvPicPr>
          <p:cNvPr id="2460" name="Picture 2459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07246" y="686227"/>
            <a:ext cx="78430" cy="109348"/>
          </a:xfrm>
          <a:prstGeom prst="rect">
            <a:avLst/>
          </a:prstGeom>
        </p:spPr>
      </p:pic>
      <p:pic>
        <p:nvPicPr>
          <p:cNvPr id="2461" name="Picture 2460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15025" y="795575"/>
            <a:ext cx="78430" cy="109348"/>
          </a:xfrm>
          <a:prstGeom prst="rect">
            <a:avLst/>
          </a:prstGeom>
        </p:spPr>
      </p:pic>
      <p:pic>
        <p:nvPicPr>
          <p:cNvPr id="2462" name="Picture 2461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07246" y="795575"/>
            <a:ext cx="78430" cy="109348"/>
          </a:xfrm>
          <a:prstGeom prst="rect">
            <a:avLst/>
          </a:prstGeom>
        </p:spPr>
      </p:pic>
      <p:pic>
        <p:nvPicPr>
          <p:cNvPr id="2463" name="Picture 2462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15025" y="904923"/>
            <a:ext cx="78430" cy="109348"/>
          </a:xfrm>
          <a:prstGeom prst="rect">
            <a:avLst/>
          </a:prstGeom>
        </p:spPr>
      </p:pic>
      <p:pic>
        <p:nvPicPr>
          <p:cNvPr id="2464" name="Picture 2463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07246" y="904923"/>
            <a:ext cx="78430" cy="109348"/>
          </a:xfrm>
          <a:prstGeom prst="rect">
            <a:avLst/>
          </a:prstGeom>
        </p:spPr>
      </p:pic>
      <p:pic>
        <p:nvPicPr>
          <p:cNvPr id="2465" name="Picture 2464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15025" y="1014271"/>
            <a:ext cx="78430" cy="109348"/>
          </a:xfrm>
          <a:prstGeom prst="rect">
            <a:avLst/>
          </a:prstGeom>
        </p:spPr>
      </p:pic>
      <p:pic>
        <p:nvPicPr>
          <p:cNvPr id="2466" name="Picture 2465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07246" y="1014271"/>
            <a:ext cx="78430" cy="109348"/>
          </a:xfrm>
          <a:prstGeom prst="rect">
            <a:avLst/>
          </a:prstGeom>
        </p:spPr>
      </p:pic>
      <p:pic>
        <p:nvPicPr>
          <p:cNvPr id="2467" name="Picture 2466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15025" y="1123619"/>
            <a:ext cx="78430" cy="109348"/>
          </a:xfrm>
          <a:prstGeom prst="rect">
            <a:avLst/>
          </a:prstGeom>
        </p:spPr>
      </p:pic>
      <p:pic>
        <p:nvPicPr>
          <p:cNvPr id="2468" name="Picture 2467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07246" y="1123619"/>
            <a:ext cx="78430" cy="109348"/>
          </a:xfrm>
          <a:prstGeom prst="rect">
            <a:avLst/>
          </a:prstGeom>
        </p:spPr>
      </p:pic>
      <p:pic>
        <p:nvPicPr>
          <p:cNvPr id="2469" name="Picture 2468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15025" y="1232967"/>
            <a:ext cx="78430" cy="109348"/>
          </a:xfrm>
          <a:prstGeom prst="rect">
            <a:avLst/>
          </a:prstGeom>
        </p:spPr>
      </p:pic>
      <p:pic>
        <p:nvPicPr>
          <p:cNvPr id="2470" name="Picture 2469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07246" y="1232967"/>
            <a:ext cx="78430" cy="109348"/>
          </a:xfrm>
          <a:prstGeom prst="rect">
            <a:avLst/>
          </a:prstGeom>
        </p:spPr>
      </p:pic>
      <p:pic>
        <p:nvPicPr>
          <p:cNvPr id="2471" name="Picture 2470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15025" y="1342315"/>
            <a:ext cx="78430" cy="109348"/>
          </a:xfrm>
          <a:prstGeom prst="rect">
            <a:avLst/>
          </a:prstGeom>
        </p:spPr>
      </p:pic>
      <p:pic>
        <p:nvPicPr>
          <p:cNvPr id="2472" name="Picture 2471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07246" y="1342315"/>
            <a:ext cx="78430" cy="109348"/>
          </a:xfrm>
          <a:prstGeom prst="rect">
            <a:avLst/>
          </a:prstGeom>
        </p:spPr>
      </p:pic>
      <p:pic>
        <p:nvPicPr>
          <p:cNvPr id="2473" name="Picture 2472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1697" y="358183"/>
            <a:ext cx="78430" cy="109348"/>
          </a:xfrm>
          <a:prstGeom prst="rect">
            <a:avLst/>
          </a:prstGeom>
        </p:spPr>
      </p:pic>
      <p:pic>
        <p:nvPicPr>
          <p:cNvPr id="2474" name="Picture 2473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93918" y="358183"/>
            <a:ext cx="78430" cy="109348"/>
          </a:xfrm>
          <a:prstGeom prst="rect">
            <a:avLst/>
          </a:prstGeom>
        </p:spPr>
      </p:pic>
      <p:pic>
        <p:nvPicPr>
          <p:cNvPr id="2475" name="Picture 2474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1697" y="467531"/>
            <a:ext cx="78430" cy="109348"/>
          </a:xfrm>
          <a:prstGeom prst="rect">
            <a:avLst/>
          </a:prstGeom>
        </p:spPr>
      </p:pic>
      <p:pic>
        <p:nvPicPr>
          <p:cNvPr id="2476" name="Picture 2475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93918" y="467531"/>
            <a:ext cx="78430" cy="109348"/>
          </a:xfrm>
          <a:prstGeom prst="rect">
            <a:avLst/>
          </a:prstGeom>
        </p:spPr>
      </p:pic>
      <p:pic>
        <p:nvPicPr>
          <p:cNvPr id="2477" name="Picture 2476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1697" y="576879"/>
            <a:ext cx="78430" cy="109348"/>
          </a:xfrm>
          <a:prstGeom prst="rect">
            <a:avLst/>
          </a:prstGeom>
        </p:spPr>
      </p:pic>
      <p:pic>
        <p:nvPicPr>
          <p:cNvPr id="2478" name="Picture 2477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93918" y="576879"/>
            <a:ext cx="78430" cy="109348"/>
          </a:xfrm>
          <a:prstGeom prst="rect">
            <a:avLst/>
          </a:prstGeom>
        </p:spPr>
      </p:pic>
      <p:pic>
        <p:nvPicPr>
          <p:cNvPr id="2479" name="Picture 2478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1697" y="686227"/>
            <a:ext cx="78430" cy="109348"/>
          </a:xfrm>
          <a:prstGeom prst="rect">
            <a:avLst/>
          </a:prstGeom>
        </p:spPr>
      </p:pic>
      <p:pic>
        <p:nvPicPr>
          <p:cNvPr id="2480" name="Picture 2479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93918" y="686227"/>
            <a:ext cx="78430" cy="109348"/>
          </a:xfrm>
          <a:prstGeom prst="rect">
            <a:avLst/>
          </a:prstGeom>
        </p:spPr>
      </p:pic>
      <p:pic>
        <p:nvPicPr>
          <p:cNvPr id="2481" name="Picture 2480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1697" y="795575"/>
            <a:ext cx="78430" cy="109348"/>
          </a:xfrm>
          <a:prstGeom prst="rect">
            <a:avLst/>
          </a:prstGeom>
        </p:spPr>
      </p:pic>
      <p:pic>
        <p:nvPicPr>
          <p:cNvPr id="2482" name="Picture 2481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93918" y="795575"/>
            <a:ext cx="78430" cy="109348"/>
          </a:xfrm>
          <a:prstGeom prst="rect">
            <a:avLst/>
          </a:prstGeom>
        </p:spPr>
      </p:pic>
      <p:pic>
        <p:nvPicPr>
          <p:cNvPr id="2483" name="Picture 2482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1697" y="904923"/>
            <a:ext cx="78430" cy="109348"/>
          </a:xfrm>
          <a:prstGeom prst="rect">
            <a:avLst/>
          </a:prstGeom>
        </p:spPr>
      </p:pic>
      <p:pic>
        <p:nvPicPr>
          <p:cNvPr id="2484" name="Picture 2483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93918" y="904923"/>
            <a:ext cx="78430" cy="109348"/>
          </a:xfrm>
          <a:prstGeom prst="rect">
            <a:avLst/>
          </a:prstGeom>
        </p:spPr>
      </p:pic>
      <p:pic>
        <p:nvPicPr>
          <p:cNvPr id="2485" name="Picture 2484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1697" y="1014271"/>
            <a:ext cx="78430" cy="109348"/>
          </a:xfrm>
          <a:prstGeom prst="rect">
            <a:avLst/>
          </a:prstGeom>
        </p:spPr>
      </p:pic>
      <p:pic>
        <p:nvPicPr>
          <p:cNvPr id="2486" name="Picture 2485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93918" y="1014271"/>
            <a:ext cx="78430" cy="109348"/>
          </a:xfrm>
          <a:prstGeom prst="rect">
            <a:avLst/>
          </a:prstGeom>
        </p:spPr>
      </p:pic>
      <p:pic>
        <p:nvPicPr>
          <p:cNvPr id="2487" name="Picture 2486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1697" y="1123619"/>
            <a:ext cx="78430" cy="109348"/>
          </a:xfrm>
          <a:prstGeom prst="rect">
            <a:avLst/>
          </a:prstGeom>
        </p:spPr>
      </p:pic>
      <p:pic>
        <p:nvPicPr>
          <p:cNvPr id="2488" name="Picture 2487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93918" y="1123619"/>
            <a:ext cx="78430" cy="109348"/>
          </a:xfrm>
          <a:prstGeom prst="rect">
            <a:avLst/>
          </a:prstGeom>
        </p:spPr>
      </p:pic>
      <p:pic>
        <p:nvPicPr>
          <p:cNvPr id="2489" name="Picture 2488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1697" y="1232967"/>
            <a:ext cx="78430" cy="109348"/>
          </a:xfrm>
          <a:prstGeom prst="rect">
            <a:avLst/>
          </a:prstGeom>
        </p:spPr>
      </p:pic>
      <p:pic>
        <p:nvPicPr>
          <p:cNvPr id="2490" name="Picture 2489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93918" y="1232967"/>
            <a:ext cx="78430" cy="109348"/>
          </a:xfrm>
          <a:prstGeom prst="rect">
            <a:avLst/>
          </a:prstGeom>
        </p:spPr>
      </p:pic>
      <p:pic>
        <p:nvPicPr>
          <p:cNvPr id="2491" name="Picture 2490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1697" y="1342315"/>
            <a:ext cx="78430" cy="109348"/>
          </a:xfrm>
          <a:prstGeom prst="rect">
            <a:avLst/>
          </a:prstGeom>
        </p:spPr>
      </p:pic>
      <p:pic>
        <p:nvPicPr>
          <p:cNvPr id="2492" name="Picture 2491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93918" y="1342315"/>
            <a:ext cx="78430" cy="109348"/>
          </a:xfrm>
          <a:prstGeom prst="rect">
            <a:avLst/>
          </a:prstGeom>
        </p:spPr>
      </p:pic>
      <p:pic>
        <p:nvPicPr>
          <p:cNvPr id="2493" name="Picture 2492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86085" y="358183"/>
            <a:ext cx="78430" cy="109348"/>
          </a:xfrm>
          <a:prstGeom prst="rect">
            <a:avLst/>
          </a:prstGeom>
        </p:spPr>
      </p:pic>
      <p:pic>
        <p:nvPicPr>
          <p:cNvPr id="2494" name="Picture 2493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78306" y="358183"/>
            <a:ext cx="78430" cy="109348"/>
          </a:xfrm>
          <a:prstGeom prst="rect">
            <a:avLst/>
          </a:prstGeom>
        </p:spPr>
      </p:pic>
      <p:pic>
        <p:nvPicPr>
          <p:cNvPr id="2495" name="Picture 2494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86085" y="467531"/>
            <a:ext cx="78430" cy="109348"/>
          </a:xfrm>
          <a:prstGeom prst="rect">
            <a:avLst/>
          </a:prstGeom>
        </p:spPr>
      </p:pic>
      <p:pic>
        <p:nvPicPr>
          <p:cNvPr id="2496" name="Picture 2495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78306" y="467531"/>
            <a:ext cx="78430" cy="109348"/>
          </a:xfrm>
          <a:prstGeom prst="rect">
            <a:avLst/>
          </a:prstGeom>
        </p:spPr>
      </p:pic>
      <p:pic>
        <p:nvPicPr>
          <p:cNvPr id="2497" name="Picture 2496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86085" y="576879"/>
            <a:ext cx="78430" cy="109348"/>
          </a:xfrm>
          <a:prstGeom prst="rect">
            <a:avLst/>
          </a:prstGeom>
        </p:spPr>
      </p:pic>
      <p:pic>
        <p:nvPicPr>
          <p:cNvPr id="2498" name="Picture 2497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78306" y="576879"/>
            <a:ext cx="78430" cy="109348"/>
          </a:xfrm>
          <a:prstGeom prst="rect">
            <a:avLst/>
          </a:prstGeom>
        </p:spPr>
      </p:pic>
      <p:pic>
        <p:nvPicPr>
          <p:cNvPr id="2499" name="Picture 2498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86085" y="686227"/>
            <a:ext cx="78430" cy="109348"/>
          </a:xfrm>
          <a:prstGeom prst="rect">
            <a:avLst/>
          </a:prstGeom>
        </p:spPr>
      </p:pic>
      <p:pic>
        <p:nvPicPr>
          <p:cNvPr id="2500" name="Picture 2499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78306" y="686227"/>
            <a:ext cx="78430" cy="109348"/>
          </a:xfrm>
          <a:prstGeom prst="rect">
            <a:avLst/>
          </a:prstGeom>
        </p:spPr>
      </p:pic>
      <p:pic>
        <p:nvPicPr>
          <p:cNvPr id="2501" name="Picture 2500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86085" y="795575"/>
            <a:ext cx="78430" cy="109348"/>
          </a:xfrm>
          <a:prstGeom prst="rect">
            <a:avLst/>
          </a:prstGeom>
        </p:spPr>
      </p:pic>
      <p:pic>
        <p:nvPicPr>
          <p:cNvPr id="2502" name="Picture 2501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78306" y="795575"/>
            <a:ext cx="78430" cy="109348"/>
          </a:xfrm>
          <a:prstGeom prst="rect">
            <a:avLst/>
          </a:prstGeom>
        </p:spPr>
      </p:pic>
      <p:pic>
        <p:nvPicPr>
          <p:cNvPr id="2503" name="Picture 2502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86085" y="904923"/>
            <a:ext cx="78430" cy="109348"/>
          </a:xfrm>
          <a:prstGeom prst="rect">
            <a:avLst/>
          </a:prstGeom>
        </p:spPr>
      </p:pic>
      <p:pic>
        <p:nvPicPr>
          <p:cNvPr id="2504" name="Picture 2503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78306" y="904923"/>
            <a:ext cx="78430" cy="109348"/>
          </a:xfrm>
          <a:prstGeom prst="rect">
            <a:avLst/>
          </a:prstGeom>
        </p:spPr>
      </p:pic>
      <p:pic>
        <p:nvPicPr>
          <p:cNvPr id="2505" name="Picture 2504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86085" y="1014271"/>
            <a:ext cx="78430" cy="109348"/>
          </a:xfrm>
          <a:prstGeom prst="rect">
            <a:avLst/>
          </a:prstGeom>
        </p:spPr>
      </p:pic>
      <p:pic>
        <p:nvPicPr>
          <p:cNvPr id="2506" name="Picture 2505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78306" y="1014271"/>
            <a:ext cx="78430" cy="109348"/>
          </a:xfrm>
          <a:prstGeom prst="rect">
            <a:avLst/>
          </a:prstGeom>
        </p:spPr>
      </p:pic>
      <p:pic>
        <p:nvPicPr>
          <p:cNvPr id="2507" name="Picture 2506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86085" y="1123619"/>
            <a:ext cx="78430" cy="109348"/>
          </a:xfrm>
          <a:prstGeom prst="rect">
            <a:avLst/>
          </a:prstGeom>
        </p:spPr>
      </p:pic>
      <p:pic>
        <p:nvPicPr>
          <p:cNvPr id="2508" name="Picture 2507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78306" y="1123619"/>
            <a:ext cx="78430" cy="109348"/>
          </a:xfrm>
          <a:prstGeom prst="rect">
            <a:avLst/>
          </a:prstGeom>
        </p:spPr>
      </p:pic>
      <p:pic>
        <p:nvPicPr>
          <p:cNvPr id="2509" name="Picture 2508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86085" y="1232967"/>
            <a:ext cx="78430" cy="109348"/>
          </a:xfrm>
          <a:prstGeom prst="rect">
            <a:avLst/>
          </a:prstGeom>
        </p:spPr>
      </p:pic>
      <p:pic>
        <p:nvPicPr>
          <p:cNvPr id="2510" name="Picture 2509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78306" y="1232967"/>
            <a:ext cx="78430" cy="109348"/>
          </a:xfrm>
          <a:prstGeom prst="rect">
            <a:avLst/>
          </a:prstGeom>
        </p:spPr>
      </p:pic>
      <p:pic>
        <p:nvPicPr>
          <p:cNvPr id="2511" name="Picture 2510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86085" y="1342315"/>
            <a:ext cx="78430" cy="109348"/>
          </a:xfrm>
          <a:prstGeom prst="rect">
            <a:avLst/>
          </a:prstGeom>
        </p:spPr>
      </p:pic>
      <p:pic>
        <p:nvPicPr>
          <p:cNvPr id="2512" name="Picture 2511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78306" y="1342315"/>
            <a:ext cx="78430" cy="109348"/>
          </a:xfrm>
          <a:prstGeom prst="rect">
            <a:avLst/>
          </a:prstGeom>
        </p:spPr>
      </p:pic>
      <p:pic>
        <p:nvPicPr>
          <p:cNvPr id="2513" name="Picture 2512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72757" y="358183"/>
            <a:ext cx="78430" cy="109348"/>
          </a:xfrm>
          <a:prstGeom prst="rect">
            <a:avLst/>
          </a:prstGeom>
        </p:spPr>
      </p:pic>
      <p:pic>
        <p:nvPicPr>
          <p:cNvPr id="2514" name="Picture 2513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64978" y="358183"/>
            <a:ext cx="78430" cy="109348"/>
          </a:xfrm>
          <a:prstGeom prst="rect">
            <a:avLst/>
          </a:prstGeom>
        </p:spPr>
      </p:pic>
      <p:pic>
        <p:nvPicPr>
          <p:cNvPr id="2515" name="Picture 2514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72757" y="467531"/>
            <a:ext cx="78430" cy="109348"/>
          </a:xfrm>
          <a:prstGeom prst="rect">
            <a:avLst/>
          </a:prstGeom>
        </p:spPr>
      </p:pic>
      <p:pic>
        <p:nvPicPr>
          <p:cNvPr id="2516" name="Picture 2515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64978" y="467531"/>
            <a:ext cx="78430" cy="109348"/>
          </a:xfrm>
          <a:prstGeom prst="rect">
            <a:avLst/>
          </a:prstGeom>
        </p:spPr>
      </p:pic>
      <p:pic>
        <p:nvPicPr>
          <p:cNvPr id="2517" name="Picture 2516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72757" y="576879"/>
            <a:ext cx="78430" cy="109348"/>
          </a:xfrm>
          <a:prstGeom prst="rect">
            <a:avLst/>
          </a:prstGeom>
        </p:spPr>
      </p:pic>
      <p:pic>
        <p:nvPicPr>
          <p:cNvPr id="2518" name="Picture 2517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64978" y="576879"/>
            <a:ext cx="78430" cy="109348"/>
          </a:xfrm>
          <a:prstGeom prst="rect">
            <a:avLst/>
          </a:prstGeom>
        </p:spPr>
      </p:pic>
      <p:pic>
        <p:nvPicPr>
          <p:cNvPr id="2519" name="Picture 2518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72757" y="686227"/>
            <a:ext cx="78430" cy="109348"/>
          </a:xfrm>
          <a:prstGeom prst="rect">
            <a:avLst/>
          </a:prstGeom>
        </p:spPr>
      </p:pic>
      <p:pic>
        <p:nvPicPr>
          <p:cNvPr id="2520" name="Picture 2519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64978" y="686227"/>
            <a:ext cx="78430" cy="109348"/>
          </a:xfrm>
          <a:prstGeom prst="rect">
            <a:avLst/>
          </a:prstGeom>
        </p:spPr>
      </p:pic>
      <p:pic>
        <p:nvPicPr>
          <p:cNvPr id="2521" name="Picture 2520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72757" y="795575"/>
            <a:ext cx="78430" cy="109348"/>
          </a:xfrm>
          <a:prstGeom prst="rect">
            <a:avLst/>
          </a:prstGeom>
        </p:spPr>
      </p:pic>
      <p:pic>
        <p:nvPicPr>
          <p:cNvPr id="2522" name="Picture 2521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64978" y="795575"/>
            <a:ext cx="78430" cy="109348"/>
          </a:xfrm>
          <a:prstGeom prst="rect">
            <a:avLst/>
          </a:prstGeom>
        </p:spPr>
      </p:pic>
      <p:pic>
        <p:nvPicPr>
          <p:cNvPr id="2523" name="Picture 2522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72757" y="904923"/>
            <a:ext cx="78430" cy="109348"/>
          </a:xfrm>
          <a:prstGeom prst="rect">
            <a:avLst/>
          </a:prstGeom>
        </p:spPr>
      </p:pic>
      <p:pic>
        <p:nvPicPr>
          <p:cNvPr id="2524" name="Picture 2523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64978" y="904923"/>
            <a:ext cx="78430" cy="109348"/>
          </a:xfrm>
          <a:prstGeom prst="rect">
            <a:avLst/>
          </a:prstGeom>
        </p:spPr>
      </p:pic>
      <p:pic>
        <p:nvPicPr>
          <p:cNvPr id="2525" name="Picture 2524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72757" y="1014271"/>
            <a:ext cx="78430" cy="109348"/>
          </a:xfrm>
          <a:prstGeom prst="rect">
            <a:avLst/>
          </a:prstGeom>
        </p:spPr>
      </p:pic>
      <p:pic>
        <p:nvPicPr>
          <p:cNvPr id="2526" name="Picture 2525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64978" y="1014271"/>
            <a:ext cx="78430" cy="109348"/>
          </a:xfrm>
          <a:prstGeom prst="rect">
            <a:avLst/>
          </a:prstGeom>
        </p:spPr>
      </p:pic>
      <p:pic>
        <p:nvPicPr>
          <p:cNvPr id="2527" name="Picture 2526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72757" y="1123619"/>
            <a:ext cx="78430" cy="109348"/>
          </a:xfrm>
          <a:prstGeom prst="rect">
            <a:avLst/>
          </a:prstGeom>
        </p:spPr>
      </p:pic>
      <p:pic>
        <p:nvPicPr>
          <p:cNvPr id="2528" name="Picture 2527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64978" y="1123619"/>
            <a:ext cx="78430" cy="109348"/>
          </a:xfrm>
          <a:prstGeom prst="rect">
            <a:avLst/>
          </a:prstGeom>
        </p:spPr>
      </p:pic>
      <p:pic>
        <p:nvPicPr>
          <p:cNvPr id="2529" name="Picture 2528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72757" y="1232967"/>
            <a:ext cx="78430" cy="109348"/>
          </a:xfrm>
          <a:prstGeom prst="rect">
            <a:avLst/>
          </a:prstGeom>
        </p:spPr>
      </p:pic>
      <p:pic>
        <p:nvPicPr>
          <p:cNvPr id="2530" name="Picture 2529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64978" y="1232967"/>
            <a:ext cx="78430" cy="109348"/>
          </a:xfrm>
          <a:prstGeom prst="rect">
            <a:avLst/>
          </a:prstGeom>
        </p:spPr>
      </p:pic>
      <p:pic>
        <p:nvPicPr>
          <p:cNvPr id="2531" name="Picture 2530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72757" y="1342315"/>
            <a:ext cx="78430" cy="109348"/>
          </a:xfrm>
          <a:prstGeom prst="rect">
            <a:avLst/>
          </a:prstGeom>
        </p:spPr>
      </p:pic>
      <p:pic>
        <p:nvPicPr>
          <p:cNvPr id="2532" name="Picture 2531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64978" y="1342315"/>
            <a:ext cx="78430" cy="109348"/>
          </a:xfrm>
          <a:prstGeom prst="rect">
            <a:avLst/>
          </a:prstGeom>
        </p:spPr>
      </p:pic>
      <p:pic>
        <p:nvPicPr>
          <p:cNvPr id="2533" name="Picture 2532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64372" y="358183"/>
            <a:ext cx="78430" cy="109348"/>
          </a:xfrm>
          <a:prstGeom prst="rect">
            <a:avLst/>
          </a:prstGeom>
        </p:spPr>
      </p:pic>
      <p:pic>
        <p:nvPicPr>
          <p:cNvPr id="2534" name="Picture 2533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56593" y="358183"/>
            <a:ext cx="78430" cy="109348"/>
          </a:xfrm>
          <a:prstGeom prst="rect">
            <a:avLst/>
          </a:prstGeom>
        </p:spPr>
      </p:pic>
      <p:pic>
        <p:nvPicPr>
          <p:cNvPr id="2535" name="Picture 2534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64372" y="467531"/>
            <a:ext cx="78430" cy="109348"/>
          </a:xfrm>
          <a:prstGeom prst="rect">
            <a:avLst/>
          </a:prstGeom>
        </p:spPr>
      </p:pic>
      <p:pic>
        <p:nvPicPr>
          <p:cNvPr id="2536" name="Picture 2535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56593" y="467531"/>
            <a:ext cx="78430" cy="109348"/>
          </a:xfrm>
          <a:prstGeom prst="rect">
            <a:avLst/>
          </a:prstGeom>
        </p:spPr>
      </p:pic>
      <p:pic>
        <p:nvPicPr>
          <p:cNvPr id="2537" name="Picture 2536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64372" y="576879"/>
            <a:ext cx="78430" cy="109348"/>
          </a:xfrm>
          <a:prstGeom prst="rect">
            <a:avLst/>
          </a:prstGeom>
        </p:spPr>
      </p:pic>
      <p:pic>
        <p:nvPicPr>
          <p:cNvPr id="2538" name="Picture 2537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56593" y="576879"/>
            <a:ext cx="78430" cy="109348"/>
          </a:xfrm>
          <a:prstGeom prst="rect">
            <a:avLst/>
          </a:prstGeom>
        </p:spPr>
      </p:pic>
      <p:pic>
        <p:nvPicPr>
          <p:cNvPr id="2539" name="Picture 2538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64372" y="686227"/>
            <a:ext cx="78430" cy="109348"/>
          </a:xfrm>
          <a:prstGeom prst="rect">
            <a:avLst/>
          </a:prstGeom>
        </p:spPr>
      </p:pic>
      <p:pic>
        <p:nvPicPr>
          <p:cNvPr id="2540" name="Picture 2539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56593" y="686227"/>
            <a:ext cx="78430" cy="109348"/>
          </a:xfrm>
          <a:prstGeom prst="rect">
            <a:avLst/>
          </a:prstGeom>
        </p:spPr>
      </p:pic>
      <p:pic>
        <p:nvPicPr>
          <p:cNvPr id="2541" name="Picture 2540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64372" y="795575"/>
            <a:ext cx="78430" cy="109348"/>
          </a:xfrm>
          <a:prstGeom prst="rect">
            <a:avLst/>
          </a:prstGeom>
        </p:spPr>
      </p:pic>
      <p:pic>
        <p:nvPicPr>
          <p:cNvPr id="2542" name="Picture 2541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56593" y="795575"/>
            <a:ext cx="78430" cy="109348"/>
          </a:xfrm>
          <a:prstGeom prst="rect">
            <a:avLst/>
          </a:prstGeom>
        </p:spPr>
      </p:pic>
      <p:pic>
        <p:nvPicPr>
          <p:cNvPr id="2543" name="Picture 2542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64372" y="904923"/>
            <a:ext cx="78430" cy="109348"/>
          </a:xfrm>
          <a:prstGeom prst="rect">
            <a:avLst/>
          </a:prstGeom>
        </p:spPr>
      </p:pic>
      <p:pic>
        <p:nvPicPr>
          <p:cNvPr id="2544" name="Picture 2543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56593" y="904923"/>
            <a:ext cx="78430" cy="109348"/>
          </a:xfrm>
          <a:prstGeom prst="rect">
            <a:avLst/>
          </a:prstGeom>
        </p:spPr>
      </p:pic>
      <p:pic>
        <p:nvPicPr>
          <p:cNvPr id="2545" name="Picture 2544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64372" y="1014271"/>
            <a:ext cx="78430" cy="109348"/>
          </a:xfrm>
          <a:prstGeom prst="rect">
            <a:avLst/>
          </a:prstGeom>
        </p:spPr>
      </p:pic>
      <p:pic>
        <p:nvPicPr>
          <p:cNvPr id="2546" name="Picture 2545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56593" y="1014271"/>
            <a:ext cx="78430" cy="109348"/>
          </a:xfrm>
          <a:prstGeom prst="rect">
            <a:avLst/>
          </a:prstGeom>
        </p:spPr>
      </p:pic>
      <p:pic>
        <p:nvPicPr>
          <p:cNvPr id="2547" name="Picture 2546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64372" y="1123619"/>
            <a:ext cx="78430" cy="109348"/>
          </a:xfrm>
          <a:prstGeom prst="rect">
            <a:avLst/>
          </a:prstGeom>
        </p:spPr>
      </p:pic>
      <p:pic>
        <p:nvPicPr>
          <p:cNvPr id="2548" name="Picture 2547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56593" y="1123619"/>
            <a:ext cx="78430" cy="109348"/>
          </a:xfrm>
          <a:prstGeom prst="rect">
            <a:avLst/>
          </a:prstGeom>
        </p:spPr>
      </p:pic>
      <p:pic>
        <p:nvPicPr>
          <p:cNvPr id="2549" name="Picture 2548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64372" y="1232967"/>
            <a:ext cx="78430" cy="109348"/>
          </a:xfrm>
          <a:prstGeom prst="rect">
            <a:avLst/>
          </a:prstGeom>
        </p:spPr>
      </p:pic>
      <p:pic>
        <p:nvPicPr>
          <p:cNvPr id="2550" name="Picture 2549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56593" y="1232967"/>
            <a:ext cx="78430" cy="109348"/>
          </a:xfrm>
          <a:prstGeom prst="rect">
            <a:avLst/>
          </a:prstGeom>
        </p:spPr>
      </p:pic>
      <p:pic>
        <p:nvPicPr>
          <p:cNvPr id="2551" name="Picture 2550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64372" y="1342315"/>
            <a:ext cx="78430" cy="109348"/>
          </a:xfrm>
          <a:prstGeom prst="rect">
            <a:avLst/>
          </a:prstGeom>
        </p:spPr>
      </p:pic>
      <p:pic>
        <p:nvPicPr>
          <p:cNvPr id="2552" name="Picture 2551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56593" y="1342315"/>
            <a:ext cx="78430" cy="109348"/>
          </a:xfrm>
          <a:prstGeom prst="rect">
            <a:avLst/>
          </a:prstGeom>
        </p:spPr>
      </p:pic>
      <p:pic>
        <p:nvPicPr>
          <p:cNvPr id="2553" name="Picture 2552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18400" y="1928333"/>
            <a:ext cx="78430" cy="109348"/>
          </a:xfrm>
          <a:prstGeom prst="rect">
            <a:avLst/>
          </a:prstGeom>
        </p:spPr>
      </p:pic>
      <p:pic>
        <p:nvPicPr>
          <p:cNvPr id="2554" name="Picture 2553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10621" y="1928333"/>
            <a:ext cx="78430" cy="109348"/>
          </a:xfrm>
          <a:prstGeom prst="rect">
            <a:avLst/>
          </a:prstGeom>
        </p:spPr>
      </p:pic>
      <p:pic>
        <p:nvPicPr>
          <p:cNvPr id="2555" name="Picture 2554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18400" y="2037681"/>
            <a:ext cx="78430" cy="109348"/>
          </a:xfrm>
          <a:prstGeom prst="rect">
            <a:avLst/>
          </a:prstGeom>
        </p:spPr>
      </p:pic>
      <p:pic>
        <p:nvPicPr>
          <p:cNvPr id="2556" name="Picture 2555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10621" y="2037681"/>
            <a:ext cx="78430" cy="109348"/>
          </a:xfrm>
          <a:prstGeom prst="rect">
            <a:avLst/>
          </a:prstGeom>
        </p:spPr>
      </p:pic>
      <p:pic>
        <p:nvPicPr>
          <p:cNvPr id="2557" name="Picture 2556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18400" y="2147029"/>
            <a:ext cx="78430" cy="109348"/>
          </a:xfrm>
          <a:prstGeom prst="rect">
            <a:avLst/>
          </a:prstGeom>
        </p:spPr>
      </p:pic>
      <p:pic>
        <p:nvPicPr>
          <p:cNvPr id="2558" name="Picture 2557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10621" y="2147029"/>
            <a:ext cx="78430" cy="109348"/>
          </a:xfrm>
          <a:prstGeom prst="rect">
            <a:avLst/>
          </a:prstGeom>
        </p:spPr>
      </p:pic>
      <p:pic>
        <p:nvPicPr>
          <p:cNvPr id="2559" name="Picture 2558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18400" y="2256377"/>
            <a:ext cx="78430" cy="109348"/>
          </a:xfrm>
          <a:prstGeom prst="rect">
            <a:avLst/>
          </a:prstGeom>
        </p:spPr>
      </p:pic>
      <p:pic>
        <p:nvPicPr>
          <p:cNvPr id="2560" name="Picture 2559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10621" y="2256377"/>
            <a:ext cx="78430" cy="109348"/>
          </a:xfrm>
          <a:prstGeom prst="rect">
            <a:avLst/>
          </a:prstGeom>
        </p:spPr>
      </p:pic>
      <p:pic>
        <p:nvPicPr>
          <p:cNvPr id="2561" name="Picture 2560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18400" y="2365725"/>
            <a:ext cx="78430" cy="109348"/>
          </a:xfrm>
          <a:prstGeom prst="rect">
            <a:avLst/>
          </a:prstGeom>
        </p:spPr>
      </p:pic>
      <p:pic>
        <p:nvPicPr>
          <p:cNvPr id="2562" name="Picture 2561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10621" y="2365725"/>
            <a:ext cx="78430" cy="109348"/>
          </a:xfrm>
          <a:prstGeom prst="rect">
            <a:avLst/>
          </a:prstGeom>
        </p:spPr>
      </p:pic>
      <p:pic>
        <p:nvPicPr>
          <p:cNvPr id="2563" name="Picture 2562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18400" y="2475073"/>
            <a:ext cx="78430" cy="109348"/>
          </a:xfrm>
          <a:prstGeom prst="rect">
            <a:avLst/>
          </a:prstGeom>
        </p:spPr>
      </p:pic>
      <p:pic>
        <p:nvPicPr>
          <p:cNvPr id="2564" name="Picture 2563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10621" y="2475073"/>
            <a:ext cx="78430" cy="109348"/>
          </a:xfrm>
          <a:prstGeom prst="rect">
            <a:avLst/>
          </a:prstGeom>
        </p:spPr>
      </p:pic>
      <p:pic>
        <p:nvPicPr>
          <p:cNvPr id="2565" name="Picture 2564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18400" y="2584421"/>
            <a:ext cx="78430" cy="109348"/>
          </a:xfrm>
          <a:prstGeom prst="rect">
            <a:avLst/>
          </a:prstGeom>
        </p:spPr>
      </p:pic>
      <p:pic>
        <p:nvPicPr>
          <p:cNvPr id="2566" name="Picture 2565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10621" y="2584421"/>
            <a:ext cx="78430" cy="109348"/>
          </a:xfrm>
          <a:prstGeom prst="rect">
            <a:avLst/>
          </a:prstGeom>
        </p:spPr>
      </p:pic>
      <p:pic>
        <p:nvPicPr>
          <p:cNvPr id="2567" name="Picture 2566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18400" y="2693769"/>
            <a:ext cx="78430" cy="109348"/>
          </a:xfrm>
          <a:prstGeom prst="rect">
            <a:avLst/>
          </a:prstGeom>
        </p:spPr>
      </p:pic>
      <p:pic>
        <p:nvPicPr>
          <p:cNvPr id="2568" name="Picture 2567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10621" y="2693769"/>
            <a:ext cx="78430" cy="109348"/>
          </a:xfrm>
          <a:prstGeom prst="rect">
            <a:avLst/>
          </a:prstGeom>
        </p:spPr>
      </p:pic>
      <p:pic>
        <p:nvPicPr>
          <p:cNvPr id="2569" name="Picture 2568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18400" y="2803117"/>
            <a:ext cx="78430" cy="109348"/>
          </a:xfrm>
          <a:prstGeom prst="rect">
            <a:avLst/>
          </a:prstGeom>
        </p:spPr>
      </p:pic>
      <p:pic>
        <p:nvPicPr>
          <p:cNvPr id="2570" name="Picture 2569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10621" y="2803117"/>
            <a:ext cx="78430" cy="109348"/>
          </a:xfrm>
          <a:prstGeom prst="rect">
            <a:avLst/>
          </a:prstGeom>
        </p:spPr>
      </p:pic>
      <p:pic>
        <p:nvPicPr>
          <p:cNvPr id="2571" name="Picture 2570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18400" y="2912465"/>
            <a:ext cx="78430" cy="109348"/>
          </a:xfrm>
          <a:prstGeom prst="rect">
            <a:avLst/>
          </a:prstGeom>
        </p:spPr>
      </p:pic>
      <p:pic>
        <p:nvPicPr>
          <p:cNvPr id="2572" name="Picture 2571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10621" y="2912465"/>
            <a:ext cx="78430" cy="109348"/>
          </a:xfrm>
          <a:prstGeom prst="rect">
            <a:avLst/>
          </a:prstGeom>
        </p:spPr>
      </p:pic>
      <p:pic>
        <p:nvPicPr>
          <p:cNvPr id="2573" name="Picture 2572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5072" y="1928333"/>
            <a:ext cx="78430" cy="109348"/>
          </a:xfrm>
          <a:prstGeom prst="rect">
            <a:avLst/>
          </a:prstGeom>
        </p:spPr>
      </p:pic>
      <p:pic>
        <p:nvPicPr>
          <p:cNvPr id="2574" name="Picture 2573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97293" y="1928333"/>
            <a:ext cx="78430" cy="109348"/>
          </a:xfrm>
          <a:prstGeom prst="rect">
            <a:avLst/>
          </a:prstGeom>
        </p:spPr>
      </p:pic>
      <p:pic>
        <p:nvPicPr>
          <p:cNvPr id="2575" name="Picture 2574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5072" y="2037681"/>
            <a:ext cx="78430" cy="109348"/>
          </a:xfrm>
          <a:prstGeom prst="rect">
            <a:avLst/>
          </a:prstGeom>
        </p:spPr>
      </p:pic>
      <p:pic>
        <p:nvPicPr>
          <p:cNvPr id="2576" name="Picture 2575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97293" y="2037681"/>
            <a:ext cx="78430" cy="109348"/>
          </a:xfrm>
          <a:prstGeom prst="rect">
            <a:avLst/>
          </a:prstGeom>
        </p:spPr>
      </p:pic>
      <p:pic>
        <p:nvPicPr>
          <p:cNvPr id="2577" name="Picture 2576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5072" y="2147029"/>
            <a:ext cx="78430" cy="109348"/>
          </a:xfrm>
          <a:prstGeom prst="rect">
            <a:avLst/>
          </a:prstGeom>
        </p:spPr>
      </p:pic>
      <p:pic>
        <p:nvPicPr>
          <p:cNvPr id="2578" name="Picture 2577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97293" y="2147029"/>
            <a:ext cx="78430" cy="109348"/>
          </a:xfrm>
          <a:prstGeom prst="rect">
            <a:avLst/>
          </a:prstGeom>
        </p:spPr>
      </p:pic>
      <p:pic>
        <p:nvPicPr>
          <p:cNvPr id="2579" name="Picture 2578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5072" y="2256377"/>
            <a:ext cx="78430" cy="109348"/>
          </a:xfrm>
          <a:prstGeom prst="rect">
            <a:avLst/>
          </a:prstGeom>
        </p:spPr>
      </p:pic>
      <p:pic>
        <p:nvPicPr>
          <p:cNvPr id="2580" name="Picture 2579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97293" y="2256377"/>
            <a:ext cx="78430" cy="109348"/>
          </a:xfrm>
          <a:prstGeom prst="rect">
            <a:avLst/>
          </a:prstGeom>
        </p:spPr>
      </p:pic>
      <p:pic>
        <p:nvPicPr>
          <p:cNvPr id="2581" name="Picture 2580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5072" y="2365725"/>
            <a:ext cx="78430" cy="109348"/>
          </a:xfrm>
          <a:prstGeom prst="rect">
            <a:avLst/>
          </a:prstGeom>
        </p:spPr>
      </p:pic>
      <p:pic>
        <p:nvPicPr>
          <p:cNvPr id="2582" name="Picture 2581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97293" y="2365725"/>
            <a:ext cx="78430" cy="109348"/>
          </a:xfrm>
          <a:prstGeom prst="rect">
            <a:avLst/>
          </a:prstGeom>
        </p:spPr>
      </p:pic>
      <p:pic>
        <p:nvPicPr>
          <p:cNvPr id="2583" name="Picture 2582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5072" y="2475073"/>
            <a:ext cx="78430" cy="109348"/>
          </a:xfrm>
          <a:prstGeom prst="rect">
            <a:avLst/>
          </a:prstGeom>
        </p:spPr>
      </p:pic>
      <p:pic>
        <p:nvPicPr>
          <p:cNvPr id="2584" name="Picture 2583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97293" y="2475073"/>
            <a:ext cx="78430" cy="109348"/>
          </a:xfrm>
          <a:prstGeom prst="rect">
            <a:avLst/>
          </a:prstGeom>
        </p:spPr>
      </p:pic>
      <p:pic>
        <p:nvPicPr>
          <p:cNvPr id="2585" name="Picture 2584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5072" y="2584421"/>
            <a:ext cx="78430" cy="109348"/>
          </a:xfrm>
          <a:prstGeom prst="rect">
            <a:avLst/>
          </a:prstGeom>
        </p:spPr>
      </p:pic>
      <p:pic>
        <p:nvPicPr>
          <p:cNvPr id="2586" name="Picture 2585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97293" y="2584421"/>
            <a:ext cx="78430" cy="109348"/>
          </a:xfrm>
          <a:prstGeom prst="rect">
            <a:avLst/>
          </a:prstGeom>
        </p:spPr>
      </p:pic>
      <p:pic>
        <p:nvPicPr>
          <p:cNvPr id="2587" name="Picture 2586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5072" y="2693769"/>
            <a:ext cx="78430" cy="109348"/>
          </a:xfrm>
          <a:prstGeom prst="rect">
            <a:avLst/>
          </a:prstGeom>
        </p:spPr>
      </p:pic>
      <p:pic>
        <p:nvPicPr>
          <p:cNvPr id="2588" name="Picture 2587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97293" y="2693769"/>
            <a:ext cx="78430" cy="109348"/>
          </a:xfrm>
          <a:prstGeom prst="rect">
            <a:avLst/>
          </a:prstGeom>
        </p:spPr>
      </p:pic>
      <p:pic>
        <p:nvPicPr>
          <p:cNvPr id="2589" name="Picture 2588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5072" y="2803117"/>
            <a:ext cx="78430" cy="109348"/>
          </a:xfrm>
          <a:prstGeom prst="rect">
            <a:avLst/>
          </a:prstGeom>
        </p:spPr>
      </p:pic>
      <p:pic>
        <p:nvPicPr>
          <p:cNvPr id="2590" name="Picture 2589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97293" y="2803117"/>
            <a:ext cx="78430" cy="109348"/>
          </a:xfrm>
          <a:prstGeom prst="rect">
            <a:avLst/>
          </a:prstGeom>
        </p:spPr>
      </p:pic>
      <p:pic>
        <p:nvPicPr>
          <p:cNvPr id="2591" name="Picture 2590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5072" y="2912465"/>
            <a:ext cx="78430" cy="109348"/>
          </a:xfrm>
          <a:prstGeom prst="rect">
            <a:avLst/>
          </a:prstGeom>
        </p:spPr>
      </p:pic>
      <p:pic>
        <p:nvPicPr>
          <p:cNvPr id="2592" name="Picture 2591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97293" y="2912465"/>
            <a:ext cx="78430" cy="109348"/>
          </a:xfrm>
          <a:prstGeom prst="rect">
            <a:avLst/>
          </a:prstGeom>
        </p:spPr>
      </p:pic>
      <p:pic>
        <p:nvPicPr>
          <p:cNvPr id="2593" name="Picture 2592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89460" y="1928333"/>
            <a:ext cx="78430" cy="109348"/>
          </a:xfrm>
          <a:prstGeom prst="rect">
            <a:avLst/>
          </a:prstGeom>
        </p:spPr>
      </p:pic>
      <p:pic>
        <p:nvPicPr>
          <p:cNvPr id="2594" name="Picture 2593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81681" y="1928333"/>
            <a:ext cx="78430" cy="109348"/>
          </a:xfrm>
          <a:prstGeom prst="rect">
            <a:avLst/>
          </a:prstGeom>
        </p:spPr>
      </p:pic>
      <p:pic>
        <p:nvPicPr>
          <p:cNvPr id="2595" name="Picture 2594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89460" y="2037681"/>
            <a:ext cx="78430" cy="109348"/>
          </a:xfrm>
          <a:prstGeom prst="rect">
            <a:avLst/>
          </a:prstGeom>
        </p:spPr>
      </p:pic>
      <p:pic>
        <p:nvPicPr>
          <p:cNvPr id="2596" name="Picture 2595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81681" y="2037681"/>
            <a:ext cx="78430" cy="109348"/>
          </a:xfrm>
          <a:prstGeom prst="rect">
            <a:avLst/>
          </a:prstGeom>
        </p:spPr>
      </p:pic>
      <p:pic>
        <p:nvPicPr>
          <p:cNvPr id="2597" name="Picture 2596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89460" y="2147029"/>
            <a:ext cx="78430" cy="109348"/>
          </a:xfrm>
          <a:prstGeom prst="rect">
            <a:avLst/>
          </a:prstGeom>
        </p:spPr>
      </p:pic>
      <p:pic>
        <p:nvPicPr>
          <p:cNvPr id="2598" name="Picture 2597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81681" y="2147029"/>
            <a:ext cx="78430" cy="109348"/>
          </a:xfrm>
          <a:prstGeom prst="rect">
            <a:avLst/>
          </a:prstGeom>
        </p:spPr>
      </p:pic>
      <p:pic>
        <p:nvPicPr>
          <p:cNvPr id="2599" name="Picture 2598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89460" y="2256377"/>
            <a:ext cx="78430" cy="109348"/>
          </a:xfrm>
          <a:prstGeom prst="rect">
            <a:avLst/>
          </a:prstGeom>
        </p:spPr>
      </p:pic>
      <p:pic>
        <p:nvPicPr>
          <p:cNvPr id="2600" name="Picture 2599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81681" y="2256377"/>
            <a:ext cx="78430" cy="109348"/>
          </a:xfrm>
          <a:prstGeom prst="rect">
            <a:avLst/>
          </a:prstGeom>
        </p:spPr>
      </p:pic>
      <p:pic>
        <p:nvPicPr>
          <p:cNvPr id="2601" name="Picture 2600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89460" y="2365725"/>
            <a:ext cx="78430" cy="109348"/>
          </a:xfrm>
          <a:prstGeom prst="rect">
            <a:avLst/>
          </a:prstGeom>
        </p:spPr>
      </p:pic>
      <p:pic>
        <p:nvPicPr>
          <p:cNvPr id="2602" name="Picture 2601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81681" y="2365725"/>
            <a:ext cx="78430" cy="109348"/>
          </a:xfrm>
          <a:prstGeom prst="rect">
            <a:avLst/>
          </a:prstGeom>
        </p:spPr>
      </p:pic>
      <p:pic>
        <p:nvPicPr>
          <p:cNvPr id="2603" name="Picture 2602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89460" y="2475073"/>
            <a:ext cx="78430" cy="109348"/>
          </a:xfrm>
          <a:prstGeom prst="rect">
            <a:avLst/>
          </a:prstGeom>
        </p:spPr>
      </p:pic>
      <p:pic>
        <p:nvPicPr>
          <p:cNvPr id="2604" name="Picture 2603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81681" y="2475073"/>
            <a:ext cx="78430" cy="109348"/>
          </a:xfrm>
          <a:prstGeom prst="rect">
            <a:avLst/>
          </a:prstGeom>
        </p:spPr>
      </p:pic>
      <p:pic>
        <p:nvPicPr>
          <p:cNvPr id="2605" name="Picture 2604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89460" y="2584421"/>
            <a:ext cx="78430" cy="109348"/>
          </a:xfrm>
          <a:prstGeom prst="rect">
            <a:avLst/>
          </a:prstGeom>
        </p:spPr>
      </p:pic>
      <p:pic>
        <p:nvPicPr>
          <p:cNvPr id="2606" name="Picture 2605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81681" y="2584421"/>
            <a:ext cx="78430" cy="109348"/>
          </a:xfrm>
          <a:prstGeom prst="rect">
            <a:avLst/>
          </a:prstGeom>
        </p:spPr>
      </p:pic>
      <p:pic>
        <p:nvPicPr>
          <p:cNvPr id="2607" name="Picture 2606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89460" y="2693769"/>
            <a:ext cx="78430" cy="109348"/>
          </a:xfrm>
          <a:prstGeom prst="rect">
            <a:avLst/>
          </a:prstGeom>
        </p:spPr>
      </p:pic>
      <p:pic>
        <p:nvPicPr>
          <p:cNvPr id="2608" name="Picture 2607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81681" y="2693769"/>
            <a:ext cx="78430" cy="109348"/>
          </a:xfrm>
          <a:prstGeom prst="rect">
            <a:avLst/>
          </a:prstGeom>
        </p:spPr>
      </p:pic>
      <p:pic>
        <p:nvPicPr>
          <p:cNvPr id="2609" name="Picture 2608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89460" y="2803117"/>
            <a:ext cx="78430" cy="109348"/>
          </a:xfrm>
          <a:prstGeom prst="rect">
            <a:avLst/>
          </a:prstGeom>
        </p:spPr>
      </p:pic>
      <p:pic>
        <p:nvPicPr>
          <p:cNvPr id="2610" name="Picture 2609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81681" y="2803117"/>
            <a:ext cx="78430" cy="109348"/>
          </a:xfrm>
          <a:prstGeom prst="rect">
            <a:avLst/>
          </a:prstGeom>
        </p:spPr>
      </p:pic>
      <p:pic>
        <p:nvPicPr>
          <p:cNvPr id="2611" name="Picture 2610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89460" y="2912465"/>
            <a:ext cx="78430" cy="109348"/>
          </a:xfrm>
          <a:prstGeom prst="rect">
            <a:avLst/>
          </a:prstGeom>
        </p:spPr>
      </p:pic>
      <p:pic>
        <p:nvPicPr>
          <p:cNvPr id="2612" name="Picture 2611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81681" y="2912465"/>
            <a:ext cx="78430" cy="109348"/>
          </a:xfrm>
          <a:prstGeom prst="rect">
            <a:avLst/>
          </a:prstGeom>
        </p:spPr>
      </p:pic>
      <p:cxnSp>
        <p:nvCxnSpPr>
          <p:cNvPr id="2644" name="Straight Connector 2643"/>
          <p:cNvCxnSpPr/>
          <p:nvPr/>
        </p:nvCxnSpPr>
        <p:spPr>
          <a:xfrm>
            <a:off x="7069371" y="325299"/>
            <a:ext cx="999066" cy="0"/>
          </a:xfrm>
          <a:prstGeom prst="line">
            <a:avLst/>
          </a:prstGeom>
          <a:ln w="12700" cmpd="sng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645" name="Straight Connector 2644"/>
          <p:cNvCxnSpPr/>
          <p:nvPr/>
        </p:nvCxnSpPr>
        <p:spPr>
          <a:xfrm>
            <a:off x="8068437" y="325299"/>
            <a:ext cx="0" cy="1168400"/>
          </a:xfrm>
          <a:prstGeom prst="line">
            <a:avLst/>
          </a:prstGeom>
          <a:ln w="12700" cmpd="sng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646" name="Straight Connector 2645"/>
          <p:cNvCxnSpPr/>
          <p:nvPr/>
        </p:nvCxnSpPr>
        <p:spPr>
          <a:xfrm>
            <a:off x="7069371" y="320723"/>
            <a:ext cx="0" cy="1168400"/>
          </a:xfrm>
          <a:prstGeom prst="line">
            <a:avLst/>
          </a:prstGeom>
          <a:ln w="12700" cmpd="sng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647" name="Straight Connector 2646"/>
          <p:cNvCxnSpPr/>
          <p:nvPr/>
        </p:nvCxnSpPr>
        <p:spPr>
          <a:xfrm>
            <a:off x="7069371" y="1489123"/>
            <a:ext cx="999066" cy="0"/>
          </a:xfrm>
          <a:prstGeom prst="line">
            <a:avLst/>
          </a:prstGeom>
          <a:ln w="12700" cmpd="sng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648" name="Straight Connector 2647"/>
          <p:cNvCxnSpPr/>
          <p:nvPr/>
        </p:nvCxnSpPr>
        <p:spPr>
          <a:xfrm>
            <a:off x="7068357" y="1890345"/>
            <a:ext cx="999066" cy="0"/>
          </a:xfrm>
          <a:prstGeom prst="line">
            <a:avLst/>
          </a:prstGeom>
          <a:ln w="12700" cmpd="sng"/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649" name="Straight Connector 2648"/>
          <p:cNvCxnSpPr/>
          <p:nvPr/>
        </p:nvCxnSpPr>
        <p:spPr>
          <a:xfrm>
            <a:off x="8071656" y="1885769"/>
            <a:ext cx="0" cy="1168400"/>
          </a:xfrm>
          <a:prstGeom prst="line">
            <a:avLst/>
          </a:prstGeom>
          <a:ln w="12700" cmpd="sng"/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650" name="Straight Connector 2649"/>
          <p:cNvCxnSpPr/>
          <p:nvPr/>
        </p:nvCxnSpPr>
        <p:spPr>
          <a:xfrm>
            <a:off x="7068357" y="1885769"/>
            <a:ext cx="0" cy="1168400"/>
          </a:xfrm>
          <a:prstGeom prst="line">
            <a:avLst/>
          </a:prstGeom>
          <a:ln w="12700" cmpd="sng"/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651" name="Straight Connector 2650"/>
          <p:cNvCxnSpPr/>
          <p:nvPr/>
        </p:nvCxnSpPr>
        <p:spPr>
          <a:xfrm>
            <a:off x="7068357" y="3054169"/>
            <a:ext cx="999066" cy="0"/>
          </a:xfrm>
          <a:prstGeom prst="line">
            <a:avLst/>
          </a:prstGeom>
          <a:ln w="12700" cmpd="sng"/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2652" name="Picture 2651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05233" y="3553069"/>
            <a:ext cx="78430" cy="109348"/>
          </a:xfrm>
          <a:prstGeom prst="rect">
            <a:avLst/>
          </a:prstGeom>
        </p:spPr>
      </p:pic>
      <p:pic>
        <p:nvPicPr>
          <p:cNvPr id="2653" name="Picture 2652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97454" y="3553069"/>
            <a:ext cx="78430" cy="109348"/>
          </a:xfrm>
          <a:prstGeom prst="rect">
            <a:avLst/>
          </a:prstGeom>
        </p:spPr>
      </p:pic>
      <p:pic>
        <p:nvPicPr>
          <p:cNvPr id="2654" name="Picture 2653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05233" y="3662417"/>
            <a:ext cx="78430" cy="109348"/>
          </a:xfrm>
          <a:prstGeom prst="rect">
            <a:avLst/>
          </a:prstGeom>
        </p:spPr>
      </p:pic>
      <p:pic>
        <p:nvPicPr>
          <p:cNvPr id="2655" name="Picture 2654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97454" y="3662417"/>
            <a:ext cx="78430" cy="109348"/>
          </a:xfrm>
          <a:prstGeom prst="rect">
            <a:avLst/>
          </a:prstGeom>
        </p:spPr>
      </p:pic>
      <p:pic>
        <p:nvPicPr>
          <p:cNvPr id="2656" name="Picture 2655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05233" y="3771765"/>
            <a:ext cx="78430" cy="109348"/>
          </a:xfrm>
          <a:prstGeom prst="rect">
            <a:avLst/>
          </a:prstGeom>
        </p:spPr>
      </p:pic>
      <p:pic>
        <p:nvPicPr>
          <p:cNvPr id="2657" name="Picture 2656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97454" y="3771765"/>
            <a:ext cx="78430" cy="109348"/>
          </a:xfrm>
          <a:prstGeom prst="rect">
            <a:avLst/>
          </a:prstGeom>
        </p:spPr>
      </p:pic>
      <p:pic>
        <p:nvPicPr>
          <p:cNvPr id="2658" name="Picture 2657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05233" y="3881113"/>
            <a:ext cx="78430" cy="109348"/>
          </a:xfrm>
          <a:prstGeom prst="rect">
            <a:avLst/>
          </a:prstGeom>
        </p:spPr>
      </p:pic>
      <p:pic>
        <p:nvPicPr>
          <p:cNvPr id="2659" name="Picture 2658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97454" y="3881113"/>
            <a:ext cx="78430" cy="109348"/>
          </a:xfrm>
          <a:prstGeom prst="rect">
            <a:avLst/>
          </a:prstGeom>
        </p:spPr>
      </p:pic>
      <p:pic>
        <p:nvPicPr>
          <p:cNvPr id="2660" name="Picture 2659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05233" y="3990461"/>
            <a:ext cx="78430" cy="109348"/>
          </a:xfrm>
          <a:prstGeom prst="rect">
            <a:avLst/>
          </a:prstGeom>
        </p:spPr>
      </p:pic>
      <p:pic>
        <p:nvPicPr>
          <p:cNvPr id="2661" name="Picture 2660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97454" y="3990461"/>
            <a:ext cx="78430" cy="109348"/>
          </a:xfrm>
          <a:prstGeom prst="rect">
            <a:avLst/>
          </a:prstGeom>
        </p:spPr>
      </p:pic>
      <p:pic>
        <p:nvPicPr>
          <p:cNvPr id="2662" name="Picture 2661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05233" y="4099809"/>
            <a:ext cx="78430" cy="109348"/>
          </a:xfrm>
          <a:prstGeom prst="rect">
            <a:avLst/>
          </a:prstGeom>
        </p:spPr>
      </p:pic>
      <p:pic>
        <p:nvPicPr>
          <p:cNvPr id="2663" name="Picture 2662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97454" y="4099809"/>
            <a:ext cx="78430" cy="109348"/>
          </a:xfrm>
          <a:prstGeom prst="rect">
            <a:avLst/>
          </a:prstGeom>
        </p:spPr>
      </p:pic>
      <p:pic>
        <p:nvPicPr>
          <p:cNvPr id="2664" name="Picture 2663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05233" y="4209157"/>
            <a:ext cx="78430" cy="109348"/>
          </a:xfrm>
          <a:prstGeom prst="rect">
            <a:avLst/>
          </a:prstGeom>
        </p:spPr>
      </p:pic>
      <p:pic>
        <p:nvPicPr>
          <p:cNvPr id="2665" name="Picture 2664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97454" y="4209157"/>
            <a:ext cx="78430" cy="109348"/>
          </a:xfrm>
          <a:prstGeom prst="rect">
            <a:avLst/>
          </a:prstGeom>
        </p:spPr>
      </p:pic>
      <p:pic>
        <p:nvPicPr>
          <p:cNvPr id="2666" name="Picture 2665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05233" y="4318505"/>
            <a:ext cx="78430" cy="109348"/>
          </a:xfrm>
          <a:prstGeom prst="rect">
            <a:avLst/>
          </a:prstGeom>
        </p:spPr>
      </p:pic>
      <p:pic>
        <p:nvPicPr>
          <p:cNvPr id="2667" name="Picture 2666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97454" y="4318505"/>
            <a:ext cx="78430" cy="109348"/>
          </a:xfrm>
          <a:prstGeom prst="rect">
            <a:avLst/>
          </a:prstGeom>
        </p:spPr>
      </p:pic>
      <p:pic>
        <p:nvPicPr>
          <p:cNvPr id="2668" name="Picture 2667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05233" y="4427853"/>
            <a:ext cx="78430" cy="109348"/>
          </a:xfrm>
          <a:prstGeom prst="rect">
            <a:avLst/>
          </a:prstGeom>
        </p:spPr>
      </p:pic>
      <p:pic>
        <p:nvPicPr>
          <p:cNvPr id="2669" name="Picture 2668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97454" y="4427853"/>
            <a:ext cx="78430" cy="109348"/>
          </a:xfrm>
          <a:prstGeom prst="rect">
            <a:avLst/>
          </a:prstGeom>
        </p:spPr>
      </p:pic>
      <p:pic>
        <p:nvPicPr>
          <p:cNvPr id="2670" name="Picture 2669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05233" y="4537201"/>
            <a:ext cx="78430" cy="109348"/>
          </a:xfrm>
          <a:prstGeom prst="rect">
            <a:avLst/>
          </a:prstGeom>
        </p:spPr>
      </p:pic>
      <p:pic>
        <p:nvPicPr>
          <p:cNvPr id="2671" name="Picture 2670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97454" y="4537201"/>
            <a:ext cx="78430" cy="109348"/>
          </a:xfrm>
          <a:prstGeom prst="rect">
            <a:avLst/>
          </a:prstGeom>
        </p:spPr>
      </p:pic>
      <p:pic>
        <p:nvPicPr>
          <p:cNvPr id="2672" name="Picture 2671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91905" y="3553069"/>
            <a:ext cx="78430" cy="109348"/>
          </a:xfrm>
          <a:prstGeom prst="rect">
            <a:avLst/>
          </a:prstGeom>
        </p:spPr>
      </p:pic>
      <p:pic>
        <p:nvPicPr>
          <p:cNvPr id="2673" name="Picture 2672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84126" y="3553069"/>
            <a:ext cx="78430" cy="109348"/>
          </a:xfrm>
          <a:prstGeom prst="rect">
            <a:avLst/>
          </a:prstGeom>
        </p:spPr>
      </p:pic>
      <p:pic>
        <p:nvPicPr>
          <p:cNvPr id="2674" name="Picture 2673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91905" y="3662417"/>
            <a:ext cx="78430" cy="109348"/>
          </a:xfrm>
          <a:prstGeom prst="rect">
            <a:avLst/>
          </a:prstGeom>
        </p:spPr>
      </p:pic>
      <p:pic>
        <p:nvPicPr>
          <p:cNvPr id="2675" name="Picture 2674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84126" y="3662417"/>
            <a:ext cx="78430" cy="109348"/>
          </a:xfrm>
          <a:prstGeom prst="rect">
            <a:avLst/>
          </a:prstGeom>
        </p:spPr>
      </p:pic>
      <p:pic>
        <p:nvPicPr>
          <p:cNvPr id="2676" name="Picture 2675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91905" y="3771765"/>
            <a:ext cx="78430" cy="109348"/>
          </a:xfrm>
          <a:prstGeom prst="rect">
            <a:avLst/>
          </a:prstGeom>
        </p:spPr>
      </p:pic>
      <p:pic>
        <p:nvPicPr>
          <p:cNvPr id="2677" name="Picture 2676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84126" y="3771765"/>
            <a:ext cx="78430" cy="109348"/>
          </a:xfrm>
          <a:prstGeom prst="rect">
            <a:avLst/>
          </a:prstGeom>
        </p:spPr>
      </p:pic>
      <p:pic>
        <p:nvPicPr>
          <p:cNvPr id="2678" name="Picture 2677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91905" y="3881113"/>
            <a:ext cx="78430" cy="109348"/>
          </a:xfrm>
          <a:prstGeom prst="rect">
            <a:avLst/>
          </a:prstGeom>
        </p:spPr>
      </p:pic>
      <p:pic>
        <p:nvPicPr>
          <p:cNvPr id="2679" name="Picture 2678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84126" y="3881113"/>
            <a:ext cx="78430" cy="109348"/>
          </a:xfrm>
          <a:prstGeom prst="rect">
            <a:avLst/>
          </a:prstGeom>
        </p:spPr>
      </p:pic>
      <p:pic>
        <p:nvPicPr>
          <p:cNvPr id="2680" name="Picture 2679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91905" y="3990461"/>
            <a:ext cx="78430" cy="109348"/>
          </a:xfrm>
          <a:prstGeom prst="rect">
            <a:avLst/>
          </a:prstGeom>
        </p:spPr>
      </p:pic>
      <p:pic>
        <p:nvPicPr>
          <p:cNvPr id="2681" name="Picture 2680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84126" y="3990461"/>
            <a:ext cx="78430" cy="109348"/>
          </a:xfrm>
          <a:prstGeom prst="rect">
            <a:avLst/>
          </a:prstGeom>
        </p:spPr>
      </p:pic>
      <p:pic>
        <p:nvPicPr>
          <p:cNvPr id="2682" name="Picture 2681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91905" y="4099809"/>
            <a:ext cx="78430" cy="109348"/>
          </a:xfrm>
          <a:prstGeom prst="rect">
            <a:avLst/>
          </a:prstGeom>
        </p:spPr>
      </p:pic>
      <p:pic>
        <p:nvPicPr>
          <p:cNvPr id="2683" name="Picture 2682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84126" y="4099809"/>
            <a:ext cx="78430" cy="109348"/>
          </a:xfrm>
          <a:prstGeom prst="rect">
            <a:avLst/>
          </a:prstGeom>
        </p:spPr>
      </p:pic>
      <p:pic>
        <p:nvPicPr>
          <p:cNvPr id="2684" name="Picture 2683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91905" y="4209157"/>
            <a:ext cx="78430" cy="109348"/>
          </a:xfrm>
          <a:prstGeom prst="rect">
            <a:avLst/>
          </a:prstGeom>
        </p:spPr>
      </p:pic>
      <p:pic>
        <p:nvPicPr>
          <p:cNvPr id="2686" name="Picture 2685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91905" y="4318505"/>
            <a:ext cx="78430" cy="109348"/>
          </a:xfrm>
          <a:prstGeom prst="rect">
            <a:avLst/>
          </a:prstGeom>
        </p:spPr>
      </p:pic>
      <p:pic>
        <p:nvPicPr>
          <p:cNvPr id="2688" name="Picture 2687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91905" y="4427853"/>
            <a:ext cx="78430" cy="109348"/>
          </a:xfrm>
          <a:prstGeom prst="rect">
            <a:avLst/>
          </a:prstGeom>
        </p:spPr>
      </p:pic>
      <p:pic>
        <p:nvPicPr>
          <p:cNvPr id="2690" name="Picture 2689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91905" y="4537201"/>
            <a:ext cx="78430" cy="109348"/>
          </a:xfrm>
          <a:prstGeom prst="rect">
            <a:avLst/>
          </a:prstGeom>
        </p:spPr>
      </p:pic>
      <p:cxnSp>
        <p:nvCxnSpPr>
          <p:cNvPr id="2727" name="Straight Connector 2726"/>
          <p:cNvCxnSpPr/>
          <p:nvPr/>
        </p:nvCxnSpPr>
        <p:spPr>
          <a:xfrm>
            <a:off x="7059579" y="3520185"/>
            <a:ext cx="999066" cy="0"/>
          </a:xfrm>
          <a:prstGeom prst="line">
            <a:avLst/>
          </a:prstGeom>
          <a:ln w="12700" cmpd="sng"/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28" name="Straight Connector 2727"/>
          <p:cNvCxnSpPr/>
          <p:nvPr/>
        </p:nvCxnSpPr>
        <p:spPr>
          <a:xfrm>
            <a:off x="8058645" y="3520185"/>
            <a:ext cx="0" cy="1168400"/>
          </a:xfrm>
          <a:prstGeom prst="line">
            <a:avLst/>
          </a:prstGeom>
          <a:ln w="12700" cmpd="sng"/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29" name="Straight Connector 2728"/>
          <p:cNvCxnSpPr/>
          <p:nvPr/>
        </p:nvCxnSpPr>
        <p:spPr>
          <a:xfrm>
            <a:off x="7059579" y="3515609"/>
            <a:ext cx="0" cy="1168400"/>
          </a:xfrm>
          <a:prstGeom prst="line">
            <a:avLst/>
          </a:prstGeom>
          <a:ln w="12700" cmpd="sng"/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30" name="Straight Connector 2729"/>
          <p:cNvCxnSpPr/>
          <p:nvPr/>
        </p:nvCxnSpPr>
        <p:spPr>
          <a:xfrm>
            <a:off x="7059579" y="4684009"/>
            <a:ext cx="999066" cy="0"/>
          </a:xfrm>
          <a:prstGeom prst="line">
            <a:avLst/>
          </a:prstGeom>
          <a:ln w="12700" cmpd="sng"/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2731" name="Picture 2730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09622" y="5127869"/>
            <a:ext cx="78430" cy="109348"/>
          </a:xfrm>
          <a:prstGeom prst="rect">
            <a:avLst/>
          </a:prstGeom>
        </p:spPr>
      </p:pic>
      <p:pic>
        <p:nvPicPr>
          <p:cNvPr id="2733" name="Picture 2732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09622" y="5237217"/>
            <a:ext cx="78430" cy="109348"/>
          </a:xfrm>
          <a:prstGeom prst="rect">
            <a:avLst/>
          </a:prstGeom>
        </p:spPr>
      </p:pic>
      <p:pic>
        <p:nvPicPr>
          <p:cNvPr id="2735" name="Picture 2734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09622" y="5346565"/>
            <a:ext cx="78430" cy="109348"/>
          </a:xfrm>
          <a:prstGeom prst="rect">
            <a:avLst/>
          </a:prstGeom>
        </p:spPr>
      </p:pic>
      <p:pic>
        <p:nvPicPr>
          <p:cNvPr id="2737" name="Picture 2736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09622" y="5455913"/>
            <a:ext cx="78430" cy="109348"/>
          </a:xfrm>
          <a:prstGeom prst="rect">
            <a:avLst/>
          </a:prstGeom>
        </p:spPr>
      </p:pic>
      <p:pic>
        <p:nvPicPr>
          <p:cNvPr id="2739" name="Picture 2738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09622" y="5565261"/>
            <a:ext cx="78430" cy="109348"/>
          </a:xfrm>
          <a:prstGeom prst="rect">
            <a:avLst/>
          </a:prstGeom>
        </p:spPr>
      </p:pic>
      <p:pic>
        <p:nvPicPr>
          <p:cNvPr id="2741" name="Picture 2740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09622" y="5674609"/>
            <a:ext cx="78430" cy="109348"/>
          </a:xfrm>
          <a:prstGeom prst="rect">
            <a:avLst/>
          </a:prstGeom>
        </p:spPr>
      </p:pic>
      <p:pic>
        <p:nvPicPr>
          <p:cNvPr id="2743" name="Picture 2742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09622" y="5783957"/>
            <a:ext cx="78430" cy="109348"/>
          </a:xfrm>
          <a:prstGeom prst="rect">
            <a:avLst/>
          </a:prstGeom>
        </p:spPr>
      </p:pic>
      <p:pic>
        <p:nvPicPr>
          <p:cNvPr id="2745" name="Picture 2744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09622" y="5893305"/>
            <a:ext cx="78430" cy="109348"/>
          </a:xfrm>
          <a:prstGeom prst="rect">
            <a:avLst/>
          </a:prstGeom>
        </p:spPr>
      </p:pic>
      <p:cxnSp>
        <p:nvCxnSpPr>
          <p:cNvPr id="2806" name="Straight Connector 2805"/>
          <p:cNvCxnSpPr/>
          <p:nvPr/>
        </p:nvCxnSpPr>
        <p:spPr>
          <a:xfrm>
            <a:off x="7063968" y="5094985"/>
            <a:ext cx="999066" cy="0"/>
          </a:xfrm>
          <a:prstGeom prst="line">
            <a:avLst/>
          </a:prstGeom>
          <a:ln w="12700" cmpd="sng"/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07" name="Straight Connector 2806"/>
          <p:cNvCxnSpPr/>
          <p:nvPr/>
        </p:nvCxnSpPr>
        <p:spPr>
          <a:xfrm>
            <a:off x="8063034" y="5090409"/>
            <a:ext cx="0" cy="1168400"/>
          </a:xfrm>
          <a:prstGeom prst="line">
            <a:avLst/>
          </a:prstGeom>
          <a:ln w="12700" cmpd="sng"/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08" name="Straight Connector 2807"/>
          <p:cNvCxnSpPr/>
          <p:nvPr/>
        </p:nvCxnSpPr>
        <p:spPr>
          <a:xfrm>
            <a:off x="7069371" y="5090409"/>
            <a:ext cx="0" cy="1168400"/>
          </a:xfrm>
          <a:prstGeom prst="line">
            <a:avLst/>
          </a:prstGeom>
          <a:ln w="12700" cmpd="sng"/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09" name="Straight Connector 2808"/>
          <p:cNvCxnSpPr/>
          <p:nvPr/>
        </p:nvCxnSpPr>
        <p:spPr>
          <a:xfrm>
            <a:off x="7063968" y="6258809"/>
            <a:ext cx="999066" cy="0"/>
          </a:xfrm>
          <a:prstGeom prst="line">
            <a:avLst/>
          </a:prstGeom>
          <a:ln w="12700" cmpd="sng"/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2810" name="Picture 2809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11625" y="382148"/>
            <a:ext cx="78430" cy="109348"/>
          </a:xfrm>
          <a:prstGeom prst="rect">
            <a:avLst/>
          </a:prstGeom>
        </p:spPr>
      </p:pic>
      <p:pic>
        <p:nvPicPr>
          <p:cNvPr id="2811" name="Picture 2810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03846" y="382148"/>
            <a:ext cx="78430" cy="109348"/>
          </a:xfrm>
          <a:prstGeom prst="rect">
            <a:avLst/>
          </a:prstGeom>
        </p:spPr>
      </p:pic>
      <p:pic>
        <p:nvPicPr>
          <p:cNvPr id="2812" name="Picture 2811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11625" y="491496"/>
            <a:ext cx="78430" cy="109348"/>
          </a:xfrm>
          <a:prstGeom prst="rect">
            <a:avLst/>
          </a:prstGeom>
        </p:spPr>
      </p:pic>
      <p:pic>
        <p:nvPicPr>
          <p:cNvPr id="2813" name="Picture 2812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03846" y="491496"/>
            <a:ext cx="78430" cy="109348"/>
          </a:xfrm>
          <a:prstGeom prst="rect">
            <a:avLst/>
          </a:prstGeom>
        </p:spPr>
      </p:pic>
      <p:pic>
        <p:nvPicPr>
          <p:cNvPr id="2814" name="Picture 2813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11625" y="600844"/>
            <a:ext cx="78430" cy="109348"/>
          </a:xfrm>
          <a:prstGeom prst="rect">
            <a:avLst/>
          </a:prstGeom>
        </p:spPr>
      </p:pic>
      <p:pic>
        <p:nvPicPr>
          <p:cNvPr id="2815" name="Picture 2814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03846" y="600844"/>
            <a:ext cx="78430" cy="109348"/>
          </a:xfrm>
          <a:prstGeom prst="rect">
            <a:avLst/>
          </a:prstGeom>
        </p:spPr>
      </p:pic>
      <p:pic>
        <p:nvPicPr>
          <p:cNvPr id="2816" name="Picture 2815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11625" y="710192"/>
            <a:ext cx="78430" cy="109348"/>
          </a:xfrm>
          <a:prstGeom prst="rect">
            <a:avLst/>
          </a:prstGeom>
        </p:spPr>
      </p:pic>
      <p:pic>
        <p:nvPicPr>
          <p:cNvPr id="2817" name="Picture 2816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03846" y="710192"/>
            <a:ext cx="78430" cy="109348"/>
          </a:xfrm>
          <a:prstGeom prst="rect">
            <a:avLst/>
          </a:prstGeom>
        </p:spPr>
      </p:pic>
      <p:pic>
        <p:nvPicPr>
          <p:cNvPr id="2818" name="Picture 2817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11625" y="819540"/>
            <a:ext cx="78430" cy="109348"/>
          </a:xfrm>
          <a:prstGeom prst="rect">
            <a:avLst/>
          </a:prstGeom>
        </p:spPr>
      </p:pic>
      <p:pic>
        <p:nvPicPr>
          <p:cNvPr id="2819" name="Picture 2818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03846" y="819540"/>
            <a:ext cx="78430" cy="109348"/>
          </a:xfrm>
          <a:prstGeom prst="rect">
            <a:avLst/>
          </a:prstGeom>
        </p:spPr>
      </p:pic>
      <p:pic>
        <p:nvPicPr>
          <p:cNvPr id="2820" name="Picture 2819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11625" y="928888"/>
            <a:ext cx="78430" cy="109348"/>
          </a:xfrm>
          <a:prstGeom prst="rect">
            <a:avLst/>
          </a:prstGeom>
        </p:spPr>
      </p:pic>
      <p:pic>
        <p:nvPicPr>
          <p:cNvPr id="2821" name="Picture 2820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03846" y="928888"/>
            <a:ext cx="78430" cy="109348"/>
          </a:xfrm>
          <a:prstGeom prst="rect">
            <a:avLst/>
          </a:prstGeom>
        </p:spPr>
      </p:pic>
      <p:pic>
        <p:nvPicPr>
          <p:cNvPr id="2822" name="Picture 2821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11625" y="1038236"/>
            <a:ext cx="78430" cy="109348"/>
          </a:xfrm>
          <a:prstGeom prst="rect">
            <a:avLst/>
          </a:prstGeom>
        </p:spPr>
      </p:pic>
      <p:pic>
        <p:nvPicPr>
          <p:cNvPr id="2823" name="Picture 2822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03846" y="1038236"/>
            <a:ext cx="78430" cy="109348"/>
          </a:xfrm>
          <a:prstGeom prst="rect">
            <a:avLst/>
          </a:prstGeom>
        </p:spPr>
      </p:pic>
      <p:pic>
        <p:nvPicPr>
          <p:cNvPr id="2824" name="Picture 2823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11625" y="1147584"/>
            <a:ext cx="78430" cy="109348"/>
          </a:xfrm>
          <a:prstGeom prst="rect">
            <a:avLst/>
          </a:prstGeom>
        </p:spPr>
      </p:pic>
      <p:pic>
        <p:nvPicPr>
          <p:cNvPr id="2825" name="Picture 2824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03846" y="1147584"/>
            <a:ext cx="78430" cy="109348"/>
          </a:xfrm>
          <a:prstGeom prst="rect">
            <a:avLst/>
          </a:prstGeom>
        </p:spPr>
      </p:pic>
      <p:pic>
        <p:nvPicPr>
          <p:cNvPr id="2826" name="Picture 2825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11625" y="1256932"/>
            <a:ext cx="78430" cy="109348"/>
          </a:xfrm>
          <a:prstGeom prst="rect">
            <a:avLst/>
          </a:prstGeom>
        </p:spPr>
      </p:pic>
      <p:pic>
        <p:nvPicPr>
          <p:cNvPr id="2827" name="Picture 2826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03846" y="1256932"/>
            <a:ext cx="78430" cy="109348"/>
          </a:xfrm>
          <a:prstGeom prst="rect">
            <a:avLst/>
          </a:prstGeom>
        </p:spPr>
      </p:pic>
      <p:pic>
        <p:nvPicPr>
          <p:cNvPr id="2828" name="Picture 2827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11625" y="1366280"/>
            <a:ext cx="78430" cy="109348"/>
          </a:xfrm>
          <a:prstGeom prst="rect">
            <a:avLst/>
          </a:prstGeom>
        </p:spPr>
      </p:pic>
      <p:pic>
        <p:nvPicPr>
          <p:cNvPr id="2829" name="Picture 2828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03846" y="1366280"/>
            <a:ext cx="78430" cy="109348"/>
          </a:xfrm>
          <a:prstGeom prst="rect">
            <a:avLst/>
          </a:prstGeom>
        </p:spPr>
      </p:pic>
      <p:pic>
        <p:nvPicPr>
          <p:cNvPr id="2830" name="Picture 2829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98297" y="382148"/>
            <a:ext cx="78430" cy="109348"/>
          </a:xfrm>
          <a:prstGeom prst="rect">
            <a:avLst/>
          </a:prstGeom>
        </p:spPr>
      </p:pic>
      <p:pic>
        <p:nvPicPr>
          <p:cNvPr id="2831" name="Picture 2830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90518" y="382148"/>
            <a:ext cx="78430" cy="109348"/>
          </a:xfrm>
          <a:prstGeom prst="rect">
            <a:avLst/>
          </a:prstGeom>
        </p:spPr>
      </p:pic>
      <p:pic>
        <p:nvPicPr>
          <p:cNvPr id="2832" name="Picture 2831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98297" y="491496"/>
            <a:ext cx="78430" cy="109348"/>
          </a:xfrm>
          <a:prstGeom prst="rect">
            <a:avLst/>
          </a:prstGeom>
        </p:spPr>
      </p:pic>
      <p:pic>
        <p:nvPicPr>
          <p:cNvPr id="2833" name="Picture 2832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90518" y="491496"/>
            <a:ext cx="78430" cy="109348"/>
          </a:xfrm>
          <a:prstGeom prst="rect">
            <a:avLst/>
          </a:prstGeom>
        </p:spPr>
      </p:pic>
      <p:pic>
        <p:nvPicPr>
          <p:cNvPr id="2834" name="Picture 2833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98297" y="600844"/>
            <a:ext cx="78430" cy="109348"/>
          </a:xfrm>
          <a:prstGeom prst="rect">
            <a:avLst/>
          </a:prstGeom>
        </p:spPr>
      </p:pic>
      <p:pic>
        <p:nvPicPr>
          <p:cNvPr id="2835" name="Picture 2834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90518" y="600844"/>
            <a:ext cx="78430" cy="109348"/>
          </a:xfrm>
          <a:prstGeom prst="rect">
            <a:avLst/>
          </a:prstGeom>
        </p:spPr>
      </p:pic>
      <p:pic>
        <p:nvPicPr>
          <p:cNvPr id="2836" name="Picture 2835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98297" y="710192"/>
            <a:ext cx="78430" cy="109348"/>
          </a:xfrm>
          <a:prstGeom prst="rect">
            <a:avLst/>
          </a:prstGeom>
        </p:spPr>
      </p:pic>
      <p:pic>
        <p:nvPicPr>
          <p:cNvPr id="2837" name="Picture 2836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90518" y="710192"/>
            <a:ext cx="78430" cy="109348"/>
          </a:xfrm>
          <a:prstGeom prst="rect">
            <a:avLst/>
          </a:prstGeom>
        </p:spPr>
      </p:pic>
      <p:pic>
        <p:nvPicPr>
          <p:cNvPr id="2838" name="Picture 2837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98297" y="819540"/>
            <a:ext cx="78430" cy="109348"/>
          </a:xfrm>
          <a:prstGeom prst="rect">
            <a:avLst/>
          </a:prstGeom>
        </p:spPr>
      </p:pic>
      <p:pic>
        <p:nvPicPr>
          <p:cNvPr id="2839" name="Picture 2838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90518" y="819540"/>
            <a:ext cx="78430" cy="109348"/>
          </a:xfrm>
          <a:prstGeom prst="rect">
            <a:avLst/>
          </a:prstGeom>
        </p:spPr>
      </p:pic>
      <p:pic>
        <p:nvPicPr>
          <p:cNvPr id="2840" name="Picture 2839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98297" y="928888"/>
            <a:ext cx="78430" cy="109348"/>
          </a:xfrm>
          <a:prstGeom prst="rect">
            <a:avLst/>
          </a:prstGeom>
        </p:spPr>
      </p:pic>
      <p:pic>
        <p:nvPicPr>
          <p:cNvPr id="2841" name="Picture 2840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90518" y="928888"/>
            <a:ext cx="78430" cy="109348"/>
          </a:xfrm>
          <a:prstGeom prst="rect">
            <a:avLst/>
          </a:prstGeom>
        </p:spPr>
      </p:pic>
      <p:pic>
        <p:nvPicPr>
          <p:cNvPr id="2842" name="Picture 2841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98297" y="1038236"/>
            <a:ext cx="78430" cy="109348"/>
          </a:xfrm>
          <a:prstGeom prst="rect">
            <a:avLst/>
          </a:prstGeom>
        </p:spPr>
      </p:pic>
      <p:pic>
        <p:nvPicPr>
          <p:cNvPr id="2843" name="Picture 2842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90518" y="1038236"/>
            <a:ext cx="78430" cy="109348"/>
          </a:xfrm>
          <a:prstGeom prst="rect">
            <a:avLst/>
          </a:prstGeom>
        </p:spPr>
      </p:pic>
      <p:pic>
        <p:nvPicPr>
          <p:cNvPr id="2844" name="Picture 2843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98297" y="1147584"/>
            <a:ext cx="78430" cy="109348"/>
          </a:xfrm>
          <a:prstGeom prst="rect">
            <a:avLst/>
          </a:prstGeom>
        </p:spPr>
      </p:pic>
      <p:pic>
        <p:nvPicPr>
          <p:cNvPr id="2845" name="Picture 2844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90518" y="1147584"/>
            <a:ext cx="78430" cy="109348"/>
          </a:xfrm>
          <a:prstGeom prst="rect">
            <a:avLst/>
          </a:prstGeom>
        </p:spPr>
      </p:pic>
      <p:pic>
        <p:nvPicPr>
          <p:cNvPr id="2846" name="Picture 2845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98297" y="1256932"/>
            <a:ext cx="78430" cy="109348"/>
          </a:xfrm>
          <a:prstGeom prst="rect">
            <a:avLst/>
          </a:prstGeom>
        </p:spPr>
      </p:pic>
      <p:pic>
        <p:nvPicPr>
          <p:cNvPr id="2847" name="Picture 2846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90518" y="1256932"/>
            <a:ext cx="78430" cy="109348"/>
          </a:xfrm>
          <a:prstGeom prst="rect">
            <a:avLst/>
          </a:prstGeom>
        </p:spPr>
      </p:pic>
      <p:pic>
        <p:nvPicPr>
          <p:cNvPr id="2848" name="Picture 2847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98297" y="1366280"/>
            <a:ext cx="78430" cy="109348"/>
          </a:xfrm>
          <a:prstGeom prst="rect">
            <a:avLst/>
          </a:prstGeom>
        </p:spPr>
      </p:pic>
      <p:pic>
        <p:nvPicPr>
          <p:cNvPr id="2849" name="Picture 2848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90518" y="1366280"/>
            <a:ext cx="78430" cy="109348"/>
          </a:xfrm>
          <a:prstGeom prst="rect">
            <a:avLst/>
          </a:prstGeom>
        </p:spPr>
      </p:pic>
      <p:pic>
        <p:nvPicPr>
          <p:cNvPr id="2850" name="Picture 2849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82685" y="382148"/>
            <a:ext cx="78430" cy="109348"/>
          </a:xfrm>
          <a:prstGeom prst="rect">
            <a:avLst/>
          </a:prstGeom>
        </p:spPr>
      </p:pic>
      <p:pic>
        <p:nvPicPr>
          <p:cNvPr id="2851" name="Picture 2850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74906" y="382148"/>
            <a:ext cx="78430" cy="109348"/>
          </a:xfrm>
          <a:prstGeom prst="rect">
            <a:avLst/>
          </a:prstGeom>
        </p:spPr>
      </p:pic>
      <p:pic>
        <p:nvPicPr>
          <p:cNvPr id="2852" name="Picture 2851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82685" y="491496"/>
            <a:ext cx="78430" cy="109348"/>
          </a:xfrm>
          <a:prstGeom prst="rect">
            <a:avLst/>
          </a:prstGeom>
        </p:spPr>
      </p:pic>
      <p:pic>
        <p:nvPicPr>
          <p:cNvPr id="2853" name="Picture 2852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74906" y="491496"/>
            <a:ext cx="78430" cy="109348"/>
          </a:xfrm>
          <a:prstGeom prst="rect">
            <a:avLst/>
          </a:prstGeom>
        </p:spPr>
      </p:pic>
      <p:pic>
        <p:nvPicPr>
          <p:cNvPr id="2854" name="Picture 2853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82685" y="600844"/>
            <a:ext cx="78430" cy="109348"/>
          </a:xfrm>
          <a:prstGeom prst="rect">
            <a:avLst/>
          </a:prstGeom>
        </p:spPr>
      </p:pic>
      <p:pic>
        <p:nvPicPr>
          <p:cNvPr id="2855" name="Picture 2854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74906" y="600844"/>
            <a:ext cx="78430" cy="109348"/>
          </a:xfrm>
          <a:prstGeom prst="rect">
            <a:avLst/>
          </a:prstGeom>
        </p:spPr>
      </p:pic>
      <p:pic>
        <p:nvPicPr>
          <p:cNvPr id="2856" name="Picture 2855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82685" y="710192"/>
            <a:ext cx="78430" cy="109348"/>
          </a:xfrm>
          <a:prstGeom prst="rect">
            <a:avLst/>
          </a:prstGeom>
        </p:spPr>
      </p:pic>
      <p:pic>
        <p:nvPicPr>
          <p:cNvPr id="2857" name="Picture 2856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74906" y="710192"/>
            <a:ext cx="78430" cy="109348"/>
          </a:xfrm>
          <a:prstGeom prst="rect">
            <a:avLst/>
          </a:prstGeom>
        </p:spPr>
      </p:pic>
      <p:pic>
        <p:nvPicPr>
          <p:cNvPr id="2858" name="Picture 2857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82685" y="819540"/>
            <a:ext cx="78430" cy="109348"/>
          </a:xfrm>
          <a:prstGeom prst="rect">
            <a:avLst/>
          </a:prstGeom>
        </p:spPr>
      </p:pic>
      <p:pic>
        <p:nvPicPr>
          <p:cNvPr id="2859" name="Picture 2858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74906" y="819540"/>
            <a:ext cx="78430" cy="109348"/>
          </a:xfrm>
          <a:prstGeom prst="rect">
            <a:avLst/>
          </a:prstGeom>
        </p:spPr>
      </p:pic>
      <p:pic>
        <p:nvPicPr>
          <p:cNvPr id="2860" name="Picture 2859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82685" y="928888"/>
            <a:ext cx="78430" cy="109348"/>
          </a:xfrm>
          <a:prstGeom prst="rect">
            <a:avLst/>
          </a:prstGeom>
        </p:spPr>
      </p:pic>
      <p:pic>
        <p:nvPicPr>
          <p:cNvPr id="2861" name="Picture 2860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74906" y="928888"/>
            <a:ext cx="78430" cy="109348"/>
          </a:xfrm>
          <a:prstGeom prst="rect">
            <a:avLst/>
          </a:prstGeom>
        </p:spPr>
      </p:pic>
      <p:pic>
        <p:nvPicPr>
          <p:cNvPr id="2862" name="Picture 2861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82685" y="1038236"/>
            <a:ext cx="78430" cy="109348"/>
          </a:xfrm>
          <a:prstGeom prst="rect">
            <a:avLst/>
          </a:prstGeom>
        </p:spPr>
      </p:pic>
      <p:pic>
        <p:nvPicPr>
          <p:cNvPr id="2863" name="Picture 2862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74906" y="1038236"/>
            <a:ext cx="78430" cy="109348"/>
          </a:xfrm>
          <a:prstGeom prst="rect">
            <a:avLst/>
          </a:prstGeom>
        </p:spPr>
      </p:pic>
      <p:pic>
        <p:nvPicPr>
          <p:cNvPr id="2864" name="Picture 2863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82685" y="1147584"/>
            <a:ext cx="78430" cy="109348"/>
          </a:xfrm>
          <a:prstGeom prst="rect">
            <a:avLst/>
          </a:prstGeom>
        </p:spPr>
      </p:pic>
      <p:pic>
        <p:nvPicPr>
          <p:cNvPr id="2865" name="Picture 2864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74906" y="1147584"/>
            <a:ext cx="78430" cy="109348"/>
          </a:xfrm>
          <a:prstGeom prst="rect">
            <a:avLst/>
          </a:prstGeom>
        </p:spPr>
      </p:pic>
      <p:pic>
        <p:nvPicPr>
          <p:cNvPr id="2866" name="Picture 2865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82685" y="1256932"/>
            <a:ext cx="78430" cy="109348"/>
          </a:xfrm>
          <a:prstGeom prst="rect">
            <a:avLst/>
          </a:prstGeom>
        </p:spPr>
      </p:pic>
      <p:pic>
        <p:nvPicPr>
          <p:cNvPr id="2867" name="Picture 2866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74906" y="1256932"/>
            <a:ext cx="78430" cy="109348"/>
          </a:xfrm>
          <a:prstGeom prst="rect">
            <a:avLst/>
          </a:prstGeom>
        </p:spPr>
      </p:pic>
      <p:pic>
        <p:nvPicPr>
          <p:cNvPr id="2868" name="Picture 2867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82685" y="1366280"/>
            <a:ext cx="78430" cy="109348"/>
          </a:xfrm>
          <a:prstGeom prst="rect">
            <a:avLst/>
          </a:prstGeom>
        </p:spPr>
      </p:pic>
      <p:pic>
        <p:nvPicPr>
          <p:cNvPr id="2869" name="Picture 2868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74906" y="1366280"/>
            <a:ext cx="78430" cy="109348"/>
          </a:xfrm>
          <a:prstGeom prst="rect">
            <a:avLst/>
          </a:prstGeom>
        </p:spPr>
      </p:pic>
      <p:pic>
        <p:nvPicPr>
          <p:cNvPr id="2870" name="Picture 2869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69357" y="382148"/>
            <a:ext cx="78430" cy="109348"/>
          </a:xfrm>
          <a:prstGeom prst="rect">
            <a:avLst/>
          </a:prstGeom>
        </p:spPr>
      </p:pic>
      <p:pic>
        <p:nvPicPr>
          <p:cNvPr id="2871" name="Picture 2870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961578" y="382148"/>
            <a:ext cx="78430" cy="109348"/>
          </a:xfrm>
          <a:prstGeom prst="rect">
            <a:avLst/>
          </a:prstGeom>
        </p:spPr>
      </p:pic>
      <p:pic>
        <p:nvPicPr>
          <p:cNvPr id="2872" name="Picture 2871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69357" y="491496"/>
            <a:ext cx="78430" cy="109348"/>
          </a:xfrm>
          <a:prstGeom prst="rect">
            <a:avLst/>
          </a:prstGeom>
        </p:spPr>
      </p:pic>
      <p:pic>
        <p:nvPicPr>
          <p:cNvPr id="2873" name="Picture 2872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961578" y="491496"/>
            <a:ext cx="78430" cy="109348"/>
          </a:xfrm>
          <a:prstGeom prst="rect">
            <a:avLst/>
          </a:prstGeom>
        </p:spPr>
      </p:pic>
      <p:pic>
        <p:nvPicPr>
          <p:cNvPr id="2874" name="Picture 2873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69357" y="600844"/>
            <a:ext cx="78430" cy="109348"/>
          </a:xfrm>
          <a:prstGeom prst="rect">
            <a:avLst/>
          </a:prstGeom>
        </p:spPr>
      </p:pic>
      <p:pic>
        <p:nvPicPr>
          <p:cNvPr id="2875" name="Picture 2874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961578" y="600844"/>
            <a:ext cx="78430" cy="109348"/>
          </a:xfrm>
          <a:prstGeom prst="rect">
            <a:avLst/>
          </a:prstGeom>
        </p:spPr>
      </p:pic>
      <p:pic>
        <p:nvPicPr>
          <p:cNvPr id="2876" name="Picture 2875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69357" y="710192"/>
            <a:ext cx="78430" cy="109348"/>
          </a:xfrm>
          <a:prstGeom prst="rect">
            <a:avLst/>
          </a:prstGeom>
        </p:spPr>
      </p:pic>
      <p:pic>
        <p:nvPicPr>
          <p:cNvPr id="2877" name="Picture 2876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961578" y="710192"/>
            <a:ext cx="78430" cy="109348"/>
          </a:xfrm>
          <a:prstGeom prst="rect">
            <a:avLst/>
          </a:prstGeom>
        </p:spPr>
      </p:pic>
      <p:pic>
        <p:nvPicPr>
          <p:cNvPr id="2878" name="Picture 2877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69357" y="819540"/>
            <a:ext cx="78430" cy="109348"/>
          </a:xfrm>
          <a:prstGeom prst="rect">
            <a:avLst/>
          </a:prstGeom>
        </p:spPr>
      </p:pic>
      <p:pic>
        <p:nvPicPr>
          <p:cNvPr id="2879" name="Picture 2878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961578" y="819540"/>
            <a:ext cx="78430" cy="109348"/>
          </a:xfrm>
          <a:prstGeom prst="rect">
            <a:avLst/>
          </a:prstGeom>
        </p:spPr>
      </p:pic>
      <p:pic>
        <p:nvPicPr>
          <p:cNvPr id="2880" name="Picture 2879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69357" y="928888"/>
            <a:ext cx="78430" cy="109348"/>
          </a:xfrm>
          <a:prstGeom prst="rect">
            <a:avLst/>
          </a:prstGeom>
        </p:spPr>
      </p:pic>
      <p:pic>
        <p:nvPicPr>
          <p:cNvPr id="2881" name="Picture 2880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961578" y="928888"/>
            <a:ext cx="78430" cy="109348"/>
          </a:xfrm>
          <a:prstGeom prst="rect">
            <a:avLst/>
          </a:prstGeom>
        </p:spPr>
      </p:pic>
      <p:pic>
        <p:nvPicPr>
          <p:cNvPr id="2882" name="Picture 2881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69357" y="1038236"/>
            <a:ext cx="78430" cy="109348"/>
          </a:xfrm>
          <a:prstGeom prst="rect">
            <a:avLst/>
          </a:prstGeom>
        </p:spPr>
      </p:pic>
      <p:pic>
        <p:nvPicPr>
          <p:cNvPr id="2883" name="Picture 2882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961578" y="1038236"/>
            <a:ext cx="78430" cy="109348"/>
          </a:xfrm>
          <a:prstGeom prst="rect">
            <a:avLst/>
          </a:prstGeom>
        </p:spPr>
      </p:pic>
      <p:pic>
        <p:nvPicPr>
          <p:cNvPr id="2884" name="Picture 2883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69357" y="1147584"/>
            <a:ext cx="78430" cy="109348"/>
          </a:xfrm>
          <a:prstGeom prst="rect">
            <a:avLst/>
          </a:prstGeom>
        </p:spPr>
      </p:pic>
      <p:pic>
        <p:nvPicPr>
          <p:cNvPr id="2885" name="Picture 2884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961578" y="1147584"/>
            <a:ext cx="78430" cy="109348"/>
          </a:xfrm>
          <a:prstGeom prst="rect">
            <a:avLst/>
          </a:prstGeom>
        </p:spPr>
      </p:pic>
      <p:pic>
        <p:nvPicPr>
          <p:cNvPr id="2886" name="Picture 2885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69357" y="1256932"/>
            <a:ext cx="78430" cy="109348"/>
          </a:xfrm>
          <a:prstGeom prst="rect">
            <a:avLst/>
          </a:prstGeom>
        </p:spPr>
      </p:pic>
      <p:pic>
        <p:nvPicPr>
          <p:cNvPr id="2887" name="Picture 2886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961578" y="1256932"/>
            <a:ext cx="78430" cy="109348"/>
          </a:xfrm>
          <a:prstGeom prst="rect">
            <a:avLst/>
          </a:prstGeom>
        </p:spPr>
      </p:pic>
      <p:pic>
        <p:nvPicPr>
          <p:cNvPr id="2888" name="Picture 2887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69357" y="1366280"/>
            <a:ext cx="78430" cy="109348"/>
          </a:xfrm>
          <a:prstGeom prst="rect">
            <a:avLst/>
          </a:prstGeom>
        </p:spPr>
      </p:pic>
      <p:pic>
        <p:nvPicPr>
          <p:cNvPr id="2889" name="Picture 2888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961578" y="1366280"/>
            <a:ext cx="78430" cy="109348"/>
          </a:xfrm>
          <a:prstGeom prst="rect">
            <a:avLst/>
          </a:prstGeom>
        </p:spPr>
      </p:pic>
      <p:pic>
        <p:nvPicPr>
          <p:cNvPr id="2890" name="Picture 2889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60972" y="382148"/>
            <a:ext cx="78430" cy="109348"/>
          </a:xfrm>
          <a:prstGeom prst="rect">
            <a:avLst/>
          </a:prstGeom>
        </p:spPr>
      </p:pic>
      <p:pic>
        <p:nvPicPr>
          <p:cNvPr id="2891" name="Picture 2890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53193" y="382148"/>
            <a:ext cx="78430" cy="109348"/>
          </a:xfrm>
          <a:prstGeom prst="rect">
            <a:avLst/>
          </a:prstGeom>
        </p:spPr>
      </p:pic>
      <p:pic>
        <p:nvPicPr>
          <p:cNvPr id="2892" name="Picture 2891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60972" y="491496"/>
            <a:ext cx="78430" cy="109348"/>
          </a:xfrm>
          <a:prstGeom prst="rect">
            <a:avLst/>
          </a:prstGeom>
        </p:spPr>
      </p:pic>
      <p:pic>
        <p:nvPicPr>
          <p:cNvPr id="2893" name="Picture 2892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53193" y="491496"/>
            <a:ext cx="78430" cy="109348"/>
          </a:xfrm>
          <a:prstGeom prst="rect">
            <a:avLst/>
          </a:prstGeom>
        </p:spPr>
      </p:pic>
      <p:pic>
        <p:nvPicPr>
          <p:cNvPr id="2894" name="Picture 2893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60972" y="600844"/>
            <a:ext cx="78430" cy="109348"/>
          </a:xfrm>
          <a:prstGeom prst="rect">
            <a:avLst/>
          </a:prstGeom>
        </p:spPr>
      </p:pic>
      <p:pic>
        <p:nvPicPr>
          <p:cNvPr id="2895" name="Picture 2894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53193" y="600844"/>
            <a:ext cx="78430" cy="109348"/>
          </a:xfrm>
          <a:prstGeom prst="rect">
            <a:avLst/>
          </a:prstGeom>
        </p:spPr>
      </p:pic>
      <p:pic>
        <p:nvPicPr>
          <p:cNvPr id="2896" name="Picture 2895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60972" y="710192"/>
            <a:ext cx="78430" cy="109348"/>
          </a:xfrm>
          <a:prstGeom prst="rect">
            <a:avLst/>
          </a:prstGeom>
        </p:spPr>
      </p:pic>
      <p:pic>
        <p:nvPicPr>
          <p:cNvPr id="2897" name="Picture 2896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53193" y="710192"/>
            <a:ext cx="78430" cy="109348"/>
          </a:xfrm>
          <a:prstGeom prst="rect">
            <a:avLst/>
          </a:prstGeom>
        </p:spPr>
      </p:pic>
      <p:pic>
        <p:nvPicPr>
          <p:cNvPr id="2898" name="Picture 2897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60972" y="819540"/>
            <a:ext cx="78430" cy="109348"/>
          </a:xfrm>
          <a:prstGeom prst="rect">
            <a:avLst/>
          </a:prstGeom>
        </p:spPr>
      </p:pic>
      <p:pic>
        <p:nvPicPr>
          <p:cNvPr id="2899" name="Picture 2898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53193" y="819540"/>
            <a:ext cx="78430" cy="109348"/>
          </a:xfrm>
          <a:prstGeom prst="rect">
            <a:avLst/>
          </a:prstGeom>
        </p:spPr>
      </p:pic>
      <p:pic>
        <p:nvPicPr>
          <p:cNvPr id="2900" name="Picture 2899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60972" y="928888"/>
            <a:ext cx="78430" cy="109348"/>
          </a:xfrm>
          <a:prstGeom prst="rect">
            <a:avLst/>
          </a:prstGeom>
        </p:spPr>
      </p:pic>
      <p:pic>
        <p:nvPicPr>
          <p:cNvPr id="2901" name="Picture 2900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53193" y="928888"/>
            <a:ext cx="78430" cy="109348"/>
          </a:xfrm>
          <a:prstGeom prst="rect">
            <a:avLst/>
          </a:prstGeom>
        </p:spPr>
      </p:pic>
      <p:pic>
        <p:nvPicPr>
          <p:cNvPr id="2902" name="Picture 2901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60972" y="1038236"/>
            <a:ext cx="78430" cy="109348"/>
          </a:xfrm>
          <a:prstGeom prst="rect">
            <a:avLst/>
          </a:prstGeom>
        </p:spPr>
      </p:pic>
      <p:pic>
        <p:nvPicPr>
          <p:cNvPr id="2903" name="Picture 2902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53193" y="1038236"/>
            <a:ext cx="78430" cy="109348"/>
          </a:xfrm>
          <a:prstGeom prst="rect">
            <a:avLst/>
          </a:prstGeom>
        </p:spPr>
      </p:pic>
      <p:pic>
        <p:nvPicPr>
          <p:cNvPr id="2904" name="Picture 2903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60972" y="1147584"/>
            <a:ext cx="78430" cy="109348"/>
          </a:xfrm>
          <a:prstGeom prst="rect">
            <a:avLst/>
          </a:prstGeom>
        </p:spPr>
      </p:pic>
      <p:pic>
        <p:nvPicPr>
          <p:cNvPr id="2905" name="Picture 2904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53193" y="1147584"/>
            <a:ext cx="78430" cy="109348"/>
          </a:xfrm>
          <a:prstGeom prst="rect">
            <a:avLst/>
          </a:prstGeom>
        </p:spPr>
      </p:pic>
      <p:pic>
        <p:nvPicPr>
          <p:cNvPr id="2906" name="Picture 2905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60972" y="1256932"/>
            <a:ext cx="78430" cy="109348"/>
          </a:xfrm>
          <a:prstGeom prst="rect">
            <a:avLst/>
          </a:prstGeom>
        </p:spPr>
      </p:pic>
      <p:pic>
        <p:nvPicPr>
          <p:cNvPr id="2907" name="Picture 2906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53193" y="1256932"/>
            <a:ext cx="78430" cy="109348"/>
          </a:xfrm>
          <a:prstGeom prst="rect">
            <a:avLst/>
          </a:prstGeom>
        </p:spPr>
      </p:pic>
      <p:pic>
        <p:nvPicPr>
          <p:cNvPr id="2908" name="Picture 2907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60972" y="1366280"/>
            <a:ext cx="78430" cy="109348"/>
          </a:xfrm>
          <a:prstGeom prst="rect">
            <a:avLst/>
          </a:prstGeom>
        </p:spPr>
      </p:pic>
      <p:pic>
        <p:nvPicPr>
          <p:cNvPr id="2909" name="Picture 2908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53193" y="1366280"/>
            <a:ext cx="78430" cy="109348"/>
          </a:xfrm>
          <a:prstGeom prst="rect">
            <a:avLst/>
          </a:prstGeom>
        </p:spPr>
      </p:pic>
      <p:pic>
        <p:nvPicPr>
          <p:cNvPr id="2910" name="Picture 2909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15000" y="1952298"/>
            <a:ext cx="78430" cy="109348"/>
          </a:xfrm>
          <a:prstGeom prst="rect">
            <a:avLst/>
          </a:prstGeom>
        </p:spPr>
      </p:pic>
      <p:pic>
        <p:nvPicPr>
          <p:cNvPr id="2911" name="Picture 2910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07221" y="1952298"/>
            <a:ext cx="78430" cy="109348"/>
          </a:xfrm>
          <a:prstGeom prst="rect">
            <a:avLst/>
          </a:prstGeom>
        </p:spPr>
      </p:pic>
      <p:pic>
        <p:nvPicPr>
          <p:cNvPr id="2912" name="Picture 2911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15000" y="2061646"/>
            <a:ext cx="78430" cy="109348"/>
          </a:xfrm>
          <a:prstGeom prst="rect">
            <a:avLst/>
          </a:prstGeom>
        </p:spPr>
      </p:pic>
      <p:pic>
        <p:nvPicPr>
          <p:cNvPr id="2913" name="Picture 2912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07221" y="2061646"/>
            <a:ext cx="78430" cy="109348"/>
          </a:xfrm>
          <a:prstGeom prst="rect">
            <a:avLst/>
          </a:prstGeom>
        </p:spPr>
      </p:pic>
      <p:pic>
        <p:nvPicPr>
          <p:cNvPr id="2914" name="Picture 2913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15000" y="2170994"/>
            <a:ext cx="78430" cy="109348"/>
          </a:xfrm>
          <a:prstGeom prst="rect">
            <a:avLst/>
          </a:prstGeom>
        </p:spPr>
      </p:pic>
      <p:pic>
        <p:nvPicPr>
          <p:cNvPr id="2915" name="Picture 2914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07221" y="2170994"/>
            <a:ext cx="78430" cy="109348"/>
          </a:xfrm>
          <a:prstGeom prst="rect">
            <a:avLst/>
          </a:prstGeom>
        </p:spPr>
      </p:pic>
      <p:pic>
        <p:nvPicPr>
          <p:cNvPr id="2916" name="Picture 2915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15000" y="2280342"/>
            <a:ext cx="78430" cy="109348"/>
          </a:xfrm>
          <a:prstGeom prst="rect">
            <a:avLst/>
          </a:prstGeom>
        </p:spPr>
      </p:pic>
      <p:pic>
        <p:nvPicPr>
          <p:cNvPr id="2917" name="Picture 2916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07221" y="2280342"/>
            <a:ext cx="78430" cy="109348"/>
          </a:xfrm>
          <a:prstGeom prst="rect">
            <a:avLst/>
          </a:prstGeom>
        </p:spPr>
      </p:pic>
      <p:pic>
        <p:nvPicPr>
          <p:cNvPr id="2918" name="Picture 2917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15000" y="2389690"/>
            <a:ext cx="78430" cy="109348"/>
          </a:xfrm>
          <a:prstGeom prst="rect">
            <a:avLst/>
          </a:prstGeom>
        </p:spPr>
      </p:pic>
      <p:pic>
        <p:nvPicPr>
          <p:cNvPr id="2919" name="Picture 2918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07221" y="2389690"/>
            <a:ext cx="78430" cy="109348"/>
          </a:xfrm>
          <a:prstGeom prst="rect">
            <a:avLst/>
          </a:prstGeom>
        </p:spPr>
      </p:pic>
      <p:pic>
        <p:nvPicPr>
          <p:cNvPr id="2920" name="Picture 2919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15000" y="2499038"/>
            <a:ext cx="78430" cy="109348"/>
          </a:xfrm>
          <a:prstGeom prst="rect">
            <a:avLst/>
          </a:prstGeom>
        </p:spPr>
      </p:pic>
      <p:pic>
        <p:nvPicPr>
          <p:cNvPr id="2921" name="Picture 2920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07221" y="2499038"/>
            <a:ext cx="78430" cy="109348"/>
          </a:xfrm>
          <a:prstGeom prst="rect">
            <a:avLst/>
          </a:prstGeom>
        </p:spPr>
      </p:pic>
      <p:pic>
        <p:nvPicPr>
          <p:cNvPr id="2922" name="Picture 2921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15000" y="2608386"/>
            <a:ext cx="78430" cy="109348"/>
          </a:xfrm>
          <a:prstGeom prst="rect">
            <a:avLst/>
          </a:prstGeom>
        </p:spPr>
      </p:pic>
      <p:pic>
        <p:nvPicPr>
          <p:cNvPr id="2923" name="Picture 2922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07221" y="2608386"/>
            <a:ext cx="78430" cy="109348"/>
          </a:xfrm>
          <a:prstGeom prst="rect">
            <a:avLst/>
          </a:prstGeom>
        </p:spPr>
      </p:pic>
      <p:pic>
        <p:nvPicPr>
          <p:cNvPr id="2924" name="Picture 2923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15000" y="2717734"/>
            <a:ext cx="78430" cy="109348"/>
          </a:xfrm>
          <a:prstGeom prst="rect">
            <a:avLst/>
          </a:prstGeom>
        </p:spPr>
      </p:pic>
      <p:pic>
        <p:nvPicPr>
          <p:cNvPr id="2925" name="Picture 2924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07221" y="2717734"/>
            <a:ext cx="78430" cy="109348"/>
          </a:xfrm>
          <a:prstGeom prst="rect">
            <a:avLst/>
          </a:prstGeom>
        </p:spPr>
      </p:pic>
      <p:pic>
        <p:nvPicPr>
          <p:cNvPr id="2926" name="Picture 2925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15000" y="2827082"/>
            <a:ext cx="78430" cy="109348"/>
          </a:xfrm>
          <a:prstGeom prst="rect">
            <a:avLst/>
          </a:prstGeom>
        </p:spPr>
      </p:pic>
      <p:pic>
        <p:nvPicPr>
          <p:cNvPr id="2927" name="Picture 2926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07221" y="2827082"/>
            <a:ext cx="78430" cy="109348"/>
          </a:xfrm>
          <a:prstGeom prst="rect">
            <a:avLst/>
          </a:prstGeom>
        </p:spPr>
      </p:pic>
      <p:pic>
        <p:nvPicPr>
          <p:cNvPr id="2928" name="Picture 2927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15000" y="2936430"/>
            <a:ext cx="78430" cy="109348"/>
          </a:xfrm>
          <a:prstGeom prst="rect">
            <a:avLst/>
          </a:prstGeom>
        </p:spPr>
      </p:pic>
      <p:pic>
        <p:nvPicPr>
          <p:cNvPr id="2929" name="Picture 2928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07221" y="2936430"/>
            <a:ext cx="78430" cy="109348"/>
          </a:xfrm>
          <a:prstGeom prst="rect">
            <a:avLst/>
          </a:prstGeom>
        </p:spPr>
      </p:pic>
      <p:pic>
        <p:nvPicPr>
          <p:cNvPr id="2930" name="Picture 2929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01672" y="1952298"/>
            <a:ext cx="78430" cy="109348"/>
          </a:xfrm>
          <a:prstGeom prst="rect">
            <a:avLst/>
          </a:prstGeom>
        </p:spPr>
      </p:pic>
      <p:pic>
        <p:nvPicPr>
          <p:cNvPr id="2931" name="Picture 2930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93893" y="1952298"/>
            <a:ext cx="78430" cy="109348"/>
          </a:xfrm>
          <a:prstGeom prst="rect">
            <a:avLst/>
          </a:prstGeom>
        </p:spPr>
      </p:pic>
      <p:pic>
        <p:nvPicPr>
          <p:cNvPr id="2932" name="Picture 2931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01672" y="2061646"/>
            <a:ext cx="78430" cy="109348"/>
          </a:xfrm>
          <a:prstGeom prst="rect">
            <a:avLst/>
          </a:prstGeom>
        </p:spPr>
      </p:pic>
      <p:pic>
        <p:nvPicPr>
          <p:cNvPr id="2933" name="Picture 2932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93893" y="2061646"/>
            <a:ext cx="78430" cy="109348"/>
          </a:xfrm>
          <a:prstGeom prst="rect">
            <a:avLst/>
          </a:prstGeom>
        </p:spPr>
      </p:pic>
      <p:pic>
        <p:nvPicPr>
          <p:cNvPr id="2934" name="Picture 2933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01672" y="2170994"/>
            <a:ext cx="78430" cy="109348"/>
          </a:xfrm>
          <a:prstGeom prst="rect">
            <a:avLst/>
          </a:prstGeom>
        </p:spPr>
      </p:pic>
      <p:pic>
        <p:nvPicPr>
          <p:cNvPr id="2935" name="Picture 2934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93893" y="2170994"/>
            <a:ext cx="78430" cy="109348"/>
          </a:xfrm>
          <a:prstGeom prst="rect">
            <a:avLst/>
          </a:prstGeom>
        </p:spPr>
      </p:pic>
      <p:pic>
        <p:nvPicPr>
          <p:cNvPr id="2936" name="Picture 2935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01672" y="2280342"/>
            <a:ext cx="78430" cy="109348"/>
          </a:xfrm>
          <a:prstGeom prst="rect">
            <a:avLst/>
          </a:prstGeom>
        </p:spPr>
      </p:pic>
      <p:pic>
        <p:nvPicPr>
          <p:cNvPr id="2937" name="Picture 2936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93893" y="2280342"/>
            <a:ext cx="78430" cy="109348"/>
          </a:xfrm>
          <a:prstGeom prst="rect">
            <a:avLst/>
          </a:prstGeom>
        </p:spPr>
      </p:pic>
      <p:pic>
        <p:nvPicPr>
          <p:cNvPr id="2938" name="Picture 2937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01672" y="2389690"/>
            <a:ext cx="78430" cy="109348"/>
          </a:xfrm>
          <a:prstGeom prst="rect">
            <a:avLst/>
          </a:prstGeom>
        </p:spPr>
      </p:pic>
      <p:pic>
        <p:nvPicPr>
          <p:cNvPr id="2939" name="Picture 2938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93893" y="2389690"/>
            <a:ext cx="78430" cy="109348"/>
          </a:xfrm>
          <a:prstGeom prst="rect">
            <a:avLst/>
          </a:prstGeom>
        </p:spPr>
      </p:pic>
      <p:pic>
        <p:nvPicPr>
          <p:cNvPr id="2940" name="Picture 2939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01672" y="2499038"/>
            <a:ext cx="78430" cy="109348"/>
          </a:xfrm>
          <a:prstGeom prst="rect">
            <a:avLst/>
          </a:prstGeom>
        </p:spPr>
      </p:pic>
      <p:pic>
        <p:nvPicPr>
          <p:cNvPr id="2941" name="Picture 2940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93893" y="2499038"/>
            <a:ext cx="78430" cy="109348"/>
          </a:xfrm>
          <a:prstGeom prst="rect">
            <a:avLst/>
          </a:prstGeom>
        </p:spPr>
      </p:pic>
      <p:pic>
        <p:nvPicPr>
          <p:cNvPr id="2942" name="Picture 2941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01672" y="2608386"/>
            <a:ext cx="78430" cy="109348"/>
          </a:xfrm>
          <a:prstGeom prst="rect">
            <a:avLst/>
          </a:prstGeom>
        </p:spPr>
      </p:pic>
      <p:pic>
        <p:nvPicPr>
          <p:cNvPr id="2943" name="Picture 2942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93893" y="2608386"/>
            <a:ext cx="78430" cy="109348"/>
          </a:xfrm>
          <a:prstGeom prst="rect">
            <a:avLst/>
          </a:prstGeom>
        </p:spPr>
      </p:pic>
      <p:pic>
        <p:nvPicPr>
          <p:cNvPr id="2944" name="Picture 2943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01672" y="2717734"/>
            <a:ext cx="78430" cy="109348"/>
          </a:xfrm>
          <a:prstGeom prst="rect">
            <a:avLst/>
          </a:prstGeom>
        </p:spPr>
      </p:pic>
      <p:pic>
        <p:nvPicPr>
          <p:cNvPr id="2945" name="Picture 2944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93893" y="2717734"/>
            <a:ext cx="78430" cy="109348"/>
          </a:xfrm>
          <a:prstGeom prst="rect">
            <a:avLst/>
          </a:prstGeom>
        </p:spPr>
      </p:pic>
      <p:pic>
        <p:nvPicPr>
          <p:cNvPr id="2946" name="Picture 2945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01672" y="2827082"/>
            <a:ext cx="78430" cy="109348"/>
          </a:xfrm>
          <a:prstGeom prst="rect">
            <a:avLst/>
          </a:prstGeom>
        </p:spPr>
      </p:pic>
      <p:pic>
        <p:nvPicPr>
          <p:cNvPr id="2947" name="Picture 2946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93893" y="2827082"/>
            <a:ext cx="78430" cy="109348"/>
          </a:xfrm>
          <a:prstGeom prst="rect">
            <a:avLst/>
          </a:prstGeom>
        </p:spPr>
      </p:pic>
      <p:pic>
        <p:nvPicPr>
          <p:cNvPr id="2948" name="Picture 2947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01672" y="2936430"/>
            <a:ext cx="78430" cy="109348"/>
          </a:xfrm>
          <a:prstGeom prst="rect">
            <a:avLst/>
          </a:prstGeom>
        </p:spPr>
      </p:pic>
      <p:pic>
        <p:nvPicPr>
          <p:cNvPr id="2949" name="Picture 2948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93893" y="2936430"/>
            <a:ext cx="78430" cy="109348"/>
          </a:xfrm>
          <a:prstGeom prst="rect">
            <a:avLst/>
          </a:prstGeom>
        </p:spPr>
      </p:pic>
      <p:pic>
        <p:nvPicPr>
          <p:cNvPr id="2950" name="Picture 2949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86060" y="1952298"/>
            <a:ext cx="78430" cy="109348"/>
          </a:xfrm>
          <a:prstGeom prst="rect">
            <a:avLst/>
          </a:prstGeom>
        </p:spPr>
      </p:pic>
      <p:pic>
        <p:nvPicPr>
          <p:cNvPr id="2951" name="Picture 2950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78281" y="1952298"/>
            <a:ext cx="78430" cy="109348"/>
          </a:xfrm>
          <a:prstGeom prst="rect">
            <a:avLst/>
          </a:prstGeom>
        </p:spPr>
      </p:pic>
      <p:pic>
        <p:nvPicPr>
          <p:cNvPr id="2952" name="Picture 2951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86060" y="2061646"/>
            <a:ext cx="78430" cy="109348"/>
          </a:xfrm>
          <a:prstGeom prst="rect">
            <a:avLst/>
          </a:prstGeom>
        </p:spPr>
      </p:pic>
      <p:pic>
        <p:nvPicPr>
          <p:cNvPr id="2953" name="Picture 2952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78281" y="2061646"/>
            <a:ext cx="78430" cy="109348"/>
          </a:xfrm>
          <a:prstGeom prst="rect">
            <a:avLst/>
          </a:prstGeom>
        </p:spPr>
      </p:pic>
      <p:pic>
        <p:nvPicPr>
          <p:cNvPr id="2954" name="Picture 2953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86060" y="2170994"/>
            <a:ext cx="78430" cy="109348"/>
          </a:xfrm>
          <a:prstGeom prst="rect">
            <a:avLst/>
          </a:prstGeom>
        </p:spPr>
      </p:pic>
      <p:pic>
        <p:nvPicPr>
          <p:cNvPr id="2955" name="Picture 2954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78281" y="2170994"/>
            <a:ext cx="78430" cy="109348"/>
          </a:xfrm>
          <a:prstGeom prst="rect">
            <a:avLst/>
          </a:prstGeom>
        </p:spPr>
      </p:pic>
      <p:pic>
        <p:nvPicPr>
          <p:cNvPr id="2956" name="Picture 2955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86060" y="2280342"/>
            <a:ext cx="78430" cy="109348"/>
          </a:xfrm>
          <a:prstGeom prst="rect">
            <a:avLst/>
          </a:prstGeom>
        </p:spPr>
      </p:pic>
      <p:pic>
        <p:nvPicPr>
          <p:cNvPr id="2957" name="Picture 2956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78281" y="2280342"/>
            <a:ext cx="78430" cy="109348"/>
          </a:xfrm>
          <a:prstGeom prst="rect">
            <a:avLst/>
          </a:prstGeom>
        </p:spPr>
      </p:pic>
      <p:pic>
        <p:nvPicPr>
          <p:cNvPr id="2958" name="Picture 2957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86060" y="2389690"/>
            <a:ext cx="78430" cy="109348"/>
          </a:xfrm>
          <a:prstGeom prst="rect">
            <a:avLst/>
          </a:prstGeom>
        </p:spPr>
      </p:pic>
      <p:pic>
        <p:nvPicPr>
          <p:cNvPr id="2959" name="Picture 2958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78281" y="2389690"/>
            <a:ext cx="78430" cy="109348"/>
          </a:xfrm>
          <a:prstGeom prst="rect">
            <a:avLst/>
          </a:prstGeom>
        </p:spPr>
      </p:pic>
      <p:pic>
        <p:nvPicPr>
          <p:cNvPr id="2960" name="Picture 2959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86060" y="2499038"/>
            <a:ext cx="78430" cy="109348"/>
          </a:xfrm>
          <a:prstGeom prst="rect">
            <a:avLst/>
          </a:prstGeom>
        </p:spPr>
      </p:pic>
      <p:pic>
        <p:nvPicPr>
          <p:cNvPr id="2961" name="Picture 2960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78281" y="2499038"/>
            <a:ext cx="78430" cy="109348"/>
          </a:xfrm>
          <a:prstGeom prst="rect">
            <a:avLst/>
          </a:prstGeom>
        </p:spPr>
      </p:pic>
      <p:pic>
        <p:nvPicPr>
          <p:cNvPr id="2962" name="Picture 2961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86060" y="2608386"/>
            <a:ext cx="78430" cy="109348"/>
          </a:xfrm>
          <a:prstGeom prst="rect">
            <a:avLst/>
          </a:prstGeom>
        </p:spPr>
      </p:pic>
      <p:pic>
        <p:nvPicPr>
          <p:cNvPr id="2963" name="Picture 2962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78281" y="2608386"/>
            <a:ext cx="78430" cy="109348"/>
          </a:xfrm>
          <a:prstGeom prst="rect">
            <a:avLst/>
          </a:prstGeom>
        </p:spPr>
      </p:pic>
      <p:pic>
        <p:nvPicPr>
          <p:cNvPr id="2964" name="Picture 2963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86060" y="2717734"/>
            <a:ext cx="78430" cy="109348"/>
          </a:xfrm>
          <a:prstGeom prst="rect">
            <a:avLst/>
          </a:prstGeom>
        </p:spPr>
      </p:pic>
      <p:pic>
        <p:nvPicPr>
          <p:cNvPr id="2966" name="Picture 2965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86060" y="2827082"/>
            <a:ext cx="78430" cy="109348"/>
          </a:xfrm>
          <a:prstGeom prst="rect">
            <a:avLst/>
          </a:prstGeom>
        </p:spPr>
      </p:pic>
      <p:pic>
        <p:nvPicPr>
          <p:cNvPr id="2968" name="Picture 2967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86060" y="2936430"/>
            <a:ext cx="78430" cy="109348"/>
          </a:xfrm>
          <a:prstGeom prst="rect">
            <a:avLst/>
          </a:prstGeom>
        </p:spPr>
      </p:pic>
      <p:cxnSp>
        <p:nvCxnSpPr>
          <p:cNvPr id="3001" name="Straight Connector 3000"/>
          <p:cNvCxnSpPr/>
          <p:nvPr/>
        </p:nvCxnSpPr>
        <p:spPr>
          <a:xfrm>
            <a:off x="5265971" y="349264"/>
            <a:ext cx="999066" cy="0"/>
          </a:xfrm>
          <a:prstGeom prst="line">
            <a:avLst/>
          </a:prstGeom>
          <a:ln w="12700" cmpd="sng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02" name="Straight Connector 3001"/>
          <p:cNvCxnSpPr/>
          <p:nvPr/>
        </p:nvCxnSpPr>
        <p:spPr>
          <a:xfrm>
            <a:off x="6265037" y="349264"/>
            <a:ext cx="0" cy="1168400"/>
          </a:xfrm>
          <a:prstGeom prst="line">
            <a:avLst/>
          </a:prstGeom>
          <a:ln w="12700" cmpd="sng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03" name="Straight Connector 3002"/>
          <p:cNvCxnSpPr/>
          <p:nvPr/>
        </p:nvCxnSpPr>
        <p:spPr>
          <a:xfrm>
            <a:off x="5265971" y="344688"/>
            <a:ext cx="0" cy="1168400"/>
          </a:xfrm>
          <a:prstGeom prst="line">
            <a:avLst/>
          </a:prstGeom>
          <a:ln w="12700" cmpd="sng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04" name="Straight Connector 3003"/>
          <p:cNvCxnSpPr/>
          <p:nvPr/>
        </p:nvCxnSpPr>
        <p:spPr>
          <a:xfrm>
            <a:off x="5265971" y="1513088"/>
            <a:ext cx="999066" cy="0"/>
          </a:xfrm>
          <a:prstGeom prst="line">
            <a:avLst/>
          </a:prstGeom>
          <a:ln w="12700" cmpd="sng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05" name="Straight Connector 3004"/>
          <p:cNvCxnSpPr/>
          <p:nvPr/>
        </p:nvCxnSpPr>
        <p:spPr>
          <a:xfrm>
            <a:off x="5264957" y="1914310"/>
            <a:ext cx="999066" cy="0"/>
          </a:xfrm>
          <a:prstGeom prst="line">
            <a:avLst/>
          </a:prstGeom>
          <a:ln w="12700" cmpd="sng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07" name="Straight Connector 3006"/>
          <p:cNvCxnSpPr/>
          <p:nvPr/>
        </p:nvCxnSpPr>
        <p:spPr>
          <a:xfrm>
            <a:off x="5264957" y="1909734"/>
            <a:ext cx="0" cy="1168400"/>
          </a:xfrm>
          <a:prstGeom prst="line">
            <a:avLst/>
          </a:prstGeom>
          <a:ln w="12700" cmpd="sng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08" name="Straight Connector 3007"/>
          <p:cNvCxnSpPr/>
          <p:nvPr/>
        </p:nvCxnSpPr>
        <p:spPr>
          <a:xfrm>
            <a:off x="5264957" y="3078134"/>
            <a:ext cx="999066" cy="0"/>
          </a:xfrm>
          <a:prstGeom prst="line">
            <a:avLst/>
          </a:prstGeom>
          <a:ln w="12700" cmpd="sng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3009" name="Picture 3008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1833" y="3577034"/>
            <a:ext cx="78430" cy="109348"/>
          </a:xfrm>
          <a:prstGeom prst="rect">
            <a:avLst/>
          </a:prstGeom>
        </p:spPr>
      </p:pic>
      <p:pic>
        <p:nvPicPr>
          <p:cNvPr id="3010" name="Picture 3009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94054" y="3577034"/>
            <a:ext cx="78430" cy="109348"/>
          </a:xfrm>
          <a:prstGeom prst="rect">
            <a:avLst/>
          </a:prstGeom>
        </p:spPr>
      </p:pic>
      <p:pic>
        <p:nvPicPr>
          <p:cNvPr id="3011" name="Picture 3010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1833" y="3686382"/>
            <a:ext cx="78430" cy="109348"/>
          </a:xfrm>
          <a:prstGeom prst="rect">
            <a:avLst/>
          </a:prstGeom>
        </p:spPr>
      </p:pic>
      <p:pic>
        <p:nvPicPr>
          <p:cNvPr id="3012" name="Picture 3011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94054" y="3686382"/>
            <a:ext cx="78430" cy="109348"/>
          </a:xfrm>
          <a:prstGeom prst="rect">
            <a:avLst/>
          </a:prstGeom>
        </p:spPr>
      </p:pic>
      <p:pic>
        <p:nvPicPr>
          <p:cNvPr id="3013" name="Picture 3012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1833" y="3795730"/>
            <a:ext cx="78430" cy="109348"/>
          </a:xfrm>
          <a:prstGeom prst="rect">
            <a:avLst/>
          </a:prstGeom>
        </p:spPr>
      </p:pic>
      <p:pic>
        <p:nvPicPr>
          <p:cNvPr id="3014" name="Picture 3013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94054" y="3795730"/>
            <a:ext cx="78430" cy="109348"/>
          </a:xfrm>
          <a:prstGeom prst="rect">
            <a:avLst/>
          </a:prstGeom>
        </p:spPr>
      </p:pic>
      <p:pic>
        <p:nvPicPr>
          <p:cNvPr id="3015" name="Picture 3014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1833" y="3905078"/>
            <a:ext cx="78430" cy="109348"/>
          </a:xfrm>
          <a:prstGeom prst="rect">
            <a:avLst/>
          </a:prstGeom>
        </p:spPr>
      </p:pic>
      <p:pic>
        <p:nvPicPr>
          <p:cNvPr id="3016" name="Picture 3015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94054" y="3905078"/>
            <a:ext cx="78430" cy="109348"/>
          </a:xfrm>
          <a:prstGeom prst="rect">
            <a:avLst/>
          </a:prstGeom>
        </p:spPr>
      </p:pic>
      <p:pic>
        <p:nvPicPr>
          <p:cNvPr id="3017" name="Picture 3016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1833" y="4014426"/>
            <a:ext cx="78430" cy="109348"/>
          </a:xfrm>
          <a:prstGeom prst="rect">
            <a:avLst/>
          </a:prstGeom>
        </p:spPr>
      </p:pic>
      <p:pic>
        <p:nvPicPr>
          <p:cNvPr id="3018" name="Picture 3017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94054" y="4014426"/>
            <a:ext cx="78430" cy="109348"/>
          </a:xfrm>
          <a:prstGeom prst="rect">
            <a:avLst/>
          </a:prstGeom>
        </p:spPr>
      </p:pic>
      <p:pic>
        <p:nvPicPr>
          <p:cNvPr id="3019" name="Picture 3018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1833" y="4123774"/>
            <a:ext cx="78430" cy="109348"/>
          </a:xfrm>
          <a:prstGeom prst="rect">
            <a:avLst/>
          </a:prstGeom>
        </p:spPr>
      </p:pic>
      <p:pic>
        <p:nvPicPr>
          <p:cNvPr id="3020" name="Picture 3019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94054" y="4123774"/>
            <a:ext cx="78430" cy="109348"/>
          </a:xfrm>
          <a:prstGeom prst="rect">
            <a:avLst/>
          </a:prstGeom>
        </p:spPr>
      </p:pic>
      <p:pic>
        <p:nvPicPr>
          <p:cNvPr id="3021" name="Picture 3020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1833" y="4233122"/>
            <a:ext cx="78430" cy="109348"/>
          </a:xfrm>
          <a:prstGeom prst="rect">
            <a:avLst/>
          </a:prstGeom>
        </p:spPr>
      </p:pic>
      <p:pic>
        <p:nvPicPr>
          <p:cNvPr id="3022" name="Picture 3021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94054" y="4233122"/>
            <a:ext cx="78430" cy="109348"/>
          </a:xfrm>
          <a:prstGeom prst="rect">
            <a:avLst/>
          </a:prstGeom>
        </p:spPr>
      </p:pic>
      <p:pic>
        <p:nvPicPr>
          <p:cNvPr id="3023" name="Picture 3022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1833" y="4342470"/>
            <a:ext cx="78430" cy="109348"/>
          </a:xfrm>
          <a:prstGeom prst="rect">
            <a:avLst/>
          </a:prstGeom>
        </p:spPr>
      </p:pic>
      <p:pic>
        <p:nvPicPr>
          <p:cNvPr id="3024" name="Picture 3023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94054" y="4342470"/>
            <a:ext cx="78430" cy="109348"/>
          </a:xfrm>
          <a:prstGeom prst="rect">
            <a:avLst/>
          </a:prstGeom>
        </p:spPr>
      </p:pic>
      <p:pic>
        <p:nvPicPr>
          <p:cNvPr id="3025" name="Picture 3024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1833" y="4451818"/>
            <a:ext cx="78430" cy="109348"/>
          </a:xfrm>
          <a:prstGeom prst="rect">
            <a:avLst/>
          </a:prstGeom>
        </p:spPr>
      </p:pic>
      <p:pic>
        <p:nvPicPr>
          <p:cNvPr id="3026" name="Picture 3025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94054" y="4451818"/>
            <a:ext cx="78430" cy="109348"/>
          </a:xfrm>
          <a:prstGeom prst="rect">
            <a:avLst/>
          </a:prstGeom>
        </p:spPr>
      </p:pic>
      <p:pic>
        <p:nvPicPr>
          <p:cNvPr id="3027" name="Picture 3026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1833" y="4561166"/>
            <a:ext cx="78430" cy="109348"/>
          </a:xfrm>
          <a:prstGeom prst="rect">
            <a:avLst/>
          </a:prstGeom>
        </p:spPr>
      </p:pic>
      <p:pic>
        <p:nvPicPr>
          <p:cNvPr id="3028" name="Picture 3027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94054" y="4561166"/>
            <a:ext cx="78430" cy="109348"/>
          </a:xfrm>
          <a:prstGeom prst="rect">
            <a:avLst/>
          </a:prstGeom>
        </p:spPr>
      </p:pic>
      <p:pic>
        <p:nvPicPr>
          <p:cNvPr id="3029" name="Picture 3028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88505" y="3577034"/>
            <a:ext cx="78430" cy="109348"/>
          </a:xfrm>
          <a:prstGeom prst="rect">
            <a:avLst/>
          </a:prstGeom>
        </p:spPr>
      </p:pic>
      <p:pic>
        <p:nvPicPr>
          <p:cNvPr id="3030" name="Picture 3029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80726" y="3577034"/>
            <a:ext cx="78430" cy="109348"/>
          </a:xfrm>
          <a:prstGeom prst="rect">
            <a:avLst/>
          </a:prstGeom>
        </p:spPr>
      </p:pic>
      <p:pic>
        <p:nvPicPr>
          <p:cNvPr id="3031" name="Picture 3030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88505" y="3686382"/>
            <a:ext cx="78430" cy="109348"/>
          </a:xfrm>
          <a:prstGeom prst="rect">
            <a:avLst/>
          </a:prstGeom>
        </p:spPr>
      </p:pic>
      <p:pic>
        <p:nvPicPr>
          <p:cNvPr id="3032" name="Picture 3031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80726" y="3686382"/>
            <a:ext cx="78430" cy="109348"/>
          </a:xfrm>
          <a:prstGeom prst="rect">
            <a:avLst/>
          </a:prstGeom>
        </p:spPr>
      </p:pic>
      <p:pic>
        <p:nvPicPr>
          <p:cNvPr id="3033" name="Picture 3032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88505" y="3795730"/>
            <a:ext cx="78430" cy="109348"/>
          </a:xfrm>
          <a:prstGeom prst="rect">
            <a:avLst/>
          </a:prstGeom>
        </p:spPr>
      </p:pic>
      <p:pic>
        <p:nvPicPr>
          <p:cNvPr id="3034" name="Picture 3033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80726" y="3795730"/>
            <a:ext cx="78430" cy="109348"/>
          </a:xfrm>
          <a:prstGeom prst="rect">
            <a:avLst/>
          </a:prstGeom>
        </p:spPr>
      </p:pic>
      <p:pic>
        <p:nvPicPr>
          <p:cNvPr id="3035" name="Picture 3034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88505" y="3905078"/>
            <a:ext cx="78430" cy="109348"/>
          </a:xfrm>
          <a:prstGeom prst="rect">
            <a:avLst/>
          </a:prstGeom>
        </p:spPr>
      </p:pic>
      <p:pic>
        <p:nvPicPr>
          <p:cNvPr id="3036" name="Picture 3035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80726" y="3905078"/>
            <a:ext cx="78430" cy="109348"/>
          </a:xfrm>
          <a:prstGeom prst="rect">
            <a:avLst/>
          </a:prstGeom>
        </p:spPr>
      </p:pic>
      <p:pic>
        <p:nvPicPr>
          <p:cNvPr id="3037" name="Picture 3036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88505" y="4014426"/>
            <a:ext cx="78430" cy="109348"/>
          </a:xfrm>
          <a:prstGeom prst="rect">
            <a:avLst/>
          </a:prstGeom>
        </p:spPr>
      </p:pic>
      <p:pic>
        <p:nvPicPr>
          <p:cNvPr id="3038" name="Picture 3037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80726" y="4014426"/>
            <a:ext cx="78430" cy="109348"/>
          </a:xfrm>
          <a:prstGeom prst="rect">
            <a:avLst/>
          </a:prstGeom>
        </p:spPr>
      </p:pic>
      <p:pic>
        <p:nvPicPr>
          <p:cNvPr id="3039" name="Picture 3038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88505" y="4123774"/>
            <a:ext cx="78430" cy="109348"/>
          </a:xfrm>
          <a:prstGeom prst="rect">
            <a:avLst/>
          </a:prstGeom>
        </p:spPr>
      </p:pic>
      <p:pic>
        <p:nvPicPr>
          <p:cNvPr id="3040" name="Picture 3039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80726" y="4123774"/>
            <a:ext cx="78430" cy="109348"/>
          </a:xfrm>
          <a:prstGeom prst="rect">
            <a:avLst/>
          </a:prstGeom>
        </p:spPr>
      </p:pic>
      <p:pic>
        <p:nvPicPr>
          <p:cNvPr id="3041" name="Picture 3040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88505" y="4233122"/>
            <a:ext cx="78430" cy="109348"/>
          </a:xfrm>
          <a:prstGeom prst="rect">
            <a:avLst/>
          </a:prstGeom>
        </p:spPr>
      </p:pic>
      <p:pic>
        <p:nvPicPr>
          <p:cNvPr id="3042" name="Picture 3041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80726" y="4233122"/>
            <a:ext cx="78430" cy="109348"/>
          </a:xfrm>
          <a:prstGeom prst="rect">
            <a:avLst/>
          </a:prstGeom>
        </p:spPr>
      </p:pic>
      <p:pic>
        <p:nvPicPr>
          <p:cNvPr id="3043" name="Picture 3042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88505" y="4342470"/>
            <a:ext cx="78430" cy="109348"/>
          </a:xfrm>
          <a:prstGeom prst="rect">
            <a:avLst/>
          </a:prstGeom>
        </p:spPr>
      </p:pic>
      <p:pic>
        <p:nvPicPr>
          <p:cNvPr id="3044" name="Picture 3043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80726" y="4342470"/>
            <a:ext cx="78430" cy="109348"/>
          </a:xfrm>
          <a:prstGeom prst="rect">
            <a:avLst/>
          </a:prstGeom>
        </p:spPr>
      </p:pic>
      <p:pic>
        <p:nvPicPr>
          <p:cNvPr id="3045" name="Picture 3044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88505" y="4451818"/>
            <a:ext cx="78430" cy="109348"/>
          </a:xfrm>
          <a:prstGeom prst="rect">
            <a:avLst/>
          </a:prstGeom>
        </p:spPr>
      </p:pic>
      <p:pic>
        <p:nvPicPr>
          <p:cNvPr id="3046" name="Picture 3045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80726" y="4451818"/>
            <a:ext cx="78430" cy="109348"/>
          </a:xfrm>
          <a:prstGeom prst="rect">
            <a:avLst/>
          </a:prstGeom>
        </p:spPr>
      </p:pic>
      <p:pic>
        <p:nvPicPr>
          <p:cNvPr id="3047" name="Picture 3046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88505" y="4561166"/>
            <a:ext cx="78430" cy="109348"/>
          </a:xfrm>
          <a:prstGeom prst="rect">
            <a:avLst/>
          </a:prstGeom>
        </p:spPr>
      </p:pic>
      <p:pic>
        <p:nvPicPr>
          <p:cNvPr id="3048" name="Picture 3047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80726" y="4561166"/>
            <a:ext cx="78430" cy="109348"/>
          </a:xfrm>
          <a:prstGeom prst="rect">
            <a:avLst/>
          </a:prstGeom>
        </p:spPr>
      </p:pic>
      <p:pic>
        <p:nvPicPr>
          <p:cNvPr id="3049" name="Picture 3048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72893" y="3577034"/>
            <a:ext cx="78430" cy="109348"/>
          </a:xfrm>
          <a:prstGeom prst="rect">
            <a:avLst/>
          </a:prstGeom>
        </p:spPr>
      </p:pic>
      <p:pic>
        <p:nvPicPr>
          <p:cNvPr id="3051" name="Picture 3050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72893" y="3686382"/>
            <a:ext cx="78430" cy="109348"/>
          </a:xfrm>
          <a:prstGeom prst="rect">
            <a:avLst/>
          </a:prstGeom>
        </p:spPr>
      </p:pic>
      <p:pic>
        <p:nvPicPr>
          <p:cNvPr id="3053" name="Picture 3052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72893" y="3795730"/>
            <a:ext cx="78430" cy="109348"/>
          </a:xfrm>
          <a:prstGeom prst="rect">
            <a:avLst/>
          </a:prstGeom>
        </p:spPr>
      </p:pic>
      <p:cxnSp>
        <p:nvCxnSpPr>
          <p:cNvPr id="3084" name="Straight Connector 3083"/>
          <p:cNvCxnSpPr/>
          <p:nvPr/>
        </p:nvCxnSpPr>
        <p:spPr>
          <a:xfrm>
            <a:off x="5256179" y="3544150"/>
            <a:ext cx="999066" cy="0"/>
          </a:xfrm>
          <a:prstGeom prst="line">
            <a:avLst/>
          </a:prstGeom>
          <a:ln w="12700" cmpd="sng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85" name="Straight Connector 3084"/>
          <p:cNvCxnSpPr/>
          <p:nvPr/>
        </p:nvCxnSpPr>
        <p:spPr>
          <a:xfrm>
            <a:off x="6255245" y="3544150"/>
            <a:ext cx="0" cy="1168400"/>
          </a:xfrm>
          <a:prstGeom prst="line">
            <a:avLst/>
          </a:prstGeom>
          <a:ln w="12700" cmpd="sng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86" name="Straight Connector 3085"/>
          <p:cNvCxnSpPr/>
          <p:nvPr/>
        </p:nvCxnSpPr>
        <p:spPr>
          <a:xfrm>
            <a:off x="5256179" y="3539574"/>
            <a:ext cx="0" cy="1168400"/>
          </a:xfrm>
          <a:prstGeom prst="line">
            <a:avLst/>
          </a:prstGeom>
          <a:ln w="12700" cmpd="sng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87" name="Straight Connector 3086"/>
          <p:cNvCxnSpPr/>
          <p:nvPr/>
        </p:nvCxnSpPr>
        <p:spPr>
          <a:xfrm>
            <a:off x="5256179" y="4707974"/>
            <a:ext cx="999066" cy="0"/>
          </a:xfrm>
          <a:prstGeom prst="line">
            <a:avLst/>
          </a:prstGeom>
          <a:ln w="12700" cmpd="sng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3088" name="Picture 3087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6222" y="5151834"/>
            <a:ext cx="78430" cy="109348"/>
          </a:xfrm>
          <a:prstGeom prst="rect">
            <a:avLst/>
          </a:prstGeom>
        </p:spPr>
      </p:pic>
      <p:pic>
        <p:nvPicPr>
          <p:cNvPr id="3089" name="Picture 3088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98443" y="5151834"/>
            <a:ext cx="78430" cy="109348"/>
          </a:xfrm>
          <a:prstGeom prst="rect">
            <a:avLst/>
          </a:prstGeom>
        </p:spPr>
      </p:pic>
      <p:pic>
        <p:nvPicPr>
          <p:cNvPr id="3090" name="Picture 3089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6222" y="5261182"/>
            <a:ext cx="78430" cy="109348"/>
          </a:xfrm>
          <a:prstGeom prst="rect">
            <a:avLst/>
          </a:prstGeom>
        </p:spPr>
      </p:pic>
      <p:pic>
        <p:nvPicPr>
          <p:cNvPr id="3091" name="Picture 3090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98443" y="5261182"/>
            <a:ext cx="78430" cy="109348"/>
          </a:xfrm>
          <a:prstGeom prst="rect">
            <a:avLst/>
          </a:prstGeom>
        </p:spPr>
      </p:pic>
      <p:pic>
        <p:nvPicPr>
          <p:cNvPr id="3092" name="Picture 3091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6222" y="5370530"/>
            <a:ext cx="78430" cy="109348"/>
          </a:xfrm>
          <a:prstGeom prst="rect">
            <a:avLst/>
          </a:prstGeom>
        </p:spPr>
      </p:pic>
      <p:pic>
        <p:nvPicPr>
          <p:cNvPr id="3094" name="Picture 3093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6222" y="5479878"/>
            <a:ext cx="78430" cy="109348"/>
          </a:xfrm>
          <a:prstGeom prst="rect">
            <a:avLst/>
          </a:prstGeom>
        </p:spPr>
      </p:pic>
      <p:pic>
        <p:nvPicPr>
          <p:cNvPr id="3096" name="Picture 3095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6222" y="5589226"/>
            <a:ext cx="78430" cy="109348"/>
          </a:xfrm>
          <a:prstGeom prst="rect">
            <a:avLst/>
          </a:prstGeom>
        </p:spPr>
      </p:pic>
      <p:pic>
        <p:nvPicPr>
          <p:cNvPr id="3098" name="Picture 3097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6222" y="5698574"/>
            <a:ext cx="78430" cy="109348"/>
          </a:xfrm>
          <a:prstGeom prst="rect">
            <a:avLst/>
          </a:prstGeom>
        </p:spPr>
      </p:pic>
      <p:pic>
        <p:nvPicPr>
          <p:cNvPr id="3100" name="Picture 3099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6222" y="5807922"/>
            <a:ext cx="78430" cy="109348"/>
          </a:xfrm>
          <a:prstGeom prst="rect">
            <a:avLst/>
          </a:prstGeom>
        </p:spPr>
      </p:pic>
      <p:pic>
        <p:nvPicPr>
          <p:cNvPr id="3102" name="Picture 3101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6222" y="5917270"/>
            <a:ext cx="78430" cy="109348"/>
          </a:xfrm>
          <a:prstGeom prst="rect">
            <a:avLst/>
          </a:prstGeom>
        </p:spPr>
      </p:pic>
      <p:pic>
        <p:nvPicPr>
          <p:cNvPr id="3104" name="Picture 3103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6222" y="6026618"/>
            <a:ext cx="78430" cy="109348"/>
          </a:xfrm>
          <a:prstGeom prst="rect">
            <a:avLst/>
          </a:prstGeom>
        </p:spPr>
      </p:pic>
      <p:pic>
        <p:nvPicPr>
          <p:cNvPr id="3106" name="Picture 3105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6222" y="6135966"/>
            <a:ext cx="78430" cy="109348"/>
          </a:xfrm>
          <a:prstGeom prst="rect">
            <a:avLst/>
          </a:prstGeom>
        </p:spPr>
      </p:pic>
      <p:cxnSp>
        <p:nvCxnSpPr>
          <p:cNvPr id="3163" name="Straight Connector 3162"/>
          <p:cNvCxnSpPr/>
          <p:nvPr/>
        </p:nvCxnSpPr>
        <p:spPr>
          <a:xfrm>
            <a:off x="5260568" y="5118950"/>
            <a:ext cx="999066" cy="0"/>
          </a:xfrm>
          <a:prstGeom prst="line">
            <a:avLst/>
          </a:prstGeom>
          <a:ln w="12700" cmpd="sng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64" name="Straight Connector 3163"/>
          <p:cNvCxnSpPr/>
          <p:nvPr/>
        </p:nvCxnSpPr>
        <p:spPr>
          <a:xfrm>
            <a:off x="6259634" y="5114374"/>
            <a:ext cx="0" cy="1168400"/>
          </a:xfrm>
          <a:prstGeom prst="line">
            <a:avLst/>
          </a:prstGeom>
          <a:ln w="12700" cmpd="sng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65" name="Straight Connector 3164"/>
          <p:cNvCxnSpPr/>
          <p:nvPr/>
        </p:nvCxnSpPr>
        <p:spPr>
          <a:xfrm>
            <a:off x="5265971" y="5114374"/>
            <a:ext cx="0" cy="1168400"/>
          </a:xfrm>
          <a:prstGeom prst="line">
            <a:avLst/>
          </a:prstGeom>
          <a:ln w="12700" cmpd="sng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66" name="Straight Connector 3165"/>
          <p:cNvCxnSpPr/>
          <p:nvPr/>
        </p:nvCxnSpPr>
        <p:spPr>
          <a:xfrm>
            <a:off x="5260568" y="6282774"/>
            <a:ext cx="999066" cy="0"/>
          </a:xfrm>
          <a:prstGeom prst="line">
            <a:avLst/>
          </a:prstGeom>
          <a:ln w="12700" cmpd="sng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71936" y="1451663"/>
            <a:ext cx="677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100</a:t>
            </a:r>
          </a:p>
        </p:txBody>
      </p:sp>
      <p:cxnSp>
        <p:nvCxnSpPr>
          <p:cNvPr id="3167" name="Straight Connector 3166"/>
          <p:cNvCxnSpPr/>
          <p:nvPr/>
        </p:nvCxnSpPr>
        <p:spPr>
          <a:xfrm>
            <a:off x="6255245" y="1918022"/>
            <a:ext cx="0" cy="1168400"/>
          </a:xfrm>
          <a:prstGeom prst="line">
            <a:avLst/>
          </a:prstGeom>
          <a:ln w="12700" cmpd="sng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68" name="TextBox 3167"/>
          <p:cNvSpPr txBox="1"/>
          <p:nvPr/>
        </p:nvSpPr>
        <p:spPr>
          <a:xfrm>
            <a:off x="2092267" y="1446762"/>
            <a:ext cx="647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100</a:t>
            </a:r>
          </a:p>
        </p:txBody>
      </p:sp>
      <p:sp>
        <p:nvSpPr>
          <p:cNvPr id="3169" name="TextBox 3168"/>
          <p:cNvSpPr txBox="1"/>
          <p:nvPr/>
        </p:nvSpPr>
        <p:spPr>
          <a:xfrm>
            <a:off x="7305072" y="1441861"/>
            <a:ext cx="586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100</a:t>
            </a:r>
          </a:p>
        </p:txBody>
      </p:sp>
      <p:sp>
        <p:nvSpPr>
          <p:cNvPr id="3170" name="TextBox 3169"/>
          <p:cNvSpPr txBox="1"/>
          <p:nvPr/>
        </p:nvSpPr>
        <p:spPr>
          <a:xfrm>
            <a:off x="5458910" y="1446762"/>
            <a:ext cx="6400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100</a:t>
            </a:r>
          </a:p>
        </p:txBody>
      </p:sp>
      <p:sp>
        <p:nvSpPr>
          <p:cNvPr id="3175" name="TextBox 3174"/>
          <p:cNvSpPr txBox="1"/>
          <p:nvPr/>
        </p:nvSpPr>
        <p:spPr>
          <a:xfrm>
            <a:off x="3918188" y="3021813"/>
            <a:ext cx="540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91</a:t>
            </a:r>
          </a:p>
        </p:txBody>
      </p:sp>
      <p:sp>
        <p:nvSpPr>
          <p:cNvPr id="3176" name="TextBox 3175"/>
          <p:cNvSpPr txBox="1"/>
          <p:nvPr/>
        </p:nvSpPr>
        <p:spPr>
          <a:xfrm>
            <a:off x="2157452" y="3022135"/>
            <a:ext cx="6148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85</a:t>
            </a:r>
          </a:p>
        </p:txBody>
      </p:sp>
      <p:sp>
        <p:nvSpPr>
          <p:cNvPr id="3177" name="TextBox 3176"/>
          <p:cNvSpPr txBox="1"/>
          <p:nvPr/>
        </p:nvSpPr>
        <p:spPr>
          <a:xfrm>
            <a:off x="7353057" y="3009757"/>
            <a:ext cx="485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60</a:t>
            </a:r>
          </a:p>
        </p:txBody>
      </p:sp>
      <p:sp>
        <p:nvSpPr>
          <p:cNvPr id="3178" name="TextBox 3177"/>
          <p:cNvSpPr txBox="1"/>
          <p:nvPr/>
        </p:nvSpPr>
        <p:spPr>
          <a:xfrm>
            <a:off x="5462633" y="3009757"/>
            <a:ext cx="6312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67</a:t>
            </a:r>
          </a:p>
        </p:txBody>
      </p:sp>
      <p:pic>
        <p:nvPicPr>
          <p:cNvPr id="3179" name="Picture 3178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78833" y="1952298"/>
            <a:ext cx="78430" cy="109348"/>
          </a:xfrm>
          <a:prstGeom prst="rect">
            <a:avLst/>
          </a:prstGeom>
        </p:spPr>
      </p:pic>
      <p:pic>
        <p:nvPicPr>
          <p:cNvPr id="3180" name="Picture 3179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78833" y="2061646"/>
            <a:ext cx="78430" cy="109348"/>
          </a:xfrm>
          <a:prstGeom prst="rect">
            <a:avLst/>
          </a:prstGeom>
        </p:spPr>
      </p:pic>
      <p:pic>
        <p:nvPicPr>
          <p:cNvPr id="3181" name="Picture 3180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78833" y="2170994"/>
            <a:ext cx="78430" cy="109348"/>
          </a:xfrm>
          <a:prstGeom prst="rect">
            <a:avLst/>
          </a:prstGeom>
        </p:spPr>
      </p:pic>
      <p:pic>
        <p:nvPicPr>
          <p:cNvPr id="3182" name="Picture 3181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78833" y="2280342"/>
            <a:ext cx="78430" cy="109348"/>
          </a:xfrm>
          <a:prstGeom prst="rect">
            <a:avLst/>
          </a:prstGeom>
        </p:spPr>
      </p:pic>
      <p:pic>
        <p:nvPicPr>
          <p:cNvPr id="3183" name="Picture 3182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78833" y="2389690"/>
            <a:ext cx="78430" cy="109348"/>
          </a:xfrm>
          <a:prstGeom prst="rect">
            <a:avLst/>
          </a:prstGeom>
        </p:spPr>
      </p:pic>
      <p:pic>
        <p:nvPicPr>
          <p:cNvPr id="3184" name="Picture 3183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78833" y="2499038"/>
            <a:ext cx="78430" cy="109348"/>
          </a:xfrm>
          <a:prstGeom prst="rect">
            <a:avLst/>
          </a:prstGeom>
        </p:spPr>
      </p:pic>
      <p:pic>
        <p:nvPicPr>
          <p:cNvPr id="3185" name="Picture 3184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78833" y="2608386"/>
            <a:ext cx="78430" cy="109348"/>
          </a:xfrm>
          <a:prstGeom prst="rect">
            <a:avLst/>
          </a:prstGeom>
        </p:spPr>
      </p:pic>
      <p:pic>
        <p:nvPicPr>
          <p:cNvPr id="3193" name="Picture 3192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78281" y="2717734"/>
            <a:ext cx="78430" cy="109348"/>
          </a:xfrm>
          <a:prstGeom prst="rect">
            <a:avLst/>
          </a:prstGeom>
        </p:spPr>
      </p:pic>
      <p:pic>
        <p:nvPicPr>
          <p:cNvPr id="3194" name="Picture 3193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78281" y="2827082"/>
            <a:ext cx="78430" cy="109348"/>
          </a:xfrm>
          <a:prstGeom prst="rect">
            <a:avLst/>
          </a:prstGeom>
        </p:spPr>
      </p:pic>
      <p:pic>
        <p:nvPicPr>
          <p:cNvPr id="3195" name="Picture 3194" descr="man-asian.png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78281" y="2936430"/>
            <a:ext cx="78430" cy="109348"/>
          </a:xfrm>
          <a:prstGeom prst="rect">
            <a:avLst/>
          </a:prstGeom>
        </p:spPr>
      </p:pic>
      <p:sp>
        <p:nvSpPr>
          <p:cNvPr id="3196" name="TextBox 3195"/>
          <p:cNvSpPr txBox="1"/>
          <p:nvPr/>
        </p:nvSpPr>
        <p:spPr>
          <a:xfrm>
            <a:off x="3961838" y="4634699"/>
            <a:ext cx="471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75</a:t>
            </a:r>
          </a:p>
        </p:txBody>
      </p:sp>
      <p:sp>
        <p:nvSpPr>
          <p:cNvPr id="3197" name="TextBox 3196"/>
          <p:cNvSpPr txBox="1"/>
          <p:nvPr/>
        </p:nvSpPr>
        <p:spPr>
          <a:xfrm>
            <a:off x="2146834" y="4634699"/>
            <a:ext cx="542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63</a:t>
            </a:r>
          </a:p>
        </p:txBody>
      </p:sp>
      <p:sp>
        <p:nvSpPr>
          <p:cNvPr id="3198" name="TextBox 3197"/>
          <p:cNvSpPr txBox="1"/>
          <p:nvPr/>
        </p:nvSpPr>
        <p:spPr>
          <a:xfrm>
            <a:off x="7355186" y="4622849"/>
            <a:ext cx="4918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36</a:t>
            </a:r>
          </a:p>
        </p:txBody>
      </p:sp>
      <p:sp>
        <p:nvSpPr>
          <p:cNvPr id="3199" name="TextBox 3198"/>
          <p:cNvSpPr txBox="1"/>
          <p:nvPr/>
        </p:nvSpPr>
        <p:spPr>
          <a:xfrm>
            <a:off x="5544680" y="4649569"/>
            <a:ext cx="467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43</a:t>
            </a:r>
          </a:p>
        </p:txBody>
      </p:sp>
      <p:sp>
        <p:nvSpPr>
          <p:cNvPr id="3200" name="TextBox 3199"/>
          <p:cNvSpPr txBox="1"/>
          <p:nvPr/>
        </p:nvSpPr>
        <p:spPr>
          <a:xfrm>
            <a:off x="4006372" y="6236532"/>
            <a:ext cx="478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42</a:t>
            </a:r>
          </a:p>
        </p:txBody>
      </p:sp>
      <p:sp>
        <p:nvSpPr>
          <p:cNvPr id="3201" name="TextBox 3200"/>
          <p:cNvSpPr txBox="1"/>
          <p:nvPr/>
        </p:nvSpPr>
        <p:spPr>
          <a:xfrm>
            <a:off x="2200356" y="6236532"/>
            <a:ext cx="539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37</a:t>
            </a:r>
          </a:p>
        </p:txBody>
      </p:sp>
      <p:sp>
        <p:nvSpPr>
          <p:cNvPr id="3202" name="TextBox 3201"/>
          <p:cNvSpPr txBox="1"/>
          <p:nvPr/>
        </p:nvSpPr>
        <p:spPr>
          <a:xfrm>
            <a:off x="7437409" y="6236532"/>
            <a:ext cx="334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8</a:t>
            </a:r>
          </a:p>
        </p:txBody>
      </p:sp>
      <p:sp>
        <p:nvSpPr>
          <p:cNvPr id="3203" name="TextBox 3202"/>
          <p:cNvSpPr txBox="1"/>
          <p:nvPr/>
        </p:nvSpPr>
        <p:spPr>
          <a:xfrm>
            <a:off x="5587161" y="6236598"/>
            <a:ext cx="552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12</a:t>
            </a:r>
          </a:p>
        </p:txBody>
      </p:sp>
      <p:sp>
        <p:nvSpPr>
          <p:cNvPr id="598" name="TextBox 597"/>
          <p:cNvSpPr txBox="1"/>
          <p:nvPr/>
        </p:nvSpPr>
        <p:spPr>
          <a:xfrm>
            <a:off x="290544" y="662174"/>
            <a:ext cx="1539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Start kindergarten</a:t>
            </a:r>
          </a:p>
        </p:txBody>
      </p:sp>
      <p:sp>
        <p:nvSpPr>
          <p:cNvPr id="3204" name="TextBox 3203"/>
          <p:cNvSpPr txBox="1"/>
          <p:nvPr/>
        </p:nvSpPr>
        <p:spPr>
          <a:xfrm>
            <a:off x="254000" y="2232324"/>
            <a:ext cx="1136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Graduate HS in 4 years</a:t>
            </a:r>
          </a:p>
        </p:txBody>
      </p:sp>
      <p:sp>
        <p:nvSpPr>
          <p:cNvPr id="3205" name="TextBox 3204"/>
          <p:cNvSpPr txBox="1"/>
          <p:nvPr/>
        </p:nvSpPr>
        <p:spPr>
          <a:xfrm>
            <a:off x="254000" y="3857060"/>
            <a:ext cx="1136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Enroll in college</a:t>
            </a:r>
          </a:p>
        </p:txBody>
      </p:sp>
      <p:sp>
        <p:nvSpPr>
          <p:cNvPr id="3206" name="TextBox 3205"/>
          <p:cNvSpPr txBox="1"/>
          <p:nvPr/>
        </p:nvSpPr>
        <p:spPr>
          <a:xfrm>
            <a:off x="254000" y="5113846"/>
            <a:ext cx="1136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Earn a degree after 7 years</a:t>
            </a:r>
          </a:p>
        </p:txBody>
      </p:sp>
      <p:sp>
        <p:nvSpPr>
          <p:cNvPr id="3207" name="TextBox 3206"/>
          <p:cNvSpPr txBox="1"/>
          <p:nvPr/>
        </p:nvSpPr>
        <p:spPr>
          <a:xfrm>
            <a:off x="3803871" y="-10755"/>
            <a:ext cx="1115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Asian</a:t>
            </a:r>
            <a:endParaRPr lang="en-US" sz="2000" b="1" dirty="0"/>
          </a:p>
        </p:txBody>
      </p:sp>
      <p:sp>
        <p:nvSpPr>
          <p:cNvPr id="3208" name="TextBox 3207"/>
          <p:cNvSpPr txBox="1"/>
          <p:nvPr/>
        </p:nvSpPr>
        <p:spPr>
          <a:xfrm>
            <a:off x="1961487" y="0"/>
            <a:ext cx="958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White</a:t>
            </a:r>
            <a:endParaRPr lang="en-US" sz="2000" b="1" dirty="0"/>
          </a:p>
        </p:txBody>
      </p:sp>
      <p:sp>
        <p:nvSpPr>
          <p:cNvPr id="3209" name="TextBox 3208"/>
          <p:cNvSpPr txBox="1"/>
          <p:nvPr/>
        </p:nvSpPr>
        <p:spPr>
          <a:xfrm>
            <a:off x="7123148" y="0"/>
            <a:ext cx="971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Latino</a:t>
            </a:r>
            <a:endParaRPr lang="en-US" sz="2000" b="1" dirty="0"/>
          </a:p>
        </p:txBody>
      </p:sp>
      <p:sp>
        <p:nvSpPr>
          <p:cNvPr id="3210" name="TextBox 3209"/>
          <p:cNvSpPr txBox="1"/>
          <p:nvPr/>
        </p:nvSpPr>
        <p:spPr>
          <a:xfrm>
            <a:off x="5355431" y="-26678"/>
            <a:ext cx="1002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Black</a:t>
            </a:r>
            <a:endParaRPr lang="en-US" sz="2000" b="1" dirty="0"/>
          </a:p>
        </p:txBody>
      </p:sp>
      <p:sp>
        <p:nvSpPr>
          <p:cNvPr id="1109" name="TextBox 1108"/>
          <p:cNvSpPr txBox="1"/>
          <p:nvPr/>
        </p:nvSpPr>
        <p:spPr>
          <a:xfrm>
            <a:off x="290544" y="1592"/>
            <a:ext cx="958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Males: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68826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3" fill="hold">
                      <p:stCondLst>
                        <p:cond delay="indefinite"/>
                      </p:stCondLst>
                      <p:childTnLst>
                        <p:par>
                          <p:cTn id="654" fill="hold">
                            <p:stCondLst>
                              <p:cond delay="0"/>
                            </p:stCondLst>
                            <p:childTnLst>
                              <p:par>
                                <p:cTn id="6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1" fill="hold">
                      <p:stCondLst>
                        <p:cond delay="indefinite"/>
                      </p:stCondLst>
                      <p:childTnLst>
                        <p:par>
                          <p:cTn id="1132" fill="hold">
                            <p:stCondLst>
                              <p:cond delay="0"/>
                            </p:stCondLst>
                            <p:childTnLst>
                              <p:par>
                                <p:cTn id="1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" grpId="0"/>
      <p:bldP spid="3176" grpId="0"/>
      <p:bldP spid="3177" grpId="0"/>
      <p:bldP spid="3178" grpId="0"/>
      <p:bldP spid="3196" grpId="0"/>
      <p:bldP spid="3197" grpId="0"/>
      <p:bldP spid="3198" grpId="0"/>
      <p:bldP spid="3199" grpId="0"/>
      <p:bldP spid="3200" grpId="0"/>
      <p:bldP spid="3201" grpId="0"/>
      <p:bldP spid="3202" grpId="0"/>
      <p:bldP spid="3203" grpId="0"/>
      <p:bldP spid="3204" grpId="0"/>
      <p:bldP spid="3205" grpId="0"/>
      <p:bldP spid="320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Black and Latino Males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i="1" dirty="0" smtClean="0"/>
              <a:t>Lower:</a:t>
            </a:r>
            <a:r>
              <a:rPr lang="en-US" dirty="0" smtClean="0"/>
              <a:t> </a:t>
            </a:r>
          </a:p>
          <a:p>
            <a:pPr lvl="1">
              <a:spcBef>
                <a:spcPts val="0"/>
              </a:spcBef>
              <a:buFont typeface="Arial"/>
              <a:buChar char="•"/>
            </a:pPr>
            <a:r>
              <a:rPr lang="en-US" sz="3200" dirty="0" smtClean="0"/>
              <a:t>MCAS </a:t>
            </a:r>
            <a:r>
              <a:rPr lang="en-US" sz="3200" dirty="0"/>
              <a:t>ELA proficiency rates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sym typeface="Wingding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i="1" dirty="0" smtClean="0">
                <a:sym typeface="Wingdings"/>
              </a:rPr>
              <a:t>Higher:</a:t>
            </a:r>
            <a:r>
              <a:rPr lang="en-US" dirty="0" smtClean="0">
                <a:sym typeface="Wingdings"/>
              </a:rPr>
              <a:t> </a:t>
            </a:r>
          </a:p>
          <a:p>
            <a:pPr lvl="1">
              <a:spcBef>
                <a:spcPts val="0"/>
              </a:spcBef>
              <a:buFont typeface="Arial"/>
              <a:buChar char="•"/>
            </a:pPr>
            <a:r>
              <a:rPr lang="en-US" sz="3200" dirty="0" smtClean="0">
                <a:sym typeface="Wingdings"/>
              </a:rPr>
              <a:t>R</a:t>
            </a:r>
            <a:r>
              <a:rPr lang="en-US" sz="3200" dirty="0" smtClean="0"/>
              <a:t>isk of being suspended; Black males had the highest</a:t>
            </a:r>
          </a:p>
          <a:p>
            <a:pPr lvl="1">
              <a:spcBef>
                <a:spcPts val="0"/>
              </a:spcBef>
              <a:buFont typeface="Arial"/>
              <a:buChar char="•"/>
            </a:pPr>
            <a:r>
              <a:rPr lang="en-US" sz="3200" dirty="0" smtClean="0">
                <a:sym typeface="Wingdings"/>
              </a:rPr>
              <a:t>C</a:t>
            </a:r>
            <a:r>
              <a:rPr lang="en-US" sz="3200" dirty="0" smtClean="0"/>
              <a:t>ohort dropout rates; Latino males had the highest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5310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/>
              <a:t>Black Males by Geography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4800"/>
            <a:ext cx="8229600" cy="50673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Black North American Males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3100" b="1" i="1" dirty="0" smtClean="0">
                <a:ea typeface="Wingdings"/>
                <a:cs typeface="Wingdings"/>
                <a:sym typeface="Wingdings"/>
              </a:rPr>
              <a:t>Highest:</a:t>
            </a:r>
          </a:p>
          <a:p>
            <a:pPr lvl="2">
              <a:spcBef>
                <a:spcPts val="0"/>
              </a:spcBef>
            </a:pPr>
            <a:r>
              <a:rPr lang="en-US" sz="3100" dirty="0" smtClean="0"/>
              <a:t>Suspension rates</a:t>
            </a:r>
          </a:p>
          <a:p>
            <a:pPr lvl="2">
              <a:spcBef>
                <a:spcPts val="0"/>
              </a:spcBef>
            </a:pPr>
            <a:r>
              <a:rPr lang="en-US" sz="3100" dirty="0" smtClean="0"/>
              <a:t>Cohort dropout rates</a:t>
            </a:r>
            <a:endParaRPr lang="en-US" sz="3100" dirty="0"/>
          </a:p>
          <a:p>
            <a:pPr marL="457200" lvl="1" indent="0">
              <a:spcBef>
                <a:spcPts val="0"/>
              </a:spcBef>
              <a:buNone/>
            </a:pPr>
            <a:endParaRPr lang="en-US" sz="3100" dirty="0"/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4F6228"/>
                </a:solidFill>
              </a:rPr>
              <a:t>Black African &amp; Black Caribbean Males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3100" b="1" i="1" dirty="0" smtClean="0">
                <a:latin typeface="+mj-lt"/>
                <a:ea typeface="Wingdings"/>
                <a:cs typeface="Wingdings"/>
                <a:sym typeface="Wingdings"/>
              </a:rPr>
              <a:t>Lowest:</a:t>
            </a:r>
          </a:p>
          <a:p>
            <a:pPr lvl="2">
              <a:spcBef>
                <a:spcPts val="0"/>
              </a:spcBef>
            </a:pPr>
            <a:r>
              <a:rPr lang="en-US" sz="3100" dirty="0" smtClean="0"/>
              <a:t>MCAS ELA proficiency rates</a:t>
            </a: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261763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/>
              <a:t>Latino Males by Race and Geography</a:t>
            </a:r>
            <a:endParaRPr lang="en-US" sz="36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79663"/>
            <a:ext cx="8229600" cy="486886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Latino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-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Black &amp; Latino Caribbean Males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3100" b="1" i="1" dirty="0" smtClean="0">
                <a:ea typeface="Wingdings"/>
                <a:cs typeface="Wingdings"/>
                <a:sym typeface="Wingdings"/>
              </a:rPr>
              <a:t>Highest:</a:t>
            </a:r>
            <a:r>
              <a:rPr lang="en-US" sz="3100" dirty="0" smtClean="0">
                <a:ea typeface="Wingdings"/>
                <a:cs typeface="Wingdings"/>
                <a:sym typeface="Wingdings"/>
              </a:rPr>
              <a:t>  </a:t>
            </a:r>
          </a:p>
          <a:p>
            <a:pPr lvl="2">
              <a:spcBef>
                <a:spcPts val="0"/>
              </a:spcBef>
            </a:pPr>
            <a:r>
              <a:rPr lang="en-US" sz="3100" dirty="0" smtClean="0"/>
              <a:t>Suspension rates (MG, HSG)</a:t>
            </a:r>
          </a:p>
          <a:p>
            <a:pPr lvl="2">
              <a:spcBef>
                <a:spcPts val="0"/>
              </a:spcBef>
            </a:pPr>
            <a:r>
              <a:rPr lang="en-US" sz="3100" dirty="0" smtClean="0"/>
              <a:t>Cohort dropout rates</a:t>
            </a:r>
          </a:p>
          <a:p>
            <a:pPr lvl="2">
              <a:spcBef>
                <a:spcPts val="0"/>
              </a:spcBef>
            </a:pPr>
            <a:endParaRPr lang="en-US" sz="3100" dirty="0" smtClean="0"/>
          </a:p>
          <a:p>
            <a:pPr marL="57150" indent="0">
              <a:spcBef>
                <a:spcPts val="0"/>
              </a:spcBef>
              <a:buNone/>
            </a:pPr>
            <a:r>
              <a:rPr lang="en-US" sz="3100" b="1" i="1" dirty="0" smtClean="0"/>
              <a:t>	Lowest:</a:t>
            </a:r>
            <a:r>
              <a:rPr lang="en-US" sz="3100" dirty="0" smtClean="0"/>
              <a:t>   </a:t>
            </a:r>
          </a:p>
          <a:p>
            <a:pPr lvl="2">
              <a:spcBef>
                <a:spcPts val="0"/>
              </a:spcBef>
            </a:pPr>
            <a:r>
              <a:rPr lang="en-US" sz="3100" dirty="0"/>
              <a:t>MCAS ELA proficiency rates</a:t>
            </a:r>
          </a:p>
          <a:p>
            <a:pPr marL="457200" lvl="1" indent="0">
              <a:buNone/>
            </a:pPr>
            <a:endParaRPr lang="en-US" sz="3100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1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08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Three Stories: Summary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484" y="1327369"/>
            <a:ext cx="8018239" cy="5530631"/>
          </a:xfrm>
        </p:spPr>
        <p:txBody>
          <a:bodyPr>
            <a:noAutofit/>
          </a:bodyPr>
          <a:lstStyle/>
          <a:p>
            <a:pPr marL="742950" indent="-742950">
              <a:spcBef>
                <a:spcPts val="0"/>
              </a:spcBef>
              <a:buFont typeface="+mj-lt"/>
              <a:buAutoNum type="arabicPeriod"/>
            </a:pPr>
            <a:r>
              <a:rPr lang="en-US" sz="3600" dirty="0" smtClean="0"/>
              <a:t>Diversity of Black and Latino males in BPS</a:t>
            </a:r>
          </a:p>
          <a:p>
            <a:pPr marL="0" indent="0">
              <a:spcBef>
                <a:spcPts val="0"/>
              </a:spcBef>
              <a:buNone/>
            </a:pPr>
            <a:endParaRPr lang="en-US" sz="3600" dirty="0" smtClean="0"/>
          </a:p>
          <a:p>
            <a:pPr marL="742950" indent="-742950">
              <a:spcBef>
                <a:spcPts val="0"/>
              </a:spcBef>
              <a:buFont typeface="+mj-lt"/>
              <a:buAutoNum type="arabicPeriod" startAt="2"/>
            </a:pPr>
            <a:r>
              <a:rPr lang="en-US" sz="3600" dirty="0" smtClean="0"/>
              <a:t>Access to educational opportunity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600" dirty="0"/>
              <a:t>	</a:t>
            </a:r>
            <a:endParaRPr lang="en-US" sz="3600" dirty="0" smtClean="0"/>
          </a:p>
          <a:p>
            <a:pPr marL="742950" indent="-742950">
              <a:spcBef>
                <a:spcPts val="0"/>
              </a:spcBef>
              <a:buFont typeface="+mj-lt"/>
              <a:buAutoNum type="arabicPeriod" startAt="3"/>
            </a:pPr>
            <a:r>
              <a:rPr lang="en-US" sz="3600" dirty="0" smtClean="0"/>
              <a:t>Educational attainment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138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rrow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116" y="2388110"/>
            <a:ext cx="1092200" cy="876300"/>
          </a:xfrm>
          <a:prstGeom prst="rect">
            <a:avLst/>
          </a:prstGeom>
        </p:spPr>
      </p:pic>
      <p:pic>
        <p:nvPicPr>
          <p:cNvPr id="12" name="Picture 11" descr="arrow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247" y="3014646"/>
            <a:ext cx="1409700" cy="279400"/>
          </a:xfrm>
          <a:prstGeom prst="rect">
            <a:avLst/>
          </a:prstGeom>
        </p:spPr>
      </p:pic>
      <p:pic>
        <p:nvPicPr>
          <p:cNvPr id="13" name="Picture 12" descr="arrow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75" y="3107037"/>
            <a:ext cx="1204632" cy="952500"/>
          </a:xfrm>
          <a:prstGeom prst="rect">
            <a:avLst/>
          </a:prstGeom>
        </p:spPr>
      </p:pic>
      <p:pic>
        <p:nvPicPr>
          <p:cNvPr id="14" name="Picture 13" descr="arrow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171" y="3076536"/>
            <a:ext cx="279400" cy="1333500"/>
          </a:xfrm>
          <a:prstGeom prst="rect">
            <a:avLst/>
          </a:prstGeom>
        </p:spPr>
      </p:pic>
      <p:pic>
        <p:nvPicPr>
          <p:cNvPr id="15" name="Picture 14" descr="kindergarten-circle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882" y="1970068"/>
            <a:ext cx="2489200" cy="2476500"/>
          </a:xfrm>
          <a:prstGeom prst="rect">
            <a:avLst/>
          </a:prstGeom>
        </p:spPr>
      </p:pic>
      <p:sp>
        <p:nvSpPr>
          <p:cNvPr id="2" name="Title 1"/>
          <p:cNvSpPr txBox="1">
            <a:spLocks/>
          </p:cNvSpPr>
          <p:nvPr/>
        </p:nvSpPr>
        <p:spPr>
          <a:xfrm>
            <a:off x="0" y="261938"/>
            <a:ext cx="9144000" cy="94456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Calibri"/>
                <a:cs typeface="Calibri"/>
              </a:rPr>
              <a:t>Four Sources of the Opportunity Gap for Black and Latino Male Students in Boston Public Schools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468855" y="1614305"/>
            <a:ext cx="1941557" cy="553490"/>
            <a:chOff x="4638898" y="1803400"/>
            <a:chExt cx="1941557" cy="553490"/>
          </a:xfrm>
        </p:grpSpPr>
        <p:sp>
          <p:nvSpPr>
            <p:cNvPr id="3" name="TextBox 2"/>
            <p:cNvSpPr txBox="1"/>
            <p:nvPr/>
          </p:nvSpPr>
          <p:spPr>
            <a:xfrm>
              <a:off x="4638898" y="1803400"/>
              <a:ext cx="1941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Participate in </a:t>
              </a:r>
              <a:r>
                <a:rPr lang="en-US" dirty="0" smtClean="0"/>
                <a:t>AWC</a:t>
              </a:r>
              <a:endParaRPr 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638898" y="2049113"/>
              <a:ext cx="9797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Grades 4-6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852305" y="2928490"/>
            <a:ext cx="2186641" cy="646331"/>
            <a:chOff x="4905598" y="3135468"/>
            <a:chExt cx="2186641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4905598" y="3135468"/>
              <a:ext cx="218664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Enroll in Exam School</a:t>
              </a:r>
            </a:p>
            <a:p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905598" y="3397766"/>
              <a:ext cx="10695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Grades 7-12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486456" y="4375435"/>
            <a:ext cx="3163959" cy="583976"/>
            <a:chOff x="4638898" y="4751682"/>
            <a:chExt cx="3163959" cy="583976"/>
          </a:xfrm>
        </p:grpSpPr>
        <p:sp>
          <p:nvSpPr>
            <p:cNvPr id="7" name="TextBox 6"/>
            <p:cNvSpPr txBox="1"/>
            <p:nvPr/>
          </p:nvSpPr>
          <p:spPr>
            <a:xfrm>
              <a:off x="4638898" y="4751682"/>
              <a:ext cx="31639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Complete </a:t>
              </a:r>
              <a:r>
                <a:rPr lang="en-US" dirty="0" err="1"/>
                <a:t>MassCore</a:t>
              </a:r>
              <a:r>
                <a:rPr lang="en-US" dirty="0"/>
                <a:t> Curriculum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38898" y="5027881"/>
              <a:ext cx="10695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Grades 9-12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859329" y="5076786"/>
            <a:ext cx="2219102" cy="599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960"/>
              </a:lnSpc>
            </a:pPr>
            <a:r>
              <a:rPr lang="en-US" dirty="0"/>
              <a:t>Graduate High </a:t>
            </a:r>
            <a:r>
              <a:rPr lang="en-US" dirty="0" smtClean="0"/>
              <a:t>School</a:t>
            </a:r>
          </a:p>
          <a:p>
            <a:pPr>
              <a:lnSpc>
                <a:spcPts val="1960"/>
              </a:lnSpc>
            </a:pPr>
            <a:r>
              <a:rPr lang="en-US" dirty="0" smtClean="0"/>
              <a:t>in </a:t>
            </a:r>
            <a:r>
              <a:rPr lang="en-US" dirty="0"/>
              <a:t>4 years</a:t>
            </a:r>
          </a:p>
        </p:txBody>
      </p:sp>
      <p:pic>
        <p:nvPicPr>
          <p:cNvPr id="18" name="Picture 17" descr="awc-black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482" y="2797281"/>
            <a:ext cx="76200" cy="190500"/>
          </a:xfrm>
          <a:prstGeom prst="rect">
            <a:avLst/>
          </a:prstGeom>
        </p:spPr>
      </p:pic>
      <p:pic>
        <p:nvPicPr>
          <p:cNvPr id="19" name="Picture 18" descr="awc-latino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965" y="2797281"/>
            <a:ext cx="76200" cy="190500"/>
          </a:xfrm>
          <a:prstGeom prst="rect">
            <a:avLst/>
          </a:prstGeom>
        </p:spPr>
      </p:pic>
      <p:pic>
        <p:nvPicPr>
          <p:cNvPr id="26" name="Picture 25" descr="awc-white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147" y="2792396"/>
            <a:ext cx="317500" cy="190500"/>
          </a:xfrm>
          <a:prstGeom prst="rect">
            <a:avLst/>
          </a:prstGeom>
        </p:spPr>
      </p:pic>
      <p:pic>
        <p:nvPicPr>
          <p:cNvPr id="27" name="Picture 26" descr="awc-asian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641" y="2795571"/>
            <a:ext cx="393700" cy="190500"/>
          </a:xfrm>
          <a:prstGeom prst="rect">
            <a:avLst/>
          </a:prstGeom>
        </p:spPr>
      </p:pic>
      <p:pic>
        <p:nvPicPr>
          <p:cNvPr id="28" name="Picture 27" descr="examschool-white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147" y="2795571"/>
            <a:ext cx="393700" cy="393700"/>
          </a:xfrm>
          <a:prstGeom prst="rect">
            <a:avLst/>
          </a:prstGeom>
        </p:spPr>
      </p:pic>
      <p:pic>
        <p:nvPicPr>
          <p:cNvPr id="29" name="Picture 28" descr="examschool-asian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641" y="2795571"/>
            <a:ext cx="393700" cy="393700"/>
          </a:xfrm>
          <a:prstGeom prst="rect">
            <a:avLst/>
          </a:prstGeom>
        </p:spPr>
      </p:pic>
      <p:pic>
        <p:nvPicPr>
          <p:cNvPr id="30" name="Picture 29" descr="examschool-black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482" y="2792396"/>
            <a:ext cx="152400" cy="190500"/>
          </a:xfrm>
          <a:prstGeom prst="rect">
            <a:avLst/>
          </a:prstGeom>
        </p:spPr>
      </p:pic>
      <p:pic>
        <p:nvPicPr>
          <p:cNvPr id="31" name="Picture 30" descr="examschool-latino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546" y="2797281"/>
            <a:ext cx="152400" cy="190500"/>
          </a:xfrm>
          <a:prstGeom prst="rect">
            <a:avLst/>
          </a:prstGeom>
        </p:spPr>
      </p:pic>
      <p:pic>
        <p:nvPicPr>
          <p:cNvPr id="32" name="Picture 31" descr="masscore-white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147" y="2786046"/>
            <a:ext cx="393700" cy="393700"/>
          </a:xfrm>
          <a:prstGeom prst="rect">
            <a:avLst/>
          </a:prstGeom>
        </p:spPr>
      </p:pic>
      <p:pic>
        <p:nvPicPr>
          <p:cNvPr id="33" name="Picture 32" descr="masscore-asian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641" y="2817796"/>
            <a:ext cx="393700" cy="393700"/>
          </a:xfrm>
          <a:prstGeom prst="rect">
            <a:avLst/>
          </a:prstGeom>
        </p:spPr>
      </p:pic>
      <p:pic>
        <p:nvPicPr>
          <p:cNvPr id="34" name="Picture 33" descr="masscore-black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482" y="2802979"/>
            <a:ext cx="317500" cy="190500"/>
          </a:xfrm>
          <a:prstGeom prst="rect">
            <a:avLst/>
          </a:prstGeom>
        </p:spPr>
      </p:pic>
      <p:pic>
        <p:nvPicPr>
          <p:cNvPr id="35" name="Picture 34" descr="hs-latino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965" y="2817796"/>
            <a:ext cx="393700" cy="596900"/>
          </a:xfrm>
          <a:prstGeom prst="rect">
            <a:avLst/>
          </a:prstGeom>
        </p:spPr>
      </p:pic>
      <p:pic>
        <p:nvPicPr>
          <p:cNvPr id="36" name="Picture 35" descr="masscore-latino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965" y="2802979"/>
            <a:ext cx="317500" cy="190500"/>
          </a:xfrm>
          <a:prstGeom prst="rect">
            <a:avLst/>
          </a:prstGeom>
        </p:spPr>
      </p:pic>
      <p:pic>
        <p:nvPicPr>
          <p:cNvPr id="37" name="Picture 36" descr="hs-white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348" y="2819687"/>
            <a:ext cx="393700" cy="800100"/>
          </a:xfrm>
          <a:prstGeom prst="rect">
            <a:avLst/>
          </a:prstGeom>
        </p:spPr>
      </p:pic>
      <p:pic>
        <p:nvPicPr>
          <p:cNvPr id="38" name="Picture 37" descr="hs-black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380" y="2820935"/>
            <a:ext cx="393700" cy="596900"/>
          </a:xfrm>
          <a:prstGeom prst="rect">
            <a:avLst/>
          </a:prstGeom>
        </p:spPr>
      </p:pic>
      <p:pic>
        <p:nvPicPr>
          <p:cNvPr id="39" name="Picture 38" descr="hs-asian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986" y="2817796"/>
            <a:ext cx="393700" cy="8001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173416" y="2469802"/>
            <a:ext cx="1200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KINDERGARTEN</a:t>
            </a:r>
            <a:endParaRPr lang="en-US" sz="12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1894417" y="3587198"/>
            <a:ext cx="17968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White    Asian     Black    Latino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4899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18 0.00879 L 0.07292 -0.0789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36" y="-4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33333E-6 L 0.28524 -0.0858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53" y="-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3.7037E-6 L 0.28333 -0.08611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67" y="-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000"/>
                            </p:stCondLst>
                            <p:childTnLst>
                              <p:par>
                                <p:cTn id="2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3.7037E-6 L 0.30452 -0.08635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26" y="-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000"/>
                            </p:stCondLst>
                            <p:childTnLst>
                              <p:par>
                                <p:cTn id="3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22222E-6 L 0.29341 -0.08634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70" y="-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35 -2.22222E-6 L 0.08802 -0.00231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60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1.11111E-6 L 0.32795 0.1092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89" y="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59 -2.59259E-6 L 0.32795 0.1092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68" y="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0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0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00"/>
                            </p:stCondLst>
                            <p:childTnLst>
                              <p:par>
                                <p:cTn id="6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4.81481E-6 L 0.34653 0.10811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26" y="5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9000"/>
                            </p:stCondLst>
                            <p:childTnLst>
                              <p:par>
                                <p:cTn id="6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1 0.00764 L 0.33282 0.10718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01" y="4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29 -0.03148 L 0.08437 0.06111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5" y="4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000"/>
                            </p:stCondLst>
                            <p:childTnLst>
                              <p:par>
                                <p:cTn id="7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000"/>
                            </p:stCondLst>
                            <p:childTnLst>
                              <p:par>
                                <p:cTn id="7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4 0.00602 L 0.28767 0.32593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88" y="15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0"/>
                            </p:stCondLst>
                            <p:childTnLst>
                              <p:par>
                                <p:cTn id="8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0"/>
                            </p:stCondLst>
                            <p:childTnLst>
                              <p:par>
                                <p:cTn id="8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7 -0.00023 L 0.2875 0.3213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83" y="16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000"/>
                            </p:stCondLst>
                            <p:childTnLst>
                              <p:par>
                                <p:cTn id="8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000"/>
                            </p:stCondLst>
                            <p:childTnLst>
                              <p:par>
                                <p:cTn id="9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-0.00139 L 0.28785 0.32361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88" y="1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9000"/>
                            </p:stCondLst>
                            <p:childTnLst>
                              <p:par>
                                <p:cTn id="9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000"/>
                            </p:stCondLst>
                            <p:childTnLst>
                              <p:par>
                                <p:cTn id="9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0.00139 L 0.28038 0.32408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10" y="16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0.00023 L 0.00157 0.09491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0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3000"/>
                            </p:stCondLst>
                            <p:childTnLst>
                              <p:par>
                                <p:cTn id="10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4.44444E-6 L -0.00121 0.41945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20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0"/>
                            </p:stCondLst>
                            <p:childTnLst>
                              <p:par>
                                <p:cTn id="1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1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1435 L -0.00104 0.41968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7000"/>
                            </p:stCondLst>
                            <p:childTnLst>
                              <p:par>
                                <p:cTn id="1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7000"/>
                            </p:stCondLst>
                            <p:childTnLst>
                              <p:par>
                                <p:cTn id="12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7037E-6 L -0.00017 0.41828 " pathEditMode="relative" rAng="0" ptsTypes="AA">
                                      <p:cBhvr>
                                        <p:cTn id="12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0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9000"/>
                            </p:stCondLst>
                            <p:childTnLst>
                              <p:par>
                                <p:cTn id="1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9000"/>
                            </p:stCondLst>
                            <p:childTnLst>
                              <p:par>
                                <p:cTn id="12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-2.96296E-6 L -5E-6 0.41852 " pathEditMode="relative" ptsTypes="AA">
                                      <p:cBhvr>
                                        <p:cTn id="13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3600" b="1" dirty="0"/>
              <a:t>High Level Recommendations: </a:t>
            </a:r>
            <a:br>
              <a:rPr lang="en-US" sz="3600" b="1" dirty="0"/>
            </a:br>
            <a:r>
              <a:rPr lang="en-US" sz="3600" b="1" dirty="0"/>
              <a:t>Enrollment Diversity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Build a vision and culture of high expectations and valuing students’ backgrounds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Know our students well – continue to disaggregate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Hire diverse staff – by gender, ethnicity, language, culture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Support student academic, social, and emotional development through supportive programming</a:t>
            </a:r>
          </a:p>
        </p:txBody>
      </p:sp>
    </p:spTree>
    <p:extLst>
      <p:ext uri="{BB962C8B-B14F-4D97-AF65-F5344CB8AC3E}">
        <p14:creationId xmlns:p14="http://schemas.microsoft.com/office/powerpoint/2010/main" val="227183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3600" b="1" dirty="0"/>
              <a:t>High Level Recommendations:</a:t>
            </a:r>
            <a:br>
              <a:rPr lang="en-US" sz="3600" b="1" dirty="0"/>
            </a:br>
            <a:r>
              <a:rPr lang="en-US" sz="3600" b="1" dirty="0"/>
              <a:t>Educational </a:t>
            </a:r>
            <a:r>
              <a:rPr lang="en-US" sz="3600" b="1" dirty="0" smtClean="0"/>
              <a:t>Opportunity (1)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Under the weighted student funding formula, create an added weight for Black and Latino </a:t>
            </a:r>
            <a:r>
              <a:rPr lang="en-US" dirty="0" smtClean="0"/>
              <a:t>males</a:t>
            </a:r>
          </a:p>
          <a:p>
            <a:pPr>
              <a:spcBef>
                <a:spcPts val="0"/>
              </a:spcBef>
            </a:pPr>
            <a:r>
              <a:rPr lang="en-US" dirty="0"/>
              <a:t>Prioritize K0 and K1 enrollment to low-income students and Black and Latino students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Reduce proportion of Black and Latino males with special needs in substantially separate placements</a:t>
            </a:r>
          </a:p>
          <a:p>
            <a:pPr>
              <a:spcBef>
                <a:spcPts val="0"/>
              </a:spcBef>
            </a:pPr>
            <a:r>
              <a:rPr lang="en-US" dirty="0"/>
              <a:t>Increase the number of Inclusion </a:t>
            </a:r>
            <a:r>
              <a:rPr lang="en-US" dirty="0" smtClean="0"/>
              <a:t>Schools</a:t>
            </a:r>
          </a:p>
        </p:txBody>
      </p:sp>
    </p:spTree>
    <p:extLst>
      <p:ext uri="{BB962C8B-B14F-4D97-AF65-F5344CB8AC3E}">
        <p14:creationId xmlns:p14="http://schemas.microsoft.com/office/powerpoint/2010/main" val="55761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3600" b="1" dirty="0"/>
              <a:t>High Level Recommendations:</a:t>
            </a:r>
            <a:br>
              <a:rPr lang="en-US" sz="3600" b="1" dirty="0"/>
            </a:br>
            <a:r>
              <a:rPr lang="en-US" sz="3600" b="1" dirty="0"/>
              <a:t>Educational </a:t>
            </a:r>
            <a:r>
              <a:rPr lang="en-US" sz="3600" b="1" dirty="0" smtClean="0"/>
              <a:t>Opportunity (2)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Transform </a:t>
            </a:r>
            <a:r>
              <a:rPr lang="en-US" dirty="0"/>
              <a:t>all grade 4-6 classrooms to AWC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Ensure that exam schools reflect the diversity of BPS</a:t>
            </a:r>
          </a:p>
          <a:p>
            <a:pPr>
              <a:spcBef>
                <a:spcPts val="0"/>
              </a:spcBef>
            </a:pPr>
            <a:r>
              <a:rPr lang="en-US" dirty="0"/>
              <a:t>Create multiple pathways to replace the one elite AWC/exam school </a:t>
            </a:r>
            <a:r>
              <a:rPr lang="en-US" dirty="0" smtClean="0"/>
              <a:t>pathway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Provide the </a:t>
            </a:r>
            <a:r>
              <a:rPr lang="en-US" dirty="0" err="1" smtClean="0"/>
              <a:t>MassCore</a:t>
            </a:r>
            <a:r>
              <a:rPr lang="en-US" dirty="0" smtClean="0"/>
              <a:t> curriculum sequence to all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Explicate the connection between college and careers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71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/>
              <a:t>Purpose of Study</a:t>
            </a:r>
            <a:endParaRPr lang="en-US" sz="36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3600" dirty="0" smtClean="0"/>
              <a:t>To examine the enrollment </a:t>
            </a:r>
            <a:r>
              <a:rPr lang="en-US" sz="3600" dirty="0"/>
              <a:t>and outcomes </a:t>
            </a:r>
            <a:r>
              <a:rPr lang="en-US" sz="3600" dirty="0" smtClean="0"/>
              <a:t>of Black and Latino male students</a:t>
            </a:r>
          </a:p>
          <a:p>
            <a:pPr>
              <a:spcBef>
                <a:spcPts val="0"/>
              </a:spcBef>
            </a:pPr>
            <a:endParaRPr lang="en-US" sz="3600" dirty="0" smtClean="0"/>
          </a:p>
          <a:p>
            <a:pPr>
              <a:spcBef>
                <a:spcPts val="0"/>
              </a:spcBef>
            </a:pPr>
            <a:r>
              <a:rPr lang="en-US" sz="3600" dirty="0" smtClean="0"/>
              <a:t>To acknowledge the diversity of Black and Latino male students by </a:t>
            </a:r>
            <a:r>
              <a:rPr lang="en-US" sz="3600" dirty="0"/>
              <a:t>geographic origin and </a:t>
            </a:r>
            <a:r>
              <a:rPr lang="en-US" sz="3600" dirty="0" smtClean="0"/>
              <a:t>race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0939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3600" b="1" dirty="0"/>
              <a:t>Recommendations:</a:t>
            </a:r>
            <a:br>
              <a:rPr lang="en-US" sz="3600" b="1" dirty="0"/>
            </a:br>
            <a:r>
              <a:rPr lang="en-US" sz="3600" b="1" dirty="0"/>
              <a:t>Educational </a:t>
            </a:r>
            <a:r>
              <a:rPr lang="en-US" sz="3600" b="1" dirty="0" smtClean="0"/>
              <a:t>Attainment (1)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Provide PD for culturally responsive curriculum and pedagogy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Monitor and sustain implementation of </a:t>
            </a:r>
            <a:r>
              <a:rPr lang="en-US" dirty="0"/>
              <a:t>culturally responsive curriculum and </a:t>
            </a:r>
            <a:r>
              <a:rPr lang="en-US" dirty="0" smtClean="0"/>
              <a:t>pedagogy</a:t>
            </a:r>
          </a:p>
        </p:txBody>
      </p:sp>
    </p:spTree>
    <p:extLst>
      <p:ext uri="{BB962C8B-B14F-4D97-AF65-F5344CB8AC3E}">
        <p14:creationId xmlns:p14="http://schemas.microsoft.com/office/powerpoint/2010/main" val="245105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3600" b="1" dirty="0"/>
              <a:t>Recommendations:</a:t>
            </a:r>
            <a:br>
              <a:rPr lang="en-US" sz="3600" b="1" dirty="0"/>
            </a:br>
            <a:r>
              <a:rPr lang="en-US" sz="3600" b="1" dirty="0"/>
              <a:t>Educational </a:t>
            </a:r>
            <a:r>
              <a:rPr lang="en-US" sz="3600" b="1" dirty="0" smtClean="0"/>
              <a:t>Attainment (2)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Implement early warning systems and supports for students at risk of dropping out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Minimize grade retention and focus on academic support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Develop dropout prevention and recovery programs, including BPS alternative education settings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18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3600" b="1" dirty="0"/>
              <a:t>High Level Recommendations: 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>Systemic Action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Convene a representative task force with a specific charge to turn recommendations into action steps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Organize community-wide dialogues about findings and recommendations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Engage Black and Latino youth with the findings and recommendations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54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/>
              <a:t>We are grateful to: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Carol Johnson and </a:t>
            </a:r>
            <a:r>
              <a:rPr lang="en-US" dirty="0" err="1" smtClean="0"/>
              <a:t>Klare</a:t>
            </a:r>
            <a:r>
              <a:rPr lang="en-US" dirty="0" smtClean="0"/>
              <a:t> Shaw, formerly of BPS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Wendy </a:t>
            </a:r>
            <a:r>
              <a:rPr lang="en-US" dirty="0" err="1" smtClean="0"/>
              <a:t>Puriefoy</a:t>
            </a:r>
            <a:r>
              <a:rPr lang="en-US" dirty="0" smtClean="0"/>
              <a:t>, formerly of Barr Foundation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Kamal </a:t>
            </a:r>
            <a:r>
              <a:rPr lang="en-US" dirty="0" err="1" smtClean="0"/>
              <a:t>Chavda</a:t>
            </a:r>
            <a:r>
              <a:rPr lang="en-US" dirty="0" smtClean="0"/>
              <a:t>, Eileen de los Reyes, </a:t>
            </a:r>
            <a:r>
              <a:rPr lang="en-US" dirty="0" err="1" smtClean="0"/>
              <a:t>Antonieta</a:t>
            </a:r>
            <a:r>
              <a:rPr lang="en-US" dirty="0" smtClean="0"/>
              <a:t> </a:t>
            </a:r>
            <a:r>
              <a:rPr lang="en-US" dirty="0" err="1" smtClean="0"/>
              <a:t>Bolomey</a:t>
            </a:r>
            <a:r>
              <a:rPr lang="en-US" dirty="0" smtClean="0"/>
              <a:t> of BPS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Advisory Committee members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Latino </a:t>
            </a:r>
            <a:r>
              <a:rPr lang="en-US" dirty="0" smtClean="0"/>
              <a:t>Network, Boston </a:t>
            </a:r>
            <a:r>
              <a:rPr lang="en-US" dirty="0"/>
              <a:t>United for </a:t>
            </a:r>
            <a:r>
              <a:rPr lang="en-US" dirty="0" smtClean="0"/>
              <a:t>Students, </a:t>
            </a:r>
            <a:r>
              <a:rPr lang="en-US" dirty="0" err="1"/>
              <a:t>Sociedad</a:t>
            </a:r>
            <a:r>
              <a:rPr lang="en-US" dirty="0"/>
              <a:t> </a:t>
            </a:r>
            <a:r>
              <a:rPr lang="en-US" dirty="0" smtClean="0"/>
              <a:t>Latina, Dudley </a:t>
            </a:r>
            <a:r>
              <a:rPr lang="en-US" dirty="0"/>
              <a:t>Street Neighborhood </a:t>
            </a:r>
            <a:r>
              <a:rPr lang="en-US" dirty="0" smtClean="0"/>
              <a:t>Initiative, </a:t>
            </a:r>
            <a:r>
              <a:rPr lang="en-US" dirty="0"/>
              <a:t>Boston Teachers Union, Black </a:t>
            </a:r>
            <a:r>
              <a:rPr lang="en-US" dirty="0" smtClean="0"/>
              <a:t>Ministerial </a:t>
            </a:r>
            <a:r>
              <a:rPr lang="en-US" dirty="0"/>
              <a:t>Alliance, Massachusetts Advocates for </a:t>
            </a:r>
            <a:r>
              <a:rPr lang="en-US" dirty="0" smtClean="0"/>
              <a:t>Children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44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b="1" dirty="0"/>
              <a:t>Panel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Was there anything that surprised you in the presentation?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What is the highest priority issue that we should address?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What is the road forward?</a:t>
            </a:r>
          </a:p>
          <a:p>
            <a:pPr lvl="1">
              <a:spcBef>
                <a:spcPts val="0"/>
              </a:spcBef>
            </a:pPr>
            <a:r>
              <a:rPr lang="en-US" sz="3200" dirty="0" smtClean="0"/>
              <a:t>District</a:t>
            </a:r>
          </a:p>
          <a:p>
            <a:pPr lvl="1">
              <a:spcBef>
                <a:spcPts val="0"/>
              </a:spcBef>
            </a:pPr>
            <a:r>
              <a:rPr lang="en-US" sz="3200" dirty="0" smtClean="0"/>
              <a:t>Schools</a:t>
            </a:r>
          </a:p>
          <a:p>
            <a:pPr lvl="1">
              <a:spcBef>
                <a:spcPts val="0"/>
              </a:spcBef>
            </a:pPr>
            <a:r>
              <a:rPr lang="en-US" sz="3200" dirty="0" smtClean="0"/>
              <a:t>Community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7712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/>
              <a:t>Data and Methods</a:t>
            </a:r>
            <a:endParaRPr lang="en-US" sz="36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28901"/>
            <a:ext cx="8229600" cy="452596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3600" dirty="0" smtClean="0"/>
              <a:t>BPS student-level data (SY2009-2012)</a:t>
            </a:r>
          </a:p>
          <a:p>
            <a:pPr marL="0" indent="0">
              <a:spcBef>
                <a:spcPts val="0"/>
              </a:spcBef>
              <a:buNone/>
            </a:pPr>
            <a:endParaRPr lang="en-US" sz="3600" dirty="0" smtClean="0"/>
          </a:p>
          <a:p>
            <a:pPr>
              <a:spcBef>
                <a:spcPts val="0"/>
              </a:spcBef>
            </a:pPr>
            <a:r>
              <a:rPr lang="en-US" sz="3600" dirty="0" smtClean="0"/>
              <a:t>Enrollment, opportunity and attainment indicators</a:t>
            </a:r>
          </a:p>
        </p:txBody>
      </p:sp>
    </p:spTree>
    <p:extLst>
      <p:ext uri="{BB962C8B-B14F-4D97-AF65-F5344CB8AC3E}">
        <p14:creationId xmlns:p14="http://schemas.microsoft.com/office/powerpoint/2010/main" val="398781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/>
              <a:t>Three Stories:  Story 1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spcBef>
                <a:spcPts val="0"/>
              </a:spcBef>
              <a:buFont typeface="+mj-lt"/>
              <a:buAutoNum type="arabicPeriod"/>
            </a:pPr>
            <a:r>
              <a:rPr lang="en-US" sz="3600" b="1" dirty="0" smtClean="0">
                <a:solidFill>
                  <a:srgbClr val="000090"/>
                </a:solidFill>
              </a:rPr>
              <a:t>Diversity of Black and Latino males in BPS</a:t>
            </a:r>
          </a:p>
          <a:p>
            <a:pPr marL="742950" indent="-742950">
              <a:spcBef>
                <a:spcPts val="0"/>
              </a:spcBef>
              <a:buFont typeface="+mj-lt"/>
              <a:buAutoNum type="arabicPeriod"/>
            </a:pPr>
            <a:endParaRPr lang="en-US" sz="3600" b="1" dirty="0" smtClean="0"/>
          </a:p>
          <a:p>
            <a:pPr marL="742950" indent="-742950">
              <a:spcBef>
                <a:spcPts val="0"/>
              </a:spcBef>
              <a:buFont typeface="+mj-lt"/>
              <a:buAutoNum type="arabicPeriod"/>
            </a:pPr>
            <a:r>
              <a:rPr lang="en-US" sz="3600" dirty="0" smtClean="0"/>
              <a:t>Access to educational opportunity</a:t>
            </a:r>
          </a:p>
          <a:p>
            <a:pPr marL="742950" indent="-742950">
              <a:spcBef>
                <a:spcPts val="0"/>
              </a:spcBef>
              <a:buFont typeface="+mj-lt"/>
              <a:buAutoNum type="arabicPeriod"/>
            </a:pPr>
            <a:endParaRPr lang="en-US" sz="3600" dirty="0"/>
          </a:p>
          <a:p>
            <a:pPr marL="742950" indent="-742950">
              <a:spcBef>
                <a:spcPts val="0"/>
              </a:spcBef>
              <a:buFont typeface="+mj-lt"/>
              <a:buAutoNum type="arabicPeriod"/>
            </a:pPr>
            <a:r>
              <a:rPr lang="en-US" sz="3600" dirty="0" smtClean="0"/>
              <a:t>Educational attainment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5287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/>
              <a:t>Black and Latino Racial/Ethnic Categories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1600200"/>
            <a:ext cx="8686800" cy="5054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/>
              <a:t>	Select:</a:t>
            </a:r>
          </a:p>
          <a:p>
            <a:pPr marL="457200" lvl="1" indent="0">
              <a:buNone/>
            </a:pPr>
            <a:r>
              <a:rPr lang="en-US" sz="3200" b="1" dirty="0" smtClean="0"/>
              <a:t>	</a:t>
            </a:r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</a:rPr>
              <a:t>Latino</a:t>
            </a:r>
            <a:r>
              <a:rPr lang="en-US" sz="3200" b="1" dirty="0" smtClean="0"/>
              <a:t> </a:t>
            </a:r>
          </a:p>
          <a:p>
            <a:pPr marL="457200" lvl="1" indent="0">
              <a:buNone/>
            </a:pPr>
            <a:r>
              <a:rPr lang="en-US" sz="3200" b="1" dirty="0" smtClean="0"/>
              <a:t>	Not Latino</a:t>
            </a:r>
          </a:p>
          <a:p>
            <a:pPr marL="457200" lvl="1" indent="0">
              <a:buNone/>
            </a:pPr>
            <a:endParaRPr lang="en-US" sz="3200" b="1" dirty="0" smtClean="0"/>
          </a:p>
          <a:p>
            <a:pPr marL="57150" indent="0">
              <a:buNone/>
            </a:pPr>
            <a:r>
              <a:rPr lang="en-US" b="1" dirty="0" smtClean="0"/>
              <a:t>	</a:t>
            </a:r>
            <a:r>
              <a:rPr lang="en-US" b="1" dirty="0" smtClean="0">
                <a:ea typeface="Zapf Dingbats"/>
                <a:cs typeface="Zapf Dingbats"/>
                <a:sym typeface="Zapf Dingbats"/>
              </a:rPr>
              <a:t>✓ </a:t>
            </a:r>
            <a:r>
              <a:rPr lang="en-US" b="1" dirty="0" smtClean="0">
                <a:solidFill>
                  <a:srgbClr val="604A7B"/>
                </a:solidFill>
              </a:rPr>
              <a:t>Latino</a:t>
            </a:r>
          </a:p>
          <a:p>
            <a:pPr marL="914400" lvl="2" indent="0">
              <a:buNone/>
            </a:pPr>
            <a:r>
              <a:rPr lang="en-US" sz="3200" dirty="0" smtClean="0"/>
              <a:t>	White			</a:t>
            </a:r>
            <a:r>
              <a:rPr lang="en-US" sz="3200" b="1" dirty="0" smtClean="0">
                <a:solidFill>
                  <a:schemeClr val="accent3">
                    <a:lumMod val="50000"/>
                  </a:schemeClr>
                </a:solidFill>
              </a:rPr>
              <a:t>Black</a:t>
            </a:r>
            <a:r>
              <a:rPr lang="en-US" sz="3200" b="1" dirty="0" smtClean="0"/>
              <a:t>	</a:t>
            </a:r>
            <a:r>
              <a:rPr lang="en-US" sz="3200" dirty="0" smtClean="0"/>
              <a:t>		Other</a:t>
            </a:r>
          </a:p>
          <a:p>
            <a:pPr marL="457200" lvl="1" indent="0">
              <a:buNone/>
            </a:pPr>
            <a:r>
              <a:rPr lang="en-US" sz="3200" dirty="0">
                <a:ea typeface="Zapf Dingbats"/>
                <a:cs typeface="Zapf Dingbats"/>
                <a:sym typeface="Zapf Dingbats"/>
              </a:rPr>
              <a:t>✓ </a:t>
            </a:r>
            <a:r>
              <a:rPr lang="en-US" sz="3200" b="1" dirty="0"/>
              <a:t>Not Latino</a:t>
            </a:r>
          </a:p>
          <a:p>
            <a:pPr marL="914400" lvl="2" indent="0">
              <a:buNone/>
            </a:pPr>
            <a:r>
              <a:rPr lang="en-US" sz="3200" dirty="0"/>
              <a:t>	</a:t>
            </a:r>
            <a:r>
              <a:rPr lang="en-US" sz="3200" dirty="0" smtClean="0"/>
              <a:t>White</a:t>
            </a:r>
            <a:r>
              <a:rPr lang="en-US" sz="3200" dirty="0"/>
              <a:t>			</a:t>
            </a:r>
            <a:r>
              <a:rPr lang="en-US" sz="3200" b="1" dirty="0" smtClean="0">
                <a:solidFill>
                  <a:srgbClr val="4F6228"/>
                </a:solidFill>
              </a:rPr>
              <a:t>Black</a:t>
            </a:r>
            <a:r>
              <a:rPr lang="en-US" sz="3200" dirty="0"/>
              <a:t>			Asian			</a:t>
            </a:r>
            <a:r>
              <a:rPr lang="en-US" sz="3200" dirty="0" smtClean="0"/>
              <a:t>Other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736600" y="2413000"/>
            <a:ext cx="254000" cy="25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36600" y="2997200"/>
            <a:ext cx="254000" cy="25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70000" y="4711700"/>
            <a:ext cx="254000" cy="25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43300" y="4711700"/>
            <a:ext cx="254000" cy="25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97500" y="4711700"/>
            <a:ext cx="254000" cy="25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226300" y="5889626"/>
            <a:ext cx="254000" cy="25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70000" y="5889626"/>
            <a:ext cx="254000" cy="25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543300" y="5868989"/>
            <a:ext cx="254000" cy="25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97500" y="5872163"/>
            <a:ext cx="254000" cy="25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52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600" b="1" dirty="0" smtClean="0"/>
              <a:t>BPS Male Enrollment by Race/Ethnicity SY2012 (N=28,777)</a:t>
            </a:r>
            <a:endParaRPr lang="en-US" sz="3600" b="1" dirty="0"/>
          </a:p>
        </p:txBody>
      </p:sp>
      <p:sp>
        <p:nvSpPr>
          <p:cNvPr id="5" name="Rectangle 4"/>
          <p:cNvSpPr/>
          <p:nvPr/>
        </p:nvSpPr>
        <p:spPr>
          <a:xfrm>
            <a:off x="5450910" y="1713591"/>
            <a:ext cx="1226417" cy="58477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White</a:t>
            </a:r>
            <a:endParaRPr lang="en-US" sz="3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40580" y="1710697"/>
            <a:ext cx="1241846" cy="584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 smtClean="0">
                <a:ln w="1905"/>
                <a:solidFill>
                  <a:srgbClr val="7030A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Latino</a:t>
            </a:r>
            <a:endParaRPr lang="en-US" sz="3200" b="1" dirty="0">
              <a:ln w="1905"/>
              <a:solidFill>
                <a:srgbClr val="7030A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73627" y="1713591"/>
            <a:ext cx="1086756" cy="584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 smtClean="0">
                <a:ln w="1905"/>
                <a:solidFill>
                  <a:schemeClr val="accent3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Black</a:t>
            </a:r>
            <a:endParaRPr lang="en-US" sz="3200" b="1" dirty="0">
              <a:ln w="1905"/>
              <a:solidFill>
                <a:schemeClr val="accent3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128" y="4064082"/>
            <a:ext cx="757346" cy="191527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500966" y="4348164"/>
            <a:ext cx="1009937" cy="64633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 smtClean="0">
                <a:solidFill>
                  <a:srgbClr val="000000"/>
                </a:solidFill>
              </a:rPr>
              <a:t>12.9</a:t>
            </a:r>
            <a:endParaRPr lang="en-US" sz="3600" b="1" dirty="0">
              <a:solidFill>
                <a:srgbClr val="00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2149" y="2843258"/>
            <a:ext cx="1219593" cy="313609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670644" y="3425141"/>
            <a:ext cx="1009937" cy="64633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 smtClean="0">
                <a:solidFill>
                  <a:srgbClr val="000000"/>
                </a:solidFill>
              </a:rPr>
              <a:t>38.1</a:t>
            </a:r>
            <a:endParaRPr lang="en-US" sz="3600" b="1" dirty="0">
              <a:solidFill>
                <a:srgbClr val="000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307" y="2399685"/>
            <a:ext cx="1427000" cy="362057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114299" y="3068855"/>
            <a:ext cx="1009937" cy="64633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 smtClean="0">
                <a:solidFill>
                  <a:srgbClr val="000000"/>
                </a:solidFill>
              </a:rPr>
              <a:t>39.7</a:t>
            </a:r>
            <a:endParaRPr lang="en-US" sz="3600" b="1" dirty="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377344" y="1710697"/>
            <a:ext cx="1120619" cy="58477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Asian</a:t>
            </a:r>
            <a:endParaRPr lang="en-US" sz="3200" b="1" dirty="0">
              <a:ln w="1905"/>
              <a:solidFill>
                <a:schemeClr val="accent2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5" name="Picture 14" descr="man-asian.png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94338" y="4597048"/>
            <a:ext cx="558323" cy="1297375"/>
          </a:xfrm>
          <a:prstGeom prst="rect">
            <a:avLst/>
          </a:prstGeom>
          <a:noFill/>
        </p:spPr>
      </p:pic>
      <p:sp>
        <p:nvSpPr>
          <p:cNvPr id="16" name="Rectangle 15"/>
          <p:cNvSpPr/>
          <p:nvPr/>
        </p:nvSpPr>
        <p:spPr>
          <a:xfrm>
            <a:off x="7419476" y="4736606"/>
            <a:ext cx="769186" cy="64633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 smtClean="0">
                <a:solidFill>
                  <a:srgbClr val="000000"/>
                </a:solidFill>
              </a:rPr>
              <a:t>8.4</a:t>
            </a:r>
            <a:endParaRPr lang="en-US" sz="3600" b="1" dirty="0">
              <a:solidFill>
                <a:srgbClr val="000000"/>
              </a:solidFill>
            </a:endParaRPr>
          </a:p>
        </p:txBody>
      </p:sp>
      <p:sp>
        <p:nvSpPr>
          <p:cNvPr id="17" name="Left Brace 16"/>
          <p:cNvSpPr/>
          <p:nvPr/>
        </p:nvSpPr>
        <p:spPr>
          <a:xfrm rot="16200000">
            <a:off x="2569210" y="5244453"/>
            <a:ext cx="541561" cy="18415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125657" y="5449852"/>
            <a:ext cx="1346492" cy="64633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 smtClean="0">
                <a:solidFill>
                  <a:srgbClr val="000000"/>
                </a:solidFill>
              </a:rPr>
              <a:t>77.8%</a:t>
            </a:r>
            <a:endParaRPr lang="en-US" sz="36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83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152" y="225753"/>
            <a:ext cx="9144000" cy="9445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Calibri"/>
                <a:cs typeface="Calibri"/>
              </a:rPr>
              <a:t>Racial-Ethnic-Geographic Framework</a:t>
            </a:r>
            <a:endParaRPr lang="en-US" sz="3200" b="1" dirty="0">
              <a:latin typeface="Calibri"/>
              <a:cs typeface="Calibri"/>
            </a:endParaRPr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2138021992"/>
              </p:ext>
            </p:extLst>
          </p:nvPr>
        </p:nvGraphicFramePr>
        <p:xfrm>
          <a:off x="-586276" y="2006600"/>
          <a:ext cx="5200625" cy="337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570931" y="3554898"/>
            <a:ext cx="7885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South America 0.2%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3357062" y="2095817"/>
            <a:ext cx="7992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Central America 0.1%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2076093" y="2435623"/>
            <a:ext cx="6313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Africa 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11.5%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55841" y="3060062"/>
            <a:ext cx="9284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Caribbean</a:t>
            </a:r>
          </a:p>
          <a:p>
            <a:pPr algn="ctr"/>
            <a:r>
              <a:rPr lang="en-US" sz="1400" dirty="0" smtClean="0"/>
              <a:t>13.6%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1200030" y="3958791"/>
            <a:ext cx="1255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North America</a:t>
            </a:r>
          </a:p>
          <a:p>
            <a:pPr algn="ctr"/>
            <a:r>
              <a:rPr lang="en-US" sz="1400" dirty="0" smtClean="0"/>
              <a:t> 74.3%</a:t>
            </a:r>
            <a:endParaRPr lang="en-US" sz="1400" dirty="0"/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3124200" y="2478729"/>
            <a:ext cx="2689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6885078" y="2406402"/>
            <a:ext cx="142060" cy="1231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2" name="Chart 51"/>
          <p:cNvGraphicFramePr/>
          <p:nvPr>
            <p:extLst>
              <p:ext uri="{D42A27DB-BD31-4B8C-83A1-F6EECF244321}">
                <p14:modId xmlns:p14="http://schemas.microsoft.com/office/powerpoint/2010/main" val="3413309956"/>
              </p:ext>
            </p:extLst>
          </p:nvPr>
        </p:nvGraphicFramePr>
        <p:xfrm>
          <a:off x="3960436" y="1778851"/>
          <a:ext cx="4879246" cy="3771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6439031" y="2491736"/>
            <a:ext cx="9284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</a:rPr>
              <a:t>Caribbean</a:t>
            </a:r>
          </a:p>
          <a:p>
            <a:pPr algn="ctr"/>
            <a:r>
              <a:rPr lang="en-US" sz="1400" dirty="0" smtClean="0">
                <a:solidFill>
                  <a:srgbClr val="FFFFFF"/>
                </a:solidFill>
              </a:rPr>
              <a:t>14.0%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828363" y="2147497"/>
            <a:ext cx="7921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South America 1.9%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7877572" y="2860761"/>
            <a:ext cx="10128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Central America 4.5%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5640725" y="4011067"/>
            <a:ext cx="1355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North America 79.2%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446152" y="6072233"/>
            <a:ext cx="3943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Note: Percentages </a:t>
            </a:r>
            <a:r>
              <a:rPr lang="en-US" sz="1200" dirty="0"/>
              <a:t>may not add up to 100% due to rounding.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82098" y="1574800"/>
            <a:ext cx="3198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cap="all" dirty="0"/>
              <a:t>Latino Males By </a:t>
            </a:r>
            <a:r>
              <a:rPr lang="en-US" b="1" cap="all" dirty="0" smtClean="0"/>
              <a:t>Geography</a:t>
            </a:r>
            <a:endParaRPr lang="en-US" b="1" cap="all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0164" y="1574800"/>
            <a:ext cx="3202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cap="all" dirty="0"/>
              <a:t>Black Males by </a:t>
            </a:r>
            <a:r>
              <a:rPr lang="en-US" b="1" cap="all" dirty="0" smtClean="0"/>
              <a:t>Geography</a:t>
            </a:r>
            <a:endParaRPr lang="en-US" b="1" cap="all" dirty="0"/>
          </a:p>
          <a:p>
            <a:endParaRPr lang="en-US" dirty="0"/>
          </a:p>
        </p:txBody>
      </p:sp>
      <p:cxnSp>
        <p:nvCxnSpPr>
          <p:cNvPr id="73" name="Straight Connector 72"/>
          <p:cNvCxnSpPr/>
          <p:nvPr/>
        </p:nvCxnSpPr>
        <p:spPr>
          <a:xfrm flipH="1">
            <a:off x="3572344" y="3736029"/>
            <a:ext cx="1344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7852172" y="3014956"/>
            <a:ext cx="1953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7681197" y="2760956"/>
            <a:ext cx="2689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03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14908</TotalTime>
  <Words>1280</Words>
  <Application>Microsoft Office PowerPoint</Application>
  <PresentationFormat>On-screen Show (4:3)</PresentationFormat>
  <Paragraphs>417</Paragraphs>
  <Slides>44</Slides>
  <Notes>40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Opportunity and Equity:  Enrollment and Outcomes of Black and Latino Males in Boston Public Schools</vt:lpstr>
      <vt:lpstr> Partners  </vt:lpstr>
      <vt:lpstr>Context:  National Outcomes for Black and Latino Males</vt:lpstr>
      <vt:lpstr>Purpose of Study</vt:lpstr>
      <vt:lpstr>Data and Methods</vt:lpstr>
      <vt:lpstr>Three Stories:  Story 1</vt:lpstr>
      <vt:lpstr>Black and Latino Racial/Ethnic Categories</vt:lpstr>
      <vt:lpstr>BPS Male Enrollment by Race/Ethnicity SY2012 (N=28,777)</vt:lpstr>
      <vt:lpstr>Racial-Ethnic-Geographic Framework</vt:lpstr>
      <vt:lpstr>Racial-Ethnic-Geographic Framework</vt:lpstr>
      <vt:lpstr>Story 2</vt:lpstr>
      <vt:lpstr>Access to Educational Opportunities for Black and Latino Males in BPS</vt:lpstr>
      <vt:lpstr>Males in Substantially Separate Special Education Placements by Race/Ethnicity </vt:lpstr>
      <vt:lpstr>Males in Substantially Separate Special Education Placements by Race/Ethnicity and Geography </vt:lpstr>
      <vt:lpstr>PowerPoint Presentation</vt:lpstr>
      <vt:lpstr>PowerPoint Presentation</vt:lpstr>
      <vt:lpstr>PowerPoint Presentation</vt:lpstr>
      <vt:lpstr>PowerPoint Presentation</vt:lpstr>
      <vt:lpstr>Males Enrolled in Exam Schools by Race/Ethnicity and Geography (%)</vt:lpstr>
      <vt:lpstr>Black and Latino Males</vt:lpstr>
      <vt:lpstr>Black Males by Geography</vt:lpstr>
      <vt:lpstr>Latino Males by Race and Geography</vt:lpstr>
      <vt:lpstr>Story 3</vt:lpstr>
      <vt:lpstr>Educational Attainment of Black and Latino Males in BPS</vt:lpstr>
      <vt:lpstr>Suspension Risks for Black and Latino Males Compared to White Males</vt:lpstr>
      <vt:lpstr>Suspension Rates by Race/Ethnicity and Geography (%) </vt:lpstr>
      <vt:lpstr>MCAS ELA Proficiency for White Males Compared to Black and Latino Males</vt:lpstr>
      <vt:lpstr>MCAS ELA Proficiency Rates by Race/Ethnicity and Geography (%) </vt:lpstr>
      <vt:lpstr>Cohort Dropout Risks for Black and Latino Males Compared to White Males</vt:lpstr>
      <vt:lpstr>4-Year Cohort Dropout Rates by Race/Ethnicity and Geography (%) </vt:lpstr>
      <vt:lpstr>PowerPoint Presentation</vt:lpstr>
      <vt:lpstr>Black and Latino Males</vt:lpstr>
      <vt:lpstr>Black Males by Geography</vt:lpstr>
      <vt:lpstr>Latino Males by Race and Geography</vt:lpstr>
      <vt:lpstr>Three Stories: Summary</vt:lpstr>
      <vt:lpstr>PowerPoint Presentation</vt:lpstr>
      <vt:lpstr>High Level Recommendations:  Enrollment Diversity</vt:lpstr>
      <vt:lpstr>High Level Recommendations: Educational Opportunity (1)</vt:lpstr>
      <vt:lpstr>High Level Recommendations: Educational Opportunity (2)</vt:lpstr>
      <vt:lpstr>Recommendations: Educational Attainment (1)</vt:lpstr>
      <vt:lpstr>Recommendations: Educational Attainment (2)</vt:lpstr>
      <vt:lpstr>High Level Recommendations:  Systemic Action</vt:lpstr>
      <vt:lpstr>We are grateful to:</vt:lpstr>
      <vt:lpstr>Panel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Meena Mehta</dc:creator>
  <cp:lastModifiedBy>Lisa Giuffre</cp:lastModifiedBy>
  <cp:revision>949</cp:revision>
  <cp:lastPrinted>2014-11-07T22:58:09Z</cp:lastPrinted>
  <dcterms:created xsi:type="dcterms:W3CDTF">2014-05-01T21:05:05Z</dcterms:created>
  <dcterms:modified xsi:type="dcterms:W3CDTF">2014-11-14T16:44:10Z</dcterms:modified>
</cp:coreProperties>
</file>