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8" r:id="rId3"/>
    <p:sldId id="279" r:id="rId4"/>
    <p:sldId id="280" r:id="rId5"/>
    <p:sldId id="283" r:id="rId6"/>
    <p:sldId id="281" r:id="rId7"/>
    <p:sldId id="284" r:id="rId8"/>
    <p:sldId id="300" r:id="rId9"/>
    <p:sldId id="301" r:id="rId10"/>
    <p:sldId id="302" r:id="rId11"/>
    <p:sldId id="303" r:id="rId12"/>
    <p:sldId id="285" r:id="rId13"/>
    <p:sldId id="297" r:id="rId14"/>
    <p:sldId id="298" r:id="rId15"/>
    <p:sldId id="299" r:id="rId16"/>
    <p:sldId id="286" r:id="rId17"/>
    <p:sldId id="292" r:id="rId18"/>
    <p:sldId id="293" r:id="rId19"/>
    <p:sldId id="295" r:id="rId20"/>
    <p:sldId id="287" r:id="rId21"/>
    <p:sldId id="288" r:id="rId22"/>
    <p:sldId id="289" r:id="rId23"/>
    <p:sldId id="290" r:id="rId24"/>
    <p:sldId id="291" r:id="rId25"/>
    <p:sldId id="282" r:id="rId26"/>
    <p:sldId id="296" r:id="rId27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2678E"/>
    <a:srgbClr val="48BFE0"/>
    <a:srgbClr val="79C8EF"/>
    <a:srgbClr val="BDD8E5"/>
    <a:srgbClr val="C3CFE5"/>
    <a:srgbClr val="00A0F0"/>
    <a:srgbClr val="577283"/>
    <a:srgbClr val="567284"/>
    <a:srgbClr val="007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3" autoAdjust="0"/>
    <p:restoredTop sz="94660" autoAdjust="0"/>
  </p:normalViewPr>
  <p:slideViewPr>
    <p:cSldViewPr>
      <p:cViewPr>
        <p:scale>
          <a:sx n="80" d="100"/>
          <a:sy n="80" d="100"/>
        </p:scale>
        <p:origin x="-1080" y="-7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2013/4/30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32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2013/4/30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41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2013/4/30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83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2013/4/30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8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2013/4/30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43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2013/4/30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50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2013/4/30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49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2013/4/30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11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2013/4/30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37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2013/4/30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03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2013/4/30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10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0A5C-9793-46EB-8BB9-1397BE05DB97}" type="datetimeFigureOut">
              <a:rPr lang="zh-CN" altLang="en-US" smtClean="0"/>
              <a:t>2013/4/30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12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1225616"/>
            <a:ext cx="9158514" cy="12241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 smtClean="0"/>
              <a:t>基于</a:t>
            </a:r>
            <a:r>
              <a:rPr lang="en-US" altLang="zh-CN" sz="2000" dirty="0" smtClean="0"/>
              <a:t>WOT</a:t>
            </a:r>
            <a:r>
              <a:rPr lang="zh-CN" altLang="zh-CN" sz="2000" dirty="0" smtClean="0"/>
              <a:t>智能</a:t>
            </a:r>
            <a:r>
              <a:rPr lang="zh-CN" altLang="zh-CN" sz="2000" dirty="0"/>
              <a:t>小车监测核辐射剂量的系统设计与</a:t>
            </a:r>
            <a:r>
              <a:rPr lang="zh-CN" altLang="zh-CN" sz="2000" dirty="0" smtClean="0"/>
              <a:t>开发</a:t>
            </a:r>
            <a:endParaRPr lang="en-US" altLang="zh-CN" sz="2000" dirty="0" smtClean="0"/>
          </a:p>
          <a:p>
            <a:pPr algn="r"/>
            <a:r>
              <a:rPr lang="en-US" altLang="zh-CN" sz="2000" spc="200" dirty="0" smtClean="0">
                <a:latin typeface="+mn-ea"/>
              </a:rPr>
              <a:t>——————</a:t>
            </a:r>
            <a:r>
              <a:rPr lang="zh-CN" altLang="en-US" sz="2000" spc="200" dirty="0" smtClean="0">
                <a:latin typeface="+mn-ea"/>
              </a:rPr>
              <a:t>中期检查</a:t>
            </a:r>
            <a:endParaRPr lang="zh-CN" altLang="en-US" sz="2000" spc="200" dirty="0">
              <a:latin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084168" y="3433564"/>
            <a:ext cx="2304256" cy="792088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导师：张春红</a:t>
            </a:r>
            <a:endParaRPr lang="zh-CN" altLang="en-US" sz="2000" spc="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084168" y="4585692"/>
            <a:ext cx="2304256" cy="792088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学生：行盼宁</a:t>
            </a:r>
            <a:endParaRPr lang="zh-CN" altLang="en-US" sz="2000" spc="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774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三</a:t>
            </a:r>
            <a:r>
              <a:rPr lang="zh-CN" altLang="en-US" sz="2000" spc="200" dirty="0" smtClean="0">
                <a:latin typeface="+mj-ea"/>
                <a:ea typeface="+mj-ea"/>
              </a:rPr>
              <a:t>、研究方法及措施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2473" y="1317212"/>
            <a:ext cx="8213984" cy="355651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 typeface="Wingdings" pitchFamily="2" charset="2"/>
              <a:buChar char="Ø"/>
            </a:pPr>
            <a:endParaRPr lang="en-US" altLang="zh-CN" sz="2000" dirty="0" smtClean="0"/>
          </a:p>
          <a:p>
            <a:pPr marL="342900" lvl="0" indent="-342900">
              <a:buFont typeface="Wingdings" pitchFamily="2" charset="2"/>
              <a:buChar char="Ø"/>
            </a:pPr>
            <a:endParaRPr lang="en-US" altLang="zh-CN" sz="2000" dirty="0"/>
          </a:p>
          <a:p>
            <a:pPr marL="342900" lvl="0" indent="-342900">
              <a:buFont typeface="Wingdings" pitchFamily="2" charset="2"/>
              <a:buChar char="Ø"/>
            </a:pPr>
            <a:r>
              <a:rPr lang="zh-CN" altLang="zh-CN" sz="2000" dirty="0" smtClean="0"/>
              <a:t>平台</a:t>
            </a:r>
            <a:r>
              <a:rPr lang="zh-CN" altLang="zh-CN" sz="2000" dirty="0"/>
              <a:t>保存移动网关采集到的核辐射剂量和</a:t>
            </a:r>
            <a:r>
              <a:rPr lang="en-US" altLang="zh-CN" sz="2000" dirty="0"/>
              <a:t>GPS</a:t>
            </a:r>
            <a:r>
              <a:rPr lang="zh-CN" altLang="zh-CN" sz="2000" dirty="0"/>
              <a:t>信息，平台中转应用发送的控制小车指令信息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342900" lvl="0" indent="-342900">
              <a:buFont typeface="Wingdings" pitchFamily="2" charset="2"/>
              <a:buChar char="Ø"/>
            </a:pPr>
            <a:r>
              <a:rPr lang="zh-CN" altLang="zh-CN" sz="2000" dirty="0" smtClean="0"/>
              <a:t>基础</a:t>
            </a:r>
            <a:r>
              <a:rPr lang="zh-CN" altLang="zh-CN" sz="2000" dirty="0"/>
              <a:t>平台向小车收到配置</a:t>
            </a:r>
            <a:r>
              <a:rPr lang="en-US" altLang="zh-CN" sz="2000" dirty="0" err="1"/>
              <a:t>DeviceID</a:t>
            </a:r>
            <a:r>
              <a:rPr lang="zh-CN" altLang="zh-CN" sz="2000" dirty="0"/>
              <a:t>，保存采集到的基本数据和控制小车指令的数据信息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342900" lvl="0" indent="-342900">
              <a:buFont typeface="Wingdings" pitchFamily="2" charset="2"/>
              <a:buChar char="Ø"/>
            </a:pPr>
            <a:r>
              <a:rPr lang="zh-CN" altLang="zh-CN" sz="2000" dirty="0" smtClean="0"/>
              <a:t>应用</a:t>
            </a:r>
            <a:r>
              <a:rPr lang="zh-CN" altLang="zh-CN" sz="2000" dirty="0"/>
              <a:t>数据平台提供采集活动的注册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342900" lvl="0" indent="-342900">
              <a:buFont typeface="Wingdings" pitchFamily="2" charset="2"/>
              <a:buChar char="Ø"/>
            </a:pPr>
            <a:r>
              <a:rPr lang="zh-CN" altLang="zh-CN" sz="2000" dirty="0" smtClean="0"/>
              <a:t>基础</a:t>
            </a:r>
            <a:r>
              <a:rPr lang="zh-CN" altLang="zh-CN" sz="2000" dirty="0"/>
              <a:t>平台和应用数据平台联合完成数据的采集活动。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79419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j-ea"/>
                <a:ea typeface="+mj-ea"/>
              </a:rPr>
              <a:t>【</a:t>
            </a:r>
            <a:r>
              <a:rPr lang="zh-CN" altLang="en-US" sz="2000" spc="200" dirty="0" smtClean="0">
                <a:latin typeface="+mj-ea"/>
                <a:ea typeface="+mj-ea"/>
              </a:rPr>
              <a:t>设计</a:t>
            </a:r>
            <a:r>
              <a:rPr lang="en-US" altLang="zh-CN" sz="2000" spc="200" dirty="0" smtClean="0">
                <a:latin typeface="+mj-ea"/>
                <a:ea typeface="+mj-ea"/>
              </a:rPr>
              <a:t>】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264651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 smtClean="0">
                <a:latin typeface="+mj-ea"/>
                <a:ea typeface="+mj-ea"/>
              </a:rPr>
              <a:t>模块设计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1836835" y="985292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041512" y="834043"/>
            <a:ext cx="1682616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 smtClean="0">
                <a:latin typeface="+mj-ea"/>
                <a:ea typeface="+mj-ea"/>
              </a:rPr>
              <a:t>平台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613696" y="978059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734704"/>
              </p:ext>
            </p:extLst>
          </p:nvPr>
        </p:nvGraphicFramePr>
        <p:xfrm>
          <a:off x="5037907" y="1343733"/>
          <a:ext cx="36385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Visio" r:id="rId3" imgW="3634754" imgH="1114556" progId="Visio.Drawing.11">
                  <p:embed/>
                </p:oleObj>
              </mc:Choice>
              <mc:Fallback>
                <p:oleObj name="Visio" r:id="rId3" imgW="3634754" imgH="111455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907" y="1343733"/>
                        <a:ext cx="3638550" cy="1114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552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三</a:t>
            </a:r>
            <a:r>
              <a:rPr lang="zh-CN" altLang="en-US" sz="2000" spc="200" dirty="0" smtClean="0">
                <a:latin typeface="+mj-ea"/>
                <a:ea typeface="+mj-ea"/>
              </a:rPr>
              <a:t>、研究方法及措施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2473" y="1317212"/>
            <a:ext cx="8213984" cy="355651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zh-CN" sz="2000" dirty="0" smtClean="0"/>
              <a:t>开发</a:t>
            </a:r>
            <a:r>
              <a:rPr lang="zh-CN" altLang="zh-CN" sz="2000" dirty="0"/>
              <a:t>应用，以网页的形式读取核辐射监测信息</a:t>
            </a:r>
            <a:r>
              <a:rPr lang="zh-CN" altLang="zh-CN" sz="2000" dirty="0" smtClean="0"/>
              <a:t>。</a:t>
            </a:r>
            <a:endParaRPr lang="en-US" altLang="zh-CN" sz="2000" dirty="0"/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zh-CN" sz="2000" dirty="0" smtClean="0"/>
              <a:t>以</a:t>
            </a:r>
            <a:r>
              <a:rPr lang="zh-CN" altLang="zh-CN" sz="2000" dirty="0"/>
              <a:t>网页形式远程控制小车。控制小车可以通过按键形式。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79419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j-ea"/>
                <a:ea typeface="+mj-ea"/>
              </a:rPr>
              <a:t>【</a:t>
            </a:r>
            <a:r>
              <a:rPr lang="zh-CN" altLang="en-US" sz="2000" spc="200" dirty="0" smtClean="0">
                <a:latin typeface="+mj-ea"/>
                <a:ea typeface="+mj-ea"/>
              </a:rPr>
              <a:t>设计</a:t>
            </a:r>
            <a:r>
              <a:rPr lang="en-US" altLang="zh-CN" sz="2000" spc="200" dirty="0" smtClean="0">
                <a:latin typeface="+mj-ea"/>
                <a:ea typeface="+mj-ea"/>
              </a:rPr>
              <a:t>】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264651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 smtClean="0">
                <a:latin typeface="+mj-ea"/>
                <a:ea typeface="+mj-ea"/>
              </a:rPr>
              <a:t>模块设计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1836835" y="985292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041512" y="834043"/>
            <a:ext cx="1682616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 smtClean="0">
                <a:latin typeface="+mj-ea"/>
                <a:ea typeface="+mj-ea"/>
              </a:rPr>
              <a:t>应用模块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613696" y="978059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003264"/>
              </p:ext>
            </p:extLst>
          </p:nvPr>
        </p:nvGraphicFramePr>
        <p:xfrm>
          <a:off x="6589129" y="1320098"/>
          <a:ext cx="2087327" cy="1575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Visio" r:id="rId3" imgW="1474687" imgH="1114556" progId="Visio.Drawing.11">
                  <p:embed/>
                </p:oleObj>
              </mc:Choice>
              <mc:Fallback>
                <p:oleObj name="Visio" r:id="rId3" imgW="1474687" imgH="111455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129" y="1320098"/>
                        <a:ext cx="2087327" cy="15755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713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三</a:t>
            </a:r>
            <a:r>
              <a:rPr lang="zh-CN" altLang="en-US" sz="2000" spc="200" dirty="0" smtClean="0">
                <a:latin typeface="+mj-ea"/>
                <a:ea typeface="+mj-ea"/>
              </a:rPr>
              <a:t>、研究方法及措施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27584" y="1317212"/>
            <a:ext cx="7344816" cy="355651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000" spc="200" dirty="0" smtClean="0">
                <a:latin typeface="+mn-ea"/>
              </a:rPr>
              <a:t>移动网关与移动采集信息模块之间的通信协议</a:t>
            </a:r>
            <a:endParaRPr lang="en-US" altLang="zh-CN" sz="2000" spc="200" dirty="0" smtClean="0">
              <a:latin typeface="+mn-ea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US" altLang="zh-CN" sz="2000" spc="200" dirty="0" smtClean="0">
              <a:latin typeface="+mn-ea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000" spc="200" dirty="0" smtClean="0">
                <a:latin typeface="+mn-ea"/>
              </a:rPr>
              <a:t>移动网关与平台的通信协议</a:t>
            </a:r>
            <a:endParaRPr lang="en-US" altLang="zh-CN" sz="2000" spc="200" dirty="0" smtClean="0">
              <a:latin typeface="+mn-ea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US" altLang="zh-CN" sz="2000" spc="200" dirty="0" smtClean="0">
              <a:latin typeface="+mn-ea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000" spc="200" dirty="0" smtClean="0">
                <a:latin typeface="+mn-ea"/>
              </a:rPr>
              <a:t>采集信息格式定义</a:t>
            </a:r>
            <a:endParaRPr lang="zh-CN" altLang="en-US" sz="2000" spc="200" dirty="0">
              <a:latin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57520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j-ea"/>
                <a:ea typeface="+mj-ea"/>
              </a:rPr>
              <a:t>【</a:t>
            </a:r>
            <a:r>
              <a:rPr lang="zh-CN" altLang="en-US" sz="2000" spc="200" dirty="0" smtClean="0">
                <a:latin typeface="+mj-ea"/>
                <a:ea typeface="+mj-ea"/>
              </a:rPr>
              <a:t>设计</a:t>
            </a:r>
            <a:r>
              <a:rPr lang="en-US" altLang="zh-CN" sz="2000" spc="200" dirty="0" smtClean="0">
                <a:latin typeface="+mj-ea"/>
                <a:ea typeface="+mj-ea"/>
              </a:rPr>
              <a:t>】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42752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协议</a:t>
            </a:r>
            <a:r>
              <a:rPr lang="zh-CN" altLang="en-US" sz="2000" spc="200" dirty="0" smtClean="0">
                <a:latin typeface="+mj-ea"/>
                <a:ea typeface="+mj-ea"/>
              </a:rPr>
              <a:t>设计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2214936" y="985292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01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三</a:t>
            </a:r>
            <a:r>
              <a:rPr lang="zh-CN" altLang="en-US" sz="2000" spc="200" dirty="0" smtClean="0">
                <a:latin typeface="+mj-ea"/>
                <a:ea typeface="+mj-ea"/>
              </a:rPr>
              <a:t>、研究方法及措施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57520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j-ea"/>
                <a:ea typeface="+mj-ea"/>
              </a:rPr>
              <a:t>【</a:t>
            </a:r>
            <a:r>
              <a:rPr lang="zh-CN" altLang="en-US" sz="2000" spc="200" dirty="0" smtClean="0">
                <a:latin typeface="+mj-ea"/>
                <a:ea typeface="+mj-ea"/>
              </a:rPr>
              <a:t>设计</a:t>
            </a:r>
            <a:r>
              <a:rPr lang="en-US" altLang="zh-CN" sz="2000" spc="200" dirty="0" smtClean="0">
                <a:latin typeface="+mj-ea"/>
                <a:ea typeface="+mj-ea"/>
              </a:rPr>
              <a:t>】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42752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协议</a:t>
            </a:r>
            <a:r>
              <a:rPr lang="zh-CN" altLang="en-US" sz="2000" spc="200" dirty="0" smtClean="0">
                <a:latin typeface="+mj-ea"/>
                <a:ea typeface="+mj-ea"/>
              </a:rPr>
              <a:t>设计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2214936" y="985292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57520" y="1335911"/>
            <a:ext cx="7314880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n-ea"/>
              </a:rPr>
              <a:t>1</a:t>
            </a:r>
            <a:r>
              <a:rPr lang="zh-CN" altLang="en-US" sz="2000" spc="200" dirty="0" smtClean="0">
                <a:latin typeface="+mn-ea"/>
              </a:rPr>
              <a:t>、移动网关</a:t>
            </a:r>
            <a:r>
              <a:rPr lang="zh-CN" altLang="en-US" sz="2000" spc="200" dirty="0">
                <a:latin typeface="+mn-ea"/>
              </a:rPr>
              <a:t>与移动采集信息模块之间的通信协议</a:t>
            </a:r>
            <a:endParaRPr lang="en-US" altLang="zh-CN" sz="2000" spc="200" dirty="0">
              <a:latin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27584" y="1811847"/>
            <a:ext cx="7344816" cy="306187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+mn-ea"/>
              </a:rPr>
              <a:t>功能码：</a:t>
            </a:r>
            <a:endParaRPr lang="zh-CN" altLang="zh-CN" sz="2000" dirty="0">
              <a:solidFill>
                <a:schemeClr val="tx2">
                  <a:lumMod val="20000"/>
                  <a:lumOff val="80000"/>
                </a:schemeClr>
              </a:solidFill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0A</a:t>
            </a:r>
            <a:r>
              <a:rPr lang="zh-CN" altLang="zh-CN" sz="2000" dirty="0">
                <a:latin typeface="+mn-ea"/>
              </a:rPr>
              <a:t>：手机操作小车</a:t>
            </a:r>
          </a:p>
          <a:p>
            <a:r>
              <a:rPr lang="en-US" altLang="zh-CN" sz="2000" dirty="0">
                <a:latin typeface="+mn-ea"/>
              </a:rPr>
              <a:t>0B</a:t>
            </a:r>
            <a:r>
              <a:rPr lang="zh-CN" altLang="zh-CN" sz="2000" dirty="0">
                <a:latin typeface="+mn-ea"/>
              </a:rPr>
              <a:t>：手机采集核辐射</a:t>
            </a:r>
            <a:r>
              <a:rPr lang="zh-CN" altLang="zh-CN" sz="2000" dirty="0" smtClean="0">
                <a:latin typeface="+mn-ea"/>
              </a:rPr>
              <a:t>剂量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zh-CN" sz="20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数据位：</a:t>
            </a:r>
            <a:endParaRPr lang="zh-CN" altLang="zh-CN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zh-CN" sz="2000" dirty="0"/>
              <a:t>手机遥控小车</a:t>
            </a:r>
            <a:r>
              <a:rPr lang="en-US" altLang="zh-CN" sz="2000" dirty="0"/>
              <a:t>-00</a:t>
            </a:r>
            <a:r>
              <a:rPr lang="zh-CN" altLang="zh-CN" sz="2000" dirty="0"/>
              <a:t>：</a:t>
            </a:r>
            <a:r>
              <a:rPr lang="en-US" altLang="zh-CN" sz="2000" dirty="0"/>
              <a:t>Start</a:t>
            </a:r>
            <a:r>
              <a:rPr lang="zh-CN" altLang="zh-CN" sz="2000" dirty="0"/>
              <a:t>、</a:t>
            </a:r>
            <a:r>
              <a:rPr lang="en-US" altLang="zh-CN" sz="2000" dirty="0"/>
              <a:t>01</a:t>
            </a:r>
            <a:r>
              <a:rPr lang="zh-CN" altLang="zh-CN" sz="2000" dirty="0"/>
              <a:t>：</a:t>
            </a:r>
            <a:r>
              <a:rPr lang="en-US" altLang="zh-CN" sz="2000" dirty="0"/>
              <a:t>Left</a:t>
            </a:r>
            <a:r>
              <a:rPr lang="zh-CN" altLang="zh-CN" sz="2000" dirty="0"/>
              <a:t>、</a:t>
            </a:r>
            <a:r>
              <a:rPr lang="en-US" altLang="zh-CN" sz="2000" dirty="0"/>
              <a:t>02</a:t>
            </a:r>
            <a:r>
              <a:rPr lang="zh-CN" altLang="zh-CN" sz="2000" dirty="0"/>
              <a:t>：</a:t>
            </a:r>
            <a:r>
              <a:rPr lang="en-US" altLang="zh-CN" sz="2000" dirty="0"/>
              <a:t>Right</a:t>
            </a:r>
            <a:r>
              <a:rPr lang="zh-CN" altLang="zh-CN" sz="2000" dirty="0"/>
              <a:t>、</a:t>
            </a:r>
            <a:r>
              <a:rPr lang="en-US" altLang="zh-CN" sz="2000" dirty="0"/>
              <a:t>03</a:t>
            </a:r>
            <a:r>
              <a:rPr lang="zh-CN" altLang="zh-CN" sz="2000" dirty="0"/>
              <a:t>：</a:t>
            </a:r>
            <a:r>
              <a:rPr lang="en-US" altLang="zh-CN" sz="2000" dirty="0"/>
              <a:t>Forward</a:t>
            </a:r>
            <a:r>
              <a:rPr lang="zh-CN" altLang="zh-CN" sz="2000" dirty="0"/>
              <a:t>、</a:t>
            </a:r>
            <a:r>
              <a:rPr lang="en-US" altLang="zh-CN" sz="2000" dirty="0"/>
              <a:t>04</a:t>
            </a:r>
            <a:r>
              <a:rPr lang="zh-CN" altLang="zh-CN" sz="2000" dirty="0"/>
              <a:t>：</a:t>
            </a:r>
            <a:r>
              <a:rPr lang="en-US" altLang="zh-CN" sz="2000" dirty="0"/>
              <a:t>Backward</a:t>
            </a:r>
            <a:r>
              <a:rPr lang="zh-CN" altLang="zh-CN" sz="2000" dirty="0"/>
              <a:t>、</a:t>
            </a:r>
            <a:r>
              <a:rPr lang="en-US" altLang="zh-CN" sz="2000" dirty="0"/>
              <a:t>05</a:t>
            </a:r>
            <a:r>
              <a:rPr lang="zh-CN" altLang="zh-CN" sz="2000" dirty="0"/>
              <a:t>：</a:t>
            </a:r>
            <a:r>
              <a:rPr lang="en-US" altLang="zh-CN" sz="2000" dirty="0"/>
              <a:t>Stop</a:t>
            </a:r>
            <a:r>
              <a:rPr lang="zh-CN" altLang="zh-CN" sz="2000" dirty="0"/>
              <a:t>、</a:t>
            </a:r>
            <a:r>
              <a:rPr lang="en-US" altLang="zh-CN" sz="2000" dirty="0"/>
              <a:t>06</a:t>
            </a:r>
            <a:r>
              <a:rPr lang="zh-CN" altLang="zh-CN" sz="2000" dirty="0"/>
              <a:t>：</a:t>
            </a:r>
            <a:r>
              <a:rPr lang="en-US" altLang="zh-CN" sz="2000" dirty="0"/>
              <a:t>Over</a:t>
            </a:r>
            <a:endParaRPr lang="zh-CN" altLang="zh-CN" sz="2000" dirty="0"/>
          </a:p>
          <a:p>
            <a:r>
              <a:rPr lang="zh-CN" altLang="zh-CN" sz="2000" dirty="0"/>
              <a:t>手机采集核辐射剂量</a:t>
            </a:r>
            <a:r>
              <a:rPr lang="en-US" altLang="zh-CN" sz="2000" dirty="0"/>
              <a:t>-07</a:t>
            </a:r>
            <a:r>
              <a:rPr lang="zh-CN" altLang="zh-CN" sz="2000" dirty="0"/>
              <a:t>：开始采集、</a:t>
            </a:r>
            <a:r>
              <a:rPr lang="en-US" altLang="zh-CN" sz="2000" dirty="0"/>
              <a:t>08</a:t>
            </a:r>
            <a:r>
              <a:rPr lang="zh-CN" altLang="zh-CN" sz="2000" dirty="0"/>
              <a:t>：停止采集</a:t>
            </a:r>
          </a:p>
          <a:p>
            <a:r>
              <a:rPr lang="zh-CN" altLang="zh-CN" sz="20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校验码：</a:t>
            </a:r>
            <a:endParaRPr lang="zh-CN" altLang="zh-CN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altLang="zh-CN" sz="2000" dirty="0"/>
              <a:t>CRC</a:t>
            </a:r>
            <a:r>
              <a:rPr lang="zh-CN" altLang="zh-CN" sz="2000" dirty="0"/>
              <a:t>校验。</a:t>
            </a:r>
          </a:p>
          <a:p>
            <a:endParaRPr lang="zh-CN" altLang="zh-CN" sz="2000" dirty="0">
              <a:latin typeface="+mn-ea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872531"/>
              </p:ext>
            </p:extLst>
          </p:nvPr>
        </p:nvGraphicFramePr>
        <p:xfrm>
          <a:off x="5004048" y="1921396"/>
          <a:ext cx="29527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Visio" r:id="rId3" imgW="2950593" imgH="934624" progId="Visio.Drawing.11">
                  <p:embed/>
                </p:oleObj>
              </mc:Choice>
              <mc:Fallback>
                <p:oleObj name="Visio" r:id="rId3" imgW="2950593" imgH="93462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921396"/>
                        <a:ext cx="295275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322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三</a:t>
            </a:r>
            <a:r>
              <a:rPr lang="zh-CN" altLang="en-US" sz="2000" spc="200" dirty="0" smtClean="0">
                <a:latin typeface="+mj-ea"/>
                <a:ea typeface="+mj-ea"/>
              </a:rPr>
              <a:t>、研究方法及措施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27584" y="1811847"/>
            <a:ext cx="7344816" cy="306187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zh-CN" sz="2000" dirty="0">
              <a:latin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57520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j-ea"/>
                <a:ea typeface="+mj-ea"/>
              </a:rPr>
              <a:t>【</a:t>
            </a:r>
            <a:r>
              <a:rPr lang="zh-CN" altLang="en-US" sz="2000" spc="200" dirty="0" smtClean="0">
                <a:latin typeface="+mj-ea"/>
                <a:ea typeface="+mj-ea"/>
              </a:rPr>
              <a:t>设计</a:t>
            </a:r>
            <a:r>
              <a:rPr lang="en-US" altLang="zh-CN" sz="2000" spc="200" dirty="0" smtClean="0">
                <a:latin typeface="+mj-ea"/>
                <a:ea typeface="+mj-ea"/>
              </a:rPr>
              <a:t>】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42752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协议</a:t>
            </a:r>
            <a:r>
              <a:rPr lang="zh-CN" altLang="en-US" sz="2000" spc="200" dirty="0" smtClean="0">
                <a:latin typeface="+mj-ea"/>
                <a:ea typeface="+mj-ea"/>
              </a:rPr>
              <a:t>设计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2214936" y="985292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57520" y="1335911"/>
            <a:ext cx="7314880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>
                <a:latin typeface="+mn-ea"/>
              </a:rPr>
              <a:t>2</a:t>
            </a:r>
            <a:r>
              <a:rPr lang="zh-CN" altLang="en-US" sz="2000" spc="200" dirty="0" smtClean="0">
                <a:latin typeface="+mn-ea"/>
              </a:rPr>
              <a:t>、</a:t>
            </a:r>
            <a:r>
              <a:rPr lang="zh-CN" altLang="en-US" sz="2000" spc="200" dirty="0">
                <a:latin typeface="+mn-ea"/>
              </a:rPr>
              <a:t>移动网关与平台的</a:t>
            </a:r>
            <a:r>
              <a:rPr lang="zh-CN" altLang="en-US" sz="2000" spc="200" dirty="0" smtClean="0">
                <a:latin typeface="+mn-ea"/>
              </a:rPr>
              <a:t>通信协议（待定</a:t>
            </a:r>
            <a:r>
              <a:rPr lang="en-US" altLang="zh-CN" sz="2000" spc="200" dirty="0" smtClean="0">
                <a:latin typeface="+mn-ea"/>
              </a:rPr>
              <a:t>…)</a:t>
            </a:r>
            <a:endParaRPr lang="en-US" altLang="zh-CN" sz="2000" spc="200" dirty="0">
              <a:latin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48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三</a:t>
            </a:r>
            <a:r>
              <a:rPr lang="zh-CN" altLang="en-US" sz="2000" spc="200" dirty="0" smtClean="0">
                <a:latin typeface="+mj-ea"/>
                <a:ea typeface="+mj-ea"/>
              </a:rPr>
              <a:t>、研究方法及措施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57520" y="1811847"/>
            <a:ext cx="7314880" cy="306187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spc="200" dirty="0">
              <a:latin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57520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j-ea"/>
                <a:ea typeface="+mj-ea"/>
              </a:rPr>
              <a:t>【</a:t>
            </a:r>
            <a:r>
              <a:rPr lang="zh-CN" altLang="en-US" sz="2000" spc="200" dirty="0" smtClean="0">
                <a:latin typeface="+mj-ea"/>
                <a:ea typeface="+mj-ea"/>
              </a:rPr>
              <a:t>设计</a:t>
            </a:r>
            <a:r>
              <a:rPr lang="en-US" altLang="zh-CN" sz="2000" spc="200" dirty="0" smtClean="0">
                <a:latin typeface="+mj-ea"/>
                <a:ea typeface="+mj-ea"/>
              </a:rPr>
              <a:t>】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42752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协议</a:t>
            </a:r>
            <a:r>
              <a:rPr lang="zh-CN" altLang="en-US" sz="2000" spc="200" dirty="0" smtClean="0">
                <a:latin typeface="+mj-ea"/>
                <a:ea typeface="+mj-ea"/>
              </a:rPr>
              <a:t>设计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2214936" y="985292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57520" y="1335911"/>
            <a:ext cx="7314880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n-ea"/>
              </a:rPr>
              <a:t>3</a:t>
            </a:r>
            <a:r>
              <a:rPr lang="zh-CN" altLang="en-US" sz="2000" spc="200" dirty="0" smtClean="0">
                <a:latin typeface="+mn-ea"/>
              </a:rPr>
              <a:t>、</a:t>
            </a:r>
            <a:r>
              <a:rPr lang="zh-CN" altLang="en-US" sz="2000" spc="200" dirty="0">
                <a:latin typeface="+mn-ea"/>
              </a:rPr>
              <a:t>采集信息格式定义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884905"/>
              </p:ext>
            </p:extLst>
          </p:nvPr>
        </p:nvGraphicFramePr>
        <p:xfrm>
          <a:off x="923342" y="2675943"/>
          <a:ext cx="7128793" cy="9016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5329"/>
                <a:gridCol w="1425329"/>
                <a:gridCol w="1426045"/>
                <a:gridCol w="1426045"/>
                <a:gridCol w="1426045"/>
              </a:tblGrid>
              <a:tr h="448634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采集人</a:t>
                      </a:r>
                      <a:endParaRPr lang="zh-CN" sz="1200" dirty="0"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开始采集时间</a:t>
                      </a:r>
                      <a:endParaRPr lang="zh-CN" sz="1200" dirty="0"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停止采集时间</a:t>
                      </a:r>
                      <a:endParaRPr lang="zh-CN" sz="1200" dirty="0"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核辐射剂量值</a:t>
                      </a:r>
                      <a:endParaRPr lang="zh-CN" sz="1200" dirty="0"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GPS</a:t>
                      </a:r>
                      <a:r>
                        <a:rPr lang="zh-CN" sz="1200" dirty="0">
                          <a:effectLst/>
                        </a:rPr>
                        <a:t>信息</a:t>
                      </a:r>
                      <a:endParaRPr lang="zh-CN" sz="1200" dirty="0"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53003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zh-CN" sz="1050" dirty="0"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zh-CN" sz="1050" dirty="0"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zh-CN" sz="1050" dirty="0"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zh-CN" sz="1050" dirty="0"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zh-CN" sz="1050" dirty="0"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68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三</a:t>
            </a:r>
            <a:r>
              <a:rPr lang="zh-CN" altLang="en-US" sz="2000" spc="200" dirty="0" smtClean="0">
                <a:latin typeface="+mj-ea"/>
                <a:ea typeface="+mj-ea"/>
              </a:rPr>
              <a:t>、研究方法及措施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43608" y="1317212"/>
            <a:ext cx="6768752" cy="355651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000" spc="200" dirty="0" smtClean="0">
                <a:latin typeface="+mn-ea"/>
              </a:rPr>
              <a:t>远程遥控小车界面</a:t>
            </a:r>
            <a:endParaRPr lang="en-US" altLang="zh-CN" sz="2000" spc="200" dirty="0" smtClean="0">
              <a:latin typeface="+mn-ea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US" altLang="zh-CN" sz="2000" spc="200" dirty="0" smtClean="0">
              <a:latin typeface="+mn-ea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000" spc="200" dirty="0" smtClean="0">
                <a:latin typeface="+mn-ea"/>
              </a:rPr>
              <a:t>远程采集数据界面</a:t>
            </a:r>
            <a:endParaRPr lang="en-US" altLang="zh-CN" sz="2000" spc="200" dirty="0" smtClean="0">
              <a:latin typeface="+mn-ea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US" altLang="zh-CN" sz="2000" spc="200" dirty="0" smtClean="0">
              <a:latin typeface="+mn-ea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000" spc="200" dirty="0" smtClean="0">
                <a:latin typeface="+mn-ea"/>
              </a:rPr>
              <a:t>读取数据界面</a:t>
            </a:r>
            <a:endParaRPr lang="zh-CN" altLang="en-US" sz="2000" spc="200" dirty="0">
              <a:latin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55483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j-ea"/>
                <a:ea typeface="+mj-ea"/>
              </a:rPr>
              <a:t>【</a:t>
            </a:r>
            <a:r>
              <a:rPr lang="zh-CN" altLang="en-US" sz="2000" spc="200" dirty="0" smtClean="0">
                <a:latin typeface="+mj-ea"/>
                <a:ea typeface="+mj-ea"/>
              </a:rPr>
              <a:t>设计</a:t>
            </a:r>
            <a:r>
              <a:rPr lang="en-US" altLang="zh-CN" sz="2000" spc="200" dirty="0" smtClean="0">
                <a:latin typeface="+mj-ea"/>
                <a:ea typeface="+mj-ea"/>
              </a:rPr>
              <a:t>】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840715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界面</a:t>
            </a:r>
            <a:r>
              <a:rPr lang="zh-CN" altLang="en-US" sz="2000" spc="200" dirty="0" smtClean="0">
                <a:latin typeface="+mj-ea"/>
                <a:ea typeface="+mj-ea"/>
              </a:rPr>
              <a:t>设计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2412899" y="985292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44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三</a:t>
            </a:r>
            <a:r>
              <a:rPr lang="zh-CN" altLang="en-US" sz="2000" spc="200" dirty="0" smtClean="0">
                <a:latin typeface="+mj-ea"/>
                <a:ea typeface="+mj-ea"/>
              </a:rPr>
              <a:t>、研究方法及措施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30677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j-ea"/>
                <a:ea typeface="+mj-ea"/>
              </a:rPr>
              <a:t>【</a:t>
            </a:r>
            <a:r>
              <a:rPr lang="zh-CN" altLang="en-US" sz="2000" spc="200" dirty="0" smtClean="0">
                <a:latin typeface="+mj-ea"/>
                <a:ea typeface="+mj-ea"/>
              </a:rPr>
              <a:t>设计</a:t>
            </a:r>
            <a:r>
              <a:rPr lang="en-US" altLang="zh-CN" sz="2000" spc="200" dirty="0" smtClean="0">
                <a:latin typeface="+mj-ea"/>
                <a:ea typeface="+mj-ea"/>
              </a:rPr>
              <a:t>】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15909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界面</a:t>
            </a:r>
            <a:r>
              <a:rPr lang="zh-CN" altLang="en-US" sz="2000" spc="200" dirty="0" smtClean="0">
                <a:latin typeface="+mj-ea"/>
                <a:ea typeface="+mj-ea"/>
              </a:rPr>
              <a:t>设计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2188093" y="985292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402445" y="841276"/>
            <a:ext cx="2677960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 smtClean="0">
                <a:latin typeface="+mj-ea"/>
                <a:ea typeface="+mj-ea"/>
              </a:rPr>
              <a:t>远程遥控小车界面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3974630" y="985292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830678" y="1317212"/>
            <a:ext cx="6249728" cy="398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6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三</a:t>
            </a:r>
            <a:r>
              <a:rPr lang="zh-CN" altLang="en-US" sz="2000" spc="200" dirty="0" smtClean="0">
                <a:latin typeface="+mj-ea"/>
                <a:ea typeface="+mj-ea"/>
              </a:rPr>
              <a:t>、研究方法及措施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42552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j-ea"/>
                <a:ea typeface="+mj-ea"/>
              </a:rPr>
              <a:t>【</a:t>
            </a:r>
            <a:r>
              <a:rPr lang="zh-CN" altLang="en-US" sz="2000" spc="200" dirty="0" smtClean="0">
                <a:latin typeface="+mj-ea"/>
                <a:ea typeface="+mj-ea"/>
              </a:rPr>
              <a:t>设计</a:t>
            </a:r>
            <a:r>
              <a:rPr lang="en-US" altLang="zh-CN" sz="2000" spc="200" dirty="0" smtClean="0">
                <a:latin typeface="+mj-ea"/>
                <a:ea typeface="+mj-ea"/>
              </a:rPr>
              <a:t>】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27784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界面</a:t>
            </a:r>
            <a:r>
              <a:rPr lang="zh-CN" altLang="en-US" sz="2000" spc="200" dirty="0" smtClean="0">
                <a:latin typeface="+mj-ea"/>
                <a:ea typeface="+mj-ea"/>
              </a:rPr>
              <a:t>设计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2199968" y="985292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414320" y="841276"/>
            <a:ext cx="2677960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 smtClean="0">
                <a:latin typeface="+mj-ea"/>
                <a:ea typeface="+mj-ea"/>
              </a:rPr>
              <a:t>远程采集数据界面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3986505" y="985292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842552" y="1317212"/>
            <a:ext cx="6249727" cy="378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5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三</a:t>
            </a:r>
            <a:r>
              <a:rPr lang="zh-CN" altLang="en-US" sz="2000" spc="200" dirty="0" smtClean="0">
                <a:latin typeface="+mj-ea"/>
                <a:ea typeface="+mj-ea"/>
              </a:rPr>
              <a:t>、研究方法及措施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42552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j-ea"/>
                <a:ea typeface="+mj-ea"/>
              </a:rPr>
              <a:t>【</a:t>
            </a:r>
            <a:r>
              <a:rPr lang="zh-CN" altLang="en-US" sz="2000" spc="200" dirty="0" smtClean="0">
                <a:latin typeface="+mj-ea"/>
                <a:ea typeface="+mj-ea"/>
              </a:rPr>
              <a:t>设计</a:t>
            </a:r>
            <a:r>
              <a:rPr lang="en-US" altLang="zh-CN" sz="2000" spc="200" dirty="0" smtClean="0">
                <a:latin typeface="+mj-ea"/>
                <a:ea typeface="+mj-ea"/>
              </a:rPr>
              <a:t>】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27784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界面</a:t>
            </a:r>
            <a:r>
              <a:rPr lang="zh-CN" altLang="en-US" sz="2000" spc="200" dirty="0" smtClean="0">
                <a:latin typeface="+mj-ea"/>
                <a:ea typeface="+mj-ea"/>
              </a:rPr>
              <a:t>设计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2199968" y="985292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414320" y="841276"/>
            <a:ext cx="2677960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读取</a:t>
            </a:r>
            <a:r>
              <a:rPr lang="zh-CN" altLang="en-US" sz="2000" spc="200" dirty="0" smtClean="0">
                <a:latin typeface="+mj-ea"/>
                <a:ea typeface="+mj-ea"/>
              </a:rPr>
              <a:t>数据界面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3986505" y="985292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842552" y="1308949"/>
            <a:ext cx="6249728" cy="37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3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 smtClean="0">
                <a:latin typeface="+mj-ea"/>
                <a:ea typeface="+mj-ea"/>
              </a:rPr>
              <a:t>基于</a:t>
            </a:r>
            <a:r>
              <a:rPr lang="en-US" altLang="zh-CN" sz="2000" dirty="0" smtClean="0">
                <a:latin typeface="+mj-ea"/>
                <a:ea typeface="+mj-ea"/>
              </a:rPr>
              <a:t>WOT</a:t>
            </a:r>
            <a:r>
              <a:rPr lang="zh-CN" altLang="zh-CN" sz="2000" dirty="0" smtClean="0">
                <a:latin typeface="+mj-ea"/>
                <a:ea typeface="+mj-ea"/>
              </a:rPr>
              <a:t>智能</a:t>
            </a:r>
            <a:r>
              <a:rPr lang="zh-CN" altLang="zh-CN" sz="2000" dirty="0">
                <a:latin typeface="+mj-ea"/>
                <a:ea typeface="+mj-ea"/>
              </a:rPr>
              <a:t>小车监测核辐射剂量的系统设计与开发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15616" y="1317212"/>
            <a:ext cx="7056784" cy="355651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/>
              <a:t>一、</a:t>
            </a:r>
            <a:r>
              <a:rPr lang="zh-CN" altLang="en-US" sz="2000" dirty="0" smtClean="0">
                <a:latin typeface="+mn-ea"/>
              </a:rPr>
              <a:t>客户端网页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spc="200" dirty="0" smtClean="0">
                <a:latin typeface="+mn-ea"/>
              </a:rPr>
              <a:t>二、指令转发平台</a:t>
            </a:r>
            <a:endParaRPr lang="en-US" altLang="zh-CN" sz="2000" spc="200" dirty="0" smtClean="0">
              <a:latin typeface="+mn-ea"/>
            </a:endParaRPr>
          </a:p>
          <a:p>
            <a:r>
              <a:rPr lang="zh-CN" altLang="en-US" sz="2000" spc="200" dirty="0" smtClean="0">
                <a:latin typeface="+mn-ea"/>
              </a:rPr>
              <a:t>三、移动网关</a:t>
            </a:r>
            <a:endParaRPr lang="en-US" altLang="zh-CN" sz="2000" spc="200" dirty="0" smtClean="0">
              <a:latin typeface="+mn-ea"/>
            </a:endParaRPr>
          </a:p>
          <a:p>
            <a:r>
              <a:rPr lang="zh-CN" altLang="en-US" sz="2000" spc="200" dirty="0" smtClean="0">
                <a:latin typeface="+mn-ea"/>
              </a:rPr>
              <a:t>四、</a:t>
            </a:r>
            <a:r>
              <a:rPr lang="en-US" altLang="zh-CN" sz="2000" spc="200" smtClean="0">
                <a:latin typeface="+mn-ea"/>
              </a:rPr>
              <a:t>Arduino</a:t>
            </a:r>
            <a:endParaRPr lang="zh-CN" altLang="en-US" sz="2000" spc="200" dirty="0">
              <a:latin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15616" y="812095"/>
            <a:ext cx="70567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 smtClean="0">
                <a:latin typeface="+mj-ea"/>
                <a:ea typeface="+mj-ea"/>
              </a:rPr>
              <a:t>总任务、完成部分及问题</a:t>
            </a:r>
            <a:endParaRPr lang="zh-CN" altLang="en-US" sz="2000" spc="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562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三</a:t>
            </a:r>
            <a:r>
              <a:rPr lang="zh-CN" altLang="en-US" sz="2000" spc="200" dirty="0" smtClean="0">
                <a:latin typeface="+mj-ea"/>
                <a:ea typeface="+mj-ea"/>
              </a:rPr>
              <a:t>、研究方法及措施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87624" y="1317212"/>
            <a:ext cx="6768752" cy="355651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000" spc="200" dirty="0" err="1" smtClean="0">
                <a:latin typeface="+mn-ea"/>
              </a:rPr>
              <a:t>Arduino</a:t>
            </a:r>
            <a:r>
              <a:rPr lang="zh-CN" altLang="en-US" sz="2000" spc="200" dirty="0" smtClean="0">
                <a:latin typeface="+mn-ea"/>
              </a:rPr>
              <a:t>板开发</a:t>
            </a:r>
            <a:endParaRPr lang="en-US" altLang="zh-CN" sz="2000" spc="200" dirty="0" smtClean="0">
              <a:latin typeface="+mn-ea"/>
            </a:endParaRPr>
          </a:p>
          <a:p>
            <a:pPr marL="457200" indent="-457200">
              <a:buFont typeface="Wingdings" pitchFamily="2" charset="2"/>
              <a:buChar char="l"/>
            </a:pPr>
            <a:endParaRPr lang="en-US" altLang="zh-CN" sz="2000" spc="200" dirty="0" smtClean="0">
              <a:latin typeface="+mn-ea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000" spc="200" dirty="0" smtClean="0">
                <a:latin typeface="+mn-ea"/>
              </a:rPr>
              <a:t>移动网关开发</a:t>
            </a:r>
            <a:endParaRPr lang="en-US" altLang="zh-CN" sz="2000" spc="200" dirty="0" smtClean="0">
              <a:latin typeface="+mn-ea"/>
            </a:endParaRPr>
          </a:p>
          <a:p>
            <a:pPr marL="457200" indent="-457200">
              <a:buFont typeface="Wingdings" pitchFamily="2" charset="2"/>
              <a:buChar char="l"/>
            </a:pPr>
            <a:endParaRPr lang="en-US" altLang="zh-CN" sz="2000" spc="200" dirty="0" smtClean="0">
              <a:latin typeface="+mn-ea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000" spc="200" dirty="0" smtClean="0">
                <a:latin typeface="+mn-ea"/>
              </a:rPr>
              <a:t>应用数据平台开发</a:t>
            </a:r>
            <a:endParaRPr lang="en-US" altLang="zh-CN" sz="2000" spc="200" dirty="0" smtClean="0">
              <a:latin typeface="+mn-ea"/>
            </a:endParaRPr>
          </a:p>
          <a:p>
            <a:pPr marL="457200" indent="-457200">
              <a:buFont typeface="Wingdings" pitchFamily="2" charset="2"/>
              <a:buChar char="l"/>
            </a:pPr>
            <a:endParaRPr lang="en-US" altLang="zh-CN" sz="2000" spc="200" dirty="0" smtClean="0">
              <a:latin typeface="+mn-ea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000" spc="200" dirty="0" smtClean="0">
                <a:latin typeface="+mn-ea"/>
              </a:rPr>
              <a:t>网页应用程序开发</a:t>
            </a:r>
            <a:endParaRPr lang="zh-CN" altLang="en-US" sz="2000" spc="200" dirty="0">
              <a:latin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90717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j-ea"/>
                <a:ea typeface="+mj-ea"/>
              </a:rPr>
              <a:t>【</a:t>
            </a:r>
            <a:r>
              <a:rPr lang="zh-CN" altLang="en-US" sz="2000" spc="200" dirty="0">
                <a:latin typeface="+mj-ea"/>
                <a:ea typeface="+mj-ea"/>
              </a:rPr>
              <a:t>开发</a:t>
            </a:r>
            <a:r>
              <a:rPr lang="en-US" altLang="zh-CN" sz="2000" spc="200" dirty="0" smtClean="0">
                <a:latin typeface="+mj-ea"/>
                <a:ea typeface="+mj-ea"/>
              </a:rPr>
              <a:t>】</a:t>
            </a:r>
            <a:endParaRPr lang="zh-CN" altLang="en-US" sz="2000" spc="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260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三</a:t>
            </a:r>
            <a:r>
              <a:rPr lang="zh-CN" altLang="en-US" sz="2000" spc="200" dirty="0" smtClean="0">
                <a:latin typeface="+mj-ea"/>
                <a:ea typeface="+mj-ea"/>
              </a:rPr>
              <a:t>、研究方法及措施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55048" y="1317212"/>
            <a:ext cx="7661368" cy="355651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itchFamily="2" charset="2"/>
              <a:buChar char="Ø"/>
            </a:pPr>
            <a:r>
              <a:rPr lang="en-US" altLang="zh-CN" sz="2000" dirty="0" err="1"/>
              <a:t>Arduino</a:t>
            </a:r>
            <a:r>
              <a:rPr lang="zh-CN" altLang="zh-CN" sz="2000" dirty="0"/>
              <a:t>和移动网关联网后，与移动网关进行应答（串口形式），将自己的</a:t>
            </a:r>
            <a:r>
              <a:rPr lang="en-US" altLang="zh-CN" sz="2000" dirty="0" err="1"/>
              <a:t>DeviceID</a:t>
            </a:r>
            <a:r>
              <a:rPr lang="zh-CN" altLang="zh-CN" sz="2000" dirty="0"/>
              <a:t>告诉移动网关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457200" indent="-457200">
              <a:buFont typeface="Wingdings" pitchFamily="2" charset="2"/>
              <a:buChar char="Ø"/>
            </a:pPr>
            <a:endParaRPr lang="en-US" altLang="zh-CN" sz="2000" dirty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zh-CN" sz="2000" dirty="0" smtClean="0"/>
              <a:t>接收</a:t>
            </a:r>
            <a:r>
              <a:rPr lang="zh-CN" altLang="zh-CN" sz="2000" dirty="0"/>
              <a:t>遥控小车指令，并将其转换为对应的</a:t>
            </a:r>
            <a:r>
              <a:rPr lang="en-US" altLang="zh-CN" sz="2000" dirty="0"/>
              <a:t>PWM</a:t>
            </a:r>
            <a:r>
              <a:rPr lang="zh-CN" altLang="zh-CN" sz="2000" dirty="0"/>
              <a:t>波驱动小车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457200" indent="-457200">
              <a:buFont typeface="Wingdings" pitchFamily="2" charset="2"/>
              <a:buChar char="Ø"/>
            </a:pPr>
            <a:endParaRPr lang="en-US" altLang="zh-CN" sz="20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zh-CN" sz="2000" dirty="0" smtClean="0"/>
              <a:t>将</a:t>
            </a:r>
            <a:r>
              <a:rPr lang="zh-CN" altLang="zh-CN" sz="2000" dirty="0"/>
              <a:t>核辐射模拟信息转换为所需数据格式，发送至移动网关。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38403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j-ea"/>
                <a:ea typeface="+mj-ea"/>
              </a:rPr>
              <a:t>【</a:t>
            </a:r>
            <a:r>
              <a:rPr lang="zh-CN" altLang="en-US" sz="2000" spc="200" dirty="0">
                <a:latin typeface="+mj-ea"/>
                <a:ea typeface="+mj-ea"/>
              </a:rPr>
              <a:t>开发</a:t>
            </a:r>
            <a:r>
              <a:rPr lang="en-US" altLang="zh-CN" sz="2000" spc="200" dirty="0" smtClean="0">
                <a:latin typeface="+mj-ea"/>
                <a:ea typeface="+mj-ea"/>
              </a:rPr>
              <a:t>】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423635" y="841276"/>
            <a:ext cx="2160240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pc="200" dirty="0" err="1" smtClean="0">
                <a:latin typeface="+mj-ea"/>
                <a:ea typeface="+mj-ea"/>
              </a:rPr>
              <a:t>Arduino</a:t>
            </a:r>
            <a:r>
              <a:rPr lang="zh-CN" altLang="en-US" sz="2000" spc="200" dirty="0" smtClean="0">
                <a:latin typeface="+mj-ea"/>
                <a:ea typeface="+mj-ea"/>
              </a:rPr>
              <a:t>板开发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1995819" y="985292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29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三</a:t>
            </a:r>
            <a:r>
              <a:rPr lang="zh-CN" altLang="en-US" sz="2000" spc="200" dirty="0" smtClean="0">
                <a:latin typeface="+mj-ea"/>
                <a:ea typeface="+mj-ea"/>
              </a:rPr>
              <a:t>、研究方法及措施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55576" y="1317212"/>
            <a:ext cx="7632848" cy="355651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zh-CN" sz="2000" dirty="0" smtClean="0"/>
              <a:t>从</a:t>
            </a:r>
            <a:r>
              <a:rPr lang="zh-CN" altLang="zh-CN" sz="2000" dirty="0"/>
              <a:t>基础平台获取遥控指令，并将以</a:t>
            </a:r>
            <a:r>
              <a:rPr lang="en-US" altLang="zh-CN" sz="2000" dirty="0" err="1"/>
              <a:t>wifi</a:t>
            </a:r>
            <a:r>
              <a:rPr lang="zh-CN" altLang="zh-CN" sz="2000" dirty="0"/>
              <a:t>形式发送至</a:t>
            </a:r>
            <a:r>
              <a:rPr lang="en-US" altLang="zh-CN" sz="2000" dirty="0" err="1"/>
              <a:t>Arduino</a:t>
            </a:r>
            <a:r>
              <a:rPr lang="zh-CN" altLang="zh-CN" sz="2000" dirty="0"/>
              <a:t>的</a:t>
            </a:r>
            <a:r>
              <a:rPr lang="en-US" altLang="zh-CN" sz="2000" dirty="0" err="1"/>
              <a:t>wifi</a:t>
            </a:r>
            <a:r>
              <a:rPr lang="zh-CN" altLang="zh-CN" sz="2000" dirty="0"/>
              <a:t>模块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zh-CN" sz="2000" dirty="0" smtClean="0"/>
              <a:t>接收</a:t>
            </a:r>
            <a:r>
              <a:rPr lang="en-US" altLang="zh-CN" sz="2000" dirty="0" err="1"/>
              <a:t>Arduino</a:t>
            </a:r>
            <a:r>
              <a:rPr lang="zh-CN" altLang="zh-CN" sz="2000" dirty="0"/>
              <a:t>板发送的核辐射数据，将其和</a:t>
            </a:r>
            <a:r>
              <a:rPr lang="en-US" altLang="zh-CN" sz="2000" dirty="0"/>
              <a:t>GPS</a:t>
            </a:r>
            <a:r>
              <a:rPr lang="zh-CN" altLang="zh-CN" sz="2000" dirty="0"/>
              <a:t>数据整合为采集数据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zh-CN" sz="2000" dirty="0" smtClean="0"/>
              <a:t>接收</a:t>
            </a:r>
            <a:r>
              <a:rPr lang="zh-CN" altLang="zh-CN" sz="2000" dirty="0"/>
              <a:t>到开始采集按钮信息后，向应用数据平台注册活动，采集开始，向基础平台发送采集数据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zh-CN" sz="2000" dirty="0" smtClean="0"/>
              <a:t>接收</a:t>
            </a:r>
            <a:r>
              <a:rPr lang="zh-CN" altLang="zh-CN" sz="2000" dirty="0"/>
              <a:t>到停止采集按钮信息后，向应用数据平台发送活动停止信息，采集结束，保存当次活动。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70544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j-ea"/>
                <a:ea typeface="+mj-ea"/>
              </a:rPr>
              <a:t>【</a:t>
            </a:r>
            <a:r>
              <a:rPr lang="zh-CN" altLang="en-US" sz="2000" spc="200" dirty="0">
                <a:latin typeface="+mj-ea"/>
                <a:ea typeface="+mj-ea"/>
              </a:rPr>
              <a:t>开发</a:t>
            </a:r>
            <a:r>
              <a:rPr lang="en-US" altLang="zh-CN" sz="2000" spc="200" dirty="0" smtClean="0">
                <a:latin typeface="+mj-ea"/>
                <a:ea typeface="+mj-ea"/>
              </a:rPr>
              <a:t>】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555776" y="841276"/>
            <a:ext cx="2160240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 smtClean="0">
                <a:latin typeface="+mj-ea"/>
                <a:ea typeface="+mj-ea"/>
              </a:rPr>
              <a:t>移动网关开发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2127960" y="985292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25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三</a:t>
            </a:r>
            <a:r>
              <a:rPr lang="zh-CN" altLang="en-US" sz="2000" spc="200" dirty="0" smtClean="0">
                <a:latin typeface="+mj-ea"/>
                <a:ea typeface="+mj-ea"/>
              </a:rPr>
              <a:t>、研究方法及措施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55048" y="1317212"/>
            <a:ext cx="7805384" cy="355651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zh-CN" sz="2000" dirty="0"/>
              <a:t>提供活动的</a:t>
            </a:r>
            <a:r>
              <a:rPr lang="zh-CN" altLang="zh-CN" sz="2000" dirty="0" smtClean="0"/>
              <a:t>注册</a:t>
            </a:r>
            <a:endParaRPr lang="en-US" altLang="zh-CN" sz="2000" dirty="0" smtClean="0"/>
          </a:p>
          <a:p>
            <a:pPr marL="457200" indent="-457200">
              <a:buFont typeface="Wingdings" pitchFamily="2" charset="2"/>
              <a:buChar char="Ø"/>
            </a:pPr>
            <a:endParaRPr lang="en-US" altLang="zh-CN" sz="20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zh-CN" sz="2000" dirty="0" smtClean="0"/>
              <a:t>保存</a:t>
            </a:r>
            <a:r>
              <a:rPr lang="zh-CN" altLang="zh-CN" sz="2000" dirty="0"/>
              <a:t>活动数据信息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40816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j-ea"/>
                <a:ea typeface="+mj-ea"/>
              </a:rPr>
              <a:t>【</a:t>
            </a:r>
            <a:r>
              <a:rPr lang="zh-CN" altLang="en-US" sz="2000" spc="200" dirty="0">
                <a:latin typeface="+mj-ea"/>
                <a:ea typeface="+mj-ea"/>
              </a:rPr>
              <a:t>开发</a:t>
            </a:r>
            <a:r>
              <a:rPr lang="en-US" altLang="zh-CN" sz="2000" spc="200" dirty="0" smtClean="0">
                <a:latin typeface="+mj-ea"/>
                <a:ea typeface="+mj-ea"/>
              </a:rPr>
              <a:t>】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426047" y="841276"/>
            <a:ext cx="2794025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 smtClean="0">
                <a:latin typeface="+mj-ea"/>
                <a:ea typeface="+mj-ea"/>
              </a:rPr>
              <a:t>应用数据平台开发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1998232" y="985292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56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三</a:t>
            </a:r>
            <a:r>
              <a:rPr lang="zh-CN" altLang="en-US" sz="2000" spc="200" dirty="0" smtClean="0">
                <a:latin typeface="+mj-ea"/>
                <a:ea typeface="+mj-ea"/>
              </a:rPr>
              <a:t>、研究方法及措施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55048" y="1317212"/>
            <a:ext cx="7733376" cy="355651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zh-CN" sz="2000" dirty="0"/>
              <a:t>遥控小车：向平台中的基础平台发送</a:t>
            </a:r>
            <a:r>
              <a:rPr lang="zh-CN" altLang="zh-CN" sz="2000" dirty="0" smtClean="0"/>
              <a:t>遥控指令</a:t>
            </a:r>
            <a:endParaRPr lang="en-US" altLang="zh-CN" sz="2000" dirty="0" smtClean="0"/>
          </a:p>
          <a:p>
            <a:pPr marL="457200" indent="-457200">
              <a:buFont typeface="Wingdings" pitchFamily="2" charset="2"/>
              <a:buChar char="Ø"/>
            </a:pPr>
            <a:endParaRPr lang="en-US" altLang="zh-CN" sz="20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zh-CN" sz="2000" dirty="0" smtClean="0"/>
              <a:t>采集</a:t>
            </a:r>
            <a:r>
              <a:rPr lang="zh-CN" altLang="zh-CN" sz="2000" dirty="0"/>
              <a:t>数据：向平台中的应用数据平台发送采集</a:t>
            </a:r>
            <a:r>
              <a:rPr lang="zh-CN" altLang="zh-CN" sz="2000" dirty="0" smtClean="0"/>
              <a:t>指令</a:t>
            </a:r>
            <a:endParaRPr lang="en-US" altLang="zh-CN" sz="2000" dirty="0" smtClean="0"/>
          </a:p>
          <a:p>
            <a:pPr marL="457200" indent="-457200">
              <a:buFont typeface="Wingdings" pitchFamily="2" charset="2"/>
              <a:buChar char="Ø"/>
            </a:pPr>
            <a:endParaRPr lang="en-US" altLang="zh-CN" sz="20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zh-CN" sz="2000" dirty="0" smtClean="0"/>
              <a:t>读取</a:t>
            </a:r>
            <a:r>
              <a:rPr lang="zh-CN" altLang="zh-CN" sz="2000" dirty="0"/>
              <a:t>数据：从平台中的应用数据查找所需活动信息，并从平台中的基础平台获取采集的数据。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40816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j-ea"/>
                <a:ea typeface="+mj-ea"/>
              </a:rPr>
              <a:t>【</a:t>
            </a:r>
            <a:r>
              <a:rPr lang="zh-CN" altLang="en-US" sz="2000" spc="200" dirty="0">
                <a:latin typeface="+mj-ea"/>
                <a:ea typeface="+mj-ea"/>
              </a:rPr>
              <a:t>开发</a:t>
            </a:r>
            <a:r>
              <a:rPr lang="en-US" altLang="zh-CN" sz="2000" spc="200" dirty="0" smtClean="0">
                <a:latin typeface="+mj-ea"/>
                <a:ea typeface="+mj-ea"/>
              </a:rPr>
              <a:t>】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426047" y="841276"/>
            <a:ext cx="2794025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 smtClean="0">
                <a:latin typeface="+mj-ea"/>
                <a:ea typeface="+mj-ea"/>
              </a:rPr>
              <a:t>网页应用程序开发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1998232" y="985292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81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 smtClean="0">
                <a:latin typeface="+mj-ea"/>
                <a:ea typeface="+mj-ea"/>
              </a:rPr>
              <a:t>四、研究工作的步骤及进度安排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7544" y="1317212"/>
            <a:ext cx="8280920" cy="355651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200" spc="200" dirty="0">
              <a:latin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023962"/>
              </p:ext>
            </p:extLst>
          </p:nvPr>
        </p:nvGraphicFramePr>
        <p:xfrm>
          <a:off x="467545" y="1317210"/>
          <a:ext cx="8280920" cy="37215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9984"/>
                <a:gridCol w="4323690"/>
                <a:gridCol w="2717246"/>
              </a:tblGrid>
              <a:tr h="44456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时间</a:t>
                      </a:r>
                      <a:endParaRPr lang="zh-CN" sz="2000" dirty="0">
                        <a:effectLst/>
                        <a:latin typeface="Arial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任务</a:t>
                      </a:r>
                      <a:endParaRPr lang="zh-CN" sz="2000" dirty="0">
                        <a:effectLst/>
                        <a:latin typeface="Arial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时长</a:t>
                      </a:r>
                      <a:endParaRPr lang="zh-CN" sz="2000">
                        <a:effectLst/>
                        <a:latin typeface="Arial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4456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2.25-3.9</a:t>
                      </a:r>
                      <a:endParaRPr lang="zh-CN" sz="2000" dirty="0">
                        <a:effectLst/>
                        <a:latin typeface="Arial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开题报告</a:t>
                      </a:r>
                      <a:endParaRPr lang="zh-CN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周</a:t>
                      </a:r>
                      <a:endParaRPr lang="zh-CN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4456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3.11-3.23</a:t>
                      </a:r>
                      <a:endParaRPr lang="zh-CN" sz="2000" dirty="0">
                        <a:effectLst/>
                        <a:latin typeface="Arial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小车驱动模块开发</a:t>
                      </a:r>
                      <a:endParaRPr lang="zh-CN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周</a:t>
                      </a:r>
                      <a:endParaRPr lang="zh-CN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4456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3.25-4.6</a:t>
                      </a:r>
                      <a:endParaRPr lang="zh-CN" sz="2000">
                        <a:effectLst/>
                        <a:latin typeface="Arial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手机软件控制小车的程序开发</a:t>
                      </a:r>
                      <a:endParaRPr lang="zh-CN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周</a:t>
                      </a:r>
                      <a:endParaRPr lang="zh-CN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4456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4.8-4.20</a:t>
                      </a:r>
                      <a:endParaRPr lang="zh-CN" sz="2000" dirty="0">
                        <a:effectLst/>
                        <a:latin typeface="Arial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手机中间件的开发，将数据发布至平台</a:t>
                      </a:r>
                      <a:endParaRPr lang="zh-CN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n-GB" sz="2000" dirty="0">
                          <a:solidFill>
                            <a:schemeClr val="bg1"/>
                          </a:solidFill>
                          <a:effectLst/>
                        </a:rPr>
                        <a:t>周</a:t>
                      </a:r>
                      <a:endParaRPr lang="zh-CN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88912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Arial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开发应用程序，从平台读取核辐射剂量和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GPS</a:t>
                      </a: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信息并显示</a:t>
                      </a:r>
                      <a:endParaRPr lang="zh-CN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周</a:t>
                      </a:r>
                      <a:endParaRPr lang="zh-CN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4456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后续工作</a:t>
                      </a:r>
                      <a:endParaRPr lang="zh-CN" sz="2000">
                        <a:effectLst/>
                        <a:latin typeface="Arial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solidFill>
                            <a:schemeClr val="bg1"/>
                          </a:solidFill>
                          <a:effectLst/>
                        </a:rPr>
                        <a:t>毕设论文的撰写</a:t>
                      </a:r>
                      <a:endParaRPr lang="zh-CN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solidFill>
                            <a:schemeClr val="bg1"/>
                          </a:solidFill>
                          <a:effectLst/>
                        </a:rPr>
                        <a:t>一个</a:t>
                      </a: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半</a:t>
                      </a:r>
                      <a:r>
                        <a:rPr lang="en-GB" sz="2000" dirty="0">
                          <a:solidFill>
                            <a:schemeClr val="bg1"/>
                          </a:solidFill>
                          <a:effectLst/>
                        </a:rPr>
                        <a:t>月</a:t>
                      </a:r>
                      <a:endParaRPr lang="zh-CN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25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latin typeface="+mj-ea"/>
              </a:rPr>
              <a:t>基于</a:t>
            </a:r>
            <a:r>
              <a:rPr lang="en-US" altLang="zh-CN" sz="2000" dirty="0">
                <a:latin typeface="+mj-ea"/>
              </a:rPr>
              <a:t>WOT</a:t>
            </a:r>
            <a:r>
              <a:rPr lang="zh-CN" altLang="zh-CN" sz="2000" dirty="0">
                <a:latin typeface="+mj-ea"/>
              </a:rPr>
              <a:t>智能小车监测核辐射剂量的系统设计与开发</a:t>
            </a:r>
            <a:endParaRPr lang="zh-CN" altLang="en-US" sz="2000" spc="200" dirty="0">
              <a:latin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39552" y="1079244"/>
            <a:ext cx="8280920" cy="355651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spc="200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77551" y="2395835"/>
            <a:ext cx="1588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</a:rPr>
              <a:t>谢谢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90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 smtClean="0">
                <a:latin typeface="+mj-ea"/>
                <a:ea typeface="+mj-ea"/>
              </a:rPr>
              <a:t>一、背景及意义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83568" y="1317212"/>
            <a:ext cx="7776864" cy="355651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kern="100" dirty="0"/>
              <a:t> </a:t>
            </a:r>
            <a:r>
              <a:rPr lang="en-US" altLang="zh-CN" sz="2000" kern="100" dirty="0" smtClean="0"/>
              <a:t>        </a:t>
            </a:r>
            <a:r>
              <a:rPr lang="zh-CN" altLang="zh-CN" sz="2000" kern="100" dirty="0" smtClean="0"/>
              <a:t>自然界</a:t>
            </a:r>
            <a:r>
              <a:rPr lang="zh-CN" altLang="zh-CN" sz="2000" kern="100" dirty="0"/>
              <a:t>中存在一定的核辐射，少量的核辐射对我们来说，影响并不是很大。适量的核辐射在医学上还能帮助人类。但是随着科技的不断发展，各种辐射迎面而来，其中不乏核辐射，再加上核爆炸等等，这对于我们人来来说是相当恐怖的。所以我们急需时刻监测我们身边的核辐射剂量，过量的话，我们可以采取一定的措施，这样，我们才能更好地掌控自然，保护自我。尤其是在核辐射较为严重的地区，更应该加强监测系统的建立</a:t>
            </a:r>
            <a:r>
              <a:rPr lang="zh-CN" altLang="zh-CN" sz="2000" kern="100" dirty="0" smtClean="0"/>
              <a:t>。</a:t>
            </a:r>
            <a:endParaRPr lang="en-US" altLang="zh-CN" sz="2000" kern="100" dirty="0" smtClean="0"/>
          </a:p>
          <a:p>
            <a:r>
              <a:rPr lang="en-US" altLang="zh-CN" sz="2000" dirty="0" smtClean="0"/>
              <a:t>         </a:t>
            </a:r>
            <a:r>
              <a:rPr lang="zh-CN" altLang="zh-CN" sz="2000" dirty="0" smtClean="0"/>
              <a:t>此</a:t>
            </a:r>
            <a:r>
              <a:rPr lang="zh-CN" altLang="zh-CN" sz="2000" dirty="0"/>
              <a:t>课题是一个微型的核辐射远程动态监测系统，对于未来核辐射剂量的远程监测有着深远</a:t>
            </a:r>
            <a:r>
              <a:rPr lang="zh-CN" altLang="zh-CN" sz="2000" dirty="0" smtClean="0"/>
              <a:t>的</a:t>
            </a:r>
            <a:r>
              <a:rPr lang="zh-CN" altLang="en-US" sz="2000" dirty="0" smtClean="0"/>
              <a:t>意义</a:t>
            </a:r>
            <a:r>
              <a:rPr lang="zh-CN" altLang="zh-CN" sz="2000" dirty="0" smtClean="0"/>
              <a:t>。</a:t>
            </a:r>
            <a:endParaRPr lang="zh-CN" altLang="zh-CN" sz="2000" kern="100" dirty="0">
              <a:latin typeface="Times New Roman"/>
            </a:endParaRPr>
          </a:p>
          <a:p>
            <a:endParaRPr lang="zh-CN" altLang="en-US" sz="2000" spc="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51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二</a:t>
            </a:r>
            <a:r>
              <a:rPr lang="zh-CN" altLang="en-US" sz="2000" spc="200" dirty="0" smtClean="0">
                <a:latin typeface="+mj-ea"/>
                <a:ea typeface="+mj-ea"/>
              </a:rPr>
              <a:t>、研究基本内容</a:t>
            </a:r>
            <a:r>
              <a:rPr lang="zh-CN" altLang="en-US" sz="2000" spc="200" dirty="0">
                <a:latin typeface="+mn-ea"/>
              </a:rPr>
              <a:t>拟解决的</a:t>
            </a:r>
            <a:r>
              <a:rPr lang="zh-CN" altLang="en-US" sz="2000" spc="200" dirty="0" smtClean="0">
                <a:latin typeface="+mn-ea"/>
              </a:rPr>
              <a:t>问题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74814" y="1317212"/>
            <a:ext cx="7081562" cy="355651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kern="100" dirty="0" smtClean="0"/>
              <a:t>         </a:t>
            </a:r>
            <a:r>
              <a:rPr lang="zh-CN" altLang="zh-CN" sz="2000" kern="100" dirty="0" smtClean="0"/>
              <a:t>设计</a:t>
            </a:r>
            <a:r>
              <a:rPr lang="zh-CN" altLang="zh-CN" sz="2000" kern="100" dirty="0"/>
              <a:t>一个移动智能小车来监测环境中的核辐射剂量，信息采集模块（小车</a:t>
            </a:r>
            <a:r>
              <a:rPr lang="en-US" altLang="zh-CN" sz="2000" kern="100" dirty="0"/>
              <a:t>+</a:t>
            </a:r>
            <a:r>
              <a:rPr lang="en-US" altLang="zh-CN" sz="2000" kern="100" dirty="0" err="1"/>
              <a:t>Arduino</a:t>
            </a:r>
            <a:r>
              <a:rPr lang="zh-CN" altLang="zh-CN" sz="2000" kern="100" dirty="0"/>
              <a:t>）通过</a:t>
            </a:r>
            <a:r>
              <a:rPr lang="en-US" altLang="zh-CN" sz="2000" kern="100" dirty="0" err="1"/>
              <a:t>Wifi</a:t>
            </a:r>
            <a:r>
              <a:rPr lang="zh-CN" altLang="zh-CN" sz="2000" kern="100" dirty="0"/>
              <a:t>与移动型网关（手机中间件）通信，移动型网关将采集到的数据传给平台，然后应用调用平台数据，读取采集到的信息</a:t>
            </a:r>
            <a:r>
              <a:rPr lang="zh-CN" altLang="zh-CN" sz="2000" kern="100" dirty="0" smtClean="0"/>
              <a:t>。</a:t>
            </a:r>
            <a:endParaRPr lang="en-US" altLang="zh-CN" sz="2000" kern="100" dirty="0" smtClean="0"/>
          </a:p>
          <a:p>
            <a:endParaRPr lang="zh-CN" altLang="zh-CN" sz="2000" kern="100" dirty="0">
              <a:latin typeface="Times New Roman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83326" y="841276"/>
            <a:ext cx="1792716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j-ea"/>
                <a:ea typeface="+mj-ea"/>
              </a:rPr>
              <a:t>【</a:t>
            </a:r>
            <a:r>
              <a:rPr lang="zh-CN" altLang="en-US" sz="2000" spc="200" dirty="0" smtClean="0">
                <a:latin typeface="+mj-ea"/>
                <a:ea typeface="+mj-ea"/>
              </a:rPr>
              <a:t>基本内容</a:t>
            </a:r>
            <a:r>
              <a:rPr lang="en-US" altLang="zh-CN" sz="2000" spc="200" dirty="0" smtClean="0">
                <a:latin typeface="+mj-ea"/>
                <a:ea typeface="+mj-ea"/>
              </a:rPr>
              <a:t>】</a:t>
            </a:r>
            <a:endParaRPr lang="zh-CN" altLang="en-US" sz="2000" spc="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230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二</a:t>
            </a:r>
            <a:r>
              <a:rPr lang="zh-CN" altLang="en-US" sz="2000" spc="200" dirty="0" smtClean="0">
                <a:latin typeface="+mj-ea"/>
                <a:ea typeface="+mj-ea"/>
              </a:rPr>
              <a:t>、研究基本内容</a:t>
            </a:r>
            <a:r>
              <a:rPr lang="zh-CN" altLang="en-US" sz="2000" spc="200" dirty="0">
                <a:latin typeface="+mn-ea"/>
              </a:rPr>
              <a:t>拟解决的</a:t>
            </a:r>
            <a:r>
              <a:rPr lang="zh-CN" altLang="en-US" sz="2000" spc="200" dirty="0" smtClean="0">
                <a:latin typeface="+mn-ea"/>
              </a:rPr>
              <a:t>问题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75656" y="1345332"/>
            <a:ext cx="6264696" cy="355651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000" kern="100" dirty="0" smtClean="0"/>
              <a:t>远程控制移动智能小车</a:t>
            </a:r>
            <a:endParaRPr lang="en-US" altLang="zh-CN" sz="2000" kern="100" dirty="0" smtClean="0"/>
          </a:p>
          <a:p>
            <a:pPr marL="342900" indent="-342900">
              <a:buFont typeface="Wingdings" pitchFamily="2" charset="2"/>
              <a:buChar char="l"/>
            </a:pPr>
            <a:endParaRPr lang="en-US" altLang="zh-CN" sz="2000" kern="100" dirty="0" smtClean="0"/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000" kern="100" dirty="0" smtClean="0">
                <a:latin typeface="Times New Roman"/>
              </a:rPr>
              <a:t>远程实现核辐射剂量的采集</a:t>
            </a:r>
            <a:endParaRPr lang="en-US" altLang="zh-CN" sz="2000" kern="100" dirty="0" smtClean="0">
              <a:latin typeface="Times New Roman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000" kern="100" dirty="0" smtClean="0">
              <a:latin typeface="Times New Roman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000" kern="100" dirty="0" smtClean="0">
                <a:latin typeface="Times New Roman"/>
              </a:rPr>
              <a:t>远程读取核辐射剂量相关信息</a:t>
            </a:r>
            <a:endParaRPr lang="zh-CN" altLang="zh-CN" sz="2000" kern="100" dirty="0">
              <a:latin typeface="Times New Roman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66116" y="841276"/>
            <a:ext cx="279334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j-ea"/>
                <a:ea typeface="+mj-ea"/>
              </a:rPr>
              <a:t>【</a:t>
            </a:r>
            <a:r>
              <a:rPr lang="zh-CN" altLang="en-US" sz="2000" spc="200" dirty="0" smtClean="0">
                <a:latin typeface="+mj-ea"/>
                <a:ea typeface="+mj-ea"/>
              </a:rPr>
              <a:t>拟解决的问题</a:t>
            </a:r>
            <a:r>
              <a:rPr lang="en-US" altLang="zh-CN" sz="2000" spc="200" dirty="0" smtClean="0">
                <a:latin typeface="+mj-ea"/>
                <a:ea typeface="+mj-ea"/>
              </a:rPr>
              <a:t>】</a:t>
            </a:r>
            <a:endParaRPr lang="zh-CN" altLang="en-US" sz="2000" spc="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681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三</a:t>
            </a:r>
            <a:r>
              <a:rPr lang="zh-CN" altLang="en-US" sz="2000" spc="200" dirty="0" smtClean="0">
                <a:latin typeface="+mj-ea"/>
                <a:ea typeface="+mj-ea"/>
              </a:rPr>
              <a:t>、研究方法及措施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331640" y="1317212"/>
            <a:ext cx="6336704" cy="355651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itchFamily="2" charset="2"/>
              <a:buChar char="l"/>
            </a:pPr>
            <a:r>
              <a:rPr lang="zh-CN" altLang="en-US" sz="2000" spc="200" dirty="0" smtClean="0">
                <a:latin typeface="+mn-ea"/>
              </a:rPr>
              <a:t>模块设计</a:t>
            </a:r>
            <a:endParaRPr lang="en-US" altLang="zh-CN" sz="2000" spc="200" dirty="0" smtClean="0">
              <a:latin typeface="+mn-ea"/>
            </a:endParaRPr>
          </a:p>
          <a:p>
            <a:pPr marL="457200" indent="-457200">
              <a:buFont typeface="Wingdings" pitchFamily="2" charset="2"/>
              <a:buChar char="l"/>
            </a:pPr>
            <a:endParaRPr lang="en-US" altLang="zh-CN" sz="2000" spc="200" dirty="0" smtClean="0">
              <a:latin typeface="+mn-ea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000" spc="200" dirty="0" smtClean="0">
                <a:latin typeface="+mn-ea"/>
              </a:rPr>
              <a:t>协议设计</a:t>
            </a:r>
            <a:endParaRPr lang="en-US" altLang="zh-CN" sz="2000" spc="200" dirty="0" smtClean="0">
              <a:latin typeface="+mn-ea"/>
            </a:endParaRPr>
          </a:p>
          <a:p>
            <a:pPr marL="457200" indent="-457200">
              <a:buFont typeface="Wingdings" pitchFamily="2" charset="2"/>
              <a:buChar char="l"/>
            </a:pPr>
            <a:endParaRPr lang="en-US" altLang="zh-CN" sz="2000" spc="200" dirty="0" smtClean="0">
              <a:latin typeface="+mn-ea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000" spc="200" dirty="0" smtClean="0">
                <a:latin typeface="+mn-ea"/>
              </a:rPr>
              <a:t>界面设计</a:t>
            </a:r>
            <a:endParaRPr lang="zh-CN" altLang="en-US" sz="2000" spc="200" dirty="0">
              <a:latin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46608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j-ea"/>
                <a:ea typeface="+mj-ea"/>
              </a:rPr>
              <a:t>【</a:t>
            </a:r>
            <a:r>
              <a:rPr lang="zh-CN" altLang="en-US" sz="2000" spc="200" dirty="0" smtClean="0">
                <a:latin typeface="+mj-ea"/>
                <a:ea typeface="+mj-ea"/>
              </a:rPr>
              <a:t>设计</a:t>
            </a:r>
            <a:r>
              <a:rPr lang="en-US" altLang="zh-CN" sz="2000" spc="200" dirty="0" smtClean="0">
                <a:latin typeface="+mj-ea"/>
                <a:ea typeface="+mj-ea"/>
              </a:rPr>
              <a:t>】</a:t>
            </a:r>
            <a:endParaRPr lang="zh-CN" altLang="en-US" sz="2000" spc="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745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三</a:t>
            </a:r>
            <a:r>
              <a:rPr lang="zh-CN" altLang="en-US" sz="2000" spc="200" dirty="0" smtClean="0">
                <a:latin typeface="+mj-ea"/>
                <a:ea typeface="+mj-ea"/>
              </a:rPr>
              <a:t>、研究方法及措施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2473" y="1317212"/>
            <a:ext cx="8213984" cy="355651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spc="200" dirty="0">
              <a:latin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9419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j-ea"/>
                <a:ea typeface="+mj-ea"/>
              </a:rPr>
              <a:t>【</a:t>
            </a:r>
            <a:r>
              <a:rPr lang="zh-CN" altLang="en-US" sz="2000" spc="200" dirty="0" smtClean="0">
                <a:latin typeface="+mj-ea"/>
                <a:ea typeface="+mj-ea"/>
              </a:rPr>
              <a:t>设计</a:t>
            </a:r>
            <a:r>
              <a:rPr lang="en-US" altLang="zh-CN" sz="2000" spc="200" dirty="0" smtClean="0">
                <a:latin typeface="+mj-ea"/>
                <a:ea typeface="+mj-ea"/>
              </a:rPr>
              <a:t>】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264651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 smtClean="0">
                <a:latin typeface="+mj-ea"/>
                <a:ea typeface="+mj-ea"/>
              </a:rPr>
              <a:t>模块设计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1836835" y="985292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73" y="1413247"/>
            <a:ext cx="8072194" cy="33644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888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三</a:t>
            </a:r>
            <a:r>
              <a:rPr lang="zh-CN" altLang="en-US" sz="2000" spc="200" dirty="0" smtClean="0">
                <a:latin typeface="+mj-ea"/>
                <a:ea typeface="+mj-ea"/>
              </a:rPr>
              <a:t>、研究方法及措施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2473" y="1317212"/>
            <a:ext cx="8213984" cy="355651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itchFamily="2" charset="2"/>
              <a:buChar char="Ø"/>
            </a:pP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err="1" smtClean="0"/>
              <a:t>Wifi</a:t>
            </a:r>
            <a:r>
              <a:rPr lang="zh-CN" altLang="zh-CN" sz="2000" dirty="0"/>
              <a:t>模块向</a:t>
            </a:r>
            <a:r>
              <a:rPr lang="en-US" altLang="zh-CN" sz="2000" dirty="0" err="1"/>
              <a:t>Arduino</a:t>
            </a:r>
            <a:r>
              <a:rPr lang="zh-CN" altLang="zh-CN" sz="2000" dirty="0"/>
              <a:t>发送指令，</a:t>
            </a:r>
            <a:r>
              <a:rPr lang="en-US" altLang="zh-CN" sz="2000" dirty="0" err="1"/>
              <a:t>Arduino</a:t>
            </a:r>
            <a:r>
              <a:rPr lang="zh-CN" altLang="zh-CN" sz="2000" dirty="0"/>
              <a:t>板通过</a:t>
            </a:r>
            <a:r>
              <a:rPr lang="en-US" altLang="zh-CN" sz="2000" dirty="0"/>
              <a:t>PWM</a:t>
            </a:r>
            <a:r>
              <a:rPr lang="zh-CN" altLang="zh-CN" sz="2000" dirty="0"/>
              <a:t>端口向小车驱动发送</a:t>
            </a:r>
            <a:r>
              <a:rPr lang="en-US" altLang="zh-CN" sz="2000" dirty="0"/>
              <a:t>PWM</a:t>
            </a:r>
            <a:r>
              <a:rPr lang="zh-CN" altLang="zh-CN" sz="2000" dirty="0"/>
              <a:t>波，控制小车的前进、后退、转弯等操作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err="1" smtClean="0"/>
              <a:t>Arduino</a:t>
            </a:r>
            <a:r>
              <a:rPr lang="zh-CN" altLang="zh-CN" sz="2000" dirty="0"/>
              <a:t>板通过模拟口读取核辐射检测管检测到的核辐射剂量值，并将值传给</a:t>
            </a:r>
            <a:r>
              <a:rPr lang="en-US" altLang="zh-CN" sz="2000" dirty="0" err="1"/>
              <a:t>Wifi</a:t>
            </a:r>
            <a:r>
              <a:rPr lang="zh-CN" altLang="zh-CN" sz="2000" dirty="0"/>
              <a:t>模块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79419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j-ea"/>
                <a:ea typeface="+mj-ea"/>
              </a:rPr>
              <a:t>【</a:t>
            </a:r>
            <a:r>
              <a:rPr lang="zh-CN" altLang="en-US" sz="2000" spc="200" dirty="0" smtClean="0">
                <a:latin typeface="+mj-ea"/>
                <a:ea typeface="+mj-ea"/>
              </a:rPr>
              <a:t>设计</a:t>
            </a:r>
            <a:r>
              <a:rPr lang="en-US" altLang="zh-CN" sz="2000" spc="200" dirty="0" smtClean="0">
                <a:latin typeface="+mj-ea"/>
                <a:ea typeface="+mj-ea"/>
              </a:rPr>
              <a:t>】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264651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 smtClean="0">
                <a:latin typeface="+mj-ea"/>
                <a:ea typeface="+mj-ea"/>
              </a:rPr>
              <a:t>模块设计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1836835" y="985292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041512" y="834043"/>
            <a:ext cx="247470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 smtClean="0">
                <a:latin typeface="+mj-ea"/>
                <a:ea typeface="+mj-ea"/>
              </a:rPr>
              <a:t>移动信息采集模块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613696" y="978059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218854"/>
              </p:ext>
            </p:extLst>
          </p:nvPr>
        </p:nvGraphicFramePr>
        <p:xfrm>
          <a:off x="4514031" y="1317212"/>
          <a:ext cx="41624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Visio" r:id="rId3" imgW="4174481" imgH="1294790" progId="Visio.Drawing.11">
                  <p:embed/>
                </p:oleObj>
              </mc:Choice>
              <mc:Fallback>
                <p:oleObj name="Visio" r:id="rId3" imgW="4174481" imgH="129479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031" y="1317212"/>
                        <a:ext cx="4162425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587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三</a:t>
            </a:r>
            <a:r>
              <a:rPr lang="zh-CN" altLang="en-US" sz="2000" spc="200" dirty="0" smtClean="0">
                <a:latin typeface="+mj-ea"/>
                <a:ea typeface="+mj-ea"/>
              </a:rPr>
              <a:t>、研究方法及措施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2473" y="1317212"/>
            <a:ext cx="8213984" cy="355651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itchFamily="2" charset="2"/>
              <a:buChar char="Ø"/>
            </a:pP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dirty="0"/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zh-CN" sz="2000" dirty="0" smtClean="0"/>
              <a:t>移动</a:t>
            </a:r>
            <a:r>
              <a:rPr lang="zh-CN" altLang="zh-CN" sz="2000" dirty="0"/>
              <a:t>网关通过</a:t>
            </a:r>
            <a:r>
              <a:rPr lang="en-US" altLang="zh-CN" sz="2000" dirty="0" err="1"/>
              <a:t>Wifi</a:t>
            </a:r>
            <a:r>
              <a:rPr lang="zh-CN" altLang="zh-CN" sz="2000" dirty="0"/>
              <a:t>获取移动采集信息模块传送的核辐射剂量数据信息，通过</a:t>
            </a:r>
            <a:r>
              <a:rPr lang="en-US" altLang="zh-CN" sz="2000" dirty="0"/>
              <a:t>GPS</a:t>
            </a:r>
            <a:r>
              <a:rPr lang="zh-CN" altLang="zh-CN" sz="2000" dirty="0"/>
              <a:t>芯片获取地理位置信息，并将数据保存传给平台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zh-CN" sz="2000" dirty="0" smtClean="0"/>
              <a:t>移动</a:t>
            </a:r>
            <a:r>
              <a:rPr lang="zh-CN" altLang="zh-CN" sz="2000" dirty="0"/>
              <a:t>网关从平台得到控制小车指令的数据信息，通过</a:t>
            </a:r>
            <a:r>
              <a:rPr lang="en-US" altLang="zh-CN" sz="2000" dirty="0" err="1"/>
              <a:t>wifi</a:t>
            </a:r>
            <a:r>
              <a:rPr lang="zh-CN" altLang="zh-CN" sz="2000" dirty="0"/>
              <a:t>发送指令至移动采集信息模块（</a:t>
            </a:r>
            <a:r>
              <a:rPr lang="en-US" altLang="zh-CN" sz="2000" dirty="0" err="1"/>
              <a:t>Arduino</a:t>
            </a:r>
            <a:r>
              <a:rPr lang="zh-CN" altLang="zh-CN" sz="2000" dirty="0"/>
              <a:t>），从而达到控制小车的目的。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79419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j-ea"/>
                <a:ea typeface="+mj-ea"/>
              </a:rPr>
              <a:t>【</a:t>
            </a:r>
            <a:r>
              <a:rPr lang="zh-CN" altLang="en-US" sz="2000" spc="200" dirty="0" smtClean="0">
                <a:latin typeface="+mj-ea"/>
                <a:ea typeface="+mj-ea"/>
              </a:rPr>
              <a:t>设计</a:t>
            </a:r>
            <a:r>
              <a:rPr lang="en-US" altLang="zh-CN" sz="2000" spc="200" dirty="0" smtClean="0">
                <a:latin typeface="+mj-ea"/>
                <a:ea typeface="+mj-ea"/>
              </a:rPr>
              <a:t>】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264651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 smtClean="0">
                <a:latin typeface="+mj-ea"/>
                <a:ea typeface="+mj-ea"/>
              </a:rPr>
              <a:t>模块设计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1836835" y="985292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041512" y="834043"/>
            <a:ext cx="247470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 smtClean="0">
                <a:latin typeface="+mj-ea"/>
                <a:ea typeface="+mj-ea"/>
              </a:rPr>
              <a:t>移动网关模块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613696" y="978059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562115"/>
              </p:ext>
            </p:extLst>
          </p:nvPr>
        </p:nvGraphicFramePr>
        <p:xfrm>
          <a:off x="6047556" y="1345332"/>
          <a:ext cx="262890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Visio" r:id="rId3" imgW="2626795" imgH="1546719" progId="Visio.Drawing.11">
                  <p:embed/>
                </p:oleObj>
              </mc:Choice>
              <mc:Fallback>
                <p:oleObj name="Visio" r:id="rId3" imgW="2626795" imgH="154671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7556" y="1345332"/>
                        <a:ext cx="2628900" cy="154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795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1157</Words>
  <Application>Microsoft Office PowerPoint</Application>
  <PresentationFormat>全屏显示(16:10)</PresentationFormat>
  <Paragraphs>192</Paragraphs>
  <Slides>26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Noah</dc:creator>
  <cp:lastModifiedBy>xpn</cp:lastModifiedBy>
  <cp:revision>95</cp:revision>
  <dcterms:created xsi:type="dcterms:W3CDTF">2011-02-19T10:37:15Z</dcterms:created>
  <dcterms:modified xsi:type="dcterms:W3CDTF">2013-04-30T07:18:43Z</dcterms:modified>
</cp:coreProperties>
</file>