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4" r:id="rId6"/>
    <p:sldId id="265" r:id="rId7"/>
    <p:sldId id="261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EA23A-46A8-4159-BB44-53194EA02A00}" v="1" dt="2019-02-15T18:37:24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>
      <p:cViewPr>
        <p:scale>
          <a:sx n="50" d="100"/>
          <a:sy n="50" d="100"/>
        </p:scale>
        <p:origin x="1286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38FEA23A-46A8-4159-BB44-53194EA02A00}"/>
    <pc:docChg chg="custSel modSld">
      <pc:chgData name="Sichao Zhang" userId="baca463c2301c347" providerId="LiveId" clId="{38FEA23A-46A8-4159-BB44-53194EA02A00}" dt="2019-02-15T18:37:33.505" v="1" actId="478"/>
      <pc:docMkLst>
        <pc:docMk/>
      </pc:docMkLst>
      <pc:sldChg chg="addSp delSp">
        <pc:chgData name="Sichao Zhang" userId="baca463c2301c347" providerId="LiveId" clId="{38FEA23A-46A8-4159-BB44-53194EA02A00}" dt="2019-02-15T18:37:33.505" v="1" actId="478"/>
        <pc:sldMkLst>
          <pc:docMk/>
          <pc:sldMk cId="1807399190" sldId="261"/>
        </pc:sldMkLst>
        <pc:picChg chg="add del">
          <ac:chgData name="Sichao Zhang" userId="baca463c2301c347" providerId="LiveId" clId="{38FEA23A-46A8-4159-BB44-53194EA02A00}" dt="2019-02-15T18:37:33.505" v="1" actId="478"/>
          <ac:picMkLst>
            <pc:docMk/>
            <pc:sldMk cId="1807399190" sldId="261"/>
            <ac:picMk id="2" creationId="{372EF550-4E8E-4B57-8441-DA02E5DBFB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6A28-88A9-4D6C-B245-AEDC4A2D42CA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AA05-7233-4B87-9A5C-C813AC163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A0DE-8161-4DF7-A89C-F5F0A657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22F1F-27E8-440B-B33D-6B7572D32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AAA8-7E81-4B9B-BED9-511280F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E3D1-2AF2-463D-840F-08FA60B7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60C4-97BF-48F0-9F41-F67EC676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181-0B20-43EB-9C96-15102E11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12AD-E930-4614-B4A1-C7BEE5B1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1734-B31C-4E92-85CB-866ADFF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81A7-2020-420F-92FB-0F837C99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14F91-0C7C-4698-8E3B-A1AFA56E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62A4-CC5E-4F37-8AF2-D4403B50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2EBAC-D1AB-491D-8C3A-F78E3F96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4EE2-EB1D-4B79-9173-7467448F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2AA6-2DBE-470C-B2BB-F0F97236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18E0-A290-4A2D-AFDA-C38415B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7A5-CD47-4FB3-BC33-E4B9DE69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6003-3ABE-4114-BE07-E0A29555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E3E7-8C6F-4A28-9B37-C41A3198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EB7E-5804-40DD-B7C7-B08B2882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958F-EDAA-45CA-8125-5F6EE580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89FD-AACD-41CF-96E2-6793C295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2BD64-D966-4BBF-AE09-0B8434B6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0713-7356-4813-99ED-D2132DD6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5022-01A2-4113-B86D-9E5E629A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6C8C-3B54-4007-9595-5296E85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9EA-6267-4A83-A5D3-018E5399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A991-6916-425F-AFA5-488A827DA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9E9C-4D17-47F2-BB74-367E3F51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F63A-DA94-4E6D-80A8-C54F03F3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F4B0-2B17-416F-8D74-956D4404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B46F-D2E5-43CD-AEE8-26C8A3BF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91B8-B8CB-457E-9701-A8F39806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7092-9CB0-4192-9B93-FD275A70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72866-F580-4E12-B3B7-6FA0C3B49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92C12-B33B-4C8D-85F2-3F98295C2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0BB7-D9FF-4963-8252-8C380BF24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5A5E8-B93A-4BE9-9B71-3C691CA8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643A2-0F02-452C-8EC6-807D40CB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FBB68-EF4F-4820-AE8B-848917F7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B9CC-FD31-4387-B6D7-A9668B14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DA352-3F07-43CE-9718-91E476CB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C02B-1AA2-473F-8BB5-2F37E063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E9E9F-340B-4D43-AED2-41AC6B2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D47B0-E6BF-465B-ADFC-C174069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7B3B-1816-44BA-89DB-1B4C4897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64A9F-7A1E-43CE-9D80-61715239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D1F-161B-4824-821C-1DFFD2E4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3321-E643-42A7-86DD-CD117322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F5E9-B0EE-4FC0-A20C-8172E306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3AE6-6184-4B40-BCBD-F59B300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CEA7-1771-4BB7-B684-2160F89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EB6D-1E90-4167-9FD0-998F9A19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F2B9-453F-4393-97B4-C5D636A4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7339E-FEB6-4177-84F4-09D5CB646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FEF29-F602-4B1C-BC95-7E55CCAF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5DC2-D6C6-4C11-BC5C-769EE8C3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8CAB-E318-48D2-9332-6487D80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2873-16B4-4A41-B61D-A592C48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6F48-C7CE-47D7-B49E-0EEF2E3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5C938-B413-49F7-B71D-10AD05E9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6693-2A3A-4EF0-B4D5-5F6A65574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C7A3-1D33-4431-9AA3-4BFCBFA5805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011F-B940-43DC-9089-94A4274C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F5F2-B3C3-4BB3-A90F-D279E306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0894-25CE-40C8-B150-311F20BB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2FA41-7D17-49DA-907E-B0C068E6D60A}"/>
              </a:ext>
            </a:extLst>
          </p:cNvPr>
          <p:cNvSpPr txBox="1"/>
          <p:nvPr/>
        </p:nvSpPr>
        <p:spPr>
          <a:xfrm>
            <a:off x="956281" y="900439"/>
            <a:ext cx="4271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time, foot drop is the result of </a:t>
            </a:r>
            <a:r>
              <a:rPr lang="en-US" dirty="0">
                <a:solidFill>
                  <a:srgbClr val="0070C0"/>
                </a:solidFill>
              </a:rPr>
              <a:t>neurological disorder [1]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With respect to the muscles that are influenced, foot drop can be defined as the weakness of </a:t>
            </a:r>
            <a:r>
              <a:rPr lang="en-US" dirty="0">
                <a:solidFill>
                  <a:srgbClr val="FF0000"/>
                </a:solidFill>
              </a:rPr>
              <a:t>tibialis anterior [3]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anterior tibialis</a:t>
            </a:r>
            <a:r>
              <a:rPr lang="en-US" dirty="0"/>
              <a:t> is the muscle that picks up the foot, responsible for dorsiflexion and inverting the foot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D00D8-BEEE-4F1D-AF2E-DC344D31B2C3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 of Foot Drop</a:t>
            </a:r>
            <a:endParaRPr lang="en-US" b="1" dirty="0"/>
          </a:p>
        </p:txBody>
      </p:sp>
      <p:pic>
        <p:nvPicPr>
          <p:cNvPr id="1026" name="Picture 2" descr="ãtibialis anterior dorsiflexionãçåçæå°çµæ">
            <a:extLst>
              <a:ext uri="{FF2B5EF4-FFF2-40B4-BE49-F238E27FC236}">
                <a16:creationId xmlns:a16="http://schemas.microsoft.com/office/drawing/2014/main" id="{AA47605A-A585-4854-8DCD-BACF8A04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68" y="736160"/>
            <a:ext cx="3836599" cy="44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E5EF7-59E6-4844-9D7E-564929EB844F}"/>
              </a:ext>
            </a:extLst>
          </p:cNvPr>
          <p:cNvSpPr txBox="1"/>
          <p:nvPr/>
        </p:nvSpPr>
        <p:spPr>
          <a:xfrm>
            <a:off x="956281" y="5472807"/>
            <a:ext cx="46836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Pritchett, James W., and M. A. </a:t>
            </a:r>
            <a:r>
              <a:rPr lang="en-US" sz="1000" dirty="0" err="1"/>
              <a:t>Porembski</a:t>
            </a:r>
            <a:r>
              <a:rPr lang="en-US" sz="1000" dirty="0"/>
              <a:t>. "Foot drop." </a:t>
            </a:r>
            <a:r>
              <a:rPr lang="en-US" sz="1000" i="1" dirty="0"/>
              <a:t>E-Medicine.[Online]</a:t>
            </a:r>
            <a:r>
              <a:rPr lang="en-US" sz="1000" dirty="0"/>
              <a:t> (2006).</a:t>
            </a:r>
          </a:p>
          <a:p>
            <a:r>
              <a:rPr lang="en-US" sz="1000" dirty="0"/>
              <a:t>[2] Stewart, John D. "Foot drop: where, why and what to do?." </a:t>
            </a:r>
            <a:r>
              <a:rPr lang="en-US" sz="1000" i="1" dirty="0"/>
              <a:t>Practical neurology</a:t>
            </a:r>
            <a:r>
              <a:rPr lang="en-US" sz="1000" dirty="0"/>
              <a:t> 8.3 (2008): 158-169.</a:t>
            </a:r>
          </a:p>
          <a:p>
            <a:r>
              <a:rPr lang="en-US" sz="1000" dirty="0"/>
              <a:t>[3] </a:t>
            </a:r>
            <a:r>
              <a:rPr lang="en-US" sz="1000" dirty="0" err="1"/>
              <a:t>Westhout</a:t>
            </a:r>
            <a:r>
              <a:rPr lang="en-US" sz="1000" dirty="0"/>
              <a:t>, Franklin D., Laura S. </a:t>
            </a:r>
            <a:r>
              <a:rPr lang="en-US" sz="1000" dirty="0" err="1"/>
              <a:t>Paré</a:t>
            </a:r>
            <a:r>
              <a:rPr lang="en-US" sz="1000" dirty="0"/>
              <a:t>, and Mark E. </a:t>
            </a:r>
            <a:r>
              <a:rPr lang="en-US" sz="1000" dirty="0" err="1"/>
              <a:t>Linskey</a:t>
            </a:r>
            <a:r>
              <a:rPr lang="en-US" sz="1000" dirty="0"/>
              <a:t>. "Central causes of foot drop: rare and underappreciated differential diagnoses." </a:t>
            </a:r>
            <a:r>
              <a:rPr lang="en-US" sz="1000" i="1" dirty="0"/>
              <a:t>The journal of spinal cord medicine</a:t>
            </a:r>
            <a:r>
              <a:rPr lang="en-US" sz="1000" dirty="0"/>
              <a:t> 30.1 (2007): 62-66.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619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77" y="1120196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3" y="2746016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2" y="435889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49068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03225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61773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1968574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255" y="1139368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00" y="2758461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900" y="436518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270521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2866086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80" y="393454"/>
            <a:ext cx="655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Compare Simulation Results with References 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1972519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3667029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614" y="1124630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5614" y="2770976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5614" y="436848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3847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4633589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AF5A12-BAF1-4BFE-8086-A8018B96EF86}"/>
              </a:ext>
            </a:extLst>
          </p:cNvPr>
          <p:cNvSpPr txBox="1"/>
          <p:nvPr/>
        </p:nvSpPr>
        <p:spPr>
          <a:xfrm>
            <a:off x="6645104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D654C1-D3A2-4C44-861C-CE380FE07470}"/>
              </a:ext>
            </a:extLst>
          </p:cNvPr>
          <p:cNvSpPr txBox="1"/>
          <p:nvPr/>
        </p:nvSpPr>
        <p:spPr>
          <a:xfrm>
            <a:off x="8774051" y="852484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AE935-B721-4521-92E1-23B1DA1A580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r="7248" b="64652"/>
          <a:stretch/>
        </p:blipFill>
        <p:spPr>
          <a:xfrm>
            <a:off x="6210508" y="4050736"/>
            <a:ext cx="3686560" cy="191007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7292AA-DD08-468C-B64F-7C8BE15818F8}"/>
              </a:ext>
            </a:extLst>
          </p:cNvPr>
          <p:cNvSpPr txBox="1"/>
          <p:nvPr/>
        </p:nvSpPr>
        <p:spPr>
          <a:xfrm>
            <a:off x="9813304" y="1140213"/>
            <a:ext cx="2294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swing phase, the normal foot will have dorsiflexion while the foot drop will have plantar flexion. In other words, the foot drop ankle angle will be lower</a:t>
            </a:r>
          </a:p>
          <a:p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213686-B834-4533-A13E-5FFBFFA474D0}"/>
              </a:ext>
            </a:extLst>
          </p:cNvPr>
          <p:cNvSpPr txBox="1"/>
          <p:nvPr/>
        </p:nvSpPr>
        <p:spPr>
          <a:xfrm>
            <a:off x="9709392" y="2714740"/>
            <a:ext cx="23896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During stance phase, knee flexion angle is remained almost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And the peak is higher in normal gait during swing phase</a:t>
            </a:r>
          </a:p>
          <a:p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5FEF53-4D7C-448B-B056-A834DB51306D}"/>
              </a:ext>
            </a:extLst>
          </p:cNvPr>
          <p:cNvSpPr txBox="1"/>
          <p:nvPr/>
        </p:nvSpPr>
        <p:spPr>
          <a:xfrm>
            <a:off x="9764444" y="4369036"/>
            <a:ext cx="2334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Not much difference since the model already externally rotates the thigh</a:t>
            </a:r>
            <a:endParaRPr lang="en-US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2155865-7A1B-43F0-B3A4-1A0958D89F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36271" r="7248" b="35034"/>
          <a:stretch/>
        </p:blipFill>
        <p:spPr>
          <a:xfrm>
            <a:off x="6209881" y="2722725"/>
            <a:ext cx="3686560" cy="15505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3DFEA0-B8B6-451F-85B6-04C65896175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3148" t="64967" r="7248" b="3289"/>
          <a:stretch/>
        </p:blipFill>
        <p:spPr>
          <a:xfrm>
            <a:off x="6223842" y="1098357"/>
            <a:ext cx="3686560" cy="171539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C85782-63D4-484F-9488-7689511EC16E}"/>
              </a:ext>
            </a:extLst>
          </p:cNvPr>
          <p:cNvCxnSpPr>
            <a:cxnSpLocks/>
          </p:cNvCxnSpPr>
          <p:nvPr/>
        </p:nvCxnSpPr>
        <p:spPr>
          <a:xfrm flipV="1">
            <a:off x="8449729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FC8AF21-9AF5-4FE1-B5DC-D509EC27D669}"/>
              </a:ext>
            </a:extLst>
          </p:cNvPr>
          <p:cNvSpPr/>
          <p:nvPr/>
        </p:nvSpPr>
        <p:spPr>
          <a:xfrm>
            <a:off x="8445806" y="1241015"/>
            <a:ext cx="1256603" cy="1141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3256E-6C4A-4123-87CC-9628EE124C1A}"/>
              </a:ext>
            </a:extLst>
          </p:cNvPr>
          <p:cNvSpPr/>
          <p:nvPr/>
        </p:nvSpPr>
        <p:spPr>
          <a:xfrm>
            <a:off x="5384759" y="117819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7B9916-8860-439D-A65E-4F6F4DA61A31}"/>
              </a:ext>
            </a:extLst>
          </p:cNvPr>
          <p:cNvSpPr/>
          <p:nvPr/>
        </p:nvSpPr>
        <p:spPr>
          <a:xfrm>
            <a:off x="3681602" y="1206113"/>
            <a:ext cx="583400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553C5A-F2B5-47EB-9D30-0DBD04475B14}"/>
              </a:ext>
            </a:extLst>
          </p:cNvPr>
          <p:cNvSpPr/>
          <p:nvPr/>
        </p:nvSpPr>
        <p:spPr>
          <a:xfrm>
            <a:off x="1976443" y="1206113"/>
            <a:ext cx="613194" cy="94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C657-099C-406A-A6F4-C5F2730B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FB1A-7D34-4250-9A62-A375816AF67F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B7F5-538B-4EC9-934D-0702F3CFB355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E21C-94D2-46BA-821B-E762B59A6C5C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55679-8F4D-4067-858A-7163789C17E8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DF38-DCB0-49C7-BB3F-2D8FC9B021BD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BF0D9-B196-48E0-A031-01089021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8A70DD-C7BF-4794-B533-B48259735311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3CF7A-D095-4509-A5BE-6CFF2FF59D79}"/>
              </a:ext>
            </a:extLst>
          </p:cNvPr>
          <p:cNvSpPr txBox="1"/>
          <p:nvPr/>
        </p:nvSpPr>
        <p:spPr>
          <a:xfrm>
            <a:off x="3545918" y="4968120"/>
            <a:ext cx="785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</a:t>
            </a:r>
            <a:r>
              <a:rPr lang="en-US" dirty="0">
                <a:solidFill>
                  <a:srgbClr val="0070C0"/>
                </a:solidFill>
              </a:rPr>
              <a:t>muscle torques </a:t>
            </a:r>
            <a:r>
              <a:rPr lang="en-US" dirty="0"/>
              <a:t>are actuated by the neural oscillators, which send different signals in different stages (phases), and can be combined as </a:t>
            </a:r>
            <a:r>
              <a:rPr lang="en-US" dirty="0">
                <a:solidFill>
                  <a:srgbClr val="FF0000"/>
                </a:solidFill>
              </a:rPr>
              <a:t>active torques </a:t>
            </a:r>
            <a:r>
              <a:rPr lang="en-US" dirty="0"/>
              <a:t>at each joint.</a:t>
            </a:r>
          </a:p>
        </p:txBody>
      </p:sp>
    </p:spTree>
    <p:extLst>
      <p:ext uri="{BB962C8B-B14F-4D97-AF65-F5344CB8AC3E}">
        <p14:creationId xmlns:p14="http://schemas.microsoft.com/office/powerpoint/2010/main" val="253299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57ACE0-9693-4607-8E3F-ADB6889F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4" y="1050277"/>
            <a:ext cx="4181457" cy="208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3A964-5C54-4FCA-BEC4-657B8D5D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95" y="3641256"/>
            <a:ext cx="3560640" cy="281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01577-845F-45FE-A772-9A59BF37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93" y="1157819"/>
            <a:ext cx="3673561" cy="216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8EE4B-FEB6-4AD1-8926-C524D91D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8" y="3429000"/>
            <a:ext cx="4344737" cy="3133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40F871-96C3-420A-B986-F618BAFCD95E}"/>
              </a:ext>
            </a:extLst>
          </p:cNvPr>
          <p:cNvSpPr txBox="1"/>
          <p:nvPr/>
        </p:nvSpPr>
        <p:spPr>
          <a:xfrm>
            <a:off x="6091394" y="859168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CE7CA-19F2-4DFF-992F-E24605A66AC7}"/>
              </a:ext>
            </a:extLst>
          </p:cNvPr>
          <p:cNvSpPr txBox="1"/>
          <p:nvPr/>
        </p:nvSpPr>
        <p:spPr>
          <a:xfrm>
            <a:off x="6091394" y="3313933"/>
            <a:ext cx="348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the impedance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/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AC9D7B-C749-4AEB-88A4-D2F1A98F4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18" y="586616"/>
                <a:ext cx="348826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E160B1-78B8-48CD-8830-28A8DC51609C}"/>
              </a:ext>
            </a:extLst>
          </p:cNvPr>
          <p:cNvSpPr txBox="1"/>
          <p:nvPr/>
        </p:nvSpPr>
        <p:spPr>
          <a:xfrm>
            <a:off x="9764954" y="1487055"/>
            <a:ext cx="227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</a:t>
            </a:r>
            <a:r>
              <a:rPr lang="en-US" altLang="zh-CN" dirty="0"/>
              <a:t>muscle forces</a:t>
            </a:r>
            <a:r>
              <a:rPr lang="en-US" dirty="0"/>
              <a:t> are proportional to the output of the neural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AD8B5-0515-4FFA-9160-D132F3B697B7}"/>
              </a:ext>
            </a:extLst>
          </p:cNvPr>
          <p:cNvSpPr txBox="1"/>
          <p:nvPr/>
        </p:nvSpPr>
        <p:spPr>
          <a:xfrm>
            <a:off x="9764954" y="4546537"/>
            <a:ext cx="215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Consists of elastic and damping forces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C62DA-2F3D-4700-944C-5997746930AD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A347E-BE14-4CBB-B825-A5E2B4FA9A1B}"/>
              </a:ext>
            </a:extLst>
          </p:cNvPr>
          <p:cNvSpPr txBox="1"/>
          <p:nvPr/>
        </p:nvSpPr>
        <p:spPr>
          <a:xfrm>
            <a:off x="5374718" y="1905582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323E3-EC97-42F3-A393-89606BD68279}"/>
              </a:ext>
            </a:extLst>
          </p:cNvPr>
          <p:cNvSpPr/>
          <p:nvPr/>
        </p:nvSpPr>
        <p:spPr>
          <a:xfrm>
            <a:off x="1891621" y="2559534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228EAC-C6CD-432A-BC72-FD2253814433}"/>
              </a:ext>
            </a:extLst>
          </p:cNvPr>
          <p:cNvSpPr/>
          <p:nvPr/>
        </p:nvSpPr>
        <p:spPr>
          <a:xfrm>
            <a:off x="1891621" y="2845720"/>
            <a:ext cx="432769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02165C-55D9-40FD-AB7C-A9FC3F809251}"/>
              </a:ext>
            </a:extLst>
          </p:cNvPr>
          <p:cNvSpPr/>
          <p:nvPr/>
        </p:nvSpPr>
        <p:spPr>
          <a:xfrm>
            <a:off x="3832103" y="609149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77520E-47FC-4BDA-A97B-04A3F4D2E78F}"/>
              </a:ext>
            </a:extLst>
          </p:cNvPr>
          <p:cNvSpPr/>
          <p:nvPr/>
        </p:nvSpPr>
        <p:spPr>
          <a:xfrm>
            <a:off x="4753483" y="6063571"/>
            <a:ext cx="314107" cy="28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0B259-D1B9-4C93-A4DF-7CCD2DA277F9}"/>
              </a:ext>
            </a:extLst>
          </p:cNvPr>
          <p:cNvSpPr txBox="1"/>
          <p:nvPr/>
        </p:nvSpPr>
        <p:spPr>
          <a:xfrm>
            <a:off x="5374718" y="4795365"/>
            <a:ext cx="111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/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5C13A-7468-4F13-8061-C88BAB2E2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2" y="1100793"/>
                <a:ext cx="8421154" cy="657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D09493-7C83-4F9B-AD4D-B750953FE674}"/>
              </a:ext>
            </a:extLst>
          </p:cNvPr>
          <p:cNvSpPr txBox="1"/>
          <p:nvPr/>
        </p:nvSpPr>
        <p:spPr>
          <a:xfrm>
            <a:off x="600324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Rhythmic 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DF3C2-E1A4-40A1-B569-83F91794E1D0}"/>
              </a:ext>
            </a:extLst>
          </p:cNvPr>
          <p:cNvSpPr txBox="1"/>
          <p:nvPr/>
        </p:nvSpPr>
        <p:spPr>
          <a:xfrm>
            <a:off x="3268147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2C577-B58A-41AA-889E-DE4662C54B04}"/>
              </a:ext>
            </a:extLst>
          </p:cNvPr>
          <p:cNvSpPr txBox="1"/>
          <p:nvPr/>
        </p:nvSpPr>
        <p:spPr>
          <a:xfrm>
            <a:off x="5768216" y="1737503"/>
            <a:ext cx="19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Damping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F4852-A693-45F8-9FE0-FF89B39C1DB4}"/>
              </a:ext>
            </a:extLst>
          </p:cNvPr>
          <p:cNvSpPr txBox="1"/>
          <p:nvPr/>
        </p:nvSpPr>
        <p:spPr>
          <a:xfrm>
            <a:off x="500932" y="77866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08D64-7E3E-4877-B923-FEFC6B6EE8D2}"/>
              </a:ext>
            </a:extLst>
          </p:cNvPr>
          <p:cNvSpPr txBox="1"/>
          <p:nvPr/>
        </p:nvSpPr>
        <p:spPr>
          <a:xfrm>
            <a:off x="500932" y="216391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/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59CCB-40A4-45FB-8E3B-84E074D9B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2489920"/>
                <a:ext cx="10702455" cy="414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87DD60C-502E-4315-AE44-A803A94BB07B}"/>
              </a:ext>
            </a:extLst>
          </p:cNvPr>
          <p:cNvSpPr txBox="1"/>
          <p:nvPr/>
        </p:nvSpPr>
        <p:spPr>
          <a:xfrm>
            <a:off x="500932" y="2906047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/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0B2D44-1ACE-46D8-87BF-8F7D27CE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232049"/>
                <a:ext cx="10702455" cy="335476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58CC86-2B41-4739-BADB-EA51A6F948C6}"/>
              </a:ext>
            </a:extLst>
          </p:cNvPr>
          <p:cNvSpPr txBox="1"/>
          <p:nvPr/>
        </p:nvSpPr>
        <p:spPr>
          <a:xfrm>
            <a:off x="500932" y="5950064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/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9A3FE4-5292-4BE2-AEB0-E484168FC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6276066"/>
                <a:ext cx="10702455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5B87A2-3C3A-4819-A10C-626B3C64777E}"/>
              </a:ext>
            </a:extLst>
          </p:cNvPr>
          <p:cNvSpPr txBox="1"/>
          <p:nvPr/>
        </p:nvSpPr>
        <p:spPr>
          <a:xfrm>
            <a:off x="500932" y="3654193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/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B74DF-CD98-4FAE-B8AF-129012DB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3980195"/>
                <a:ext cx="10702455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B4997B4-CDE4-4C3F-A017-38EC9F259CA3}"/>
              </a:ext>
            </a:extLst>
          </p:cNvPr>
          <p:cNvSpPr txBox="1"/>
          <p:nvPr/>
        </p:nvSpPr>
        <p:spPr>
          <a:xfrm>
            <a:off x="500932" y="4393102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/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2FFCBE-7600-4CE1-BA1A-722062FD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719104"/>
                <a:ext cx="10702455" cy="414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04BF817-C21D-4835-BF58-A8CB06FA8754}"/>
              </a:ext>
            </a:extLst>
          </p:cNvPr>
          <p:cNvSpPr txBox="1"/>
          <p:nvPr/>
        </p:nvSpPr>
        <p:spPr>
          <a:xfrm>
            <a:off x="500932" y="5141248"/>
            <a:ext cx="626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Torque 3: Stage </a:t>
            </a:r>
            <a:r>
              <a:rPr lang="en-US" altLang="zh-CN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/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14972-3C05-45DB-8CD6-884AA3D5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467250"/>
                <a:ext cx="10702455" cy="414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A502ADBC-0AEB-436F-A029-B846E6C217A1}"/>
              </a:ext>
            </a:extLst>
          </p:cNvPr>
          <p:cNvSpPr txBox="1"/>
          <p:nvPr/>
        </p:nvSpPr>
        <p:spPr>
          <a:xfrm>
            <a:off x="8922086" y="599922"/>
            <a:ext cx="3059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3B9AF-CE5B-4EB6-9ABE-15747ACCBDD2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24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E34D3-07D2-4BCB-9E7F-70E5B289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70" y="782356"/>
            <a:ext cx="5472440" cy="245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D9C8B-C704-4892-8A6E-7EC73A28DA68}"/>
              </a:ext>
            </a:extLst>
          </p:cNvPr>
          <p:cNvSpPr txBox="1"/>
          <p:nvPr/>
        </p:nvSpPr>
        <p:spPr>
          <a:xfrm>
            <a:off x="8357769" y="6152129"/>
            <a:ext cx="4565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</a:t>
            </a:r>
            <a:r>
              <a:rPr lang="en-US" sz="1100" dirty="0" err="1"/>
              <a:t>Hatze</a:t>
            </a:r>
            <a:r>
              <a:rPr lang="en-US" sz="1100" dirty="0"/>
              <a:t>, Herbert. "The complete optimization of a human motion." </a:t>
            </a:r>
            <a:r>
              <a:rPr lang="en-US" sz="1100" i="1" dirty="0"/>
              <a:t>Mathematical Biosciences</a:t>
            </a:r>
            <a:r>
              <a:rPr lang="en-US" sz="1100" dirty="0"/>
              <a:t> 28.1-2 (1976): 99-135.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FB92E-1B39-4C0A-97F3-E875890B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42" y="4015653"/>
            <a:ext cx="4413696" cy="165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7C6D-2367-4A04-95F3-95A11A0F4DDE}"/>
              </a:ext>
            </a:extLst>
          </p:cNvPr>
          <p:cNvSpPr txBox="1"/>
          <p:nvPr/>
        </p:nvSpPr>
        <p:spPr>
          <a:xfrm>
            <a:off x="6584610" y="1272078"/>
            <a:ext cx="506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Hatze</a:t>
            </a:r>
            <a:r>
              <a:rPr lang="en-US" dirty="0"/>
              <a:t> 1976</a:t>
            </a:r>
            <a:r>
              <a:rPr lang="zh-CN" altLang="en-US" dirty="0"/>
              <a:t> </a:t>
            </a:r>
            <a:r>
              <a:rPr lang="en-US" altLang="zh-CN" dirty="0"/>
              <a:t>[1]</a:t>
            </a:r>
            <a:r>
              <a:rPr lang="en-US" dirty="0"/>
              <a:t>, the active torque exerted by a muscle </a:t>
            </a:r>
            <a:r>
              <a:rPr lang="en-US" altLang="zh-CN" dirty="0"/>
              <a:t>should be given by the muscle force multiplied by its moment arm, which changes according to the displacement of the joint angle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FB41D-A2CA-43B0-B9FA-CAF21F1CA89E}"/>
              </a:ext>
            </a:extLst>
          </p:cNvPr>
          <p:cNvSpPr txBox="1"/>
          <p:nvPr/>
        </p:nvSpPr>
        <p:spPr>
          <a:xfrm>
            <a:off x="6609045" y="3714897"/>
            <a:ext cx="506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simplicity, assume the moment arms of the muscles have constant values and the muscle forces are proportional to the output of the neural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654A1-824E-4122-8CAB-2CDCE29AB027}"/>
              </a:ext>
            </a:extLst>
          </p:cNvPr>
          <p:cNvSpPr/>
          <p:nvPr/>
        </p:nvSpPr>
        <p:spPr>
          <a:xfrm>
            <a:off x="2799041" y="4580436"/>
            <a:ext cx="1898602" cy="82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4DC5AC-E2FF-40D0-9E4A-593BE28C2E8C}"/>
              </a:ext>
            </a:extLst>
          </p:cNvPr>
          <p:cNvSpPr/>
          <p:nvPr/>
        </p:nvSpPr>
        <p:spPr>
          <a:xfrm>
            <a:off x="2799041" y="4105786"/>
            <a:ext cx="1898602" cy="369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972-EA0B-4644-BF40-9079E747C261}"/>
              </a:ext>
            </a:extLst>
          </p:cNvPr>
          <p:cNvSpPr txBox="1"/>
          <p:nvPr/>
        </p:nvSpPr>
        <p:spPr>
          <a:xfrm>
            <a:off x="2113822" y="3714897"/>
            <a:ext cx="3469135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the output of the neural rhythm generator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49A3B-9697-42EE-BC6E-C1824234F0FE}"/>
              </a:ext>
            </a:extLst>
          </p:cNvPr>
          <p:cNvSpPr txBox="1"/>
          <p:nvPr/>
        </p:nvSpPr>
        <p:spPr>
          <a:xfrm>
            <a:off x="2644314" y="5550677"/>
            <a:ext cx="2262733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By </a:t>
            </a:r>
            <a:r>
              <a:rPr lang="en-US" altLang="zh-CN" sz="1400" dirty="0"/>
              <a:t>the</a:t>
            </a:r>
            <a:r>
              <a:rPr lang="en-US" sz="1400" dirty="0"/>
              <a:t> </a:t>
            </a:r>
            <a:r>
              <a:rPr lang="en-US" altLang="zh-CN" sz="1400" dirty="0"/>
              <a:t>impedance controller</a:t>
            </a:r>
            <a:endParaRPr lang="en-US" sz="14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37D294-0651-4D2B-85E5-46BC40793E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97643" y="4022676"/>
            <a:ext cx="221597" cy="268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CE5162-7654-4541-920E-CB4BA0C0CAA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97643" y="4992265"/>
            <a:ext cx="110798" cy="558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B5CFAF-C1E0-4419-B9A4-6C35F89F526E}"/>
              </a:ext>
            </a:extLst>
          </p:cNvPr>
          <p:cNvSpPr txBox="1"/>
          <p:nvPr/>
        </p:nvSpPr>
        <p:spPr>
          <a:xfrm>
            <a:off x="6609044" y="4781235"/>
            <a:ext cx="503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Active torque consists of </a:t>
            </a:r>
            <a:r>
              <a:rPr lang="en-US" altLang="zh-CN" dirty="0">
                <a:solidFill>
                  <a:srgbClr val="7030A0"/>
                </a:solidFill>
              </a:rPr>
              <a:t>rhythmic force </a:t>
            </a:r>
            <a:r>
              <a:rPr lang="en-US" altLang="zh-CN" dirty="0"/>
              <a:t>(proportional to the output of neural system), </a:t>
            </a:r>
            <a:r>
              <a:rPr lang="en-US" altLang="zh-CN" dirty="0">
                <a:solidFill>
                  <a:srgbClr val="FF0000"/>
                </a:solidFill>
              </a:rPr>
              <a:t>elastic force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damping force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DE6A8-463F-4328-AA1D-A279746F97F8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Subsystems: Active Torque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00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1C657-099C-406A-A6F4-C5F2730B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" y="1144745"/>
            <a:ext cx="5034388" cy="3630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EFB1A-7D34-4250-9A62-A375816AF67F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Muscles in the Model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B7F5-538B-4EC9-934D-0702F3CFB355}"/>
              </a:ext>
            </a:extLst>
          </p:cNvPr>
          <p:cNvSpPr txBox="1"/>
          <p:nvPr/>
        </p:nvSpPr>
        <p:spPr>
          <a:xfrm>
            <a:off x="5116452" y="1486772"/>
            <a:ext cx="4537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Rectus abdominis</a:t>
            </a:r>
          </a:p>
          <a:p>
            <a:r>
              <a:rPr lang="en-US" dirty="0"/>
              <a:t>2 Erector </a:t>
            </a:r>
            <a:r>
              <a:rPr lang="en-US" altLang="zh-CN" dirty="0"/>
              <a:t>sp</a:t>
            </a:r>
            <a:r>
              <a:rPr lang="en-US" dirty="0"/>
              <a:t>inae</a:t>
            </a:r>
          </a:p>
          <a:p>
            <a:r>
              <a:rPr lang="en-US" dirty="0"/>
              <a:t>3,5 Iliopsoas</a:t>
            </a:r>
          </a:p>
          <a:p>
            <a:r>
              <a:rPr lang="en-US" dirty="0"/>
              <a:t>4,6 gluteus maximus</a:t>
            </a:r>
          </a:p>
          <a:p>
            <a:r>
              <a:rPr lang="en-US" dirty="0"/>
              <a:t>7,9 Rectus Femoris </a:t>
            </a:r>
          </a:p>
          <a:p>
            <a:r>
              <a:rPr lang="en-US" dirty="0"/>
              <a:t>8,10 Hamstrings</a:t>
            </a:r>
          </a:p>
          <a:p>
            <a:r>
              <a:rPr lang="en-US" dirty="0"/>
              <a:t>11,13 Biceps femoris</a:t>
            </a:r>
          </a:p>
          <a:p>
            <a:r>
              <a:rPr lang="en-US" dirty="0"/>
              <a:t>12,14 Vastus</a:t>
            </a:r>
          </a:p>
          <a:p>
            <a:r>
              <a:rPr lang="en-US" dirty="0"/>
              <a:t>15,17 Tibialis anterior</a:t>
            </a:r>
          </a:p>
          <a:p>
            <a:r>
              <a:rPr lang="en-US" dirty="0"/>
              <a:t>16,18 Soleus</a:t>
            </a:r>
          </a:p>
          <a:p>
            <a:r>
              <a:rPr lang="en-US" dirty="0"/>
              <a:t>19,20 Gastrocnemius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DE21C-94D2-46BA-821B-E762B59A6C5C}"/>
              </a:ext>
            </a:extLst>
          </p:cNvPr>
          <p:cNvSpPr/>
          <p:nvPr/>
        </p:nvSpPr>
        <p:spPr>
          <a:xfrm>
            <a:off x="5193234" y="3762302"/>
            <a:ext cx="2059145" cy="2163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55679-8F4D-4067-858A-7163789C17E8}"/>
              </a:ext>
            </a:extLst>
          </p:cNvPr>
          <p:cNvSpPr/>
          <p:nvPr/>
        </p:nvSpPr>
        <p:spPr>
          <a:xfrm>
            <a:off x="4806684" y="426487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E5DF38-DCB0-49C7-BB3F-2D8FC9B021BD}"/>
              </a:ext>
            </a:extLst>
          </p:cNvPr>
          <p:cNvSpPr/>
          <p:nvPr/>
        </p:nvSpPr>
        <p:spPr>
          <a:xfrm>
            <a:off x="3745701" y="4306753"/>
            <a:ext cx="260907" cy="202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BF0D9-B196-48E0-A031-01089021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46" y="790707"/>
            <a:ext cx="4656198" cy="35389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8A70DD-C7BF-4794-B533-B48259735311}"/>
              </a:ext>
            </a:extLst>
          </p:cNvPr>
          <p:cNvSpPr/>
          <p:nvPr/>
        </p:nvSpPr>
        <p:spPr>
          <a:xfrm>
            <a:off x="9569790" y="3643640"/>
            <a:ext cx="1640336" cy="223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483CB-5D1C-4A9E-AD67-F2EEB67B660B}"/>
              </a:ext>
            </a:extLst>
          </p:cNvPr>
          <p:cNvSpPr txBox="1"/>
          <p:nvPr/>
        </p:nvSpPr>
        <p:spPr>
          <a:xfrm>
            <a:off x="1396031" y="5353777"/>
            <a:ext cx="1024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Simulation is done when one of the tibialis anterior muscle torques is disabled</a:t>
            </a:r>
          </a:p>
        </p:txBody>
      </p:sp>
    </p:spTree>
    <p:extLst>
      <p:ext uri="{BB962C8B-B14F-4D97-AF65-F5344CB8AC3E}">
        <p14:creationId xmlns:p14="http://schemas.microsoft.com/office/powerpoint/2010/main" val="1148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6F314-A0A7-4EB5-81FA-C6DE49A6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" y="817013"/>
            <a:ext cx="3858628" cy="2174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F25C3-9C64-4480-9D3C-C7E1BE8E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4" y="3580185"/>
            <a:ext cx="3883361" cy="2273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9C8F9-457D-470A-B050-B52940C0105F}"/>
              </a:ext>
            </a:extLst>
          </p:cNvPr>
          <p:cNvSpPr txBox="1"/>
          <p:nvPr/>
        </p:nvSpPr>
        <p:spPr>
          <a:xfrm>
            <a:off x="410498" y="2768575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Gait:</a:t>
            </a:r>
          </a:p>
          <a:p>
            <a:r>
              <a:rPr lang="en-US" dirty="0"/>
              <a:t>Heel Strike – Flat Foot – Heel Off – Swing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878E6-6CEE-41E3-BD72-BB6CC121BEED}"/>
              </a:ext>
            </a:extLst>
          </p:cNvPr>
          <p:cNvSpPr txBox="1"/>
          <p:nvPr/>
        </p:nvSpPr>
        <p:spPr>
          <a:xfrm>
            <a:off x="410497" y="5561911"/>
            <a:ext cx="447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 Drop Gait:</a:t>
            </a:r>
          </a:p>
          <a:p>
            <a:r>
              <a:rPr lang="en-US" dirty="0"/>
              <a:t>Heel Off – Flat Foot – Heel Off – Swing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38136-C293-4EDE-BB55-60B583202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47" r="14726"/>
          <a:stretch/>
        </p:blipFill>
        <p:spPr>
          <a:xfrm>
            <a:off x="8142004" y="557108"/>
            <a:ext cx="3617495" cy="305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893D4-E221-43E8-9791-03AC601BA9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69" r="11778"/>
          <a:stretch/>
        </p:blipFill>
        <p:spPr>
          <a:xfrm>
            <a:off x="8070484" y="3429000"/>
            <a:ext cx="4122821" cy="32895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14240-AF73-434F-BE59-609FE50ADD4C}"/>
              </a:ext>
            </a:extLst>
          </p:cNvPr>
          <p:cNvSpPr/>
          <p:nvPr/>
        </p:nvSpPr>
        <p:spPr>
          <a:xfrm>
            <a:off x="9382875" y="633663"/>
            <a:ext cx="951627" cy="58119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5EFA-7497-440D-A743-5EF9AFF01553}"/>
              </a:ext>
            </a:extLst>
          </p:cNvPr>
          <p:cNvSpPr txBox="1"/>
          <p:nvPr/>
        </p:nvSpPr>
        <p:spPr>
          <a:xfrm>
            <a:off x="956281" y="39345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I: Gait Difference in Stance 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E4D1A-AE2F-43A3-9F65-E523A5DEAB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04" r="8068"/>
          <a:stretch/>
        </p:blipFill>
        <p:spPr>
          <a:xfrm>
            <a:off x="4083389" y="3790687"/>
            <a:ext cx="3915799" cy="1816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5B7E-FFC3-4148-A229-B213D8774A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6" r="8534"/>
          <a:stretch/>
        </p:blipFill>
        <p:spPr>
          <a:xfrm>
            <a:off x="4071822" y="1011335"/>
            <a:ext cx="3853343" cy="1806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EEDD02-6759-4EDD-883C-3AF45BF46117}"/>
              </a:ext>
            </a:extLst>
          </p:cNvPr>
          <p:cNvSpPr txBox="1"/>
          <p:nvPr/>
        </p:nvSpPr>
        <p:spPr>
          <a:xfrm>
            <a:off x="410497" y="6193495"/>
            <a:ext cx="402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Gu, </a:t>
            </a:r>
            <a:r>
              <a:rPr lang="en-US" sz="1000" dirty="0" err="1"/>
              <a:t>Gwang</a:t>
            </a:r>
            <a:r>
              <a:rPr lang="en-US" sz="1000" dirty="0"/>
              <a:t> Min, et al. "SMAFO: Stiffness modulated Ankle Foot Orthosis for a patient with foot drop." Rehabilitation Robotics (ICORR), 2015 IEEE International Conference on. IEEE, 2015.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739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89D43-C6B8-4332-9424-E6729587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81" y="1134575"/>
            <a:ext cx="1966398" cy="114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C712B-4E21-4E58-AADA-D65E896B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7" y="2925770"/>
            <a:ext cx="1966398" cy="114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986FE-494E-4AB2-A786-7181A0FA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16" y="4665231"/>
            <a:ext cx="1966398" cy="114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D7331-5804-4B1E-AA85-304159A06400}"/>
              </a:ext>
            </a:extLst>
          </p:cNvPr>
          <p:cNvSpPr txBox="1"/>
          <p:nvPr/>
        </p:nvSpPr>
        <p:spPr>
          <a:xfrm>
            <a:off x="361485" y="1505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BFE0E-1D39-4204-8C96-FDC43721D106}"/>
              </a:ext>
            </a:extLst>
          </p:cNvPr>
          <p:cNvSpPr txBox="1"/>
          <p:nvPr/>
        </p:nvSpPr>
        <p:spPr>
          <a:xfrm>
            <a:off x="361485" y="3212008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39138-F8D8-436A-969D-DCF4B1E237CA}"/>
              </a:ext>
            </a:extLst>
          </p:cNvPr>
          <p:cNvSpPr txBox="1"/>
          <p:nvPr/>
        </p:nvSpPr>
        <p:spPr>
          <a:xfrm>
            <a:off x="361485" y="4924075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0298B-4DB6-4CF0-BF51-02C1E71344A7}"/>
              </a:ext>
            </a:extLst>
          </p:cNvPr>
          <p:cNvSpPr txBox="1"/>
          <p:nvPr/>
        </p:nvSpPr>
        <p:spPr>
          <a:xfrm>
            <a:off x="2108178" y="1204497"/>
            <a:ext cx="7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Normal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Foot Drop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22B4F9-1905-49E5-85AC-1F00C2368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284" y="1153747"/>
            <a:ext cx="1966398" cy="1141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A5302-1E04-49B2-9F90-8614DD1EA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929" y="2938215"/>
            <a:ext cx="1966398" cy="11414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0BB0B8-EBA1-4B1D-8255-4E9E6F2EC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6929" y="4671529"/>
            <a:ext cx="1966398" cy="1141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1EEE86-FA56-4A8B-91A2-11E7A761F6E9}"/>
              </a:ext>
            </a:extLst>
          </p:cNvPr>
          <p:cNvSpPr txBox="1"/>
          <p:nvPr/>
        </p:nvSpPr>
        <p:spPr>
          <a:xfrm>
            <a:off x="141012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B1073-0A5A-44F7-B0CD-BD2D47689444}"/>
              </a:ext>
            </a:extLst>
          </p:cNvPr>
          <p:cNvSpPr txBox="1"/>
          <p:nvPr/>
        </p:nvSpPr>
        <p:spPr>
          <a:xfrm>
            <a:off x="3208115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E6E10-0263-453A-822C-248D38A8A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722"/>
              </p:ext>
            </p:extLst>
          </p:nvPr>
        </p:nvGraphicFramePr>
        <p:xfrm>
          <a:off x="7072698" y="913519"/>
          <a:ext cx="4862520" cy="51963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013">
                  <a:extLst>
                    <a:ext uri="{9D8B030D-6E8A-4147-A177-3AD203B41FA5}">
                      <a16:colId xmlns:a16="http://schemas.microsoft.com/office/drawing/2014/main" val="1804581189"/>
                    </a:ext>
                  </a:extLst>
                </a:gridCol>
                <a:gridCol w="1936217">
                  <a:extLst>
                    <a:ext uri="{9D8B030D-6E8A-4147-A177-3AD203B41FA5}">
                      <a16:colId xmlns:a16="http://schemas.microsoft.com/office/drawing/2014/main" val="145770680"/>
                    </a:ext>
                  </a:extLst>
                </a:gridCol>
                <a:gridCol w="2160290">
                  <a:extLst>
                    <a:ext uri="{9D8B030D-6E8A-4147-A177-3AD203B41FA5}">
                      <a16:colId xmlns:a16="http://schemas.microsoft.com/office/drawing/2014/main" val="3871816268"/>
                    </a:ext>
                  </a:extLst>
                </a:gridCol>
              </a:tblGrid>
              <a:tr h="384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37104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Ankle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ankle angle is lower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peak, higher than normal (around 40%-60%) then decline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Foot Drop: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Reduce to the valley (around 60%-70%) , lower than normal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000" dirty="0"/>
                        <a:t>Behave </a:t>
                      </a:r>
                      <a:r>
                        <a:rPr lang="en-US" sz="1000" dirty="0"/>
                        <a:t>less change than normal after the valley and generally lower than normal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94400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At </a:t>
                      </a:r>
                      <a:r>
                        <a:rPr lang="en-US" altLang="zh-CN" sz="1000" dirty="0"/>
                        <a:t>begin of stance phase</a:t>
                      </a:r>
                      <a:r>
                        <a:rPr lang="en-US" sz="1000" dirty="0"/>
                        <a:t>, the knee flexion angle is higher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Similar tendency as normal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then decline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Peak occurs as similar time as normal (around 70%-80%)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11162"/>
                  </a:ext>
                </a:extLst>
              </a:tr>
              <a:tr h="1603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Decline to the valley from beginning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Valley occurs around the switch from stance to swing (around 50%-60%)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000" dirty="0"/>
                        <a:t>Foot Drop: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000" dirty="0"/>
                        <a:t>Generally higher than normal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Increase to the peak (around 80%-90%) from switch then reduce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More change at the peak than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(the hip will rotate externally to avoid toe dragging during swing phase.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8347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C3827862-D160-4CF7-A9CE-E8537915B8CE}"/>
              </a:ext>
            </a:extLst>
          </p:cNvPr>
          <p:cNvSpPr txBox="1"/>
          <p:nvPr/>
        </p:nvSpPr>
        <p:spPr>
          <a:xfrm>
            <a:off x="956279" y="393454"/>
            <a:ext cx="767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Characterize Foot Drop Joint Angles from References</a:t>
            </a:r>
            <a:endParaRPr lang="en-US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114F39-6833-4DE7-9706-A5CC42B22D29}"/>
              </a:ext>
            </a:extLst>
          </p:cNvPr>
          <p:cNvCxnSpPr>
            <a:cxnSpLocks/>
          </p:cNvCxnSpPr>
          <p:nvPr/>
        </p:nvCxnSpPr>
        <p:spPr>
          <a:xfrm flipV="1">
            <a:off x="2127448" y="935809"/>
            <a:ext cx="0" cy="49354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8F75B5-1844-4B6A-B277-863FCE927436}"/>
              </a:ext>
            </a:extLst>
          </p:cNvPr>
          <p:cNvCxnSpPr>
            <a:cxnSpLocks/>
          </p:cNvCxnSpPr>
          <p:nvPr/>
        </p:nvCxnSpPr>
        <p:spPr>
          <a:xfrm flipV="1">
            <a:off x="4009058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EB1D18-1FDE-4C16-A93C-6924E41CE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88" y="1139009"/>
            <a:ext cx="1966398" cy="11414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D4CE8D-C3E2-4B47-BD66-C2F5D07A51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7988" y="2950730"/>
            <a:ext cx="1966398" cy="11414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8A2311-CF67-49C2-BCEE-3BED1F208D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88" y="4674828"/>
            <a:ext cx="1966398" cy="114146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20E009-B67F-40D5-9667-EBD6E51C351C}"/>
              </a:ext>
            </a:extLst>
          </p:cNvPr>
          <p:cNvCxnSpPr>
            <a:cxnSpLocks/>
          </p:cNvCxnSpPr>
          <p:nvPr/>
        </p:nvCxnSpPr>
        <p:spPr>
          <a:xfrm flipV="1">
            <a:off x="5798636" y="935809"/>
            <a:ext cx="0" cy="4996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F2A5CB-6147-4426-9F2A-BC6EEE71D710}"/>
              </a:ext>
            </a:extLst>
          </p:cNvPr>
          <p:cNvSpPr txBox="1"/>
          <p:nvPr/>
        </p:nvSpPr>
        <p:spPr>
          <a:xfrm>
            <a:off x="5205963" y="602311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94B0CF-426A-441D-AE6E-234BDE398A9D}"/>
              </a:ext>
            </a:extLst>
          </p:cNvPr>
          <p:cNvSpPr txBox="1"/>
          <p:nvPr/>
        </p:nvSpPr>
        <p:spPr>
          <a:xfrm>
            <a:off x="1168367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4ECA0-CE3A-4CBE-BDB7-3E34DEB3969A}"/>
              </a:ext>
            </a:extLst>
          </p:cNvPr>
          <p:cNvSpPr txBox="1"/>
          <p:nvPr/>
        </p:nvSpPr>
        <p:spPr>
          <a:xfrm>
            <a:off x="2124649" y="867785"/>
            <a:ext cx="16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210878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F3210-FD1A-437E-92C0-FAA16AF9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" y="913212"/>
            <a:ext cx="3150454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7445E8-D512-425A-BDFA-FCE84C4E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8" y="2739308"/>
            <a:ext cx="3150454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4B4CEC-A52A-455C-8A40-616B631E4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7" y="4536221"/>
            <a:ext cx="315045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5FFBC-0A6F-4972-83F0-2D571C24C9AB}"/>
              </a:ext>
            </a:extLst>
          </p:cNvPr>
          <p:cNvSpPr txBox="1"/>
          <p:nvPr/>
        </p:nvSpPr>
        <p:spPr>
          <a:xfrm>
            <a:off x="256782" y="1595337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B432-33E9-4A50-8031-9B901355D382}"/>
              </a:ext>
            </a:extLst>
          </p:cNvPr>
          <p:cNvSpPr txBox="1"/>
          <p:nvPr/>
        </p:nvSpPr>
        <p:spPr>
          <a:xfrm>
            <a:off x="256782" y="3511686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C0BC5-C8CE-400B-BA4A-80ADCA476AF6}"/>
              </a:ext>
            </a:extLst>
          </p:cNvPr>
          <p:cNvSpPr txBox="1"/>
          <p:nvPr/>
        </p:nvSpPr>
        <p:spPr>
          <a:xfrm>
            <a:off x="256782" y="5223753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3C4091-BA34-40B2-A084-579B5E9AD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628" y="932384"/>
            <a:ext cx="3150454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F87EE-4860-4642-90FF-899C4B6A7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273" y="2751753"/>
            <a:ext cx="3150454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91DEE-FB71-452E-97BA-F7AFA3108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273" y="4542519"/>
            <a:ext cx="3150454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2AF1F5-82AF-4A85-BBF5-C6DE60928E7D}"/>
              </a:ext>
            </a:extLst>
          </p:cNvPr>
          <p:cNvSpPr txBox="1"/>
          <p:nvPr/>
        </p:nvSpPr>
        <p:spPr>
          <a:xfrm>
            <a:off x="1617374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1 [1]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F272C-568F-4BD2-AE6F-AE4BF4195786}"/>
              </a:ext>
            </a:extLst>
          </p:cNvPr>
          <p:cNvSpPr txBox="1"/>
          <p:nvPr/>
        </p:nvSpPr>
        <p:spPr>
          <a:xfrm>
            <a:off x="4606154" y="6322792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2 [2]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2719A8-9E9E-4E7A-BB86-2DC2944F1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594" y="1050269"/>
            <a:ext cx="3150454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75F422-2437-4701-B267-88F853F834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2594" y="2792189"/>
            <a:ext cx="3150454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C0C94-4F70-4056-A28A-91B1B3322B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594" y="4620989"/>
            <a:ext cx="3150454" cy="1828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AA8B2-970C-4249-B98E-DA923DA37BD2}"/>
              </a:ext>
            </a:extLst>
          </p:cNvPr>
          <p:cNvSpPr txBox="1"/>
          <p:nvPr/>
        </p:nvSpPr>
        <p:spPr>
          <a:xfrm>
            <a:off x="7466742" y="639259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3  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556F-B37E-4403-8A1D-10D7633D9DB4}"/>
              </a:ext>
            </a:extLst>
          </p:cNvPr>
          <p:cNvSpPr txBox="1"/>
          <p:nvPr/>
        </p:nvSpPr>
        <p:spPr>
          <a:xfrm>
            <a:off x="956281" y="393454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Simulation Result II: </a:t>
            </a:r>
            <a:r>
              <a:rPr lang="en-US" b="1" dirty="0"/>
              <a:t>Reference Joint Angles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E8F62-5818-485B-B63B-CA31E8414DB4}"/>
              </a:ext>
            </a:extLst>
          </p:cNvPr>
          <p:cNvSpPr txBox="1"/>
          <p:nvPr/>
        </p:nvSpPr>
        <p:spPr>
          <a:xfrm>
            <a:off x="9517651" y="1113626"/>
            <a:ext cx="2753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</a:t>
            </a:r>
            <a:r>
              <a:rPr lang="en-US" sz="1000" b="1" dirty="0"/>
              <a:t> </a:t>
            </a:r>
            <a:r>
              <a:rPr lang="en-US" sz="1000" dirty="0"/>
              <a:t>Winters, T. F., J. R. Gage, and R. Hicks. "Gait patterns in spastic hemiplegia in children and young adults." </a:t>
            </a:r>
            <a:r>
              <a:rPr lang="en-US" sz="1000" i="1" dirty="0"/>
              <a:t>J Bone Joint Surg Am</a:t>
            </a:r>
            <a:r>
              <a:rPr lang="en-US" sz="1000" dirty="0"/>
              <a:t>69.3 (1987): 437-441.</a:t>
            </a:r>
          </a:p>
          <a:p>
            <a:r>
              <a:rPr lang="en-US" sz="1000" dirty="0"/>
              <a:t>[2]  </a:t>
            </a:r>
            <a:r>
              <a:rPr lang="en-US" sz="1000" dirty="0" err="1"/>
              <a:t>Matinmanesh</a:t>
            </a:r>
            <a:r>
              <a:rPr lang="en-US" sz="1000" dirty="0"/>
              <a:t>, Ali, and </a:t>
            </a:r>
            <a:r>
              <a:rPr lang="en-US" sz="1000" dirty="0" err="1"/>
              <a:t>Mohammadreza</a:t>
            </a:r>
            <a:r>
              <a:rPr lang="en-US" sz="1000" dirty="0"/>
              <a:t> </a:t>
            </a:r>
            <a:r>
              <a:rPr lang="en-US" sz="1000" dirty="0" err="1"/>
              <a:t>Mallakzadeh</a:t>
            </a:r>
            <a:r>
              <a:rPr lang="en-US" sz="1000" dirty="0"/>
              <a:t>. "Inverse kinetic and kinematic analysis of drop-foot patient's walking." </a:t>
            </a:r>
            <a:r>
              <a:rPr lang="en-US" sz="1000" i="1" dirty="0"/>
              <a:t>E-Health and Bioengineering Conference (EHB), 2011</a:t>
            </a:r>
            <a:r>
              <a:rPr lang="en-US" sz="1000" dirty="0"/>
              <a:t>. IEEE, 2011.</a:t>
            </a:r>
          </a:p>
          <a:p>
            <a:r>
              <a:rPr lang="en-US" sz="1000" dirty="0"/>
              <a:t>[3] Simonsen, Erik B., et al. "Redistribution of joint moments during walking in patients with drop-foot." Clinical Biomechanics 25.9 (2010): 949-952.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60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947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2</cp:revision>
  <dcterms:created xsi:type="dcterms:W3CDTF">2019-02-11T23:24:19Z</dcterms:created>
  <dcterms:modified xsi:type="dcterms:W3CDTF">2019-02-15T18:37:44Z</dcterms:modified>
</cp:coreProperties>
</file>