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58" r:id="rId22"/>
    <p:sldId id="259" r:id="rId23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5" autoAdjust="0"/>
    <p:restoredTop sz="83032" autoAdjust="0"/>
  </p:normalViewPr>
  <p:slideViewPr>
    <p:cSldViewPr>
      <p:cViewPr varScale="1">
        <p:scale>
          <a:sx n="80" d="100"/>
          <a:sy n="80" d="100"/>
        </p:scale>
        <p:origin x="-13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7103C5-A3C1-4E11-A518-2A7AD4E23773}" type="datetimeFigureOut">
              <a:rPr lang="zh-CN" altLang="en-US" smtClean="0"/>
              <a:pPr/>
              <a:t>2013/10/6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r>
              <a:rPr lang="en-US" altLang="zh-CN" smtClean="0"/>
              <a:t>DATAGURU</a:t>
            </a:r>
            <a:r>
              <a:rPr lang="zh-CN" altLang="en-US" smtClean="0"/>
              <a:t>专业数据分析网站 王涛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B341340-3F50-4F77-A5D1-3FC1960D8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117FE07-9B99-4CCB-9368-ACD60FFCEC7D}" type="datetimeFigureOut">
              <a:rPr lang="zh-CN" altLang="en-US" smtClean="0"/>
              <a:pPr/>
              <a:t>2013/10/6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r>
              <a:rPr lang="en-US" altLang="zh-CN" smtClean="0"/>
              <a:t>DATAGURU</a:t>
            </a:r>
            <a:r>
              <a:rPr lang="zh-CN" altLang="en-US" smtClean="0"/>
              <a:t>专业数据分析网站 王涛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FD1789F-C546-4DDC-8E78-10E314E033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DATAGURU</a:t>
            </a:r>
            <a:r>
              <a:rPr lang="zh-CN" altLang="en-US" smtClean="0"/>
              <a:t>专业数据分析网站 王涛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1789F-C546-4DDC-8E78-10E314E0338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1789F-C546-4DDC-8E78-10E314E03389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DATAGURU</a:t>
            </a:r>
            <a:r>
              <a:rPr lang="zh-CN" altLang="en-US" smtClean="0"/>
              <a:t>专业数据分析网站 王涛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1789F-C546-4DDC-8E78-10E314E03389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DATAGURU</a:t>
            </a:r>
            <a:r>
              <a:rPr lang="zh-CN" altLang="en-US" smtClean="0"/>
              <a:t>专业数据分析网站 王涛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1789F-C546-4DDC-8E78-10E314E03389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DATAGURU</a:t>
            </a:r>
            <a:r>
              <a:rPr lang="zh-CN" altLang="en-US" smtClean="0"/>
              <a:t>专业数据分析网站 王涛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1789F-C546-4DDC-8E78-10E314E03389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DATAGURU</a:t>
            </a:r>
            <a:r>
              <a:rPr lang="zh-CN" altLang="en-US" smtClean="0"/>
              <a:t>专业数据分析网站 王涛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1789F-C546-4DDC-8E78-10E314E03389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DATAGURU</a:t>
            </a:r>
            <a:r>
              <a:rPr lang="zh-CN" altLang="en-US" smtClean="0"/>
              <a:t>专业数据分析网站 王涛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1789F-C546-4DDC-8E78-10E314E03389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DATAGURU</a:t>
            </a:r>
            <a:r>
              <a:rPr lang="zh-CN" altLang="en-US" smtClean="0"/>
              <a:t>专业数据分析网站 王涛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1789F-C546-4DDC-8E78-10E314E03389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DATAGURU</a:t>
            </a:r>
            <a:r>
              <a:rPr lang="zh-CN" altLang="en-US" smtClean="0"/>
              <a:t>专业数据分析网站 王涛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1789F-C546-4DDC-8E78-10E314E03389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DATAGURU</a:t>
            </a:r>
            <a:r>
              <a:rPr lang="zh-CN" altLang="en-US" smtClean="0"/>
              <a:t>专业数据分析网站 王涛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1789F-C546-4DDC-8E78-10E314E03389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DATAGURU</a:t>
            </a:r>
            <a:r>
              <a:rPr lang="zh-CN" altLang="en-US" smtClean="0"/>
              <a:t>专业数据分析网站 王涛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1789F-C546-4DDC-8E78-10E314E03389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DATAGURU</a:t>
            </a:r>
            <a:r>
              <a:rPr lang="zh-CN" altLang="en-US" smtClean="0"/>
              <a:t>专业数据分析网站 王涛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1789F-C546-4DDC-8E78-10E314E03389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DATAGURU</a:t>
            </a:r>
            <a:r>
              <a:rPr lang="zh-CN" altLang="en-US" smtClean="0"/>
              <a:t>专业数据分析网站 王涛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1789F-C546-4DDC-8E78-10E314E03389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DATAGURU</a:t>
            </a:r>
            <a:r>
              <a:rPr lang="zh-CN" altLang="en-US" smtClean="0"/>
              <a:t>专业数据分析网站 王涛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DATAGURU</a:t>
            </a:r>
            <a:r>
              <a:rPr lang="zh-CN" altLang="en-US" smtClean="0"/>
              <a:t>专业数据分析网站 王涛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1789F-C546-4DDC-8E78-10E314E0338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1789F-C546-4DDC-8E78-10E314E03389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DATAGURU</a:t>
            </a:r>
            <a:r>
              <a:rPr lang="zh-CN" altLang="en-US" smtClean="0"/>
              <a:t>专业数据分析网站 王涛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1789F-C546-4DDC-8E78-10E314E03389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DATAGURU</a:t>
            </a:r>
            <a:r>
              <a:rPr lang="zh-CN" altLang="en-US" smtClean="0"/>
              <a:t>专业数据分析网站 王涛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1789F-C546-4DDC-8E78-10E314E03389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DATAGURU</a:t>
            </a:r>
            <a:r>
              <a:rPr lang="zh-CN" altLang="en-US" smtClean="0"/>
              <a:t>专业数据分析网站 王涛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1789F-C546-4DDC-8E78-10E314E03389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DATAGURU</a:t>
            </a:r>
            <a:r>
              <a:rPr lang="zh-CN" altLang="en-US" smtClean="0"/>
              <a:t>专业数据分析网站 王涛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1789F-C546-4DDC-8E78-10E314E03389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DATAGURU</a:t>
            </a:r>
            <a:r>
              <a:rPr lang="zh-CN" altLang="en-US" smtClean="0"/>
              <a:t>专业数据分析网站 王涛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1789F-C546-4DDC-8E78-10E314E03389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DATAGURU</a:t>
            </a:r>
            <a:r>
              <a:rPr lang="zh-CN" altLang="en-US" smtClean="0"/>
              <a:t>专业数据分析网站 王涛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1789F-C546-4DDC-8E78-10E314E03389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DATAGURU</a:t>
            </a:r>
            <a:r>
              <a:rPr lang="zh-CN" altLang="en-US" smtClean="0"/>
              <a:t>专业数据分析网站 王涛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6880-C143-494E-A2E5-E10DD747ADB8}" type="datetime1">
              <a:rPr lang="zh-CN" altLang="en-US" smtClean="0"/>
              <a:pPr/>
              <a:t>2013/10/6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045-5088-4074-97D8-55E13982C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AF8D-DBD0-4FD9-9343-6F893A67662E}" type="datetime1">
              <a:rPr lang="zh-CN" altLang="en-US" smtClean="0"/>
              <a:pPr/>
              <a:t>2013/10/6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045-5088-4074-97D8-55E13982C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FC65-F30A-4D10-A668-7F33FA7D76E5}" type="datetime1">
              <a:rPr lang="zh-CN" altLang="en-US" smtClean="0"/>
              <a:pPr/>
              <a:t>2013/10/6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045-5088-4074-97D8-55E13982C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F064-66D4-4E86-A1C9-753AF492DF8B}" type="datetime1">
              <a:rPr lang="zh-CN" altLang="en-US" smtClean="0"/>
              <a:pPr/>
              <a:t>2013/10/6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045-5088-4074-97D8-55E13982C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14F4-32B6-4E1A-A3B2-32A9566C9A3A}" type="datetime1">
              <a:rPr lang="zh-CN" altLang="en-US" smtClean="0"/>
              <a:pPr/>
              <a:t>2013/10/6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045-5088-4074-97D8-55E13982C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A4C8-F1F0-4933-AC74-7AE9E8E17B71}" type="datetime1">
              <a:rPr lang="zh-CN" altLang="en-US" smtClean="0"/>
              <a:pPr/>
              <a:t>2013/10/6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045-5088-4074-97D8-55E13982C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BBCD-D798-488D-B065-AF4591253D8D}" type="datetime1">
              <a:rPr lang="zh-CN" altLang="en-US" smtClean="0"/>
              <a:pPr/>
              <a:t>2013/10/6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045-5088-4074-97D8-55E13982C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5947-C813-4931-9340-01A21CF3B1D8}" type="datetime1">
              <a:rPr lang="zh-CN" altLang="en-US" smtClean="0"/>
              <a:pPr/>
              <a:t>2013/10/6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045-5088-4074-97D8-55E13982C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C7C9-8C7C-48D2-A862-29ED78475F3D}" type="datetime1">
              <a:rPr lang="zh-CN" altLang="en-US" smtClean="0"/>
              <a:pPr/>
              <a:t>2013/10/6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045-5088-4074-97D8-55E13982C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C7DC-77F8-4B79-B921-E5B195C90FDD}" type="datetime1">
              <a:rPr lang="zh-CN" altLang="en-US" smtClean="0"/>
              <a:pPr/>
              <a:t>2013/10/6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045-5088-4074-97D8-55E13982C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CE25-1CD1-4E06-AB72-3DC6D6259BF6}" type="datetime1">
              <a:rPr lang="zh-CN" altLang="en-US" smtClean="0"/>
              <a:pPr/>
              <a:t>2013/10/6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045-5088-4074-97D8-55E13982C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CB53B-FA1A-4BA8-91E1-D9BC4F7E1FED}" type="datetime1">
              <a:rPr lang="zh-CN" altLang="en-US" smtClean="0"/>
              <a:pPr/>
              <a:t>2013/10/6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0F045-5088-4074-97D8-55E13982C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697" y="4248720"/>
            <a:ext cx="6400800" cy="83894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数据库引擎开发 第</a:t>
            </a:r>
            <a:r>
              <a:rPr lang="en-US" altLang="zh-CN" dirty="0" smtClean="0">
                <a:solidFill>
                  <a:schemeClr val="tx1"/>
                </a:solidFill>
              </a:rPr>
              <a:t>14</a:t>
            </a:r>
            <a:r>
              <a:rPr lang="zh-CN" altLang="en-US" dirty="0" smtClean="0">
                <a:solidFill>
                  <a:schemeClr val="tx1"/>
                </a:solidFill>
              </a:rPr>
              <a:t>周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04664"/>
            <a:ext cx="16573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AutoShape 4" descr="http://t3.baidu.com/it/u=1142751324,1250676545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t3.baidu.com/it/u=1142751324,1250676545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2492896"/>
            <a:ext cx="14382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0" y="6165304"/>
            <a:ext cx="9144000" cy="626586"/>
            <a:chOff x="0" y="6165304"/>
            <a:chExt cx="9144000" cy="626586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995936" y="6165304"/>
              <a:ext cx="1368152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accent1"/>
                  </a:solidFill>
                </a:rPr>
                <a:t>2013-07-20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552" y="6453336"/>
              <a:ext cx="3240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</a:rPr>
                <a:t>DATAGURU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专业数据分析网站 王涛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045-5088-4074-97D8-55E13982C7E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课程回顾</a:t>
            </a:r>
            <a:endParaRPr lang="zh-CN" altLang="en-US" sz="36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第五课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通讯协议</a:t>
            </a:r>
            <a:endParaRPr lang="en-US" altLang="zh-CN" dirty="0" smtClean="0"/>
          </a:p>
          <a:p>
            <a:r>
              <a:rPr lang="zh-CN" altLang="en-US" dirty="0" smtClean="0"/>
              <a:t>重点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通讯协议设计理念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UTF-8</a:t>
            </a:r>
            <a:endParaRPr lang="zh-CN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045-5088-4074-97D8-55E13982C7E5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2" name="Group 11"/>
          <p:cNvGrpSpPr/>
          <p:nvPr/>
        </p:nvGrpSpPr>
        <p:grpSpPr>
          <a:xfrm>
            <a:off x="0" y="620688"/>
            <a:ext cx="9144000" cy="6171202"/>
            <a:chOff x="0" y="620688"/>
            <a:chExt cx="9144000" cy="6171202"/>
          </a:xfrm>
        </p:grpSpPr>
        <p:grpSp>
          <p:nvGrpSpPr>
            <p:cNvPr id="3" name="Group 6"/>
            <p:cNvGrpSpPr/>
            <p:nvPr/>
          </p:nvGrpSpPr>
          <p:grpSpPr>
            <a:xfrm>
              <a:off x="0" y="6165304"/>
              <a:ext cx="9144000" cy="626586"/>
              <a:chOff x="0" y="6165304"/>
              <a:chExt cx="9144000" cy="626586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3995936" y="6165304"/>
                <a:ext cx="1368152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accent1"/>
                    </a:solidFill>
                  </a:rPr>
                  <a:t>2013-07-20</a:t>
                </a:r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9552" y="6453336"/>
                <a:ext cx="32403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DATAGURU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专业数据分析网站 王涛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48264" y="620688"/>
              <a:ext cx="16573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1772816"/>
            <a:ext cx="331307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课程回顾</a:t>
            </a:r>
            <a:endParaRPr lang="zh-CN" altLang="en-US" sz="36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第六课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</a:t>
            </a:r>
            <a:r>
              <a:rPr lang="en-US" altLang="zh-CN" dirty="0" smtClean="0"/>
              <a:t>+</a:t>
            </a:r>
            <a:r>
              <a:rPr lang="zh-CN" altLang="en-US" dirty="0" smtClean="0"/>
              <a:t>磁盘</a:t>
            </a:r>
            <a:endParaRPr lang="en-US" altLang="zh-CN" dirty="0" smtClean="0"/>
          </a:p>
          <a:p>
            <a:r>
              <a:rPr lang="zh-CN" altLang="en-US" dirty="0" smtClean="0"/>
              <a:t>重点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磁</a:t>
            </a:r>
            <a:r>
              <a:rPr lang="zh-CN" altLang="en-US" dirty="0" smtClean="0"/>
              <a:t>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文件系</a:t>
            </a:r>
            <a:r>
              <a:rPr lang="zh-CN" altLang="en-US" dirty="0" smtClean="0"/>
              <a:t>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内存映射</a:t>
            </a:r>
            <a:endParaRPr lang="zh-CN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045-5088-4074-97D8-55E13982C7E5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2" name="Group 11"/>
          <p:cNvGrpSpPr/>
          <p:nvPr/>
        </p:nvGrpSpPr>
        <p:grpSpPr>
          <a:xfrm>
            <a:off x="0" y="620688"/>
            <a:ext cx="9144000" cy="6171202"/>
            <a:chOff x="0" y="620688"/>
            <a:chExt cx="9144000" cy="6171202"/>
          </a:xfrm>
        </p:grpSpPr>
        <p:grpSp>
          <p:nvGrpSpPr>
            <p:cNvPr id="3" name="Group 6"/>
            <p:cNvGrpSpPr/>
            <p:nvPr/>
          </p:nvGrpSpPr>
          <p:grpSpPr>
            <a:xfrm>
              <a:off x="0" y="6165304"/>
              <a:ext cx="9144000" cy="626586"/>
              <a:chOff x="0" y="6165304"/>
              <a:chExt cx="9144000" cy="626586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3995936" y="6165304"/>
                <a:ext cx="1368152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accent1"/>
                    </a:solidFill>
                  </a:rPr>
                  <a:t>2013-07-20</a:t>
                </a:r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9552" y="6453336"/>
                <a:ext cx="32403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DATAGURU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专业数据分析网站 王涛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48264" y="620688"/>
              <a:ext cx="16573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772816"/>
            <a:ext cx="23907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3284984"/>
            <a:ext cx="21431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课程回顾</a:t>
            </a:r>
            <a:endParaRPr lang="zh-CN" altLang="en-US" sz="36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第七课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数据存储模型</a:t>
            </a:r>
            <a:endParaRPr lang="en-US" altLang="zh-CN" dirty="0" smtClean="0"/>
          </a:p>
          <a:p>
            <a:r>
              <a:rPr lang="zh-CN" altLang="en-US" dirty="0" smtClean="0"/>
              <a:t>重点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</a:t>
            </a:r>
            <a:r>
              <a:rPr lang="zh-CN" altLang="en-US" dirty="0" smtClean="0"/>
              <a:t>储模型设计与实现</a:t>
            </a:r>
            <a:endParaRPr lang="zh-CN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045-5088-4074-97D8-55E13982C7E5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2" name="Group 11"/>
          <p:cNvGrpSpPr/>
          <p:nvPr/>
        </p:nvGrpSpPr>
        <p:grpSpPr>
          <a:xfrm>
            <a:off x="0" y="620688"/>
            <a:ext cx="9144000" cy="6171202"/>
            <a:chOff x="0" y="620688"/>
            <a:chExt cx="9144000" cy="6171202"/>
          </a:xfrm>
        </p:grpSpPr>
        <p:grpSp>
          <p:nvGrpSpPr>
            <p:cNvPr id="3" name="Group 6"/>
            <p:cNvGrpSpPr/>
            <p:nvPr/>
          </p:nvGrpSpPr>
          <p:grpSpPr>
            <a:xfrm>
              <a:off x="0" y="6165304"/>
              <a:ext cx="9144000" cy="626586"/>
              <a:chOff x="0" y="6165304"/>
              <a:chExt cx="9144000" cy="626586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3995936" y="6165304"/>
                <a:ext cx="1368152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accent1"/>
                    </a:solidFill>
                  </a:rPr>
                  <a:t>2013-07-20</a:t>
                </a:r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9552" y="6453336"/>
                <a:ext cx="32403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DATAGURU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专业数据分析网站 王涛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48264" y="620688"/>
              <a:ext cx="16573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1772816"/>
            <a:ext cx="310668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课程回顾</a:t>
            </a:r>
            <a:endParaRPr lang="zh-CN" altLang="en-US" sz="36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第八课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数据操作</a:t>
            </a:r>
            <a:endParaRPr lang="en-US" altLang="zh-CN" dirty="0" smtClean="0"/>
          </a:p>
          <a:p>
            <a:r>
              <a:rPr lang="zh-CN" altLang="en-US" dirty="0" smtClean="0"/>
              <a:t>重点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增删</a:t>
            </a:r>
            <a:r>
              <a:rPr lang="zh-CN" altLang="en-US" dirty="0" smtClean="0"/>
              <a:t>查逻辑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Gdb</a:t>
            </a:r>
            <a:r>
              <a:rPr lang="zh-CN" altLang="en-US" dirty="0" smtClean="0"/>
              <a:t>调试</a:t>
            </a:r>
            <a:endParaRPr lang="zh-CN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045-5088-4074-97D8-55E13982C7E5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2" name="Group 11"/>
          <p:cNvGrpSpPr/>
          <p:nvPr/>
        </p:nvGrpSpPr>
        <p:grpSpPr>
          <a:xfrm>
            <a:off x="0" y="620688"/>
            <a:ext cx="9144000" cy="6171202"/>
            <a:chOff x="0" y="620688"/>
            <a:chExt cx="9144000" cy="6171202"/>
          </a:xfrm>
        </p:grpSpPr>
        <p:grpSp>
          <p:nvGrpSpPr>
            <p:cNvPr id="3" name="Group 6"/>
            <p:cNvGrpSpPr/>
            <p:nvPr/>
          </p:nvGrpSpPr>
          <p:grpSpPr>
            <a:xfrm>
              <a:off x="0" y="6165304"/>
              <a:ext cx="9144000" cy="626586"/>
              <a:chOff x="0" y="6165304"/>
              <a:chExt cx="9144000" cy="626586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3995936" y="6165304"/>
                <a:ext cx="1368152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accent1"/>
                    </a:solidFill>
                  </a:rPr>
                  <a:t>2013-07-20</a:t>
                </a:r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9552" y="6453336"/>
                <a:ext cx="32403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DATAGURU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专业数据分析网站 王涛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48264" y="620688"/>
              <a:ext cx="16573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1628800"/>
            <a:ext cx="4392488" cy="306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课程回顾</a:t>
            </a:r>
            <a:endParaRPr lang="zh-CN" altLang="en-US" sz="36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第九课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索引</a:t>
            </a:r>
            <a:endParaRPr lang="en-US" altLang="zh-CN" dirty="0" smtClean="0"/>
          </a:p>
          <a:p>
            <a:r>
              <a:rPr lang="zh-CN" altLang="en-US" dirty="0" smtClean="0"/>
              <a:t>重点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散</a:t>
            </a:r>
            <a:r>
              <a:rPr lang="zh-CN" altLang="en-US" dirty="0" smtClean="0"/>
              <a:t>列索引</a:t>
            </a:r>
            <a:endParaRPr lang="zh-CN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045-5088-4074-97D8-55E13982C7E5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2" name="Group 11"/>
          <p:cNvGrpSpPr/>
          <p:nvPr/>
        </p:nvGrpSpPr>
        <p:grpSpPr>
          <a:xfrm>
            <a:off x="0" y="620688"/>
            <a:ext cx="9144000" cy="6171202"/>
            <a:chOff x="0" y="620688"/>
            <a:chExt cx="9144000" cy="6171202"/>
          </a:xfrm>
        </p:grpSpPr>
        <p:grpSp>
          <p:nvGrpSpPr>
            <p:cNvPr id="3" name="Group 6"/>
            <p:cNvGrpSpPr/>
            <p:nvPr/>
          </p:nvGrpSpPr>
          <p:grpSpPr>
            <a:xfrm>
              <a:off x="0" y="6165304"/>
              <a:ext cx="9144000" cy="626586"/>
              <a:chOff x="0" y="6165304"/>
              <a:chExt cx="9144000" cy="626586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3995936" y="6165304"/>
                <a:ext cx="1368152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accent1"/>
                    </a:solidFill>
                  </a:rPr>
                  <a:t>2013-07-20</a:t>
                </a:r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9552" y="6453336"/>
                <a:ext cx="32403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DATAGURU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专业数据分析网站 王涛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48264" y="620688"/>
              <a:ext cx="16573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1484784"/>
            <a:ext cx="5315972" cy="380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课程回顾</a:t>
            </a:r>
            <a:endParaRPr lang="zh-CN" altLang="en-US" sz="36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第十课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</a:t>
            </a:r>
            <a:r>
              <a:rPr lang="zh-CN" altLang="en-US" dirty="0" smtClean="0"/>
              <a:t>库原理介绍</a:t>
            </a:r>
            <a:endParaRPr lang="en-US" altLang="zh-CN" dirty="0" smtClean="0"/>
          </a:p>
          <a:p>
            <a:r>
              <a:rPr lang="zh-CN" altLang="en-US" dirty="0" smtClean="0"/>
              <a:t>重点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日</a:t>
            </a:r>
            <a:r>
              <a:rPr lang="zh-CN" altLang="en-US" dirty="0" smtClean="0"/>
              <a:t>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SQL</a:t>
            </a:r>
            <a:r>
              <a:rPr lang="zh-CN" altLang="en-US" dirty="0" smtClean="0"/>
              <a:t>解析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</a:t>
            </a:r>
            <a:r>
              <a:rPr lang="zh-CN" altLang="en-US" dirty="0" smtClean="0"/>
              <a:t>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排序</a:t>
            </a:r>
            <a:endParaRPr lang="zh-CN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045-5088-4074-97D8-55E13982C7E5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2" name="Group 11"/>
          <p:cNvGrpSpPr/>
          <p:nvPr/>
        </p:nvGrpSpPr>
        <p:grpSpPr>
          <a:xfrm>
            <a:off x="0" y="620688"/>
            <a:ext cx="9144000" cy="6171202"/>
            <a:chOff x="0" y="620688"/>
            <a:chExt cx="9144000" cy="6171202"/>
          </a:xfrm>
        </p:grpSpPr>
        <p:grpSp>
          <p:nvGrpSpPr>
            <p:cNvPr id="3" name="Group 6"/>
            <p:cNvGrpSpPr/>
            <p:nvPr/>
          </p:nvGrpSpPr>
          <p:grpSpPr>
            <a:xfrm>
              <a:off x="0" y="6165304"/>
              <a:ext cx="9144000" cy="626586"/>
              <a:chOff x="0" y="6165304"/>
              <a:chExt cx="9144000" cy="626586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3995936" y="6165304"/>
                <a:ext cx="1368152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accent1"/>
                    </a:solidFill>
                  </a:rPr>
                  <a:t>2013-07-20</a:t>
                </a:r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9552" y="6453336"/>
                <a:ext cx="32403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DATAGURU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专业数据分析网站 王涛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48264" y="620688"/>
              <a:ext cx="16573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1844824"/>
            <a:ext cx="4896544" cy="3637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课程回顾</a:t>
            </a:r>
            <a:endParaRPr lang="zh-CN" altLang="en-US" sz="36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第十一课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驱动</a:t>
            </a:r>
            <a:endParaRPr lang="en-US" altLang="zh-CN" dirty="0" smtClean="0"/>
          </a:p>
          <a:p>
            <a:r>
              <a:rPr lang="zh-CN" altLang="en-US" dirty="0" smtClean="0"/>
              <a:t>重点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ODBC/JDBC</a:t>
            </a:r>
            <a:r>
              <a:rPr lang="zh-CN" altLang="en-US" dirty="0" smtClean="0"/>
              <a:t>驱动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驱动实现</a:t>
            </a:r>
            <a:endParaRPr lang="zh-CN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045-5088-4074-97D8-55E13982C7E5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2" name="Group 11"/>
          <p:cNvGrpSpPr/>
          <p:nvPr/>
        </p:nvGrpSpPr>
        <p:grpSpPr>
          <a:xfrm>
            <a:off x="0" y="620688"/>
            <a:ext cx="9144000" cy="6171202"/>
            <a:chOff x="0" y="620688"/>
            <a:chExt cx="9144000" cy="6171202"/>
          </a:xfrm>
        </p:grpSpPr>
        <p:grpSp>
          <p:nvGrpSpPr>
            <p:cNvPr id="3" name="Group 6"/>
            <p:cNvGrpSpPr/>
            <p:nvPr/>
          </p:nvGrpSpPr>
          <p:grpSpPr>
            <a:xfrm>
              <a:off x="0" y="6165304"/>
              <a:ext cx="9144000" cy="626586"/>
              <a:chOff x="0" y="6165304"/>
              <a:chExt cx="9144000" cy="626586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3995936" y="6165304"/>
                <a:ext cx="1368152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accent1"/>
                    </a:solidFill>
                  </a:rPr>
                  <a:t>2013-07-20</a:t>
                </a:r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9552" y="6453336"/>
                <a:ext cx="32403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DATAGURU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专业数据分析网站 王涛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48264" y="620688"/>
              <a:ext cx="16573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772816"/>
            <a:ext cx="3888432" cy="233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课程回顾</a:t>
            </a:r>
            <a:endParaRPr lang="zh-CN" altLang="en-US" sz="36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第十二课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监控</a:t>
            </a:r>
            <a:endParaRPr lang="en-US" altLang="zh-CN" dirty="0" smtClean="0"/>
          </a:p>
          <a:p>
            <a:r>
              <a:rPr lang="zh-CN" altLang="en-US" dirty="0" smtClean="0"/>
              <a:t>重点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性能诊</a:t>
            </a:r>
            <a:r>
              <a:rPr lang="zh-CN" altLang="en-US" dirty="0" smtClean="0"/>
              <a:t>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</a:t>
            </a:r>
            <a:r>
              <a:rPr lang="zh-CN" altLang="en-US" dirty="0" smtClean="0"/>
              <a:t>能</a:t>
            </a:r>
            <a:r>
              <a:rPr lang="zh-CN" altLang="en-US" dirty="0" smtClean="0"/>
              <a:t>调优</a:t>
            </a:r>
            <a:endParaRPr lang="zh-CN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045-5088-4074-97D8-55E13982C7E5}" type="slidenum">
              <a:rPr lang="zh-CN" altLang="en-US" smtClean="0"/>
              <a:pPr/>
              <a:t>17</a:t>
            </a:fld>
            <a:endParaRPr lang="zh-CN" altLang="en-US"/>
          </a:p>
        </p:txBody>
      </p:sp>
      <p:grpSp>
        <p:nvGrpSpPr>
          <p:cNvPr id="2" name="Group 11"/>
          <p:cNvGrpSpPr/>
          <p:nvPr/>
        </p:nvGrpSpPr>
        <p:grpSpPr>
          <a:xfrm>
            <a:off x="0" y="620688"/>
            <a:ext cx="9144000" cy="6171202"/>
            <a:chOff x="0" y="620688"/>
            <a:chExt cx="9144000" cy="6171202"/>
          </a:xfrm>
        </p:grpSpPr>
        <p:grpSp>
          <p:nvGrpSpPr>
            <p:cNvPr id="3" name="Group 6"/>
            <p:cNvGrpSpPr/>
            <p:nvPr/>
          </p:nvGrpSpPr>
          <p:grpSpPr>
            <a:xfrm>
              <a:off x="0" y="6165304"/>
              <a:ext cx="9144000" cy="626586"/>
              <a:chOff x="0" y="6165304"/>
              <a:chExt cx="9144000" cy="626586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3995936" y="6165304"/>
                <a:ext cx="1368152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accent1"/>
                    </a:solidFill>
                  </a:rPr>
                  <a:t>2013-07-20</a:t>
                </a:r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9552" y="6453336"/>
                <a:ext cx="32403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DATAGURU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专业数据分析网站 王涛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48264" y="620688"/>
              <a:ext cx="16573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1340768"/>
            <a:ext cx="4283634" cy="3953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课程回顾</a:t>
            </a:r>
            <a:endParaRPr lang="zh-CN" altLang="en-US" sz="36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第十三课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zh-CN" altLang="en-US" dirty="0" smtClean="0"/>
              <a:t>重点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自动化测试框架</a:t>
            </a:r>
            <a:endParaRPr lang="zh-CN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045-5088-4074-97D8-55E13982C7E5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2" name="Group 11"/>
          <p:cNvGrpSpPr/>
          <p:nvPr/>
        </p:nvGrpSpPr>
        <p:grpSpPr>
          <a:xfrm>
            <a:off x="0" y="620688"/>
            <a:ext cx="9144000" cy="6171202"/>
            <a:chOff x="0" y="620688"/>
            <a:chExt cx="9144000" cy="6171202"/>
          </a:xfrm>
        </p:grpSpPr>
        <p:grpSp>
          <p:nvGrpSpPr>
            <p:cNvPr id="3" name="Group 6"/>
            <p:cNvGrpSpPr/>
            <p:nvPr/>
          </p:nvGrpSpPr>
          <p:grpSpPr>
            <a:xfrm>
              <a:off x="0" y="6165304"/>
              <a:ext cx="9144000" cy="626586"/>
              <a:chOff x="0" y="6165304"/>
              <a:chExt cx="9144000" cy="626586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3995936" y="6165304"/>
                <a:ext cx="1368152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accent1"/>
                    </a:solidFill>
                  </a:rPr>
                  <a:t>2013-07-20</a:t>
                </a:r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9552" y="6453336"/>
                <a:ext cx="32403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DATAGURU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专业数据分析网站 王涛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48264" y="620688"/>
              <a:ext cx="16573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1844823"/>
            <a:ext cx="3096344" cy="2948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课程回顾</a:t>
            </a:r>
            <a:endParaRPr lang="zh-CN" altLang="en-US" sz="36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第十四课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重点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驱动编写应用程序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</a:t>
            </a:r>
            <a:r>
              <a:rPr lang="zh-CN" altLang="en-US" dirty="0" smtClean="0"/>
              <a:t>接和监控数据库</a:t>
            </a:r>
            <a:endParaRPr lang="zh-CN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045-5088-4074-97D8-55E13982C7E5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2" name="Group 11"/>
          <p:cNvGrpSpPr/>
          <p:nvPr/>
        </p:nvGrpSpPr>
        <p:grpSpPr>
          <a:xfrm>
            <a:off x="0" y="620688"/>
            <a:ext cx="9144000" cy="6171202"/>
            <a:chOff x="0" y="620688"/>
            <a:chExt cx="9144000" cy="6171202"/>
          </a:xfrm>
        </p:grpSpPr>
        <p:grpSp>
          <p:nvGrpSpPr>
            <p:cNvPr id="3" name="Group 6"/>
            <p:cNvGrpSpPr/>
            <p:nvPr/>
          </p:nvGrpSpPr>
          <p:grpSpPr>
            <a:xfrm>
              <a:off x="0" y="6165304"/>
              <a:ext cx="9144000" cy="626586"/>
              <a:chOff x="0" y="6165304"/>
              <a:chExt cx="9144000" cy="626586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3995936" y="6165304"/>
                <a:ext cx="1368152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accent1"/>
                    </a:solidFill>
                  </a:rPr>
                  <a:t>2013-07-20</a:t>
                </a:r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9552" y="6453336"/>
                <a:ext cx="32403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DATAGURU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专业数据分析网站 王涛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48264" y="620688"/>
              <a:ext cx="16573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1844824"/>
            <a:ext cx="338745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/>
              <a:t>法律声明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1556792"/>
            <a:ext cx="81369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【</a:t>
            </a:r>
            <a:r>
              <a:rPr lang="zh-CN" altLang="en-US" sz="3200" b="1" dirty="0">
                <a:solidFill>
                  <a:srgbClr val="FF0000"/>
                </a:solidFill>
              </a:rPr>
              <a:t>声明</a:t>
            </a:r>
            <a:r>
              <a:rPr lang="en-US" altLang="zh-CN" sz="3200" b="1" dirty="0">
                <a:solidFill>
                  <a:srgbClr val="FF0000"/>
                </a:solidFill>
              </a:rPr>
              <a:t>】</a:t>
            </a:r>
            <a:r>
              <a:rPr lang="zh-CN" altLang="en-US" sz="3200" b="1" dirty="0"/>
              <a:t>本视频和幻灯片为炼数成金网络课程的教学资料，所有资料只能在课程内使用，不得在课程以外范围散播，违者将可能被追究法律和经济责任</a:t>
            </a:r>
            <a:r>
              <a:rPr lang="zh-CN" altLang="en-US" sz="3200" b="1" dirty="0" smtClean="0"/>
              <a:t>。</a:t>
            </a:r>
            <a:endParaRPr lang="en-US" altLang="zh-CN" sz="3200" b="1" dirty="0" smtClean="0"/>
          </a:p>
          <a:p>
            <a:r>
              <a:rPr lang="zh-CN" altLang="en-US" b="1" dirty="0" smtClean="0"/>
              <a:t> </a:t>
            </a:r>
            <a:endParaRPr lang="zh-CN" altLang="en-US" b="1" dirty="0"/>
          </a:p>
          <a:p>
            <a:r>
              <a:rPr lang="zh-CN" altLang="en-US" b="1" dirty="0">
                <a:solidFill>
                  <a:srgbClr val="0070C0"/>
                </a:solidFill>
              </a:rPr>
              <a:t>课程详情访问炼数成金培训网站 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endParaRPr lang="zh-CN" altLang="en-US" b="1" dirty="0"/>
          </a:p>
          <a:p>
            <a:r>
              <a:rPr lang="en-US" altLang="zh-CN" b="1" dirty="0">
                <a:solidFill>
                  <a:srgbClr val="0070C0"/>
                </a:solidFill>
              </a:rPr>
              <a:t>http://edu.dataguru.cn 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620688"/>
            <a:ext cx="9144000" cy="6171202"/>
            <a:chOff x="0" y="620688"/>
            <a:chExt cx="9144000" cy="6171202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6165304"/>
              <a:ext cx="9144000" cy="626586"/>
              <a:chOff x="0" y="6165304"/>
              <a:chExt cx="9144000" cy="626586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3995936" y="6165304"/>
                <a:ext cx="1368152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accent1"/>
                    </a:solidFill>
                  </a:rPr>
                  <a:t>2013-07-20</a:t>
                </a:r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9552" y="6453336"/>
                <a:ext cx="32403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DATAGURU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专业数据分析网站 王涛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48264" y="620688"/>
              <a:ext cx="16573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045-5088-4074-97D8-55E13982C7E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课程回顾</a:t>
            </a:r>
            <a:endParaRPr lang="zh-CN" altLang="en-US" sz="36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第十五课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SequoiaDB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 smtClean="0"/>
              <a:t>重点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原理简介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</a:t>
            </a:r>
            <a:r>
              <a:rPr lang="zh-CN" altLang="en-US" dirty="0" smtClean="0"/>
              <a:t>用方</a:t>
            </a:r>
            <a:r>
              <a:rPr lang="zh-CN" altLang="en-US" dirty="0" smtClean="0"/>
              <a:t>法介绍</a:t>
            </a:r>
            <a:endParaRPr lang="zh-CN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045-5088-4074-97D8-55E13982C7E5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2" name="Group 11"/>
          <p:cNvGrpSpPr/>
          <p:nvPr/>
        </p:nvGrpSpPr>
        <p:grpSpPr>
          <a:xfrm>
            <a:off x="0" y="620688"/>
            <a:ext cx="9144000" cy="6171202"/>
            <a:chOff x="0" y="620688"/>
            <a:chExt cx="9144000" cy="6171202"/>
          </a:xfrm>
        </p:grpSpPr>
        <p:grpSp>
          <p:nvGrpSpPr>
            <p:cNvPr id="3" name="Group 6"/>
            <p:cNvGrpSpPr/>
            <p:nvPr/>
          </p:nvGrpSpPr>
          <p:grpSpPr>
            <a:xfrm>
              <a:off x="0" y="6165304"/>
              <a:ext cx="9144000" cy="626586"/>
              <a:chOff x="0" y="6165304"/>
              <a:chExt cx="9144000" cy="626586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3995936" y="6165304"/>
                <a:ext cx="1368152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accent1"/>
                    </a:solidFill>
                  </a:rPr>
                  <a:t>2013-07-20</a:t>
                </a:r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9552" y="6453336"/>
                <a:ext cx="32403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DATAGURU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专业数据分析网站 王涛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48264" y="620688"/>
              <a:ext cx="16573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700808"/>
            <a:ext cx="49815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炼</a:t>
            </a:r>
            <a:r>
              <a:rPr lang="zh-CN" altLang="en-US" sz="3600" dirty="0"/>
              <a:t>数成金逆向收费式网络课程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b="1" dirty="0" err="1" smtClean="0">
                <a:solidFill>
                  <a:srgbClr val="0070C0"/>
                </a:solidFill>
              </a:rPr>
              <a:t>Dataguru</a:t>
            </a:r>
            <a:r>
              <a:rPr lang="zh-CN" altLang="en-US" sz="2400" b="1" dirty="0">
                <a:solidFill>
                  <a:srgbClr val="0070C0"/>
                </a:solidFill>
              </a:rPr>
              <a:t>（炼数成金）是专业数据分析网站，提供教育，媒体，内容，社区，出版，数据分析业务等服务。我们的课程采用新兴的互联网教育形式，独创地发展了逆向收费式网络培训课程模式。既继承传统教育重学习氛围，重竞争压力的特点，同时又发挥互联网的威力打破时空限制，把天南地北志同道合的朋友组织在一起交流学习，使到原先孤立的学习个体组合成有组织的探索力量。并且把原先动辄成千上万的学习成本，直线下降至百元范围，造福大众。我们的目标是：低成本传播高价值知识，构架中国第一的网上知识流转阵地。 </a:t>
            </a:r>
          </a:p>
          <a:p>
            <a:r>
              <a:rPr lang="zh-CN" altLang="en-US" sz="2400" b="1" dirty="0" smtClean="0">
                <a:solidFill>
                  <a:srgbClr val="0070C0"/>
                </a:solidFill>
              </a:rPr>
              <a:t>关</a:t>
            </a:r>
            <a:r>
              <a:rPr lang="zh-CN" altLang="en-US" sz="2400" b="1" dirty="0">
                <a:solidFill>
                  <a:srgbClr val="0070C0"/>
                </a:solidFill>
              </a:rPr>
              <a:t>于逆向收费式网络的详情，请看我们的培训网站 </a:t>
            </a:r>
            <a:r>
              <a:rPr lang="en-US" altLang="zh-CN" sz="2400" b="1" dirty="0">
                <a:solidFill>
                  <a:srgbClr val="0070C0"/>
                </a:solidFill>
              </a:rPr>
              <a:t>http://edu.dataguru.cn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620688"/>
            <a:ext cx="9144000" cy="6171202"/>
            <a:chOff x="0" y="620688"/>
            <a:chExt cx="9144000" cy="6171202"/>
          </a:xfrm>
        </p:grpSpPr>
        <p:grpSp>
          <p:nvGrpSpPr>
            <p:cNvPr id="5" name="Group 6"/>
            <p:cNvGrpSpPr/>
            <p:nvPr/>
          </p:nvGrpSpPr>
          <p:grpSpPr>
            <a:xfrm>
              <a:off x="0" y="6165304"/>
              <a:ext cx="9144000" cy="626586"/>
              <a:chOff x="0" y="6165304"/>
              <a:chExt cx="9144000" cy="626586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3995936" y="6165304"/>
                <a:ext cx="1368152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accent1"/>
                    </a:solidFill>
                  </a:rPr>
                  <a:t>2013-07-20</a:t>
                </a:r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39552" y="6453336"/>
                <a:ext cx="32403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DATAGURU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专业数据分析网站 王涛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48264" y="620688"/>
              <a:ext cx="16573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045-5088-4074-97D8-55E13982C7E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045-5088-4074-97D8-55E13982C7E5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620688"/>
            <a:ext cx="9144000" cy="6171202"/>
            <a:chOff x="0" y="620688"/>
            <a:chExt cx="9144000" cy="6171202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6165304"/>
              <a:ext cx="9144000" cy="626586"/>
              <a:chOff x="0" y="6165304"/>
              <a:chExt cx="9144000" cy="626586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3995936" y="6165304"/>
                <a:ext cx="1368152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accent1"/>
                    </a:solidFill>
                  </a:rPr>
                  <a:t>2013-07-20</a:t>
                </a:r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9552" y="6453336"/>
                <a:ext cx="32403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DATAGURU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专业数据分析网站 王涛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48264" y="620688"/>
              <a:ext cx="16573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916832"/>
            <a:ext cx="9144000" cy="305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提纲</a:t>
            </a:r>
            <a:endParaRPr lang="zh-CN" altLang="en-US" sz="36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驱动例程</a:t>
            </a:r>
            <a:endParaRPr lang="en-US" altLang="zh-CN" dirty="0" smtClean="0"/>
          </a:p>
          <a:p>
            <a:r>
              <a:rPr lang="zh-CN" altLang="en-US" dirty="0" smtClean="0"/>
              <a:t>课程回</a:t>
            </a:r>
            <a:r>
              <a:rPr lang="zh-CN" altLang="en-US" dirty="0" smtClean="0"/>
              <a:t>顾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045-5088-4074-97D8-55E13982C7E5}" type="slidenum">
              <a:rPr lang="zh-CN" altLang="en-US" smtClean="0"/>
              <a:pPr/>
              <a:t>3</a:t>
            </a:fld>
            <a:endParaRPr lang="zh-CN" altLang="en-US"/>
          </a:p>
        </p:txBody>
      </p:sp>
      <p:grpSp>
        <p:nvGrpSpPr>
          <p:cNvPr id="2" name="Group 11"/>
          <p:cNvGrpSpPr/>
          <p:nvPr/>
        </p:nvGrpSpPr>
        <p:grpSpPr>
          <a:xfrm>
            <a:off x="0" y="620688"/>
            <a:ext cx="9144000" cy="6171202"/>
            <a:chOff x="0" y="620688"/>
            <a:chExt cx="9144000" cy="6171202"/>
          </a:xfrm>
        </p:grpSpPr>
        <p:grpSp>
          <p:nvGrpSpPr>
            <p:cNvPr id="3" name="Group 6"/>
            <p:cNvGrpSpPr/>
            <p:nvPr/>
          </p:nvGrpSpPr>
          <p:grpSpPr>
            <a:xfrm>
              <a:off x="0" y="6165304"/>
              <a:ext cx="9144000" cy="626586"/>
              <a:chOff x="0" y="6165304"/>
              <a:chExt cx="9144000" cy="626586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3995936" y="6165304"/>
                <a:ext cx="1368152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accent1"/>
                    </a:solidFill>
                  </a:rPr>
                  <a:t>2013-07-20</a:t>
                </a:r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9552" y="6453336"/>
                <a:ext cx="32403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DATAGURU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专业数据分析网站 王涛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48264" y="620688"/>
              <a:ext cx="16573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使用</a:t>
            </a:r>
            <a:r>
              <a:rPr lang="en-US" altLang="zh-CN" sz="3600" dirty="0" smtClean="0"/>
              <a:t>Java</a:t>
            </a:r>
            <a:r>
              <a:rPr lang="zh-CN" altLang="en-US" sz="3600" dirty="0" smtClean="0"/>
              <a:t>驱动插入数据</a:t>
            </a:r>
            <a:endParaRPr lang="zh-CN" altLang="en-US" sz="36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EmeralddbTest.java</a:t>
            </a:r>
          </a:p>
          <a:p>
            <a:r>
              <a:rPr lang="en-US" altLang="zh-CN" dirty="0" smtClean="0"/>
              <a:t>RandomGUID.java</a:t>
            </a:r>
            <a:endParaRPr lang="zh-CN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045-5088-4074-97D8-55E13982C7E5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2" name="Group 11"/>
          <p:cNvGrpSpPr/>
          <p:nvPr/>
        </p:nvGrpSpPr>
        <p:grpSpPr>
          <a:xfrm>
            <a:off x="0" y="620688"/>
            <a:ext cx="9144000" cy="6171202"/>
            <a:chOff x="0" y="620688"/>
            <a:chExt cx="9144000" cy="6171202"/>
          </a:xfrm>
        </p:grpSpPr>
        <p:grpSp>
          <p:nvGrpSpPr>
            <p:cNvPr id="3" name="Group 6"/>
            <p:cNvGrpSpPr/>
            <p:nvPr/>
          </p:nvGrpSpPr>
          <p:grpSpPr>
            <a:xfrm>
              <a:off x="0" y="6165304"/>
              <a:ext cx="9144000" cy="626586"/>
              <a:chOff x="0" y="6165304"/>
              <a:chExt cx="9144000" cy="626586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3995936" y="6165304"/>
                <a:ext cx="1368152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accent1"/>
                    </a:solidFill>
                  </a:rPr>
                  <a:t>2013-07-20</a:t>
                </a:r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9552" y="6453336"/>
                <a:ext cx="32403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DATAGURU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专业数据分析网站 王涛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48264" y="620688"/>
              <a:ext cx="16573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使用</a:t>
            </a:r>
            <a:r>
              <a:rPr lang="en-US" altLang="zh-CN" sz="3600" dirty="0" smtClean="0"/>
              <a:t>Java</a:t>
            </a:r>
            <a:r>
              <a:rPr lang="zh-CN" altLang="en-US" sz="3600" dirty="0" smtClean="0"/>
              <a:t>监控</a:t>
            </a:r>
            <a:endParaRPr lang="zh-CN" altLang="en-US" sz="36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EdbMonitor</a:t>
            </a:r>
            <a:endParaRPr lang="zh-CN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045-5088-4074-97D8-55E13982C7E5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2" name="Group 11"/>
          <p:cNvGrpSpPr/>
          <p:nvPr/>
        </p:nvGrpSpPr>
        <p:grpSpPr>
          <a:xfrm>
            <a:off x="0" y="620688"/>
            <a:ext cx="9144000" cy="6171202"/>
            <a:chOff x="0" y="620688"/>
            <a:chExt cx="9144000" cy="6171202"/>
          </a:xfrm>
        </p:grpSpPr>
        <p:grpSp>
          <p:nvGrpSpPr>
            <p:cNvPr id="3" name="Group 6"/>
            <p:cNvGrpSpPr/>
            <p:nvPr/>
          </p:nvGrpSpPr>
          <p:grpSpPr>
            <a:xfrm>
              <a:off x="0" y="6165304"/>
              <a:ext cx="9144000" cy="626586"/>
              <a:chOff x="0" y="6165304"/>
              <a:chExt cx="9144000" cy="626586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3995936" y="6165304"/>
                <a:ext cx="1368152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accent1"/>
                    </a:solidFill>
                  </a:rPr>
                  <a:t>2013-07-20</a:t>
                </a:r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9552" y="6453336"/>
                <a:ext cx="32403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DATAGURU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专业数据分析网站 王涛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48264" y="620688"/>
              <a:ext cx="16573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276872"/>
            <a:ext cx="7728717" cy="382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课程回顾</a:t>
            </a:r>
            <a:endParaRPr lang="zh-CN" altLang="en-US" sz="36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编译环境搭建</a:t>
            </a:r>
            <a:endParaRPr lang="en-US" altLang="zh-CN" dirty="0" smtClean="0"/>
          </a:p>
          <a:p>
            <a:r>
              <a:rPr lang="zh-CN" altLang="en-US" dirty="0" smtClean="0"/>
              <a:t>重点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数据库发展史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Boost</a:t>
            </a:r>
          </a:p>
          <a:p>
            <a:pPr lvl="1"/>
            <a:r>
              <a:rPr lang="en-US" altLang="zh-CN" dirty="0" err="1" smtClean="0"/>
              <a:t>Autotools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vim</a:t>
            </a:r>
            <a:endParaRPr lang="zh-CN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045-5088-4074-97D8-55E13982C7E5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2" name="Group 11"/>
          <p:cNvGrpSpPr/>
          <p:nvPr/>
        </p:nvGrpSpPr>
        <p:grpSpPr>
          <a:xfrm>
            <a:off x="0" y="620688"/>
            <a:ext cx="9144000" cy="6171202"/>
            <a:chOff x="0" y="620688"/>
            <a:chExt cx="9144000" cy="6171202"/>
          </a:xfrm>
        </p:grpSpPr>
        <p:grpSp>
          <p:nvGrpSpPr>
            <p:cNvPr id="3" name="Group 6"/>
            <p:cNvGrpSpPr/>
            <p:nvPr/>
          </p:nvGrpSpPr>
          <p:grpSpPr>
            <a:xfrm>
              <a:off x="0" y="6165304"/>
              <a:ext cx="9144000" cy="626586"/>
              <a:chOff x="0" y="6165304"/>
              <a:chExt cx="9144000" cy="626586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3995936" y="6165304"/>
                <a:ext cx="1368152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accent1"/>
                    </a:solidFill>
                  </a:rPr>
                  <a:t>2013-07-20</a:t>
                </a:r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9552" y="6453336"/>
                <a:ext cx="32403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DATAGURU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专业数据分析网站 王涛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48264" y="620688"/>
              <a:ext cx="16573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1772816"/>
            <a:ext cx="414337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课程回顾</a:t>
            </a:r>
            <a:endParaRPr lang="zh-CN" altLang="en-US" sz="36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 smtClean="0"/>
              <a:t>二</a:t>
            </a:r>
            <a:r>
              <a:rPr lang="zh-CN" altLang="en-US" dirty="0" smtClean="0"/>
              <a:t>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</a:t>
            </a:r>
            <a:endParaRPr lang="en-US" altLang="zh-CN" dirty="0" smtClean="0"/>
          </a:p>
          <a:p>
            <a:r>
              <a:rPr lang="zh-CN" altLang="en-US" dirty="0" smtClean="0"/>
              <a:t>重点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网络发展历史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TCP</a:t>
            </a:r>
            <a:r>
              <a:rPr lang="zh-CN" altLang="en-US" dirty="0" smtClean="0"/>
              <a:t>网络编</a:t>
            </a:r>
            <a:r>
              <a:rPr lang="zh-CN" altLang="en-US" dirty="0" smtClean="0"/>
              <a:t>程基础</a:t>
            </a:r>
            <a:endParaRPr lang="zh-CN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045-5088-4074-97D8-55E13982C7E5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2" name="Group 11"/>
          <p:cNvGrpSpPr/>
          <p:nvPr/>
        </p:nvGrpSpPr>
        <p:grpSpPr>
          <a:xfrm>
            <a:off x="0" y="620688"/>
            <a:ext cx="9144000" cy="6171202"/>
            <a:chOff x="0" y="620688"/>
            <a:chExt cx="9144000" cy="6171202"/>
          </a:xfrm>
        </p:grpSpPr>
        <p:grpSp>
          <p:nvGrpSpPr>
            <p:cNvPr id="3" name="Group 6"/>
            <p:cNvGrpSpPr/>
            <p:nvPr/>
          </p:nvGrpSpPr>
          <p:grpSpPr>
            <a:xfrm>
              <a:off x="0" y="6165304"/>
              <a:ext cx="9144000" cy="626586"/>
              <a:chOff x="0" y="6165304"/>
              <a:chExt cx="9144000" cy="626586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3995936" y="6165304"/>
                <a:ext cx="1368152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accent1"/>
                    </a:solidFill>
                  </a:rPr>
                  <a:t>2013-07-20</a:t>
                </a:r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9552" y="6453336"/>
                <a:ext cx="32403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DATAGURU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专业数据分析网站 王涛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48264" y="620688"/>
              <a:ext cx="16573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276872"/>
            <a:ext cx="3475087" cy="260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课程回顾</a:t>
            </a:r>
            <a:endParaRPr lang="zh-CN" altLang="en-US" sz="36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第三课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OSS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r>
              <a:rPr lang="zh-CN" altLang="en-US" dirty="0" smtClean="0"/>
              <a:t>重点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队</a:t>
            </a:r>
            <a:r>
              <a:rPr lang="zh-CN" altLang="en-US" dirty="0" smtClean="0"/>
              <a:t>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IO</a:t>
            </a:r>
          </a:p>
          <a:p>
            <a:pPr lvl="1"/>
            <a:r>
              <a:rPr lang="zh-CN" altLang="en-US" dirty="0" smtClean="0"/>
              <a:t>信号</a:t>
            </a:r>
            <a:endParaRPr lang="zh-CN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045-5088-4074-97D8-55E13982C7E5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2" name="Group 11"/>
          <p:cNvGrpSpPr/>
          <p:nvPr/>
        </p:nvGrpSpPr>
        <p:grpSpPr>
          <a:xfrm>
            <a:off x="0" y="620688"/>
            <a:ext cx="9144000" cy="6171202"/>
            <a:chOff x="0" y="620688"/>
            <a:chExt cx="9144000" cy="6171202"/>
          </a:xfrm>
        </p:grpSpPr>
        <p:grpSp>
          <p:nvGrpSpPr>
            <p:cNvPr id="3" name="Group 6"/>
            <p:cNvGrpSpPr/>
            <p:nvPr/>
          </p:nvGrpSpPr>
          <p:grpSpPr>
            <a:xfrm>
              <a:off x="0" y="6165304"/>
              <a:ext cx="9144000" cy="626586"/>
              <a:chOff x="0" y="6165304"/>
              <a:chExt cx="9144000" cy="626586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3995936" y="6165304"/>
                <a:ext cx="1368152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accent1"/>
                    </a:solidFill>
                  </a:rPr>
                  <a:t>2013-07-20</a:t>
                </a:r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9552" y="6453336"/>
                <a:ext cx="32403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DATAGURU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专业数据分析网站 王涛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48264" y="620688"/>
              <a:ext cx="16573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2276872"/>
            <a:ext cx="252028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课程回顾</a:t>
            </a:r>
            <a:endParaRPr lang="zh-CN" altLang="en-US" sz="36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第四课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并行处理</a:t>
            </a:r>
            <a:endParaRPr lang="en-US" altLang="zh-CN" dirty="0" smtClean="0"/>
          </a:p>
          <a:p>
            <a:r>
              <a:rPr lang="zh-CN" altLang="en-US" dirty="0" smtClean="0"/>
              <a:t>重点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多进</a:t>
            </a:r>
            <a:r>
              <a:rPr lang="zh-CN" altLang="en-US" dirty="0" smtClean="0"/>
              <a:t>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引擎调度单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线程池</a:t>
            </a:r>
            <a:endParaRPr lang="zh-CN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045-5088-4074-97D8-55E13982C7E5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2" name="Group 11"/>
          <p:cNvGrpSpPr/>
          <p:nvPr/>
        </p:nvGrpSpPr>
        <p:grpSpPr>
          <a:xfrm>
            <a:off x="0" y="620688"/>
            <a:ext cx="9144000" cy="6171202"/>
            <a:chOff x="0" y="620688"/>
            <a:chExt cx="9144000" cy="6171202"/>
          </a:xfrm>
        </p:grpSpPr>
        <p:grpSp>
          <p:nvGrpSpPr>
            <p:cNvPr id="3" name="Group 6"/>
            <p:cNvGrpSpPr/>
            <p:nvPr/>
          </p:nvGrpSpPr>
          <p:grpSpPr>
            <a:xfrm>
              <a:off x="0" y="6165304"/>
              <a:ext cx="9144000" cy="626586"/>
              <a:chOff x="0" y="6165304"/>
              <a:chExt cx="9144000" cy="626586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3995936" y="6165304"/>
                <a:ext cx="1368152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accent1"/>
                    </a:solidFill>
                  </a:rPr>
                  <a:t>2013-07-20</a:t>
                </a:r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9552" y="6453336"/>
                <a:ext cx="32403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DATAGURU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专业数据分析网站 王涛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48264" y="620688"/>
              <a:ext cx="16573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2132855"/>
            <a:ext cx="4536504" cy="298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35869</TotalTime>
  <Words>1286</Words>
  <Application>Microsoft Office PowerPoint</Application>
  <PresentationFormat>On-screen Show (4:3)</PresentationFormat>
  <Paragraphs>228</Paragraphs>
  <Slides>22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法律声明</vt:lpstr>
      <vt:lpstr>提纲</vt:lpstr>
      <vt:lpstr>使用Java驱动插入数据</vt:lpstr>
      <vt:lpstr>使用Java监控</vt:lpstr>
      <vt:lpstr>课程回顾</vt:lpstr>
      <vt:lpstr>课程回顾</vt:lpstr>
      <vt:lpstr>课程回顾</vt:lpstr>
      <vt:lpstr>课程回顾</vt:lpstr>
      <vt:lpstr>课程回顾</vt:lpstr>
      <vt:lpstr>课程回顾</vt:lpstr>
      <vt:lpstr>课程回顾</vt:lpstr>
      <vt:lpstr>课程回顾</vt:lpstr>
      <vt:lpstr>课程回顾</vt:lpstr>
      <vt:lpstr>课程回顾</vt:lpstr>
      <vt:lpstr>课程回顾</vt:lpstr>
      <vt:lpstr>课程回顾</vt:lpstr>
      <vt:lpstr>课程回顾</vt:lpstr>
      <vt:lpstr>课程回顾</vt:lpstr>
      <vt:lpstr>课程回顾</vt:lpstr>
      <vt:lpstr>炼数成金逆向收费式网络课程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taoewang</dc:creator>
  <cp:lastModifiedBy>taoewang</cp:lastModifiedBy>
  <cp:revision>551</cp:revision>
  <dcterms:created xsi:type="dcterms:W3CDTF">2013-06-21T03:05:06Z</dcterms:created>
  <dcterms:modified xsi:type="dcterms:W3CDTF">2013-10-06T06:17:53Z</dcterms:modified>
</cp:coreProperties>
</file>