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95" r:id="rId4"/>
    <p:sldId id="365" r:id="rId5"/>
    <p:sldId id="421" r:id="rId6"/>
    <p:sldId id="418" r:id="rId7"/>
    <p:sldId id="416" r:id="rId8"/>
    <p:sldId id="422" r:id="rId9"/>
    <p:sldId id="402" r:id="rId10"/>
    <p:sldId id="415" r:id="rId11"/>
    <p:sldId id="417" r:id="rId12"/>
    <p:sldId id="419" r:id="rId13"/>
    <p:sldId id="420" r:id="rId14"/>
    <p:sldId id="296" r:id="rId15"/>
    <p:sldId id="265" r:id="rId16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96546" autoAdjust="0"/>
  </p:normalViewPr>
  <p:slideViewPr>
    <p:cSldViewPr>
      <p:cViewPr>
        <p:scale>
          <a:sx n="75" d="100"/>
          <a:sy n="75" d="100"/>
        </p:scale>
        <p:origin x="-162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446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80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21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457200" y="64325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51575"/>
            <a:ext cx="9144000" cy="177800"/>
            <a:chOff x="0" y="6252153"/>
            <a:chExt cx="9144000" cy="177243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0" y="6356600"/>
              <a:ext cx="3779838" cy="1583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821113" y="6252153"/>
              <a:ext cx="1501775" cy="177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2013.03.32</a:t>
              </a:r>
              <a:endParaRPr lang="zh-CN" altLang="en-US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5364163" y="6356600"/>
              <a:ext cx="3779837" cy="1583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28934"/>
            <a:ext cx="7772400" cy="928694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685808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19716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A69C8-9EA1-4043-91CB-5533F97485E3}" type="datetime1">
              <a:rPr lang="zh-CN" altLang="en-US" smtClean="0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847DB-8209-4B22-8280-670CB897AA8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3C79-AC6A-4D05-971C-262D561D7EF4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616B-6624-40EA-A28C-BCC34FF2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6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3C79-AC6A-4D05-971C-262D561D7EF4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616B-6624-40EA-A28C-BCC34FF2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0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3C79-AC6A-4D05-971C-262D561D7EF4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616B-6624-40EA-A28C-BCC34FF2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19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3C79-AC6A-4D05-971C-262D561D7EF4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616B-6624-40EA-A28C-BCC34FF2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79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3C79-AC6A-4D05-971C-262D561D7EF4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616B-6624-40EA-A28C-BCC34FF2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1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3C79-AC6A-4D05-971C-262D561D7EF4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616B-6624-40EA-A28C-BCC34FF2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58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3C79-AC6A-4D05-971C-262D561D7EF4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616B-6624-40EA-A28C-BCC34FF2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655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3C79-AC6A-4D05-971C-262D561D7EF4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616B-6624-40EA-A28C-BCC34FF2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A69C8-9EA1-4043-91CB-5533F97485E3}" type="datetime1">
              <a:rPr lang="zh-CN" altLang="en-US" smtClean="0"/>
              <a:pPr>
                <a:defRPr/>
              </a:pPr>
              <a:t>2013/7/21</a:t>
            </a:fld>
            <a:endParaRPr lang="zh-CN" altLang="en-US" dirty="0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847DB-8209-4B22-8280-670CB897AA8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04FFB-A3FA-4568-BF8D-CB0CA6F70E4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DD745-8FB7-427B-A7A6-4BE96DC40241}" type="datetime1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006D4-E2F6-4CAC-A3FC-051CEB3BE8A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37FBD-A3C8-44E5-B2E1-73BBB9D13C1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8713"/>
            <a:ext cx="9144000" cy="6016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46138" y="1703388"/>
            <a:ext cx="611187" cy="611187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457200" y="6432550"/>
            <a:ext cx="3328988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03225" y="1285875"/>
            <a:ext cx="828675" cy="828675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417638" y="2106613"/>
            <a:ext cx="40005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7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56388" y="3643313"/>
            <a:ext cx="2106612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36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36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4A8A0-A59A-4CBB-B204-29BB27B7E4CD}" type="datetime1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F425C-B8A6-48B4-9646-B4291C58D24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476672"/>
            <a:ext cx="19716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3C79-AC6A-4D05-971C-262D561D7EF4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616B-6624-40EA-A28C-BCC34FF2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2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3C79-AC6A-4D05-971C-262D561D7EF4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616B-6624-40EA-A28C-BCC34FF2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9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3C79-AC6A-4D05-971C-262D561D7EF4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616B-6624-40EA-A28C-BCC34FF2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571500"/>
            <a:ext cx="6203032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28750"/>
            <a:ext cx="82296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85750" y="1338263"/>
            <a:ext cx="8429625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356350"/>
            <a:ext cx="500063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4A69C8-9EA1-4043-91CB-5533F97485E3}" type="datetime1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</p:nvPr>
        </p:nvSpPr>
        <p:spPr>
          <a:xfrm>
            <a:off x="3462338" y="64309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30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7847DB-8209-4B22-8280-670CB897AA8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457200" y="6432550"/>
            <a:ext cx="4258816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 初建军</a:t>
            </a:r>
            <a:endParaRPr lang="en-US" altLang="zh-CN" sz="11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Jason QQ 2253715</a:t>
            </a:r>
            <a:r>
              <a:rPr lang="zh-CN" altLang="en-US" sz="11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新浪微博 </a:t>
            </a:r>
            <a:r>
              <a:rPr lang="en-US" altLang="zh-CN" sz="11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pentahochina</a:t>
            </a:r>
            <a:r>
              <a:rPr lang="zh-CN" altLang="en-US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285750" y="642938"/>
            <a:ext cx="142875" cy="6429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51575"/>
            <a:ext cx="9144000" cy="177800"/>
            <a:chOff x="0" y="6252153"/>
            <a:chExt cx="9144000" cy="177243"/>
          </a:xfrm>
        </p:grpSpPr>
        <p:cxnSp>
          <p:nvCxnSpPr>
            <p:cNvPr id="20" name="直接连接符 19"/>
            <p:cNvCxnSpPr/>
            <p:nvPr userDrawn="1"/>
          </p:nvCxnSpPr>
          <p:spPr>
            <a:xfrm>
              <a:off x="0" y="6356600"/>
              <a:ext cx="3779838" cy="1583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821113" y="6252153"/>
              <a:ext cx="1501775" cy="177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2013.03.30</a:t>
              </a:r>
              <a:endParaRPr lang="zh-CN" altLang="en-US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/>
            <p:nvPr userDrawn="1"/>
          </p:nvCxnSpPr>
          <p:spPr>
            <a:xfrm>
              <a:off x="5364163" y="6356600"/>
              <a:ext cx="3779837" cy="1583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64" name="Picture 16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6256" y="548680"/>
            <a:ext cx="19716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3C79-AC6A-4D05-971C-262D561D7EF4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616B-6624-40EA-A28C-BCC34FF25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2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du.dataguru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XML_and_HTML_character_entity_referenc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595303" y="5301208"/>
            <a:ext cx="7992888" cy="844129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 smtClean="0"/>
              <a:t>BI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Kettle </a:t>
            </a:r>
            <a:r>
              <a:rPr lang="zh-CN" altLang="en-US" dirty="0" smtClean="0"/>
              <a:t>篇 第</a:t>
            </a:r>
            <a:r>
              <a:rPr lang="en-US" altLang="zh-CN" dirty="0"/>
              <a:t>5</a:t>
            </a:r>
            <a:r>
              <a:rPr lang="zh-CN" altLang="en-US" dirty="0" smtClean="0"/>
              <a:t>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84505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6203032" cy="50155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转换步骤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排序步骤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276872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排序</a:t>
            </a:r>
            <a:r>
              <a:rPr lang="en-US" altLang="zh-CN" sz="2800" dirty="0" smtClean="0">
                <a:latin typeface="Arial" pitchFamily="34" charset="0"/>
              </a:rPr>
              <a:t>:</a:t>
            </a:r>
          </a:p>
          <a:p>
            <a:pPr>
              <a:defRPr/>
            </a:pP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	</a:t>
            </a:r>
            <a:r>
              <a:rPr lang="zh-CN" altLang="en-US" sz="2800" dirty="0" smtClean="0">
                <a:latin typeface="Arial" pitchFamily="34" charset="0"/>
              </a:rPr>
              <a:t>使用快排算法。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排重：</a:t>
            </a:r>
            <a:endParaRPr lang="en-US" altLang="zh-CN" sz="2800" dirty="0" smtClean="0">
              <a:latin typeface="Arial" pitchFamily="34" charset="0"/>
            </a:endParaRPr>
          </a:p>
          <a:p>
            <a:pPr marL="514350" indent="-514350">
              <a:buAutoNum type="arabicPeriod"/>
              <a:defRPr/>
            </a:pPr>
            <a:r>
              <a:rPr lang="en-US" altLang="zh-CN" sz="2800" dirty="0" smtClean="0">
                <a:latin typeface="Arial" pitchFamily="34" charset="0"/>
              </a:rPr>
              <a:t>Unique Row: </a:t>
            </a:r>
            <a:r>
              <a:rPr lang="zh-CN" altLang="en-US" sz="2800" dirty="0" smtClean="0">
                <a:latin typeface="Arial" pitchFamily="34" charset="0"/>
              </a:rPr>
              <a:t>需要事先排序</a:t>
            </a:r>
            <a:endParaRPr lang="en-US" altLang="zh-CN" sz="2800" dirty="0" smtClean="0">
              <a:latin typeface="Arial" pitchFamily="34" charset="0"/>
            </a:endParaRPr>
          </a:p>
          <a:p>
            <a:pPr marL="514350" indent="-514350">
              <a:buAutoNum type="arabicPeriod"/>
              <a:defRPr/>
            </a:pPr>
            <a:r>
              <a:rPr lang="en-US" altLang="zh-CN" sz="2800" dirty="0" smtClean="0">
                <a:latin typeface="Arial" pitchFamily="34" charset="0"/>
              </a:rPr>
              <a:t>Unique Row(Hash): </a:t>
            </a:r>
            <a:r>
              <a:rPr lang="zh-CN" altLang="en-US" sz="2800" dirty="0" smtClean="0">
                <a:latin typeface="Arial" pitchFamily="34" charset="0"/>
              </a:rPr>
              <a:t>不排序，速度快，占内存。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         </a:t>
            </a:r>
            <a:endParaRPr lang="zh-CN" altLang="zh-CN" sz="2800" dirty="0"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628800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atin typeface="Arial" pitchFamily="34" charset="0"/>
              </a:rPr>
              <a:t>排序和排重</a:t>
            </a:r>
            <a:endParaRPr lang="en-US" altLang="zh-CN" sz="32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0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6203032" cy="50155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转换步骤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>
                <a:ea typeface="宋体" charset="-122"/>
              </a:rPr>
              <a:t>其他转换</a:t>
            </a:r>
            <a:r>
              <a:rPr lang="zh-CN" altLang="en-US" dirty="0" smtClean="0">
                <a:ea typeface="宋体" charset="-122"/>
              </a:rPr>
              <a:t>步骤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276872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功能</a:t>
            </a:r>
            <a:r>
              <a:rPr lang="en-US" altLang="zh-CN" sz="2800" dirty="0" smtClean="0">
                <a:latin typeface="Arial" pitchFamily="34" charset="0"/>
              </a:rPr>
              <a:t>:</a:t>
            </a: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	</a:t>
            </a:r>
            <a:r>
              <a:rPr lang="zh-CN" altLang="en-US" sz="2800" dirty="0" smtClean="0">
                <a:latin typeface="Arial" pitchFamily="34" charset="0"/>
              </a:rPr>
              <a:t>计算树状结构表中父子节点的距离。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功能：提高</a:t>
            </a:r>
            <a:r>
              <a:rPr lang="en-US" altLang="zh-CN" sz="2800" dirty="0" smtClean="0">
                <a:latin typeface="Arial" pitchFamily="34" charset="0"/>
              </a:rPr>
              <a:t>Mondrian OLAP </a:t>
            </a:r>
            <a:r>
              <a:rPr lang="zh-CN" altLang="en-US" sz="2800" dirty="0" smtClean="0">
                <a:latin typeface="Arial" pitchFamily="34" charset="0"/>
              </a:rPr>
              <a:t>分析的性能。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 </a:t>
            </a:r>
          </a:p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扩展阅读：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http://mondrian.pentaho.com/documentation/aggregate_tables.php#Aggregate_tables_and_parent-child_hierarchies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         </a:t>
            </a:r>
            <a:endParaRPr lang="zh-CN" altLang="zh-CN" sz="2800" dirty="0"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628800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atin typeface="Arial" pitchFamily="34" charset="0"/>
              </a:rPr>
              <a:t>闭合距离</a:t>
            </a:r>
            <a:endParaRPr lang="en-US" altLang="zh-CN" sz="3200" b="1" dirty="0">
              <a:latin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6" y="1529933"/>
            <a:ext cx="1339974" cy="79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5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6203032" cy="50155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转换步骤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>
                <a:ea typeface="宋体" charset="-122"/>
              </a:rPr>
              <a:t>其他</a:t>
            </a:r>
            <a:r>
              <a:rPr lang="zh-CN" altLang="en-US" dirty="0" smtClean="0">
                <a:ea typeface="宋体" charset="-122"/>
              </a:rPr>
              <a:t>步骤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276872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altLang="zh-CN" sz="2800" dirty="0" smtClean="0">
                <a:latin typeface="Arial" pitchFamily="34" charset="0"/>
              </a:rPr>
              <a:t>XSL </a:t>
            </a:r>
            <a:r>
              <a:rPr lang="zh-CN" altLang="en-US" sz="2800" dirty="0" smtClean="0">
                <a:latin typeface="Arial" pitchFamily="34" charset="0"/>
              </a:rPr>
              <a:t>转换</a:t>
            </a:r>
            <a:endParaRPr lang="en-US" altLang="zh-CN" sz="2800" dirty="0" smtClean="0">
              <a:latin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Arial" pitchFamily="34" charset="0"/>
              </a:rPr>
              <a:t>数值范围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        </a:t>
            </a:r>
            <a:endParaRPr lang="zh-CN" altLang="zh-CN" sz="2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6203032" cy="766763"/>
          </a:xfrm>
        </p:spPr>
        <p:txBody>
          <a:bodyPr/>
          <a:lstStyle/>
          <a:p>
            <a:r>
              <a:rPr lang="zh-CN" altLang="en-US" dirty="0" smtClean="0"/>
              <a:t>炼数成金逆向收费式网络课程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3399"/>
                </a:solidFill>
              </a:rPr>
              <a:t>Dataguru</a:t>
            </a:r>
            <a:r>
              <a:rPr lang="zh-CN" altLang="en-US" b="1" dirty="0" smtClean="0">
                <a:solidFill>
                  <a:srgbClr val="003399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</a:rPr>
              <a:t>关于逆向收费式网络的详情，请看我们的培训网站 </a:t>
            </a:r>
            <a:r>
              <a:rPr lang="en-US" altLang="zh-CN" b="1" dirty="0" smtClean="0">
                <a:solidFill>
                  <a:srgbClr val="003399"/>
                </a:solidFill>
              </a:rPr>
              <a:t>http://edu.dataguru.cn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30963"/>
            <a:ext cx="2133600" cy="365125"/>
          </a:xfrm>
        </p:spPr>
        <p:txBody>
          <a:bodyPr/>
          <a:lstStyle/>
          <a:p>
            <a:pPr>
              <a:defRPr/>
            </a:pPr>
            <a:fld id="{5A16E40C-F338-480C-83AE-6534C251827E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6203032" cy="766763"/>
          </a:xfrm>
        </p:spPr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19256" cy="4808538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28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28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hlinkClick r:id="rId2"/>
              </a:rPr>
              <a:t>http://edu.dataguru.cn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30963"/>
            <a:ext cx="2133600" cy="365125"/>
          </a:xfrm>
        </p:spPr>
        <p:txBody>
          <a:bodyPr/>
          <a:lstStyle/>
          <a:p>
            <a:pPr>
              <a:defRPr/>
            </a:pPr>
            <a:fld id="{5A16E40C-F338-480C-83AE-6534C251827E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0"/>
            <a:ext cx="6203032" cy="7667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转换步骤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>
                <a:ea typeface="宋体" charset="-122"/>
              </a:rPr>
              <a:t>分类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552" y="1700808"/>
            <a:ext cx="7529513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转换步骤分类：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3600" dirty="0" smtClean="0">
                <a:latin typeface="Arial" pitchFamily="34" charset="0"/>
              </a:rPr>
              <a:t>	</a:t>
            </a:r>
            <a:r>
              <a:rPr lang="en-US" altLang="zh-CN" sz="2800" dirty="0" smtClean="0">
                <a:latin typeface="Arial" pitchFamily="34" charset="0"/>
              </a:rPr>
              <a:t>1. </a:t>
            </a:r>
            <a:r>
              <a:rPr lang="zh-CN" altLang="en-US" sz="2800" dirty="0" smtClean="0">
                <a:latin typeface="Arial" pitchFamily="34" charset="0"/>
              </a:rPr>
              <a:t>增加新的列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	</a:t>
            </a:r>
            <a:r>
              <a:rPr lang="en-US" altLang="zh-CN" sz="2800" dirty="0" smtClean="0">
                <a:latin typeface="Arial" pitchFamily="34" charset="0"/>
              </a:rPr>
              <a:t>2. </a:t>
            </a:r>
            <a:r>
              <a:rPr lang="zh-CN" altLang="en-US" sz="2800" dirty="0" smtClean="0">
                <a:latin typeface="Arial" pitchFamily="34" charset="0"/>
              </a:rPr>
              <a:t>字符串处理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	</a:t>
            </a:r>
            <a:r>
              <a:rPr lang="en-US" altLang="zh-CN" sz="2800" dirty="0" smtClean="0">
                <a:latin typeface="Arial" pitchFamily="34" charset="0"/>
              </a:rPr>
              <a:t>3. </a:t>
            </a:r>
            <a:r>
              <a:rPr lang="zh-CN" altLang="en-US" sz="2800" dirty="0" smtClean="0">
                <a:latin typeface="Arial" pitchFamily="34" charset="0"/>
              </a:rPr>
              <a:t>行列变换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	</a:t>
            </a:r>
            <a:r>
              <a:rPr lang="en-US" altLang="zh-CN" sz="2800" dirty="0" smtClean="0">
                <a:latin typeface="Arial" pitchFamily="34" charset="0"/>
              </a:rPr>
              <a:t>4. </a:t>
            </a:r>
            <a:r>
              <a:rPr lang="zh-CN" altLang="en-US" sz="2800" dirty="0">
                <a:latin typeface="Arial" pitchFamily="34" charset="0"/>
              </a:rPr>
              <a:t>排序</a:t>
            </a:r>
            <a:r>
              <a:rPr lang="en-US" altLang="zh-CN" sz="2800" dirty="0">
                <a:latin typeface="Arial" pitchFamily="34" charset="0"/>
              </a:rPr>
              <a:t>/</a:t>
            </a:r>
            <a:r>
              <a:rPr lang="zh-CN" altLang="en-US" sz="2800" dirty="0" smtClean="0">
                <a:latin typeface="Arial" pitchFamily="34" charset="0"/>
              </a:rPr>
              <a:t>排重</a:t>
            </a:r>
            <a:r>
              <a:rPr lang="en-US" altLang="zh-CN" sz="2800" dirty="0" smtClean="0">
                <a:latin typeface="Arial" pitchFamily="34" charset="0"/>
              </a:rPr>
              <a:t>/</a:t>
            </a:r>
            <a:r>
              <a:rPr lang="zh-CN" altLang="en-US" sz="2800" dirty="0" smtClean="0">
                <a:latin typeface="Arial" pitchFamily="34" charset="0"/>
              </a:rPr>
              <a:t>字段选择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	</a:t>
            </a:r>
            <a:r>
              <a:rPr lang="en-US" altLang="zh-CN" sz="2800" dirty="0" smtClean="0">
                <a:latin typeface="Arial" pitchFamily="34" charset="0"/>
              </a:rPr>
              <a:t>5. </a:t>
            </a:r>
            <a:r>
              <a:rPr lang="zh-CN" altLang="en-US" sz="2800" dirty="0" smtClean="0">
                <a:latin typeface="Arial" pitchFamily="34" charset="0"/>
              </a:rPr>
              <a:t>其他转换步骤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         </a:t>
            </a:r>
            <a:endParaRPr lang="zh-CN" altLang="zh-CN" sz="2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0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0"/>
            <a:ext cx="6203032" cy="7667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转换步骤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增加列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552" y="1700808"/>
            <a:ext cx="7529513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可用于增加列的</a:t>
            </a:r>
            <a:r>
              <a:rPr lang="zh-CN" altLang="en-US" sz="2800" dirty="0">
                <a:latin typeface="Arial" pitchFamily="34" charset="0"/>
              </a:rPr>
              <a:t>几个步骤</a:t>
            </a:r>
            <a:r>
              <a:rPr lang="zh-CN" altLang="en-US" sz="2800" dirty="0" smtClean="0">
                <a:latin typeface="Arial" pitchFamily="34" charset="0"/>
              </a:rPr>
              <a:t>：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3600" dirty="0" smtClean="0">
                <a:latin typeface="Arial" pitchFamily="34" charset="0"/>
              </a:rPr>
              <a:t>	</a:t>
            </a:r>
            <a:r>
              <a:rPr lang="en-US" altLang="zh-CN" sz="2800" dirty="0" smtClean="0">
                <a:latin typeface="Arial" pitchFamily="34" charset="0"/>
              </a:rPr>
              <a:t>1. </a:t>
            </a:r>
            <a:r>
              <a:rPr lang="zh-CN" altLang="en-US" sz="2800" dirty="0" smtClean="0">
                <a:latin typeface="Arial" pitchFamily="34" charset="0"/>
              </a:rPr>
              <a:t>增加常量列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</a:rPr>
              <a:t>	2. </a:t>
            </a:r>
            <a:r>
              <a:rPr lang="zh-CN" altLang="en-US" sz="2800" dirty="0" smtClean="0">
                <a:latin typeface="Arial" pitchFamily="34" charset="0"/>
              </a:rPr>
              <a:t>增加序列列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	3. </a:t>
            </a:r>
            <a:r>
              <a:rPr lang="zh-CN" altLang="en-US" sz="2800" dirty="0" smtClean="0">
                <a:latin typeface="Arial" pitchFamily="34" charset="0"/>
              </a:rPr>
              <a:t>增加分组序列列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	</a:t>
            </a:r>
            <a:r>
              <a:rPr lang="en-US" altLang="zh-CN" sz="2800" dirty="0" smtClean="0">
                <a:latin typeface="Arial" pitchFamily="34" charset="0"/>
              </a:rPr>
              <a:t>4. </a:t>
            </a:r>
            <a:r>
              <a:rPr lang="zh-CN" altLang="en-US" sz="2800" dirty="0" smtClean="0">
                <a:latin typeface="Arial" pitchFamily="34" charset="0"/>
              </a:rPr>
              <a:t>增加校验列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</a:rPr>
              <a:t>        5. </a:t>
            </a:r>
            <a:r>
              <a:rPr lang="zh-CN" altLang="en-US" sz="2800" dirty="0">
                <a:latin typeface="Arial" pitchFamily="34" charset="0"/>
              </a:rPr>
              <a:t>增加</a:t>
            </a:r>
            <a:r>
              <a:rPr lang="en-US" altLang="zh-CN" sz="2800" dirty="0" smtClean="0">
                <a:latin typeface="Arial" pitchFamily="34" charset="0"/>
              </a:rPr>
              <a:t>XML </a:t>
            </a:r>
            <a:r>
              <a:rPr lang="zh-CN" altLang="en-US" sz="2800" dirty="0" smtClean="0">
                <a:latin typeface="Arial" pitchFamily="34" charset="0"/>
              </a:rPr>
              <a:t>列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</a:rPr>
              <a:t>        6. </a:t>
            </a:r>
            <a:r>
              <a:rPr lang="zh-CN" altLang="en-US" sz="2800" dirty="0">
                <a:latin typeface="Arial" pitchFamily="34" charset="0"/>
              </a:rPr>
              <a:t>计算器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         </a:t>
            </a:r>
            <a:endParaRPr lang="zh-CN" altLang="zh-CN" sz="2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9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0"/>
            <a:ext cx="6203032" cy="7667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转换步骤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字符串的处理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493924"/>
            <a:ext cx="7529513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字符串的拆分：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3600" dirty="0" smtClean="0">
                <a:latin typeface="Arial" pitchFamily="34" charset="0"/>
              </a:rPr>
              <a:t>	</a:t>
            </a:r>
            <a:r>
              <a:rPr lang="en-US" altLang="zh-CN" sz="2800" dirty="0" smtClean="0">
                <a:latin typeface="Arial" pitchFamily="34" charset="0"/>
              </a:rPr>
              <a:t>1. </a:t>
            </a:r>
            <a:r>
              <a:rPr lang="zh-CN" altLang="en-US" sz="2800" dirty="0" smtClean="0">
                <a:latin typeface="Arial" pitchFamily="34" charset="0"/>
              </a:rPr>
              <a:t>按位置拆分</a:t>
            </a:r>
            <a:endParaRPr lang="en-US" altLang="zh-CN" sz="2800" dirty="0">
              <a:latin typeface="Arial" pitchFamily="34" charset="0"/>
            </a:endParaRPr>
          </a:p>
          <a:p>
            <a:pPr>
              <a:defRPr/>
            </a:pP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	2. </a:t>
            </a:r>
            <a:r>
              <a:rPr lang="zh-CN" altLang="en-US" sz="2800" dirty="0" smtClean="0">
                <a:latin typeface="Arial" pitchFamily="34" charset="0"/>
              </a:rPr>
              <a:t>按标志字符一列拆分成多列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	3. </a:t>
            </a:r>
            <a:r>
              <a:rPr lang="zh-CN" altLang="en-US" sz="2800" dirty="0">
                <a:latin typeface="Arial" pitchFamily="34" charset="0"/>
              </a:rPr>
              <a:t>按标志</a:t>
            </a:r>
            <a:r>
              <a:rPr lang="zh-CN" altLang="en-US" sz="2800" dirty="0" smtClean="0">
                <a:latin typeface="Arial" pitchFamily="34" charset="0"/>
              </a:rPr>
              <a:t>字符</a:t>
            </a:r>
            <a:r>
              <a:rPr lang="zh-CN" altLang="en-US" sz="2800" dirty="0">
                <a:latin typeface="Arial" pitchFamily="34" charset="0"/>
              </a:rPr>
              <a:t>一列</a:t>
            </a:r>
            <a:r>
              <a:rPr lang="zh-CN" altLang="en-US" sz="2800" dirty="0" smtClean="0">
                <a:latin typeface="Arial" pitchFamily="34" charset="0"/>
              </a:rPr>
              <a:t>拆分成多行 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zh-CN" altLang="en-US" sz="2800" dirty="0">
                <a:latin typeface="Arial" pitchFamily="34" charset="0"/>
              </a:rPr>
              <a:t>字符串</a:t>
            </a:r>
            <a:r>
              <a:rPr lang="zh-CN" altLang="en-US" sz="2800" dirty="0" smtClean="0">
                <a:latin typeface="Arial" pitchFamily="34" charset="0"/>
              </a:rPr>
              <a:t>的合并：</a:t>
            </a:r>
            <a:r>
              <a:rPr lang="en-US" altLang="zh-CN" sz="2800" dirty="0" smtClean="0">
                <a:latin typeface="Arial" pitchFamily="34" charset="0"/>
              </a:rPr>
              <a:t>  </a:t>
            </a: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	</a:t>
            </a:r>
            <a:r>
              <a:rPr lang="en-US" altLang="zh-CN" sz="2800" dirty="0" smtClean="0">
                <a:latin typeface="Arial" pitchFamily="34" charset="0"/>
              </a:rPr>
              <a:t>1. </a:t>
            </a:r>
            <a:r>
              <a:rPr lang="zh-CN" altLang="en-US" sz="2800" dirty="0" smtClean="0">
                <a:latin typeface="Arial" pitchFamily="34" charset="0"/>
              </a:rPr>
              <a:t>多列合并为一列：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</a:rPr>
              <a:t>         2. </a:t>
            </a:r>
            <a:r>
              <a:rPr lang="zh-CN" altLang="en-US" sz="2800" dirty="0">
                <a:latin typeface="Arial" pitchFamily="34" charset="0"/>
              </a:rPr>
              <a:t>多行合并</a:t>
            </a:r>
            <a:r>
              <a:rPr lang="zh-CN" altLang="en-US" sz="2800" dirty="0" smtClean="0">
                <a:latin typeface="Arial" pitchFamily="34" charset="0"/>
              </a:rPr>
              <a:t>为一行：</a:t>
            </a:r>
            <a:r>
              <a:rPr lang="en-US" altLang="zh-CN" sz="2800" dirty="0" smtClean="0">
                <a:latin typeface="Arial" pitchFamily="34" charset="0"/>
              </a:rPr>
              <a:t>       </a:t>
            </a:r>
            <a:endParaRPr lang="zh-CN" altLang="zh-CN" sz="2800" dirty="0">
              <a:latin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66" y="1807205"/>
            <a:ext cx="1013495" cy="81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054" y="3535397"/>
            <a:ext cx="1224136" cy="79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79" y="2527286"/>
            <a:ext cx="936497" cy="92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61" y="4581128"/>
            <a:ext cx="819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36" y="5389589"/>
            <a:ext cx="6635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0"/>
            <a:ext cx="6203032" cy="7667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转换步骤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字符串的处理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700808"/>
            <a:ext cx="84249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字符串的替换：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</a:rPr>
              <a:t>          1. </a:t>
            </a:r>
            <a:r>
              <a:rPr lang="zh-CN" altLang="en-US" sz="2800" dirty="0" smtClean="0">
                <a:latin typeface="Arial" pitchFamily="34" charset="0"/>
              </a:rPr>
              <a:t>值映射  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</a:rPr>
              <a:t>          2. </a:t>
            </a:r>
            <a:r>
              <a:rPr lang="zh-CN" altLang="en-US" sz="2800" dirty="0" smtClean="0">
                <a:latin typeface="Arial" pitchFamily="34" charset="0"/>
              </a:rPr>
              <a:t>使用正则表达式  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	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zh-CN" altLang="en-US" sz="2800" dirty="0">
                <a:latin typeface="Arial" pitchFamily="34" charset="0"/>
              </a:rPr>
              <a:t>字符串</a:t>
            </a:r>
            <a:r>
              <a:rPr lang="zh-CN" altLang="en-US" sz="2800" dirty="0" smtClean="0">
                <a:latin typeface="Arial" pitchFamily="34" charset="0"/>
              </a:rPr>
              <a:t>的其他转换：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    1</a:t>
            </a:r>
            <a:r>
              <a:rPr lang="en-US" altLang="zh-CN" sz="2800" dirty="0">
                <a:latin typeface="Arial" pitchFamily="34" charset="0"/>
              </a:rPr>
              <a:t>. </a:t>
            </a:r>
            <a:r>
              <a:rPr lang="zh-CN" altLang="en-US" sz="2800" dirty="0" smtClean="0">
                <a:latin typeface="Arial" pitchFamily="34" charset="0"/>
              </a:rPr>
              <a:t>使用常量替换一</a:t>
            </a:r>
            <a:r>
              <a:rPr lang="zh-CN" altLang="en-US" sz="2800" dirty="0">
                <a:latin typeface="Arial" pitchFamily="34" charset="0"/>
              </a:rPr>
              <a:t>个字段的值。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</a:rPr>
              <a:t>          </a:t>
            </a: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</a:rPr>
              <a:t>    2. </a:t>
            </a:r>
            <a:r>
              <a:rPr lang="zh-CN" altLang="en-US" sz="2800" dirty="0" smtClean="0">
                <a:latin typeface="Arial" pitchFamily="34" charset="0"/>
              </a:rPr>
              <a:t>使用</a:t>
            </a:r>
            <a:r>
              <a:rPr lang="zh-CN" altLang="en-US" sz="2800" dirty="0">
                <a:latin typeface="Arial" pitchFamily="34" charset="0"/>
              </a:rPr>
              <a:t>一个</a:t>
            </a:r>
            <a:r>
              <a:rPr lang="zh-CN" altLang="en-US" sz="2800" dirty="0" smtClean="0">
                <a:latin typeface="Arial" pitchFamily="34" charset="0"/>
              </a:rPr>
              <a:t>字段替换另一</a:t>
            </a:r>
            <a:r>
              <a:rPr lang="zh-CN" altLang="en-US" sz="2800" dirty="0">
                <a:latin typeface="Arial" pitchFamily="34" charset="0"/>
              </a:rPr>
              <a:t>个字段</a:t>
            </a:r>
            <a:r>
              <a:rPr lang="zh-CN" altLang="en-US" sz="2800" dirty="0" smtClean="0">
                <a:latin typeface="Arial" pitchFamily="34" charset="0"/>
              </a:rPr>
              <a:t>的值。</a:t>
            </a:r>
            <a:endParaRPr lang="en-US" altLang="zh-CN" sz="2800" dirty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           </a:t>
            </a: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     3.  </a:t>
            </a:r>
            <a:r>
              <a:rPr lang="zh-CN" altLang="en-US" sz="2800" dirty="0" smtClean="0">
                <a:latin typeface="Arial" pitchFamily="34" charset="0"/>
              </a:rPr>
              <a:t>字符串操作。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</a:rPr>
              <a:t>        </a:t>
            </a:r>
            <a:endParaRPr lang="zh-CN" altLang="zh-CN" sz="2800" dirty="0">
              <a:latin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838" y="1771916"/>
            <a:ext cx="780083" cy="87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44" y="2420888"/>
            <a:ext cx="1008112" cy="79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92748"/>
            <a:ext cx="1656185" cy="82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01" y="4437112"/>
            <a:ext cx="178305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23" y="5346960"/>
            <a:ext cx="96182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0"/>
            <a:ext cx="6203032" cy="7667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转换步骤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字符串的处理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972" y="1397585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字符串</a:t>
            </a:r>
            <a:r>
              <a:rPr lang="zh-CN" altLang="en-US" sz="2800" dirty="0" smtClean="0">
                <a:latin typeface="Arial" pitchFamily="34" charset="0"/>
              </a:rPr>
              <a:t>的其他转换</a:t>
            </a:r>
            <a:r>
              <a:rPr lang="zh-CN" altLang="en-US" sz="2800" dirty="0" smtClean="0">
                <a:latin typeface="Arial" pitchFamily="34" charset="0"/>
              </a:rPr>
              <a:t>：</a:t>
            </a:r>
            <a:endParaRPr lang="en-US" altLang="zh-CN" sz="2800" dirty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           </a:t>
            </a:r>
            <a:r>
              <a:rPr lang="en-US" altLang="zh-CN" sz="2800" dirty="0" smtClean="0">
                <a:latin typeface="Arial" pitchFamily="34" charset="0"/>
              </a:rPr>
              <a:t>3</a:t>
            </a:r>
            <a:r>
              <a:rPr lang="en-US" altLang="zh-CN" sz="2800" dirty="0" smtClean="0">
                <a:latin typeface="Arial" pitchFamily="34" charset="0"/>
              </a:rPr>
              <a:t>.  </a:t>
            </a:r>
            <a:r>
              <a:rPr lang="zh-CN" altLang="en-US" sz="2800" dirty="0" smtClean="0">
                <a:latin typeface="Arial" pitchFamily="34" charset="0"/>
              </a:rPr>
              <a:t>字符串操作</a:t>
            </a:r>
            <a:r>
              <a:rPr lang="zh-CN" altLang="en-US" sz="2800" dirty="0" smtClean="0">
                <a:latin typeface="Arial" pitchFamily="34" charset="0"/>
              </a:rPr>
              <a:t>。</a:t>
            </a:r>
            <a:endParaRPr lang="en-US" altLang="zh-CN" sz="2800" dirty="0" smtClean="0">
              <a:latin typeface="Arial" pitchFamily="34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37" y="1397585"/>
            <a:ext cx="96182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984" y="2528900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Escape XML : 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95401"/>
              </p:ext>
            </p:extLst>
          </p:nvPr>
        </p:nvGraphicFramePr>
        <p:xfrm>
          <a:off x="971600" y="2915372"/>
          <a:ext cx="2641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575"/>
                <a:gridCol w="132057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dirty="0" smtClean="0"/>
                        <a:t>&amp;lt;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dirty="0" smtClean="0"/>
                        <a:t>&amp;gt;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dirty="0" smtClean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dirty="0" smtClean="0"/>
                        <a:t>&amp;amp;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dirty="0" smtClean="0"/>
                        <a:t>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dirty="0" smtClean="0"/>
                        <a:t>&amp;quot;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dirty="0" smtClean="0"/>
                        <a:t>'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dirty="0" smtClean="0"/>
                        <a:t>&amp;apos;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99150" y="3198168"/>
            <a:ext cx="402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Escape HTML :  252 </a:t>
            </a:r>
            <a:r>
              <a:rPr lang="zh-CN" altLang="en-US" dirty="0" smtClean="0"/>
              <a:t>个字符，</a:t>
            </a:r>
            <a:r>
              <a:rPr lang="en-US" altLang="zh-CN" dirty="0" smtClean="0"/>
              <a:t>HTML4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9150" y="35675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3"/>
              </a:rPr>
              <a:t>http://en.wikipedia.org/wiki/List_of_XML_and_HTML_character_entity_references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94960" y="2696632"/>
            <a:ext cx="166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Escape SQL :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71581"/>
              </p:ext>
            </p:extLst>
          </p:nvPr>
        </p:nvGraphicFramePr>
        <p:xfrm>
          <a:off x="5738255" y="2748464"/>
          <a:ext cx="1342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457"/>
                <a:gridCol w="6714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‘’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983077" y="4653136"/>
            <a:ext cx="4488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http://commons.apache.org/proper/commons-lang/javadocs/api-2.6/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3077" y="4283804"/>
            <a:ext cx="30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Escape </a:t>
            </a:r>
            <a:r>
              <a:rPr lang="zh-CN" altLang="en-US" dirty="0" smtClean="0"/>
              <a:t>扩展阅读</a:t>
            </a:r>
            <a:r>
              <a:rPr lang="en-US" altLang="zh-CN" dirty="0" smtClean="0"/>
              <a:t> : Java API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8531" y="544522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保留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移去字符串里的数字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11960" y="5445224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移去字符串里的特殊字符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3984" y="220486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Escape 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27530" y="5814556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补充指定长度的字符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3739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6203032" cy="50155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转换步骤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行列变换</a:t>
            </a:r>
            <a:r>
              <a:rPr lang="zh-CN" altLang="en-US" b="0" dirty="0">
                <a:latin typeface="Arial" pitchFamily="34" charset="0"/>
              </a:rPr>
              <a:t>（正规化</a:t>
            </a:r>
            <a:r>
              <a:rPr lang="en-US" altLang="zh-CN" b="0" dirty="0">
                <a:latin typeface="Arial" pitchFamily="34" charset="0"/>
              </a:rPr>
              <a:t>/</a:t>
            </a:r>
            <a:r>
              <a:rPr lang="zh-CN" altLang="en-US" b="0" dirty="0">
                <a:latin typeface="Arial" pitchFamily="34" charset="0"/>
              </a:rPr>
              <a:t>反正规化</a:t>
            </a:r>
            <a:r>
              <a:rPr lang="zh-CN" altLang="en-US" b="0" dirty="0" smtClean="0">
                <a:latin typeface="Arial" pitchFamily="34" charset="0"/>
              </a:rPr>
              <a:t>）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5" y="2276872"/>
            <a:ext cx="32403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多行的窄表：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规范，便于扩展。</a:t>
            </a:r>
            <a:endParaRPr lang="en-US" altLang="zh-CN" sz="2800" dirty="0" smtClean="0"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369328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atin typeface="Arial" pitchFamily="34" charset="0"/>
              </a:rPr>
              <a:t>行列变换</a:t>
            </a:r>
            <a:endParaRPr lang="en-US" altLang="zh-CN" sz="3200" b="1" dirty="0">
              <a:latin typeface="Arial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69853"/>
              </p:ext>
            </p:extLst>
          </p:nvPr>
        </p:nvGraphicFramePr>
        <p:xfrm>
          <a:off x="611561" y="3284984"/>
          <a:ext cx="2952327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09"/>
                <a:gridCol w="1176130"/>
                <a:gridCol w="792088"/>
              </a:tblGrid>
              <a:tr h="468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科目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分数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14464"/>
              </p:ext>
            </p:extLst>
          </p:nvPr>
        </p:nvGraphicFramePr>
        <p:xfrm>
          <a:off x="4211960" y="3356992"/>
          <a:ext cx="4608513" cy="140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731"/>
                <a:gridCol w="872479"/>
                <a:gridCol w="1008112"/>
                <a:gridCol w="936104"/>
                <a:gridCol w="792087"/>
              </a:tblGrid>
              <a:tr h="468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科目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科目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科目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科目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283968" y="2297584"/>
            <a:ext cx="32403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多列的宽表：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便于查询</a:t>
            </a:r>
            <a:endParaRPr lang="en-US" altLang="zh-CN" sz="2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6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6203032" cy="50155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转换步骤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行列变换</a:t>
            </a:r>
            <a:r>
              <a:rPr lang="zh-CN" altLang="en-US" b="0" dirty="0">
                <a:latin typeface="Arial" pitchFamily="34" charset="0"/>
              </a:rPr>
              <a:t>（正规化</a:t>
            </a:r>
            <a:r>
              <a:rPr lang="en-US" altLang="zh-CN" b="0" dirty="0">
                <a:latin typeface="Arial" pitchFamily="34" charset="0"/>
              </a:rPr>
              <a:t>/</a:t>
            </a:r>
            <a:r>
              <a:rPr lang="zh-CN" altLang="en-US" b="0" dirty="0">
                <a:latin typeface="Arial" pitchFamily="34" charset="0"/>
              </a:rPr>
              <a:t>反正规化）</a:t>
            </a:r>
            <a:r>
              <a:rPr lang="en-US" altLang="zh-CN" dirty="0">
                <a:latin typeface="Arial" pitchFamily="34" charset="0"/>
              </a:rPr>
              <a:t/>
            </a:r>
            <a:br>
              <a:rPr lang="en-US" altLang="zh-CN" dirty="0">
                <a:latin typeface="Arial" pitchFamily="34" charset="0"/>
              </a:rPr>
            </a:br>
            <a:endParaRPr lang="en-US" altLang="zh-CN" dirty="0" smtClean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276872"/>
            <a:ext cx="7529513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行</a:t>
            </a:r>
            <a:r>
              <a:rPr lang="zh-CN" altLang="en-US" sz="2800" dirty="0" smtClean="0">
                <a:latin typeface="Arial" pitchFamily="34" charset="0"/>
              </a:rPr>
              <a:t>转列（反正</a:t>
            </a:r>
            <a:r>
              <a:rPr lang="zh-CN" altLang="en-US" sz="2800" dirty="0" smtClean="0">
                <a:latin typeface="Arial" pitchFamily="34" charset="0"/>
              </a:rPr>
              <a:t>规化 </a:t>
            </a:r>
            <a:r>
              <a:rPr lang="en-US" altLang="zh-CN" sz="2800" dirty="0" err="1" smtClean="0">
                <a:latin typeface="Arial" pitchFamily="34" charset="0"/>
              </a:rPr>
              <a:t>Denormaliser</a:t>
            </a:r>
            <a:r>
              <a:rPr lang="zh-CN" altLang="en-US" sz="2800" dirty="0" smtClean="0">
                <a:latin typeface="Arial" pitchFamily="34" charset="0"/>
              </a:rPr>
              <a:t>）</a:t>
            </a:r>
            <a:r>
              <a:rPr lang="zh-CN" altLang="en-US" sz="2800" dirty="0" smtClean="0">
                <a:latin typeface="Arial" pitchFamily="34" charset="0"/>
              </a:rPr>
              <a:t>：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	</a:t>
            </a:r>
            <a:r>
              <a:rPr lang="zh-CN" altLang="en-US" sz="2800" dirty="0" smtClean="0">
                <a:latin typeface="Arial" pitchFamily="34" charset="0"/>
              </a:rPr>
              <a:t>功能：把</a:t>
            </a:r>
            <a:r>
              <a:rPr lang="zh-CN" altLang="en-US" sz="2800" dirty="0" smtClean="0">
                <a:latin typeface="Arial" pitchFamily="34" charset="0"/>
              </a:rPr>
              <a:t>多行的窄表</a:t>
            </a:r>
            <a:r>
              <a:rPr lang="zh-CN" altLang="en-US" sz="2800" dirty="0">
                <a:latin typeface="Arial" pitchFamily="34" charset="0"/>
              </a:rPr>
              <a:t>转成</a:t>
            </a:r>
            <a:r>
              <a:rPr lang="zh-CN" altLang="en-US" sz="2800" dirty="0" smtClean="0">
                <a:latin typeface="Arial" pitchFamily="34" charset="0"/>
              </a:rPr>
              <a:t>多列的宽表</a:t>
            </a:r>
            <a:r>
              <a:rPr lang="zh-CN" altLang="en-US" sz="2800" dirty="0" smtClean="0">
                <a:latin typeface="Arial" pitchFamily="34" charset="0"/>
              </a:rPr>
              <a:t>。</a:t>
            </a: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Arial" pitchFamily="34" charset="0"/>
              </a:rPr>
              <a:t>	</a:t>
            </a:r>
            <a:r>
              <a:rPr lang="zh-CN" altLang="en-US" sz="2800" dirty="0" smtClean="0">
                <a:latin typeface="Arial" pitchFamily="34" charset="0"/>
              </a:rPr>
              <a:t>前提：需要事先按照分组字段排序</a:t>
            </a:r>
            <a:endParaRPr lang="en-US" altLang="zh-CN" sz="2800" dirty="0">
              <a:latin typeface="Arial" pitchFamily="34" charset="0"/>
            </a:endParaRPr>
          </a:p>
          <a:p>
            <a:pPr>
              <a:defRPr/>
            </a:pPr>
            <a:endParaRPr lang="en-US" altLang="zh-CN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zh-CN" altLang="en-US" sz="2800" dirty="0" smtClean="0">
                <a:latin typeface="Arial" pitchFamily="34" charset="0"/>
              </a:rPr>
              <a:t>列</a:t>
            </a:r>
            <a:r>
              <a:rPr lang="zh-CN" altLang="en-US" sz="2800" dirty="0">
                <a:latin typeface="Arial" pitchFamily="34" charset="0"/>
              </a:rPr>
              <a:t>转行（</a:t>
            </a:r>
            <a:r>
              <a:rPr lang="zh-CN" altLang="en-US" sz="2800" dirty="0" smtClean="0">
                <a:latin typeface="Arial" pitchFamily="34" charset="0"/>
              </a:rPr>
              <a:t>正规化 </a:t>
            </a:r>
            <a:r>
              <a:rPr lang="en-US" altLang="zh-CN" sz="2800" dirty="0" err="1" smtClean="0">
                <a:latin typeface="Arial" pitchFamily="34" charset="0"/>
              </a:rPr>
              <a:t>Normaliser</a:t>
            </a:r>
            <a:r>
              <a:rPr lang="en-US" altLang="zh-CN" sz="2800" dirty="0" smtClean="0">
                <a:latin typeface="Arial" pitchFamily="34" charset="0"/>
              </a:rPr>
              <a:t> </a:t>
            </a:r>
            <a:r>
              <a:rPr lang="zh-CN" altLang="en-US" sz="2800" dirty="0" smtClean="0">
                <a:latin typeface="Arial" pitchFamily="34" charset="0"/>
              </a:rPr>
              <a:t>）</a:t>
            </a:r>
            <a:r>
              <a:rPr lang="zh-CN" altLang="en-US" sz="2800" dirty="0">
                <a:latin typeface="Arial" pitchFamily="34" charset="0"/>
              </a:rPr>
              <a:t>：</a:t>
            </a:r>
            <a:r>
              <a:rPr lang="en-US" altLang="zh-CN" sz="2800" dirty="0">
                <a:latin typeface="Arial" pitchFamily="34" charset="0"/>
              </a:rPr>
              <a:t> </a:t>
            </a:r>
          </a:p>
          <a:p>
            <a:pPr>
              <a:defRPr/>
            </a:pPr>
            <a:r>
              <a:rPr lang="en-US" altLang="zh-CN" sz="2800" dirty="0">
                <a:latin typeface="Arial" pitchFamily="34" charset="0"/>
              </a:rPr>
              <a:t>	</a:t>
            </a:r>
            <a:r>
              <a:rPr lang="zh-CN" altLang="en-US" sz="2800" dirty="0">
                <a:latin typeface="Arial" pitchFamily="34" charset="0"/>
              </a:rPr>
              <a:t>把多列的宽表转成多行的窄表</a:t>
            </a:r>
            <a:r>
              <a:rPr lang="zh-CN" altLang="en-US" sz="2800" dirty="0" smtClean="0">
                <a:latin typeface="Arial" pitchFamily="34" charset="0"/>
              </a:rPr>
              <a:t>。</a:t>
            </a:r>
            <a:r>
              <a:rPr lang="en-US" altLang="zh-CN" sz="2800" dirty="0" smtClean="0">
                <a:latin typeface="Arial" pitchFamily="34" charset="0"/>
              </a:rPr>
              <a:t>         </a:t>
            </a:r>
            <a:endParaRPr lang="zh-CN" altLang="zh-CN" sz="2800" dirty="0"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628800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atin typeface="Arial" pitchFamily="34" charset="0"/>
              </a:rPr>
              <a:t>行列变换方法</a:t>
            </a:r>
            <a:endParaRPr lang="en-US" altLang="zh-CN" sz="32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4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11953</TotalTime>
  <Words>496</Words>
  <Application>Microsoft Office PowerPoint</Application>
  <PresentationFormat>全屏显示(4:3)</PresentationFormat>
  <Paragraphs>147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自定义设计方案</vt:lpstr>
      <vt:lpstr>深入BI 之 Kettle 篇 第5周</vt:lpstr>
      <vt:lpstr>法律声明</vt:lpstr>
      <vt:lpstr>转换步骤-分类</vt:lpstr>
      <vt:lpstr>转换步骤-增加列</vt:lpstr>
      <vt:lpstr>转换步骤-字符串的处理</vt:lpstr>
      <vt:lpstr>转换步骤-字符串的处理</vt:lpstr>
      <vt:lpstr>转换步骤-字符串的处理</vt:lpstr>
      <vt:lpstr>转换步骤-行列变换（正规化/反正规化）</vt:lpstr>
      <vt:lpstr>转换步骤-行列变换（正规化/反正规化） </vt:lpstr>
      <vt:lpstr>转换步骤-排序步骤</vt:lpstr>
      <vt:lpstr>转换步骤-其他转换步骤</vt:lpstr>
      <vt:lpstr>转换步骤-其他步骤</vt:lpstr>
      <vt:lpstr>炼数成金逆向收费式网络课程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ThinkPad User</cp:lastModifiedBy>
  <cp:revision>493</cp:revision>
  <cp:lastPrinted>2012-03-16T05:44:49Z</cp:lastPrinted>
  <dcterms:modified xsi:type="dcterms:W3CDTF">2013-07-21T01:54:08Z</dcterms:modified>
</cp:coreProperties>
</file>