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96861-ACCF-4E15-B263-7125AFE792C9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0A68F-63D8-4877-804F-763689E6E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754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70425-773D-4C8A-BC03-85FA26A120AA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9428F-1B4A-4E0A-A7B4-D67625574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55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29A39-FCEE-4732-9104-36874CD18CD8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9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37BC-4360-4A53-A63E-14DD31AF7B62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7FA-F30E-43BA-9B65-E807D4429EA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37BC-4360-4A53-A63E-14DD31AF7B62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7FA-F30E-43BA-9B65-E807D4429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76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37BC-4360-4A53-A63E-14DD31AF7B62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7FA-F30E-43BA-9B65-E807D4429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52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37BC-4360-4A53-A63E-14DD31AF7B62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7FA-F30E-43BA-9B65-E807D4429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21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37BC-4360-4A53-A63E-14DD31AF7B62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7FA-F30E-43BA-9B65-E807D4429EA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94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37BC-4360-4A53-A63E-14DD31AF7B62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7FA-F30E-43BA-9B65-E807D4429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505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37BC-4360-4A53-A63E-14DD31AF7B62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7FA-F30E-43BA-9B65-E807D4429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66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37BC-4360-4A53-A63E-14DD31AF7B62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7FA-F30E-43BA-9B65-E807D4429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48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37BC-4360-4A53-A63E-14DD31AF7B62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7FA-F30E-43BA-9B65-E807D4429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1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1737BC-4360-4A53-A63E-14DD31AF7B62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8D7FA-F30E-43BA-9B65-E807D4429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339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37BC-4360-4A53-A63E-14DD31AF7B62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7FA-F30E-43BA-9B65-E807D4429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78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1737BC-4360-4A53-A63E-14DD31AF7B62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88D7FA-F30E-43BA-9B65-E807D4429EA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6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C:\Users\lilyc\Downloads\Abstract%20ru&#1086;&#1086;2.doc#_bookmark13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lilyc\Downloads\Abstract%20ru&#1086;&#1086;2.doc#_bookmark3" TargetMode="External"/><Relationship Id="rId2" Type="http://schemas.openxmlformats.org/officeDocument/2006/relationships/hyperlink" Target="file:///C:\Users\lilyc\Downloads\Abstract%20ru&#1086;&#1086;2.doc#_bookmark2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ilyc\Downloads\Abstract%20ru&#1086;&#1086;2.doc#_bookmark1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58816" y="2292614"/>
            <a:ext cx="219840" cy="386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825" tIns="54412" rIns="108825" bIns="54412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pic>
        <p:nvPicPr>
          <p:cNvPr id="1025" name="Рисунок 1" descr="ЛОГОТИП_КНИТ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291" y="152442"/>
            <a:ext cx="667645" cy="63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3116" y="791360"/>
            <a:ext cx="11701993" cy="561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25" tIns="54412" rIns="108825" bIns="54412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  <a:endParaRPr lang="ru-RU" altLang="ru-RU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endParaRPr lang="ru-RU" altLang="ru-RU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endParaRPr lang="ru-RU" altLang="ru-RU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«Казанский национальный исследовательский технологический университет»</a:t>
            </a:r>
            <a:endParaRPr lang="ru-RU" altLang="ru-RU" sz="11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(ФГБОУ ВО «КНИТУ»)</a:t>
            </a:r>
            <a:endParaRPr lang="ru-RU" altLang="ru-RU" sz="11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«Медицинской инженерии» (МИ)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Математический подход к оптимизации режимов нагрузки для сеансов изометрических тренировок </a:t>
            </a:r>
            <a:endParaRPr lang="ru-RU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9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r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Презентацию подготовили: студенты</a:t>
            </a:r>
          </a:p>
          <a:p>
            <a:pPr indent="457200" algn="r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курса очной формы обучения группы</a:t>
            </a:r>
          </a:p>
          <a:p>
            <a:pPr indent="457200" algn="r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7111-41.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Павлов Г. А.</a:t>
            </a:r>
          </a:p>
          <a:p>
            <a:pPr indent="457200" algn="r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Черняков Д.А.</a:t>
            </a:r>
          </a:p>
          <a:p>
            <a:pPr indent="457200" algn="r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Мингалеев Э.И.</a:t>
            </a:r>
          </a:p>
          <a:p>
            <a:pPr indent="457200" algn="r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Пчелин С.Н.</a:t>
            </a:r>
          </a:p>
          <a:p>
            <a:pPr indent="457200" algn="r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доцент кафедры МИ,</a:t>
            </a:r>
          </a:p>
          <a:p>
            <a:pPr indent="457200" algn="r">
              <a:lnSpc>
                <a:spcPct val="150000"/>
              </a:lnSpc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Галимзянова Р.Ю.</a:t>
            </a:r>
          </a:p>
          <a:p>
            <a:pPr indent="457200" algn="ctr">
              <a:lnSpc>
                <a:spcPct val="150000"/>
              </a:lnSpc>
              <a:spcAft>
                <a:spcPts val="10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Казань, 2023 г</a:t>
            </a:r>
          </a:p>
        </p:txBody>
      </p:sp>
    </p:spTree>
    <p:extLst>
      <p:ext uri="{BB962C8B-B14F-4D97-AF65-F5344CB8AC3E}">
        <p14:creationId xmlns:p14="http://schemas.microsoft.com/office/powerpoint/2010/main" val="137370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3B21E64-E239-4CA7-8850-B60F503C85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109" y="0"/>
            <a:ext cx="5300345" cy="674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658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FED57E-F8B6-4FEF-A6C7-9EAA3BBFDC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72" y="1082842"/>
            <a:ext cx="5240655" cy="3742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606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2599B9-CD2B-43AC-A42C-EF1ED982392D}"/>
              </a:ext>
            </a:extLst>
          </p:cNvPr>
          <p:cNvSpPr txBox="1"/>
          <p:nvPr/>
        </p:nvSpPr>
        <p:spPr>
          <a:xfrm>
            <a:off x="3975847" y="402522"/>
            <a:ext cx="424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Длительность сокращений и </a:t>
            </a:r>
            <a:r>
              <a:rPr lang="ru-RU" sz="18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отдыха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5ABE3-B8AB-4858-8C04-E04A6BDDEC53}"/>
              </a:ext>
            </a:extLst>
          </p:cNvPr>
          <p:cNvSpPr txBox="1"/>
          <p:nvPr/>
        </p:nvSpPr>
        <p:spPr>
          <a:xfrm>
            <a:off x="510988" y="1042190"/>
            <a:ext cx="6096000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493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таблице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3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приведены минимальная, максимальная и средняя продолжительность сокращений и отдыха для всех построенных сеансов. В определенной степени это позволяет проверить реальную выполнимость рассчитанных сессий.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1">
            <a:extLst>
              <a:ext uri="{FF2B5EF4-FFF2-40B4-BE49-F238E27FC236}">
                <a16:creationId xmlns:a16="http://schemas.microsoft.com/office/drawing/2014/main" id="{FD1B4919-953A-4F60-9225-80C9014E16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77" y="3162258"/>
            <a:ext cx="6204285" cy="2294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24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6E1AE6-AC2F-41FE-AD2E-5964195CF8ED}"/>
              </a:ext>
            </a:extLst>
          </p:cNvPr>
          <p:cNvSpPr txBox="1"/>
          <p:nvPr/>
        </p:nvSpPr>
        <p:spPr>
          <a:xfrm>
            <a:off x="4809565" y="140336"/>
            <a:ext cx="257287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целей обучения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2974A-4E2F-47B4-9C6C-A32FC6CAF03B}"/>
              </a:ext>
            </a:extLst>
          </p:cNvPr>
          <p:cNvSpPr txBox="1"/>
          <p:nvPr/>
        </p:nvSpPr>
        <p:spPr>
          <a:xfrm>
            <a:off x="497541" y="603733"/>
            <a:ext cx="11196918" cy="5444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marR="25400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целом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подход, основанный на модели, ограничен предсказательной способностью используемой модели и доступными методами численного решения. Как уже упоминалось, модель Герольда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др. предлагает феноменологическое описание мышечного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утомления для различных схем нагрузки и не связывает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напрямую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входные данные ТТС с физиологической адаптацией тренирующегося. Таким образом, при выборе целей тренировки мы ограничены ключевыми показателями эффективности, доступными в модели. По этой причине мы используем предположения спортивной науки об оптимальной тренировке в качестве целей и ограничений.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1600" marR="24130" indent="143510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формулировках задач оптимального управления можно легко использовать три КПЭ - интеграл силы по времени, время неполного натяжения и потерю силы МСДИС. Более того, мы используем варианты этих трех КПЭ, чтобы продемонстрировать, как даже незначительные модификации могут изменить структуру решения. Это подчеркивает, насколько важно для физиологов и спортивных ученых определить правильные стимулы для адаптации, чтобы разработать оптимизированные программы ТТС. Подходящие физиологические модели позволили бы провести более тщательный поиск, например, с учетом накопления метаболитов, таких как ионы водорода и неорганический фосфат, или описанием активации различных типов волокон.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0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4083D2-4AE8-4256-B9CF-0744DA798834}"/>
              </a:ext>
            </a:extLst>
          </p:cNvPr>
          <p:cNvSpPr txBox="1"/>
          <p:nvPr/>
        </p:nvSpPr>
        <p:spPr>
          <a:xfrm>
            <a:off x="524435" y="1004048"/>
            <a:ext cx="11143130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4295"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Мы демонстрируем, что подход, основанный на математической модели, может дать ценные импульсы для практиков и дополнить преобладающую ручную разработку схем нагрузки для ТТС. Хотя различия в оптимизированных сессиях могут показаться небольшими, следует помнить, что они накапливаются в ходе выполнения плана ТТС в течение недель и месяцев.</a:t>
            </a:r>
          </a:p>
          <a:p>
            <a:pPr marR="74295" indent="457200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Помимо большого количества прикладных областей, например, биомеханического анализа движений или проектирования спортивного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оборудования, наша работа подчеркивает и демонстрирует возможности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количественной математики для анализа и улучшения спортивной деятельности.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74295" indent="457200" algn="just">
              <a:lnSpc>
                <a:spcPct val="150000"/>
              </a:lnSpc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F3445-A4AE-44C6-A80D-1D643CA538F9}"/>
              </a:ext>
            </a:extLst>
          </p:cNvPr>
          <p:cNvSpPr txBox="1"/>
          <p:nvPr/>
        </p:nvSpPr>
        <p:spPr>
          <a:xfrm>
            <a:off x="5307106" y="366664"/>
            <a:ext cx="1577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89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865435-D778-FA92-94DD-209BF6BDFDCB}"/>
              </a:ext>
            </a:extLst>
          </p:cNvPr>
          <p:cNvSpPr txBox="1"/>
          <p:nvPr/>
        </p:nvSpPr>
        <p:spPr>
          <a:xfrm>
            <a:off x="593684" y="1273563"/>
            <a:ext cx="11004627" cy="2956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оптимизации результатов тренировок необходим индивидуальный подход к тренировкам с сопротивлением. Оптимизация схем нагрузок на основе моделей может дать ценный импульс для практиков и дополнить преобладающую ручную разработку программ, адаптируя схемы нагрузок к тренирующемуся и целям тренировки. Мы собрали обзор литературы о подходах на основе моделей, используемых для моделирования или оптимизации реакции на отдельные тренировки с сопротивлением или на долгосрочные планы тренировок с сопротивлением в плане силы, мощности, мышечной массы или локальной мышечной выносливости путем изменения схемы нагрузки.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AB66A-3FC1-7232-BBA6-30ABB9CB0DBD}"/>
              </a:ext>
            </a:extLst>
          </p:cNvPr>
          <p:cNvSpPr txBox="1"/>
          <p:nvPr/>
        </p:nvSpPr>
        <p:spPr>
          <a:xfrm>
            <a:off x="5373942" y="114190"/>
            <a:ext cx="1444113" cy="456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1600" algn="just">
              <a:lnSpc>
                <a:spcPct val="150000"/>
              </a:lnSpc>
              <a:spcBef>
                <a:spcPts val="455"/>
              </a:spcBef>
            </a:pPr>
            <a:r>
              <a:rPr lang="ru-RU" sz="1800" b="1" spc="-10" dirty="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Аннотация</a:t>
            </a:r>
            <a:endParaRPr lang="ru-RU" sz="1800" b="1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2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865435-D778-FA92-94DD-209BF6BDFDCB}"/>
              </a:ext>
            </a:extLst>
          </p:cNvPr>
          <p:cNvSpPr txBox="1"/>
          <p:nvPr/>
        </p:nvSpPr>
        <p:spPr>
          <a:xfrm>
            <a:off x="628453" y="1403868"/>
            <a:ext cx="10935091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345" marR="73025" algn="just">
              <a:lnSpc>
                <a:spcPct val="150000"/>
              </a:lnSpc>
              <a:spcBef>
                <a:spcPts val="555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Тренировки с сопротивлением (ТСС) являются популярным выбором среди спортсменов, реабилитационных пациентов и населения в целом для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улучшения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физических показателей. Преимущества ТТС включают увеличение мышечной силы и выносливости, улучшение состава тела, повышение функциональных возможностей и качества жизни . Для оптимизации результатов необходим индивидуальный подход к ТТС . Поэтому переменные тренировки, такие как выбор упражнений, частота, объем или интенсивность, корректируются в зависимости от тренирующегося и целей тренировки. Эти корректировки обычно формируются самим тренирующимся или тренером методом проб и ошибок.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F2A5E-CBDE-4E85-8C32-4CDEEF526F1F}"/>
              </a:ext>
            </a:extLst>
          </p:cNvPr>
          <p:cNvSpPr txBox="1"/>
          <p:nvPr/>
        </p:nvSpPr>
        <p:spPr>
          <a:xfrm>
            <a:off x="3236627" y="358589"/>
            <a:ext cx="571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Тренировки с сопротивлением и модельные подходы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0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865435-D778-FA92-94DD-209BF6BDFDCB}"/>
              </a:ext>
            </a:extLst>
          </p:cNvPr>
          <p:cNvSpPr txBox="1"/>
          <p:nvPr/>
        </p:nvSpPr>
        <p:spPr>
          <a:xfrm>
            <a:off x="622546" y="728773"/>
            <a:ext cx="10946908" cy="5400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marR="24130" indent="45720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численных экспериментов мы используем феноменологическую модель временного хода максимальной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силы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добровольного изометрического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сокращения. Мы приводим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систему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обыкновенных дифференциальных уравнений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даем краткое объяснение ее компонентов. За подробным описанием модели мы обращаемся к оригинальной статье.</a:t>
            </a:r>
          </a:p>
          <a:p>
            <a:pPr marL="101600" marR="24130" indent="45720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описывает текущую мощность МСДИС.</a:t>
            </a:r>
          </a:p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MVIC</a:t>
            </a:r>
            <a:r>
              <a:rPr lang="ru-RU" sz="1800" spc="1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∶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[0,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→ [0, </a:t>
            </a:r>
            <a:r>
              <a:rPr lang="ru-RU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1] 								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1600" indent="45720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мышца (или группа мышц) на уровне сустава под действием внешней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изометрической 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нагрузки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</a:t>
            </a:r>
            <a:r>
              <a:rPr lang="ru-RU" sz="1800" spc="1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∶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[0,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→ [0, </a:t>
            </a:r>
            <a:r>
              <a:rPr lang="ru-RU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1] 								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1600" marR="24130" indent="457200" algn="just">
              <a:lnSpc>
                <a:spcPct val="150000"/>
              </a:lnSpc>
              <a:spcBef>
                <a:spcPts val="76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временном горизонте [0,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Силовые возможности МСДИС и внешняя нагрузка нормированы на базовую силу МСДИС и, таким образом, являются безразмерными. Более того, диапазоны функций, указанных в данном описании, ограничены физиологическими значимыми значениями. Определяющие уравнения модели состоят из двух безразмерных переменных состояния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slow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B5AE7-6551-4DF8-B2B2-48790909C895}"/>
              </a:ext>
            </a:extLst>
          </p:cNvPr>
          <p:cNvSpPr txBox="1"/>
          <p:nvPr/>
        </p:nvSpPr>
        <p:spPr>
          <a:xfrm>
            <a:off x="5606154" y="233083"/>
            <a:ext cx="97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</a:p>
        </p:txBody>
      </p:sp>
    </p:spTree>
    <p:extLst>
      <p:ext uri="{BB962C8B-B14F-4D97-AF65-F5344CB8AC3E}">
        <p14:creationId xmlns:p14="http://schemas.microsoft.com/office/powerpoint/2010/main" val="27702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4">
            <a:extLst>
              <a:ext uri="{FF2B5EF4-FFF2-40B4-BE49-F238E27FC236}">
                <a16:creationId xmlns:a16="http://schemas.microsoft.com/office/drawing/2014/main" id="{18F792E3-B50D-45C2-8BB8-AB9528C262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216" y="2463800"/>
            <a:ext cx="3157855" cy="19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16DABC-9252-4D42-99E7-579589D148B2}"/>
              </a:ext>
            </a:extLst>
          </p:cNvPr>
          <p:cNvSpPr txBox="1"/>
          <p:nvPr/>
        </p:nvSpPr>
        <p:spPr>
          <a:xfrm>
            <a:off x="188259" y="469523"/>
            <a:ext cx="11636187" cy="5005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Кроме того, модель содержит пять безразмерных параметров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</a:t>
            </a:r>
            <a:r>
              <a:rPr lang="en-US" sz="1800" i="1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[0,</a:t>
            </a:r>
            <a:r>
              <a:rPr lang="ru-RU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∞) для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{1, ... , 5}, описывающих усталостные и восстановительные свойства. Начальные условия для состояний задаются </a:t>
            </a:r>
            <a:r>
              <a:rPr lang="ru-RU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следующим образом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885" marR="24130" indent="41910" algn="just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(0)=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[0, 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1]</a:t>
            </a:r>
            <a:r>
              <a:rPr lang="ru-RU" sz="1800" spc="-2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							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885" marR="24130" indent="41910" algn="just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неутомленной мышцы выбираем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(1, 1)</a:t>
            </a:r>
            <a:r>
              <a:rPr lang="ru-RU" sz="1800" baseline="30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⊤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Для моделирования усилий МСДИС удобно подставить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4130" algn="just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1800" i="1" spc="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1800" spc="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abs</a:t>
            </a:r>
            <a:r>
              <a:rPr lang="en-US" sz="1800" i="1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)= </a:t>
            </a:r>
            <a:r>
              <a:rPr lang="en-US" sz="1800" i="1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1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i="1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MVIC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(t) </a:t>
            </a:r>
            <a:endParaRPr lang="ru-RU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4130" algn="just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использовать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1600" algn="just">
              <a:lnSpc>
                <a:spcPct val="150000"/>
              </a:lnSpc>
              <a:spcBef>
                <a:spcPts val="700"/>
              </a:spcBef>
              <a:spcAft>
                <a:spcPts val="1000"/>
              </a:spcAft>
            </a:pPr>
            <a:r>
              <a:rPr lang="en-US" sz="1800" spc="-2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∶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[0,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→ [0, </a:t>
            </a:r>
            <a:r>
              <a:rPr lang="ru-RU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1], 						</a:t>
            </a:r>
            <a:endParaRPr lang="ru-RU" spc="-2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1600" algn="just">
              <a:lnSpc>
                <a:spcPct val="150000"/>
              </a:lnSpc>
              <a:spcBef>
                <a:spcPts val="700"/>
              </a:spcBef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нагрузка по отношению к текущей силовой мощности, как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входные данные.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1600" marR="74295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была проверена на обширном наборе данных по локтевым сгибателям . Мы используем соответствующие оценки параметров в данной работе.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865435-D778-FA92-94DD-209BF6BDFDCB}"/>
              </a:ext>
            </a:extLst>
          </p:cNvPr>
          <p:cNvSpPr txBox="1"/>
          <p:nvPr/>
        </p:nvSpPr>
        <p:spPr>
          <a:xfrm>
            <a:off x="491655" y="872789"/>
            <a:ext cx="4778544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marR="71120" algn="just">
              <a:lnSpc>
                <a:spcPct val="150000"/>
              </a:lnSpc>
              <a:spcBef>
                <a:spcPts val="1275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Мы используем многоступенчатую формулировку на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</a:t>
            </a:r>
            <a:r>
              <a:rPr lang="en-US" sz="1800" i="1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≥ 2 стадиях, обозначенных надстрочными знаками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{1, ... 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}, для моделирования тренировок с сопротивлением. Чтобы включить метрики для ВБН, ИСВ и накопленной усталости, мы расширяем модель тремя состояниями, отслеживающими эти величины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TUT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FTI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и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Xfatigue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Общая многоступенчатая задача оптимального управления может быть сформулирована следующим образом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DAD18C-AA71-917F-F777-226A1135CC4A}"/>
              </a:ext>
            </a:extLst>
          </p:cNvPr>
          <p:cNvSpPr txBox="1"/>
          <p:nvPr/>
        </p:nvSpPr>
        <p:spPr>
          <a:xfrm>
            <a:off x="3616117" y="245104"/>
            <a:ext cx="4959765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Задача оптимального управления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13">
            <a:extLst>
              <a:ext uri="{FF2B5EF4-FFF2-40B4-BE49-F238E27FC236}">
                <a16:creationId xmlns:a16="http://schemas.microsoft.com/office/drawing/2014/main" id="{A647AF4F-FE23-4421-9CC4-290202CF7F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699" y="1183342"/>
            <a:ext cx="2951630" cy="4182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12">
            <a:extLst>
              <a:ext uri="{FF2B5EF4-FFF2-40B4-BE49-F238E27FC236}">
                <a16:creationId xmlns:a16="http://schemas.microsoft.com/office/drawing/2014/main" id="{3686A40D-92F0-44EF-95D2-C89ADEB036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6" y="1634109"/>
            <a:ext cx="2951629" cy="309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19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E44633-0444-4BCB-6D14-55C8A3D2BDC6}"/>
              </a:ext>
            </a:extLst>
          </p:cNvPr>
          <p:cNvSpPr txBox="1"/>
          <p:nvPr/>
        </p:nvSpPr>
        <p:spPr>
          <a:xfrm>
            <a:off x="450531" y="246590"/>
            <a:ext cx="11290937" cy="636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885" marR="24130" algn="just">
              <a:lnSpc>
                <a:spcPct val="150000"/>
              </a:lnSpc>
              <a:spcBef>
                <a:spcPts val="675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этом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CT</a:t>
            </a:r>
            <a:r>
              <a:rPr lang="en-US" sz="1800" i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общее время, а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TUT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FTI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верхние пределы общего времени натяжения и интеграла силы по времени. На нечетных этапах возможны сокращения с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</a:t>
            </a:r>
            <a:r>
              <a:rPr lang="en-US" sz="18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Четные этапы считаются периодами отдыха. Оптимизируется продолжительность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каждого этапа. Далее мы адаптируем эту задачу оптимального управления к различным сценариям. Если не указано иное, все сеансы длятся 20 минут, допускают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nc</a:t>
            </a:r>
            <a:r>
              <a:rPr lang="en-US" sz="1800" i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25 возможных сокращений и не имеют ограничений на ИСВ и ВБН. Это означает, что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CT</a:t>
            </a:r>
            <a:r>
              <a:rPr lang="en-US" sz="1800" i="1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1200 с,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</a:t>
            </a:r>
            <a:r>
              <a:rPr lang="en-US" sz="1800" i="1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49 и пренебрежение ограничениями (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2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и (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2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f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численного решения задач мы используем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стратегию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"сначала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дискретизируй, потом оптимизируй". Мы используем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программу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оптимального управления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MUSCOD-II, которая берет свое начало в работе Бока и Плитта и реализует подход прямой многократной стрельбы для перевода задачи в конечно-размерную форму. Мы используем дискретизацию с кусочно-постоянным управлением. Для интегрирования системы ОДУ мы используем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Рунге-Кутта-Фельберга и генерируем чувствительности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внутреннего численного дифференцирования. Необходимые производные от функций модели получаются с помощью конечно-разностных аппроксимаций. Полученная нелинейная программа решается с помощью адаптированного метода последовательного квадратичного программирования с использованием структуры и доверительной области с ограниченными блоками памяти для обновления гессиана.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885" marR="24130" algn="just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5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91157D-B282-4038-A618-B1A778A3EB8E}"/>
              </a:ext>
            </a:extLst>
          </p:cNvPr>
          <p:cNvSpPr txBox="1"/>
          <p:nvPr/>
        </p:nvSpPr>
        <p:spPr>
          <a:xfrm>
            <a:off x="403412" y="647742"/>
            <a:ext cx="6096000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 подробностями мы 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обращаемся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приведенным выше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ссылкам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Далее мы покажем, как эта общая формулировка задачи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оптимального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 адаптируется к различным сессиям.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Краткий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таблице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11">
            <a:extLst>
              <a:ext uri="{FF2B5EF4-FFF2-40B4-BE49-F238E27FC236}">
                <a16:creationId xmlns:a16="http://schemas.microsoft.com/office/drawing/2014/main" id="{9521D2A9-7CAA-4DF2-B8B7-769CDDD292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853931"/>
            <a:ext cx="421640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47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0F6151-1973-FEC5-9BBE-47390C833C38}"/>
              </a:ext>
            </a:extLst>
          </p:cNvPr>
          <p:cNvSpPr txBox="1"/>
          <p:nvPr/>
        </p:nvSpPr>
        <p:spPr>
          <a:xfrm>
            <a:off x="3048740" y="33795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Цели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9638D-DA8D-4E5D-B826-FE1C0AC399D8}"/>
              </a:ext>
            </a:extLst>
          </p:cNvPr>
          <p:cNvSpPr txBox="1"/>
          <p:nvPr/>
        </p:nvSpPr>
        <p:spPr>
          <a:xfrm>
            <a:off x="891988" y="707291"/>
            <a:ext cx="10408023" cy="5041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Эффекты утомления, например, метаболический стресс или повышенное привлечение двигательных единиц, были приписаны для запуска или положительного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влияния на гипертрофию мышц. Для сессии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мы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изучили, какая схема нагрузки максимизирует утомление, определяемое </a:t>
            </a:r>
            <a:r>
              <a:rPr lang="ru-RU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накопленная потеря силы МСДИС с течением времени. На рисунке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показан ответ модели, полученный при моделировании сеанса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72390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сессии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мы максимизируем усталость, обеспечивая минимальную пороговую интенсивность в 80% от базовой силы МСДИС. На рисунке 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показан ответ модели, полученный </a:t>
            </a:r>
            <a:r>
              <a:rPr lang="ru-RU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моделировании сеанса 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6858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отличие от максимизации усталости, может быть желательным накопление определенного объема работы при минимизации усталости, например, в период подготовки к соревнованиям. Для сессии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мы смоделировали такой сценарий. На рисунке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показан ответ модели, полученный при моделировании сессии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8313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Другая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DEE4CA"/>
      </a:accent1>
      <a:accent2>
        <a:srgbClr val="DBD0C0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1097</TotalTime>
  <Words>1327</Words>
  <Application>Microsoft Office PowerPoint</Application>
  <PresentationFormat>Widescreen</PresentationFormat>
  <Paragraphs>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Tahoma</vt:lpstr>
      <vt:lpstr>Times New Roman</vt:lpstr>
      <vt:lpstr>Ретро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Gleb</cp:lastModifiedBy>
  <cp:revision>132</cp:revision>
  <dcterms:created xsi:type="dcterms:W3CDTF">2021-10-01T13:02:09Z</dcterms:created>
  <dcterms:modified xsi:type="dcterms:W3CDTF">2024-12-15T18:27:12Z</dcterms:modified>
</cp:coreProperties>
</file>