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川川帮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川川帮</a:t>
            </a:r>
          </a:p>
        </p:txBody>
      </p:sp>
      <p:sp>
        <p:nvSpPr>
          <p:cNvPr id="120" name="后台技术汇总"/>
          <p:cNvSpPr txBox="1"/>
          <p:nvPr>
            <p:ph type="subTitle" sz="quarter" idx="1"/>
          </p:nvPr>
        </p:nvSpPr>
        <p:spPr>
          <a:xfrm>
            <a:off x="1270000" y="54483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后台技术汇总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高效：  Nginx反向代理，映射到轻量应用服务器集群…"/>
          <p:cNvSpPr txBox="1"/>
          <p:nvPr>
            <p:ph type="title"/>
          </p:nvPr>
        </p:nvSpPr>
        <p:spPr>
          <a:xfrm>
            <a:off x="1270000" y="37592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 algn="l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高效：  Nginx反向代理，映射到轻量应用服务器集群</a:t>
            </a:r>
          </a:p>
          <a:p>
            <a:pPr algn="l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稳定：  企业级开源工具以及框架支持</a:t>
            </a:r>
          </a:p>
          <a:p>
            <a:pPr algn="l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安全：  外网信息全加密处理，敏感数据仅在内网传播、高效的中间件服务</a:t>
            </a:r>
          </a:p>
          <a:p>
            <a:pPr algn="l">
              <a:defRPr sz="2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便于拓展： 分布式微服务架构，纯虚拟化部署，应对峰值流量动态部署服务</a:t>
            </a:r>
          </a:p>
        </p:txBody>
      </p:sp>
      <p:sp>
        <p:nvSpPr>
          <p:cNvPr id="168" name="如何打造一款高效、稳定、安全且便于拓展的Web后台？"/>
          <p:cNvSpPr txBox="1"/>
          <p:nvPr>
            <p:ph type="body" sz="quarter" idx="4294967295"/>
          </p:nvPr>
        </p:nvSpPr>
        <p:spPr>
          <a:xfrm>
            <a:off x="1270000" y="726826"/>
            <a:ext cx="10464800" cy="806948"/>
          </a:xfrm>
          <a:prstGeom prst="rect">
            <a:avLst/>
          </a:prstGeom>
        </p:spPr>
        <p:txBody>
          <a:bodyPr anchor="t"/>
          <a:lstStyle>
            <a:lvl1pPr marL="0" indent="0" algn="ctr" defTabSz="514095">
              <a:spcBef>
                <a:spcPts val="0"/>
              </a:spcBef>
              <a:buClrTx/>
              <a:buSzTx/>
              <a:buNone/>
              <a:defRPr sz="3256"/>
            </a:lvl1pPr>
          </a:lstStyle>
          <a:p>
            <a:pPr/>
            <a:r>
              <a:t>如何打造一款高效、稳定、安全且便于拓展的Web后台？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如何打造一款高效、稳定、安全且便于拓展的Web后台？"/>
          <p:cNvSpPr txBox="1"/>
          <p:nvPr>
            <p:ph type="body" sz="quarter" idx="4294967295"/>
          </p:nvPr>
        </p:nvSpPr>
        <p:spPr>
          <a:xfrm>
            <a:off x="1270000" y="4473326"/>
            <a:ext cx="10464800" cy="806948"/>
          </a:xfrm>
          <a:prstGeom prst="rect">
            <a:avLst/>
          </a:prstGeom>
        </p:spPr>
        <p:txBody>
          <a:bodyPr anchor="t"/>
          <a:lstStyle>
            <a:lvl1pPr marL="0" indent="0" algn="ctr" defTabSz="514095">
              <a:spcBef>
                <a:spcPts val="0"/>
              </a:spcBef>
              <a:buClrTx/>
              <a:buSzTx/>
              <a:buNone/>
              <a:defRPr sz="3256"/>
            </a:lvl1pPr>
          </a:lstStyle>
          <a:p>
            <a:pPr/>
            <a:r>
              <a:t>如何打造一款高效、稳定、安全且便于拓展的Web后台？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"/>
          <p:cNvSpPr/>
          <p:nvPr/>
        </p:nvSpPr>
        <p:spPr>
          <a:xfrm>
            <a:off x="6604000" y="0"/>
            <a:ext cx="6467079" cy="99181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高效"/>
          <p:cNvSpPr txBox="1"/>
          <p:nvPr>
            <p:ph type="title"/>
          </p:nvPr>
        </p:nvSpPr>
        <p:spPr>
          <a:xfrm>
            <a:off x="723900" y="635000"/>
            <a:ext cx="5334000" cy="3987800"/>
          </a:xfrm>
          <a:prstGeom prst="rect">
            <a:avLst/>
          </a:prstGeom>
        </p:spPr>
        <p:txBody>
          <a:bodyPr/>
          <a:lstStyle/>
          <a:p>
            <a:pPr/>
            <a:r>
              <a:t>高效</a:t>
            </a:r>
          </a:p>
        </p:txBody>
      </p:sp>
      <p:sp>
        <p:nvSpPr>
          <p:cNvPr id="126" name="川内平均时延 45ms…"/>
          <p:cNvSpPr txBox="1"/>
          <p:nvPr>
            <p:ph type="body" sz="quarter" idx="1"/>
          </p:nvPr>
        </p:nvSpPr>
        <p:spPr>
          <a:xfrm>
            <a:off x="373136" y="5960516"/>
            <a:ext cx="6035528" cy="2606230"/>
          </a:xfrm>
          <a:prstGeom prst="rect">
            <a:avLst/>
          </a:prstGeom>
        </p:spPr>
        <p:txBody>
          <a:bodyPr/>
          <a:lstStyle/>
          <a:p>
            <a:pPr defTabSz="578358">
              <a:defRPr sz="3663"/>
            </a:pPr>
            <a:r>
              <a:t>川内平均时延 45ms</a:t>
            </a:r>
          </a:p>
          <a:p>
            <a:pPr defTabSz="578358">
              <a:defRPr sz="3663"/>
            </a:pPr>
            <a:r>
              <a:t>川外平均时延 72ms</a:t>
            </a:r>
          </a:p>
          <a:p>
            <a:pPr defTabSz="578358">
              <a:defRPr sz="3663"/>
            </a:pPr>
          </a:p>
          <a:p>
            <a:pPr defTabSz="578358">
              <a:defRPr sz="1683"/>
            </a:pPr>
            <a:r>
              <a:t>* 该数据仅对测试时网络环境负责，不同环境测量结果可能不同</a:t>
            </a:r>
          </a:p>
        </p:txBody>
      </p:sp>
      <p:grpSp>
        <p:nvGrpSpPr>
          <p:cNvPr id="131" name="成组"/>
          <p:cNvGrpSpPr/>
          <p:nvPr/>
        </p:nvGrpSpPr>
        <p:grpSpPr>
          <a:xfrm>
            <a:off x="7763668" y="4197052"/>
            <a:ext cx="4147742" cy="1524001"/>
            <a:chOff x="0" y="0"/>
            <a:chExt cx="4147740" cy="1524000"/>
          </a:xfrm>
        </p:grpSpPr>
        <p:pic>
          <p:nvPicPr>
            <p:cNvPr id="127" name="TB1D3POXAY2gK0jSZFgXXc5OFXa-120-120.png" descr="TB1D3POXAY2gK0jSZFgXXc5OFXa-120-12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24000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TB1T9LLXpY7gK0jSZKzXXaikpXa-120-120.png" descr="TB1T9LLXpY7gK0jSZKzXXaikpXa-120-12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40" y="0"/>
              <a:ext cx="1524001" cy="152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线条"/>
            <p:cNvSpPr/>
            <p:nvPr/>
          </p:nvSpPr>
          <p:spPr>
            <a:xfrm>
              <a:off x="1397666" y="657740"/>
              <a:ext cx="11895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线条"/>
            <p:cNvSpPr/>
            <p:nvPr/>
          </p:nvSpPr>
          <p:spPr>
            <a:xfrm flipH="1" flipV="1">
              <a:off x="1321465" y="975240"/>
              <a:ext cx="11895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2" name="阿里云轻量应用服务器集群"/>
          <p:cNvSpPr txBox="1"/>
          <p:nvPr/>
        </p:nvSpPr>
        <p:spPr>
          <a:xfrm>
            <a:off x="6819775" y="944016"/>
            <a:ext cx="6035528" cy="2606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700">
                <a:solidFill>
                  <a:srgbClr val="000000"/>
                </a:solidFill>
              </a:defRPr>
            </a:lvl1pPr>
          </a:lstStyle>
          <a:p>
            <a:pPr/>
            <a:r>
              <a:t>阿里云轻量应用服务器集群</a:t>
            </a:r>
          </a:p>
        </p:txBody>
      </p:sp>
      <p:sp>
        <p:nvSpPr>
          <p:cNvPr id="133" name="华中节点（成都）"/>
          <p:cNvSpPr txBox="1"/>
          <p:nvPr/>
        </p:nvSpPr>
        <p:spPr>
          <a:xfrm>
            <a:off x="7194550" y="58610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华中节点（成都）</a:t>
            </a:r>
          </a:p>
        </p:txBody>
      </p:sp>
      <p:sp>
        <p:nvSpPr>
          <p:cNvPr id="134" name="华北节点（北京）"/>
          <p:cNvSpPr txBox="1"/>
          <p:nvPr/>
        </p:nvSpPr>
        <p:spPr>
          <a:xfrm>
            <a:off x="10052050" y="58610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华北节点（北京）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稳定"/>
          <p:cNvSpPr txBox="1"/>
          <p:nvPr>
            <p:ph type="title"/>
          </p:nvPr>
        </p:nvSpPr>
        <p:spPr>
          <a:xfrm>
            <a:off x="939800" y="635000"/>
            <a:ext cx="5334000" cy="3987800"/>
          </a:xfrm>
          <a:prstGeom prst="rect">
            <a:avLst/>
          </a:prstGeom>
        </p:spPr>
        <p:txBody>
          <a:bodyPr anchor="ctr"/>
          <a:lstStyle/>
          <a:p>
            <a:pPr/>
            <a:r>
              <a:t>稳定</a:t>
            </a:r>
          </a:p>
        </p:txBody>
      </p:sp>
      <p:sp>
        <p:nvSpPr>
          <p:cNvPr id="137" name="企业级解决方案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企业级解决方案</a:t>
            </a:r>
          </a:p>
          <a:p>
            <a:pPr/>
            <a:r>
              <a:t>数据多地容灾备份</a:t>
            </a:r>
          </a:p>
          <a:p>
            <a:pPr/>
            <a:r>
              <a:t>提供99.9%的稳定服务</a:t>
            </a:r>
          </a:p>
          <a:p>
            <a:pPr/>
          </a:p>
          <a:p>
            <a:pPr>
              <a:defRPr sz="1500"/>
            </a:pPr>
            <a:r>
              <a:t>* 使用Python Requests模拟大量服务，持续7*24h。在发出的6048000个数据包中，服务器正确响应6041898个，占比99.89%</a:t>
            </a:r>
          </a:p>
        </p:txBody>
      </p:sp>
      <p:pic>
        <p:nvPicPr>
          <p:cNvPr id="138" name="redis-white.png" descr="redis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0757" y="4322874"/>
            <a:ext cx="3048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1657" y="1194798"/>
            <a:ext cx="3048001" cy="1159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84357" y="3882262"/>
            <a:ext cx="3048001" cy="1897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TB1Ly5oS3HqK1RjSZFPXXcwapXa-238-54.png" descr="TB1Ly5oS3HqK1RjSZFPXXcwapXa-238-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80757" y="1431579"/>
            <a:ext cx="30226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43193" y="7307588"/>
            <a:ext cx="3257329" cy="1253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nginx.png" descr="nginx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400866" y="7396045"/>
            <a:ext cx="3134784" cy="641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安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</a:t>
            </a:r>
          </a:p>
        </p:txBody>
      </p:sp>
      <p:sp>
        <p:nvSpPr>
          <p:cNvPr id="146" name="全站HTTPS加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t>全站HTTPS加密</a:t>
            </a:r>
          </a:p>
          <a:p>
            <a:pPr>
              <a:spcBef>
                <a:spcPts val="0"/>
              </a:spcBef>
            </a:pPr>
            <a:r>
              <a:t>数据库仅在内网暴露</a:t>
            </a:r>
          </a:p>
          <a:p>
            <a:pPr>
              <a:spcBef>
                <a:spcPts val="0"/>
              </a:spcBef>
            </a:pPr>
            <a:r>
              <a:t>数据库通过ORM映射，通过pre-compiled避免大部分SQL注入</a:t>
            </a:r>
          </a:p>
          <a:p>
            <a:pPr>
              <a:spcBef>
                <a:spcPts val="0"/>
              </a:spcBef>
            </a:pPr>
            <a:r>
              <a:t>内网通讯采用ip白名单政策</a:t>
            </a:r>
          </a:p>
          <a:p>
            <a:pPr>
              <a:spcBef>
                <a:spcPts val="0"/>
              </a:spcBef>
            </a:pPr>
            <a:r>
              <a:t>请求三层中间件过滤</a:t>
            </a:r>
          </a:p>
          <a:p>
            <a:pPr>
              <a:spcBef>
                <a:spcPts val="0"/>
              </a:spcBef>
            </a:pPr>
            <a:r>
              <a:t>全局请求钩子用户认证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"/>
          <p:cNvSpPr/>
          <p:nvPr/>
        </p:nvSpPr>
        <p:spPr>
          <a:xfrm>
            <a:off x="-63500" y="190500"/>
            <a:ext cx="13250962" cy="65897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9" name="混合架构网络通信.png" descr="混合架构网络通信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629719" y="47431"/>
            <a:ext cx="7745482" cy="6875999"/>
          </a:xfrm>
          <a:prstGeom prst="rect">
            <a:avLst/>
          </a:prstGeom>
        </p:spPr>
      </p:pic>
      <p:sp>
        <p:nvSpPr>
          <p:cNvPr id="150" name="可拓展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可拓展性</a:t>
            </a:r>
          </a:p>
        </p:txBody>
      </p:sp>
      <p:sp>
        <p:nvSpPr>
          <p:cNvPr id="151" name="微服务的无状态化与容器化部署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微服务的无状态化与容器化部署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1100" y="4445000"/>
            <a:ext cx="635000" cy="63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97_Docker_logo_logos-512副本.png" descr="97_Docker_logo_logos-512副本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02" y="520799"/>
            <a:ext cx="1231844" cy="938319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即时通讯服务"/>
          <p:cNvSpPr txBox="1"/>
          <p:nvPr/>
        </p:nvSpPr>
        <p:spPr>
          <a:xfrm>
            <a:off x="2152649" y="825499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即时通讯服务</a:t>
            </a:r>
          </a:p>
        </p:txBody>
      </p:sp>
      <p:sp>
        <p:nvSpPr>
          <p:cNvPr id="156" name="Redis数据容器，提供R:110000次/s,W:81000次/s…"/>
          <p:cNvSpPr txBox="1"/>
          <p:nvPr>
            <p:ph type="body" idx="4294967295"/>
          </p:nvPr>
        </p:nvSpPr>
        <p:spPr>
          <a:xfrm>
            <a:off x="342900" y="53594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Redis数据容器，提供R:110000次/s,W:81000次/s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高效 Message Key Generator，峰值提供每秒十万次消息键值生成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分布式消息存储，消息ID定位容器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消息定时清除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AppendOnly 模式，确保服务器维护时数据持久化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6450" y="260350"/>
            <a:ext cx="5600227" cy="4925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97_Docker_logo_logos-512副本.png" descr="97_Docker_logo_logos-512副本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02" y="520799"/>
            <a:ext cx="1231844" cy="938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用户追踪服务"/>
          <p:cNvSpPr txBox="1"/>
          <p:nvPr/>
        </p:nvSpPr>
        <p:spPr>
          <a:xfrm>
            <a:off x="2152649" y="825499"/>
            <a:ext cx="21717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用户追踪服务</a:t>
            </a:r>
          </a:p>
        </p:txBody>
      </p:sp>
      <p:sp>
        <p:nvSpPr>
          <p:cNvPr id="161" name="用户访问IP追踪…"/>
          <p:cNvSpPr txBox="1"/>
          <p:nvPr>
            <p:ph type="body" idx="4294967295"/>
          </p:nvPr>
        </p:nvSpPr>
        <p:spPr>
          <a:xfrm>
            <a:off x="546100" y="2044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用户访问IP追踪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用户访问接口追踪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请求链合法性分析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接口调用频率分析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0" indent="0">
              <a:spcBef>
                <a:spcPts val="0"/>
              </a:spcBef>
              <a:buClrTx/>
              <a:buSzTx/>
              <a:buNone/>
              <a:defRPr sz="1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* 所有追踪的数据，仅用与DDoS防御以及接口频率分析，具体用户行为不会存储与分析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97_Docker_logo_logos-512副本.png" descr="97_Docker_logo_logos-512副本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602" y="520799"/>
            <a:ext cx="1231844" cy="93831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图床服务"/>
          <p:cNvSpPr txBox="1"/>
          <p:nvPr/>
        </p:nvSpPr>
        <p:spPr>
          <a:xfrm>
            <a:off x="2495550" y="825499"/>
            <a:ext cx="1485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图床服务</a:t>
            </a:r>
          </a:p>
        </p:txBody>
      </p:sp>
      <p:sp>
        <p:nvSpPr>
          <p:cNvPr id="165" name="基于阿里云OSS，构建高可用图床服务…"/>
          <p:cNvSpPr txBox="1"/>
          <p:nvPr>
            <p:ph type="body" idx="4294967295"/>
          </p:nvPr>
        </p:nvSpPr>
        <p:spPr>
          <a:xfrm>
            <a:off x="546100" y="20447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基于阿里云OSS，构建高可用图床服务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文件散列映射系统，保证文件名不会发生哈希碰撞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为系统素材提供CDN加速服务</a:t>
            </a:r>
          </a:p>
          <a:p>
            <a:pPr>
              <a:spcBef>
                <a:spcPts val="0"/>
              </a:spcBef>
              <a:buClrTx/>
              <a:defRPr sz="2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根据IP地址智能分配到不同的Bucket中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