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46"/>
  </p:notesMasterIdLst>
  <p:sldIdLst>
    <p:sldId id="453" r:id="rId2"/>
    <p:sldId id="454" r:id="rId3"/>
    <p:sldId id="650" r:id="rId4"/>
    <p:sldId id="680" r:id="rId5"/>
    <p:sldId id="678" r:id="rId6"/>
    <p:sldId id="679" r:id="rId7"/>
    <p:sldId id="681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51" r:id="rId20"/>
    <p:sldId id="652" r:id="rId21"/>
    <p:sldId id="653" r:id="rId22"/>
    <p:sldId id="654" r:id="rId23"/>
    <p:sldId id="657" r:id="rId24"/>
    <p:sldId id="655" r:id="rId25"/>
    <p:sldId id="656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3" r:id="rId41"/>
    <p:sldId id="675" r:id="rId42"/>
    <p:sldId id="674" r:id="rId43"/>
    <p:sldId id="676" r:id="rId44"/>
    <p:sldId id="677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81"/>
    <a:srgbClr val="000000"/>
    <a:srgbClr val="FFDDDD"/>
    <a:srgbClr val="FFCCCC"/>
    <a:srgbClr val="FFFF99"/>
    <a:srgbClr val="DDE3D5"/>
    <a:srgbClr val="CCFFFF"/>
    <a:srgbClr val="008000"/>
    <a:srgbClr val="339966"/>
    <a:srgbClr val="D4DBCB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3" autoAdjust="0"/>
    <p:restoredTop sz="93713" autoAdjust="0"/>
  </p:normalViewPr>
  <p:slideViewPr>
    <p:cSldViewPr>
      <p:cViewPr>
        <p:scale>
          <a:sx n="75" d="100"/>
          <a:sy n="75" d="100"/>
        </p:scale>
        <p:origin x="-8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274787-D35D-483F-B03D-D859A4A3C5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lang="es-E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250825" y="6223457"/>
            <a:ext cx="7993583" cy="620688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142852"/>
            <a:ext cx="8001000" cy="78581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42875"/>
            <a:ext cx="80010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28750"/>
            <a:ext cx="80010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dirty="0" smtClean="0"/>
              <a:t>Haga clic para modificar el estilo de texto del patrón</a:t>
            </a:r>
          </a:p>
          <a:p>
            <a:pPr lvl="1"/>
            <a:r>
              <a:rPr lang="es-PE" dirty="0" smtClean="0"/>
              <a:t>Segundo nivel</a:t>
            </a:r>
          </a:p>
          <a:p>
            <a:pPr lvl="2"/>
            <a:r>
              <a:rPr lang="es-PE" dirty="0" smtClean="0"/>
              <a:t>Tercer nivel</a:t>
            </a:r>
          </a:p>
          <a:p>
            <a:pPr lvl="3"/>
            <a:r>
              <a:rPr lang="es-PE" dirty="0" smtClean="0"/>
              <a:t>Cuarto nivel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609600" y="10715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effectLst/>
                <a:latin typeface="Book Antiqua" pitchFamily="18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B07FED14-7440-4591-AE7A-FCC25569160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11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just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just" rtl="0" eaLnBrk="0" fontAlgn="base" hangingPunct="0">
        <a:spcBef>
          <a:spcPct val="5000"/>
        </a:spcBef>
        <a:spcAft>
          <a:spcPct val="10000"/>
        </a:spcAft>
        <a:buClr>
          <a:schemeClr val="accent2"/>
        </a:buClr>
        <a:buChar char="—"/>
        <a:defRPr sz="2000">
          <a:solidFill>
            <a:schemeClr val="tx1"/>
          </a:solidFill>
          <a:latin typeface="+mn-lt"/>
        </a:defRPr>
      </a:lvl2pPr>
      <a:lvl3pPr marL="1304925" indent="-395288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93863" indent="-3873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2800" dirty="0" smtClean="0"/>
              <a:t>Unidad N° 4</a:t>
            </a:r>
            <a:endParaRPr lang="es-PE" sz="2800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Diseño de casos de uso</a:t>
            </a:r>
            <a:endParaRPr lang="es-PE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541338"/>
            <a:ext cx="4110038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 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 de interfaz</a:t>
            </a:r>
          </a:p>
          <a:p>
            <a:r>
              <a:rPr lang="es-ES" dirty="0" smtClean="0"/>
              <a:t>Clase de entidad</a:t>
            </a:r>
          </a:p>
          <a:p>
            <a:r>
              <a:rPr lang="es-ES" dirty="0" smtClean="0"/>
              <a:t>Clase de control</a:t>
            </a:r>
          </a:p>
          <a:p>
            <a:endParaRPr lang="es-ES" dirty="0"/>
          </a:p>
        </p:txBody>
      </p:sp>
      <p:grpSp>
        <p:nvGrpSpPr>
          <p:cNvPr id="4" name="Shape 280"/>
          <p:cNvGrpSpPr/>
          <p:nvPr/>
        </p:nvGrpSpPr>
        <p:grpSpPr>
          <a:xfrm>
            <a:off x="755576" y="2996951"/>
            <a:ext cx="3648643" cy="2646364"/>
            <a:chOff x="762000" y="3505198"/>
            <a:chExt cx="3648643" cy="2646364"/>
          </a:xfrm>
        </p:grpSpPr>
        <p:grpSp>
          <p:nvGrpSpPr>
            <p:cNvPr id="5" name="Shape 281"/>
            <p:cNvGrpSpPr/>
            <p:nvPr/>
          </p:nvGrpSpPr>
          <p:grpSpPr>
            <a:xfrm>
              <a:off x="3282280" y="3505198"/>
              <a:ext cx="1128363" cy="1089370"/>
              <a:chOff x="1853613" y="4041779"/>
              <a:chExt cx="814571" cy="857558"/>
            </a:xfrm>
          </p:grpSpPr>
          <p:sp>
            <p:nvSpPr>
              <p:cNvPr id="16" name="Shape 282"/>
              <p:cNvSpPr/>
              <p:nvPr/>
            </p:nvSpPr>
            <p:spPr>
              <a:xfrm>
                <a:off x="2014539" y="4041779"/>
                <a:ext cx="552449" cy="550862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24272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17" name="Shape 283"/>
              <p:cNvCxnSpPr/>
              <p:nvPr/>
            </p:nvCxnSpPr>
            <p:spPr>
              <a:xfrm>
                <a:off x="2014536" y="4581525"/>
                <a:ext cx="541337" cy="1587"/>
              </a:xfrm>
              <a:prstGeom prst="straightConnector1">
                <a:avLst/>
              </a:prstGeom>
              <a:noFill/>
              <a:ln w="9525" cap="rnd">
                <a:solidFill>
                  <a:srgbClr val="24272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18" name="Shape 284"/>
              <p:cNvSpPr/>
              <p:nvPr/>
            </p:nvSpPr>
            <p:spPr>
              <a:xfrm>
                <a:off x="1853613" y="4608629"/>
                <a:ext cx="814571" cy="290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8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Cuenta</a:t>
                </a:r>
              </a:p>
            </p:txBody>
          </p:sp>
        </p:grpSp>
        <p:grpSp>
          <p:nvGrpSpPr>
            <p:cNvPr id="6" name="Shape 285"/>
            <p:cNvGrpSpPr/>
            <p:nvPr/>
          </p:nvGrpSpPr>
          <p:grpSpPr>
            <a:xfrm>
              <a:off x="762000" y="3505200"/>
              <a:ext cx="1816100" cy="1125537"/>
              <a:chOff x="3954462" y="4117975"/>
              <a:chExt cx="1539874" cy="903287"/>
            </a:xfrm>
          </p:grpSpPr>
          <p:sp>
            <p:nvSpPr>
              <p:cNvPr id="12" name="Shape 286"/>
              <p:cNvSpPr/>
              <p:nvPr/>
            </p:nvSpPr>
            <p:spPr>
              <a:xfrm>
                <a:off x="4464050" y="4117975"/>
                <a:ext cx="552449" cy="550861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13" name="Shape 287"/>
              <p:cNvCxnSpPr/>
              <p:nvPr/>
            </p:nvCxnSpPr>
            <p:spPr>
              <a:xfrm>
                <a:off x="4194175" y="4241800"/>
                <a:ext cx="1587" cy="292100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4" name="Shape 288"/>
              <p:cNvCxnSpPr/>
              <p:nvPr/>
            </p:nvCxnSpPr>
            <p:spPr>
              <a:xfrm>
                <a:off x="4194175" y="4387850"/>
                <a:ext cx="269874" cy="1587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15" name="Shape 289"/>
              <p:cNvSpPr/>
              <p:nvPr/>
            </p:nvSpPr>
            <p:spPr>
              <a:xfrm>
                <a:off x="3954462" y="4800600"/>
                <a:ext cx="1539874" cy="22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8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Interfaz de Cajero</a:t>
                </a:r>
              </a:p>
            </p:txBody>
          </p:sp>
        </p:grpSp>
        <p:grpSp>
          <p:nvGrpSpPr>
            <p:cNvPr id="7" name="Shape 290"/>
            <p:cNvGrpSpPr/>
            <p:nvPr/>
          </p:nvGrpSpPr>
          <p:grpSpPr>
            <a:xfrm>
              <a:off x="1828799" y="5029200"/>
              <a:ext cx="1806575" cy="1122362"/>
              <a:chOff x="1917700" y="5108575"/>
              <a:chExt cx="1555750" cy="903287"/>
            </a:xfrm>
          </p:grpSpPr>
          <p:sp>
            <p:nvSpPr>
              <p:cNvPr id="8" name="Shape 291"/>
              <p:cNvSpPr/>
              <p:nvPr/>
            </p:nvSpPr>
            <p:spPr>
              <a:xfrm>
                <a:off x="2362200" y="5153025"/>
                <a:ext cx="563562" cy="542925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9" name="Shape 292"/>
              <p:cNvCxnSpPr/>
              <p:nvPr/>
            </p:nvCxnSpPr>
            <p:spPr>
              <a:xfrm flipH="1">
                <a:off x="2587624" y="5108575"/>
                <a:ext cx="112711" cy="44450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0" name="Shape 293"/>
              <p:cNvCxnSpPr/>
              <p:nvPr/>
            </p:nvCxnSpPr>
            <p:spPr>
              <a:xfrm rot="10800000">
                <a:off x="2587625" y="5153024"/>
                <a:ext cx="123824" cy="57150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11" name="Shape 294"/>
              <p:cNvSpPr/>
              <p:nvPr/>
            </p:nvSpPr>
            <p:spPr>
              <a:xfrm>
                <a:off x="1917700" y="5791200"/>
                <a:ext cx="1555750" cy="220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8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Retiro de Efectivo</a:t>
                </a:r>
              </a:p>
            </p:txBody>
          </p:sp>
        </p:grpSp>
      </p:grpSp>
      <p:grpSp>
        <p:nvGrpSpPr>
          <p:cNvPr id="19" name="Shape 295"/>
          <p:cNvGrpSpPr/>
          <p:nvPr/>
        </p:nvGrpSpPr>
        <p:grpSpPr>
          <a:xfrm>
            <a:off x="4860032" y="1556792"/>
            <a:ext cx="4138612" cy="4243153"/>
            <a:chOff x="4805362" y="1752600"/>
            <a:chExt cx="4138612" cy="4243153"/>
          </a:xfrm>
        </p:grpSpPr>
        <p:grpSp>
          <p:nvGrpSpPr>
            <p:cNvPr id="20" name="Shape 296"/>
            <p:cNvGrpSpPr/>
            <p:nvPr/>
          </p:nvGrpSpPr>
          <p:grpSpPr>
            <a:xfrm>
              <a:off x="4805362" y="5105399"/>
              <a:ext cx="1208087" cy="744537"/>
              <a:chOff x="4044950" y="4117975"/>
              <a:chExt cx="1357312" cy="903287"/>
            </a:xfrm>
          </p:grpSpPr>
          <p:sp>
            <p:nvSpPr>
              <p:cNvPr id="39" name="Shape 297"/>
              <p:cNvSpPr/>
              <p:nvPr/>
            </p:nvSpPr>
            <p:spPr>
              <a:xfrm>
                <a:off x="4464050" y="4117975"/>
                <a:ext cx="552449" cy="550861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40" name="Shape 298"/>
              <p:cNvCxnSpPr/>
              <p:nvPr/>
            </p:nvCxnSpPr>
            <p:spPr>
              <a:xfrm>
                <a:off x="4194175" y="4241800"/>
                <a:ext cx="1587" cy="292100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41" name="Shape 299"/>
              <p:cNvCxnSpPr/>
              <p:nvPr/>
            </p:nvCxnSpPr>
            <p:spPr>
              <a:xfrm>
                <a:off x="4194175" y="4387850"/>
                <a:ext cx="269874" cy="1587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42" name="Shape 300"/>
              <p:cNvSpPr/>
              <p:nvPr/>
            </p:nvSpPr>
            <p:spPr>
              <a:xfrm>
                <a:off x="4044950" y="4799012"/>
                <a:ext cx="1357312" cy="222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2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Interfaz de Cajero</a:t>
                </a:r>
              </a:p>
            </p:txBody>
          </p:sp>
        </p:grpSp>
        <p:sp>
          <p:nvSpPr>
            <p:cNvPr id="21" name="Shape 301"/>
            <p:cNvSpPr/>
            <p:nvPr/>
          </p:nvSpPr>
          <p:spPr>
            <a:xfrm>
              <a:off x="6324600" y="1752600"/>
              <a:ext cx="550861" cy="550861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24272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22" name="Shape 302"/>
            <p:cNvCxnSpPr/>
            <p:nvPr/>
          </p:nvCxnSpPr>
          <p:spPr>
            <a:xfrm>
              <a:off x="6324600" y="2286000"/>
              <a:ext cx="539749" cy="1587"/>
            </a:xfrm>
            <a:prstGeom prst="straightConnector1">
              <a:avLst/>
            </a:prstGeom>
            <a:noFill/>
            <a:ln w="9525" cap="rnd">
              <a:solidFill>
                <a:srgbClr val="24272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3" name="Shape 303"/>
            <p:cNvSpPr/>
            <p:nvPr/>
          </p:nvSpPr>
          <p:spPr>
            <a:xfrm>
              <a:off x="5813474" y="2400672"/>
              <a:ext cx="1584176" cy="261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1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Clase del Análisis</a:t>
              </a:r>
            </a:p>
          </p:txBody>
        </p:sp>
        <p:grpSp>
          <p:nvGrpSpPr>
            <p:cNvPr id="24" name="Shape 304"/>
            <p:cNvGrpSpPr/>
            <p:nvPr/>
          </p:nvGrpSpPr>
          <p:grpSpPr>
            <a:xfrm>
              <a:off x="6389538" y="5105398"/>
              <a:ext cx="864096" cy="890355"/>
              <a:chOff x="1837133" y="4041775"/>
              <a:chExt cx="974456" cy="1043191"/>
            </a:xfrm>
          </p:grpSpPr>
          <p:sp>
            <p:nvSpPr>
              <p:cNvPr id="36" name="Shape 305"/>
              <p:cNvSpPr/>
              <p:nvPr/>
            </p:nvSpPr>
            <p:spPr>
              <a:xfrm>
                <a:off x="2014536" y="4041775"/>
                <a:ext cx="552449" cy="550861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24272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37" name="Shape 306"/>
              <p:cNvCxnSpPr/>
              <p:nvPr/>
            </p:nvCxnSpPr>
            <p:spPr>
              <a:xfrm>
                <a:off x="2014536" y="4581525"/>
                <a:ext cx="541337" cy="1587"/>
              </a:xfrm>
              <a:prstGeom prst="straightConnector1">
                <a:avLst/>
              </a:prstGeom>
              <a:noFill/>
              <a:ln w="9525" cap="rnd">
                <a:solidFill>
                  <a:srgbClr val="24272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38" name="Shape 307"/>
              <p:cNvSpPr/>
              <p:nvPr/>
            </p:nvSpPr>
            <p:spPr>
              <a:xfrm>
                <a:off x="1837133" y="4724405"/>
                <a:ext cx="974456" cy="360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Cuenta</a:t>
                </a:r>
              </a:p>
            </p:txBody>
          </p:sp>
        </p:grpSp>
        <p:grpSp>
          <p:nvGrpSpPr>
            <p:cNvPr id="25" name="Shape 308"/>
            <p:cNvGrpSpPr/>
            <p:nvPr/>
          </p:nvGrpSpPr>
          <p:grpSpPr>
            <a:xfrm>
              <a:off x="7543799" y="5105400"/>
              <a:ext cx="1400175" cy="773112"/>
              <a:chOff x="1944686" y="5108575"/>
              <a:chExt cx="1503362" cy="941387"/>
            </a:xfrm>
          </p:grpSpPr>
          <p:sp>
            <p:nvSpPr>
              <p:cNvPr id="32" name="Shape 309"/>
              <p:cNvSpPr/>
              <p:nvPr/>
            </p:nvSpPr>
            <p:spPr>
              <a:xfrm>
                <a:off x="2362200" y="5153025"/>
                <a:ext cx="563562" cy="542925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33" name="Shape 310"/>
              <p:cNvCxnSpPr/>
              <p:nvPr/>
            </p:nvCxnSpPr>
            <p:spPr>
              <a:xfrm flipH="1">
                <a:off x="2587624" y="5108575"/>
                <a:ext cx="112711" cy="44450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34" name="Shape 311"/>
              <p:cNvCxnSpPr/>
              <p:nvPr/>
            </p:nvCxnSpPr>
            <p:spPr>
              <a:xfrm rot="10800000">
                <a:off x="2587625" y="5153024"/>
                <a:ext cx="123824" cy="57150"/>
              </a:xfrm>
              <a:prstGeom prst="straightConnector1">
                <a:avLst/>
              </a:prstGeom>
              <a:noFill/>
              <a:ln w="9525" cap="rnd">
                <a:solidFill>
                  <a:srgbClr val="1F1A17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35" name="Shape 312"/>
              <p:cNvSpPr/>
              <p:nvPr/>
            </p:nvSpPr>
            <p:spPr>
              <a:xfrm>
                <a:off x="1944686" y="5791200"/>
                <a:ext cx="1503362" cy="258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Retiro de Efectivo</a:t>
                </a:r>
              </a:p>
            </p:txBody>
          </p:sp>
        </p:grpSp>
        <p:sp>
          <p:nvSpPr>
            <p:cNvPr id="26" name="Shape 313"/>
            <p:cNvSpPr/>
            <p:nvPr/>
          </p:nvSpPr>
          <p:spPr>
            <a:xfrm>
              <a:off x="5334000" y="2743200"/>
              <a:ext cx="2328861" cy="10699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Responsabilidades</a:t>
              </a:r>
            </a:p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Atributos</a:t>
              </a:r>
            </a:p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Relaciones</a:t>
              </a:r>
            </a:p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Requisitos Especiales</a:t>
              </a:r>
            </a:p>
          </p:txBody>
        </p:sp>
        <p:cxnSp>
          <p:nvCxnSpPr>
            <p:cNvPr id="27" name="Shape 314"/>
            <p:cNvCxnSpPr/>
            <p:nvPr/>
          </p:nvCxnSpPr>
          <p:spPr>
            <a:xfrm>
              <a:off x="5257800" y="3810000"/>
              <a:ext cx="2743199" cy="1587"/>
            </a:xfrm>
            <a:prstGeom prst="straightConnector1">
              <a:avLst/>
            </a:prstGeom>
            <a:noFill/>
            <a:ln w="28575" cap="rnd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8" name="Shape 315"/>
            <p:cNvCxnSpPr/>
            <p:nvPr/>
          </p:nvCxnSpPr>
          <p:spPr>
            <a:xfrm>
              <a:off x="5181600" y="2667000"/>
              <a:ext cx="2743199" cy="1587"/>
            </a:xfrm>
            <a:prstGeom prst="straightConnector1">
              <a:avLst/>
            </a:prstGeom>
            <a:noFill/>
            <a:ln w="28575" cap="rnd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9" name="Shape 316"/>
            <p:cNvCxnSpPr/>
            <p:nvPr/>
          </p:nvCxnSpPr>
          <p:spPr>
            <a:xfrm rot="10800000" flipH="1">
              <a:off x="5638800" y="3886199"/>
              <a:ext cx="762000" cy="1295400"/>
            </a:xfrm>
            <a:prstGeom prst="straightConnector1">
              <a:avLst/>
            </a:prstGeom>
            <a:noFill/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0" name="Shape 317"/>
            <p:cNvCxnSpPr/>
            <p:nvPr/>
          </p:nvCxnSpPr>
          <p:spPr>
            <a:xfrm rot="10800000" flipH="1">
              <a:off x="6781800" y="3886200"/>
              <a:ext cx="1587" cy="1219199"/>
            </a:xfrm>
            <a:prstGeom prst="straightConnector1">
              <a:avLst/>
            </a:prstGeom>
            <a:noFill/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1" name="Shape 318"/>
            <p:cNvCxnSpPr/>
            <p:nvPr/>
          </p:nvCxnSpPr>
          <p:spPr>
            <a:xfrm rot="10800000">
              <a:off x="7162800" y="3886200"/>
              <a:ext cx="838199" cy="1219199"/>
            </a:xfrm>
            <a:prstGeom prst="straightConnector1">
              <a:avLst/>
            </a:prstGeom>
            <a:noFill/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Interfaz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Modelan la interacción entre el sistema y sus actores.</a:t>
            </a:r>
          </a:p>
          <a:p>
            <a:r>
              <a:rPr lang="es-ES" dirty="0" smtClean="0"/>
              <a:t>Representan ventanas, formularios, paneles, interfaces de comunicación, etc. </a:t>
            </a:r>
          </a:p>
          <a:p>
            <a:r>
              <a:rPr lang="es-ES" dirty="0" smtClean="0"/>
              <a:t>Cada clase de interfaz debería asociarse con al menos un actor, y viceversa.</a:t>
            </a:r>
          </a:p>
          <a:p>
            <a:endParaRPr lang="es-ES" dirty="0"/>
          </a:p>
        </p:txBody>
      </p:sp>
      <p:grpSp>
        <p:nvGrpSpPr>
          <p:cNvPr id="4" name="Shape 328"/>
          <p:cNvGrpSpPr/>
          <p:nvPr/>
        </p:nvGrpSpPr>
        <p:grpSpPr>
          <a:xfrm>
            <a:off x="2195736" y="4149080"/>
            <a:ext cx="5218602" cy="1328280"/>
            <a:chOff x="323525" y="177950"/>
            <a:chExt cx="2140175" cy="1908850"/>
          </a:xfrm>
        </p:grpSpPr>
        <p:sp>
          <p:nvSpPr>
            <p:cNvPr id="5" name="Shape 329"/>
            <p:cNvSpPr/>
            <p:nvPr/>
          </p:nvSpPr>
          <p:spPr>
            <a:xfrm>
              <a:off x="435350" y="177950"/>
              <a:ext cx="122475" cy="457650"/>
            </a:xfrm>
            <a:custGeom>
              <a:avLst/>
              <a:gdLst/>
              <a:ahLst/>
              <a:cxnLst/>
              <a:rect l="0" t="0" r="0" b="0"/>
              <a:pathLst>
                <a:path w="4899" h="18306" fill="none" extrusionOk="0">
                  <a:moveTo>
                    <a:pt x="4899" y="9153"/>
                  </a:moveTo>
                  <a:cubicBezTo>
                    <a:pt x="4899" y="14208"/>
                    <a:pt x="3802" y="18306"/>
                    <a:pt x="2450" y="18306"/>
                  </a:cubicBezTo>
                  <a:cubicBezTo>
                    <a:pt x="1097" y="18306"/>
                    <a:pt x="1" y="14208"/>
                    <a:pt x="1" y="9153"/>
                  </a:cubicBezTo>
                  <a:cubicBezTo>
                    <a:pt x="1" y="4098"/>
                    <a:pt x="1097" y="1"/>
                    <a:pt x="2450" y="1"/>
                  </a:cubicBezTo>
                  <a:cubicBezTo>
                    <a:pt x="3802" y="1"/>
                    <a:pt x="4899" y="4098"/>
                    <a:pt x="4899" y="9153"/>
                  </a:cubicBezTo>
                  <a:close/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6" name="Shape 330"/>
            <p:cNvSpPr/>
            <p:nvPr/>
          </p:nvSpPr>
          <p:spPr>
            <a:xfrm>
              <a:off x="489775" y="610150"/>
              <a:ext cx="25" cy="381400"/>
            </a:xfrm>
            <a:custGeom>
              <a:avLst/>
              <a:gdLst/>
              <a:ahLst/>
              <a:cxnLst/>
              <a:rect l="0" t="0" r="0" b="0"/>
              <a:pathLst>
                <a:path w="1" h="15256" fill="none" extrusionOk="0">
                  <a:moveTo>
                    <a:pt x="1" y="1"/>
                  </a:moveTo>
                  <a:lnTo>
                    <a:pt x="1" y="15255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7" name="Shape 331"/>
            <p:cNvSpPr/>
            <p:nvPr/>
          </p:nvSpPr>
          <p:spPr>
            <a:xfrm>
              <a:off x="401350" y="711850"/>
              <a:ext cx="183700" cy="25"/>
            </a:xfrm>
            <a:custGeom>
              <a:avLst/>
              <a:gdLst/>
              <a:ahLst/>
              <a:cxnLst/>
              <a:rect l="0" t="0" r="0" b="0"/>
              <a:pathLst>
                <a:path w="7348" h="1" fill="none" extrusionOk="0">
                  <a:moveTo>
                    <a:pt x="0" y="1"/>
                  </a:moveTo>
                  <a:lnTo>
                    <a:pt x="7347" y="1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8" name="Shape 332"/>
            <p:cNvSpPr/>
            <p:nvPr/>
          </p:nvSpPr>
          <p:spPr>
            <a:xfrm>
              <a:off x="367325" y="991525"/>
              <a:ext cx="122475" cy="457650"/>
            </a:xfrm>
            <a:custGeom>
              <a:avLst/>
              <a:gdLst/>
              <a:ahLst/>
              <a:cxnLst/>
              <a:rect l="0" t="0" r="0" b="0"/>
              <a:pathLst>
                <a:path w="4899" h="18306" fill="none" extrusionOk="0">
                  <a:moveTo>
                    <a:pt x="1" y="18305"/>
                  </a:moveTo>
                  <a:lnTo>
                    <a:pt x="4899" y="0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9" name="Shape 333"/>
            <p:cNvSpPr/>
            <p:nvPr/>
          </p:nvSpPr>
          <p:spPr>
            <a:xfrm>
              <a:off x="489775" y="991525"/>
              <a:ext cx="129275" cy="457650"/>
            </a:xfrm>
            <a:custGeom>
              <a:avLst/>
              <a:gdLst/>
              <a:ahLst/>
              <a:cxnLst/>
              <a:rect l="0" t="0" r="0" b="0"/>
              <a:pathLst>
                <a:path w="5171" h="18306" fill="none" extrusionOk="0">
                  <a:moveTo>
                    <a:pt x="1" y="0"/>
                  </a:moveTo>
                  <a:lnTo>
                    <a:pt x="5171" y="18305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0" name="Shape 334"/>
            <p:cNvSpPr/>
            <p:nvPr/>
          </p:nvSpPr>
          <p:spPr>
            <a:xfrm>
              <a:off x="323525" y="1840750"/>
              <a:ext cx="387350" cy="246050"/>
            </a:xfrm>
            <a:custGeom>
              <a:avLst/>
              <a:gdLst/>
              <a:ahLst/>
              <a:cxnLst/>
              <a:rect l="0" t="0" r="0" b="0"/>
              <a:pathLst>
                <a:path w="15494" h="9842" extrusionOk="0">
                  <a:moveTo>
                    <a:pt x="7087" y="2875"/>
                  </a:moveTo>
                  <a:cubicBezTo>
                    <a:pt x="7212" y="2875"/>
                    <a:pt x="7307" y="3060"/>
                    <a:pt x="7371" y="3431"/>
                  </a:cubicBezTo>
                  <a:cubicBezTo>
                    <a:pt x="7435" y="3802"/>
                    <a:pt x="7467" y="4353"/>
                    <a:pt x="7467" y="5084"/>
                  </a:cubicBezTo>
                  <a:cubicBezTo>
                    <a:pt x="7467" y="5813"/>
                    <a:pt x="7435" y="6364"/>
                    <a:pt x="7371" y="6738"/>
                  </a:cubicBezTo>
                  <a:cubicBezTo>
                    <a:pt x="7307" y="7112"/>
                    <a:pt x="7212" y="7299"/>
                    <a:pt x="7087" y="7299"/>
                  </a:cubicBezTo>
                  <a:cubicBezTo>
                    <a:pt x="6963" y="7299"/>
                    <a:pt x="6869" y="7133"/>
                    <a:pt x="6804" y="6800"/>
                  </a:cubicBezTo>
                  <a:cubicBezTo>
                    <a:pt x="6739" y="6467"/>
                    <a:pt x="6706" y="5983"/>
                    <a:pt x="6706" y="5348"/>
                  </a:cubicBezTo>
                  <a:lnTo>
                    <a:pt x="6706" y="4826"/>
                  </a:lnTo>
                  <a:cubicBezTo>
                    <a:pt x="6706" y="4194"/>
                    <a:pt x="6739" y="3711"/>
                    <a:pt x="6804" y="3376"/>
                  </a:cubicBezTo>
                  <a:cubicBezTo>
                    <a:pt x="6869" y="3042"/>
                    <a:pt x="6963" y="2875"/>
                    <a:pt x="7087" y="2875"/>
                  </a:cubicBezTo>
                  <a:close/>
                  <a:moveTo>
                    <a:pt x="11616" y="2875"/>
                  </a:moveTo>
                  <a:cubicBezTo>
                    <a:pt x="11740" y="2875"/>
                    <a:pt x="11834" y="3042"/>
                    <a:pt x="11899" y="3376"/>
                  </a:cubicBezTo>
                  <a:cubicBezTo>
                    <a:pt x="11964" y="3711"/>
                    <a:pt x="11997" y="4194"/>
                    <a:pt x="11997" y="4826"/>
                  </a:cubicBezTo>
                  <a:lnTo>
                    <a:pt x="11997" y="5348"/>
                  </a:lnTo>
                  <a:cubicBezTo>
                    <a:pt x="11997" y="5983"/>
                    <a:pt x="11964" y="6467"/>
                    <a:pt x="11899" y="6800"/>
                  </a:cubicBezTo>
                  <a:cubicBezTo>
                    <a:pt x="11834" y="7133"/>
                    <a:pt x="11740" y="7299"/>
                    <a:pt x="11616" y="7299"/>
                  </a:cubicBezTo>
                  <a:cubicBezTo>
                    <a:pt x="11490" y="7299"/>
                    <a:pt x="11395" y="7112"/>
                    <a:pt x="11331" y="6738"/>
                  </a:cubicBezTo>
                  <a:cubicBezTo>
                    <a:pt x="11266" y="6364"/>
                    <a:pt x="11234" y="5813"/>
                    <a:pt x="11234" y="5084"/>
                  </a:cubicBezTo>
                  <a:cubicBezTo>
                    <a:pt x="11234" y="4353"/>
                    <a:pt x="11266" y="3802"/>
                    <a:pt x="11331" y="3431"/>
                  </a:cubicBezTo>
                  <a:cubicBezTo>
                    <a:pt x="11395" y="3060"/>
                    <a:pt x="11490" y="2875"/>
                    <a:pt x="11616" y="2875"/>
                  </a:cubicBezTo>
                  <a:close/>
                  <a:moveTo>
                    <a:pt x="10274" y="4950"/>
                  </a:moveTo>
                  <a:lnTo>
                    <a:pt x="10274" y="6068"/>
                  </a:lnTo>
                  <a:cubicBezTo>
                    <a:pt x="10274" y="6445"/>
                    <a:pt x="10243" y="6751"/>
                    <a:pt x="10180" y="6986"/>
                  </a:cubicBezTo>
                  <a:cubicBezTo>
                    <a:pt x="10118" y="7221"/>
                    <a:pt x="10036" y="7339"/>
                    <a:pt x="9934" y="7339"/>
                  </a:cubicBezTo>
                  <a:cubicBezTo>
                    <a:pt x="9831" y="7339"/>
                    <a:pt x="9750" y="7231"/>
                    <a:pt x="9689" y="7016"/>
                  </a:cubicBezTo>
                  <a:cubicBezTo>
                    <a:pt x="9629" y="6801"/>
                    <a:pt x="9599" y="6509"/>
                    <a:pt x="9599" y="6142"/>
                  </a:cubicBezTo>
                  <a:cubicBezTo>
                    <a:pt x="9599" y="5738"/>
                    <a:pt x="9629" y="5439"/>
                    <a:pt x="9688" y="5243"/>
                  </a:cubicBezTo>
                  <a:cubicBezTo>
                    <a:pt x="9747" y="5048"/>
                    <a:pt x="9838" y="4950"/>
                    <a:pt x="9959" y="4950"/>
                  </a:cubicBezTo>
                  <a:close/>
                  <a:moveTo>
                    <a:pt x="2748" y="2795"/>
                  </a:moveTo>
                  <a:cubicBezTo>
                    <a:pt x="2880" y="2795"/>
                    <a:pt x="2979" y="2988"/>
                    <a:pt x="3045" y="3374"/>
                  </a:cubicBezTo>
                  <a:cubicBezTo>
                    <a:pt x="3112" y="3760"/>
                    <a:pt x="3146" y="4330"/>
                    <a:pt x="3146" y="5084"/>
                  </a:cubicBezTo>
                  <a:cubicBezTo>
                    <a:pt x="3146" y="5839"/>
                    <a:pt x="3112" y="6410"/>
                    <a:pt x="3045" y="6797"/>
                  </a:cubicBezTo>
                  <a:cubicBezTo>
                    <a:pt x="2979" y="7185"/>
                    <a:pt x="2880" y="7378"/>
                    <a:pt x="2748" y="7378"/>
                  </a:cubicBezTo>
                  <a:cubicBezTo>
                    <a:pt x="2618" y="7378"/>
                    <a:pt x="2520" y="7185"/>
                    <a:pt x="2452" y="6797"/>
                  </a:cubicBezTo>
                  <a:cubicBezTo>
                    <a:pt x="2385" y="6410"/>
                    <a:pt x="2351" y="5839"/>
                    <a:pt x="2351" y="5084"/>
                  </a:cubicBezTo>
                  <a:cubicBezTo>
                    <a:pt x="2351" y="4330"/>
                    <a:pt x="2385" y="3760"/>
                    <a:pt x="2452" y="3374"/>
                  </a:cubicBezTo>
                  <a:cubicBezTo>
                    <a:pt x="2518" y="2988"/>
                    <a:pt x="2617" y="2795"/>
                    <a:pt x="2748" y="2795"/>
                  </a:cubicBezTo>
                  <a:close/>
                  <a:moveTo>
                    <a:pt x="13373" y="2795"/>
                  </a:moveTo>
                  <a:cubicBezTo>
                    <a:pt x="13505" y="2795"/>
                    <a:pt x="13604" y="2988"/>
                    <a:pt x="13670" y="3374"/>
                  </a:cubicBezTo>
                  <a:cubicBezTo>
                    <a:pt x="13737" y="3760"/>
                    <a:pt x="13771" y="4330"/>
                    <a:pt x="13771" y="5084"/>
                  </a:cubicBezTo>
                  <a:cubicBezTo>
                    <a:pt x="13771" y="5839"/>
                    <a:pt x="13737" y="6410"/>
                    <a:pt x="13670" y="6797"/>
                  </a:cubicBezTo>
                  <a:cubicBezTo>
                    <a:pt x="13604" y="7185"/>
                    <a:pt x="13505" y="7378"/>
                    <a:pt x="13373" y="7378"/>
                  </a:cubicBezTo>
                  <a:cubicBezTo>
                    <a:pt x="13243" y="7378"/>
                    <a:pt x="13145" y="7185"/>
                    <a:pt x="13077" y="6797"/>
                  </a:cubicBezTo>
                  <a:cubicBezTo>
                    <a:pt x="13010" y="6410"/>
                    <a:pt x="12976" y="5839"/>
                    <a:pt x="12976" y="5084"/>
                  </a:cubicBezTo>
                  <a:cubicBezTo>
                    <a:pt x="12976" y="4330"/>
                    <a:pt x="13010" y="3760"/>
                    <a:pt x="13077" y="3374"/>
                  </a:cubicBezTo>
                  <a:cubicBezTo>
                    <a:pt x="13143" y="2988"/>
                    <a:pt x="13242" y="2795"/>
                    <a:pt x="13373" y="2795"/>
                  </a:cubicBezTo>
                  <a:close/>
                  <a:moveTo>
                    <a:pt x="4555" y="2304"/>
                  </a:moveTo>
                  <a:cubicBezTo>
                    <a:pt x="4467" y="2304"/>
                    <a:pt x="4387" y="2397"/>
                    <a:pt x="4317" y="2582"/>
                  </a:cubicBezTo>
                  <a:cubicBezTo>
                    <a:pt x="4247" y="2767"/>
                    <a:pt x="4190" y="3035"/>
                    <a:pt x="4145" y="3386"/>
                  </a:cubicBezTo>
                  <a:lnTo>
                    <a:pt x="4145" y="2448"/>
                  </a:lnTo>
                  <a:lnTo>
                    <a:pt x="3666" y="2448"/>
                  </a:lnTo>
                  <a:lnTo>
                    <a:pt x="3666" y="2969"/>
                  </a:lnTo>
                  <a:lnTo>
                    <a:pt x="3900" y="2969"/>
                  </a:lnTo>
                  <a:lnTo>
                    <a:pt x="3900" y="7200"/>
                  </a:lnTo>
                  <a:lnTo>
                    <a:pt x="3680" y="7200"/>
                  </a:lnTo>
                  <a:lnTo>
                    <a:pt x="3680" y="7726"/>
                  </a:lnTo>
                  <a:lnTo>
                    <a:pt x="4357" y="7726"/>
                  </a:lnTo>
                  <a:lnTo>
                    <a:pt x="4357" y="7200"/>
                  </a:lnTo>
                  <a:lnTo>
                    <a:pt x="4145" y="7200"/>
                  </a:lnTo>
                  <a:lnTo>
                    <a:pt x="4145" y="4786"/>
                  </a:lnTo>
                  <a:cubicBezTo>
                    <a:pt x="4145" y="4197"/>
                    <a:pt x="4173" y="3749"/>
                    <a:pt x="4230" y="3441"/>
                  </a:cubicBezTo>
                  <a:cubicBezTo>
                    <a:pt x="4288" y="3133"/>
                    <a:pt x="4371" y="2979"/>
                    <a:pt x="4479" y="2979"/>
                  </a:cubicBezTo>
                  <a:cubicBezTo>
                    <a:pt x="4578" y="2979"/>
                    <a:pt x="4648" y="3091"/>
                    <a:pt x="4691" y="3314"/>
                  </a:cubicBezTo>
                  <a:cubicBezTo>
                    <a:pt x="4733" y="3538"/>
                    <a:pt x="4755" y="3913"/>
                    <a:pt x="4755" y="4439"/>
                  </a:cubicBezTo>
                  <a:lnTo>
                    <a:pt x="4755" y="7200"/>
                  </a:lnTo>
                  <a:lnTo>
                    <a:pt x="4542" y="7200"/>
                  </a:lnTo>
                  <a:lnTo>
                    <a:pt x="4542" y="7726"/>
                  </a:lnTo>
                  <a:lnTo>
                    <a:pt x="5212" y="7726"/>
                  </a:lnTo>
                  <a:lnTo>
                    <a:pt x="5212" y="7200"/>
                  </a:lnTo>
                  <a:lnTo>
                    <a:pt x="4999" y="7200"/>
                  </a:lnTo>
                  <a:lnTo>
                    <a:pt x="4999" y="4786"/>
                  </a:lnTo>
                  <a:cubicBezTo>
                    <a:pt x="4999" y="4197"/>
                    <a:pt x="5028" y="3749"/>
                    <a:pt x="5085" y="3441"/>
                  </a:cubicBezTo>
                  <a:cubicBezTo>
                    <a:pt x="5142" y="3133"/>
                    <a:pt x="5225" y="2979"/>
                    <a:pt x="5334" y="2979"/>
                  </a:cubicBezTo>
                  <a:cubicBezTo>
                    <a:pt x="5432" y="2979"/>
                    <a:pt x="5502" y="3093"/>
                    <a:pt x="5545" y="3322"/>
                  </a:cubicBezTo>
                  <a:cubicBezTo>
                    <a:pt x="5587" y="3550"/>
                    <a:pt x="5609" y="3934"/>
                    <a:pt x="5609" y="4474"/>
                  </a:cubicBezTo>
                  <a:lnTo>
                    <a:pt x="5609" y="7200"/>
                  </a:lnTo>
                  <a:lnTo>
                    <a:pt x="5396" y="7200"/>
                  </a:lnTo>
                  <a:lnTo>
                    <a:pt x="5396" y="7726"/>
                  </a:lnTo>
                  <a:lnTo>
                    <a:pt x="6074" y="7726"/>
                  </a:lnTo>
                  <a:lnTo>
                    <a:pt x="6074" y="7200"/>
                  </a:lnTo>
                  <a:lnTo>
                    <a:pt x="5853" y="7200"/>
                  </a:lnTo>
                  <a:lnTo>
                    <a:pt x="5853" y="4369"/>
                  </a:lnTo>
                  <a:cubicBezTo>
                    <a:pt x="5853" y="3678"/>
                    <a:pt x="5817" y="3160"/>
                    <a:pt x="5744" y="2818"/>
                  </a:cubicBezTo>
                  <a:cubicBezTo>
                    <a:pt x="5672" y="2475"/>
                    <a:pt x="5561" y="2304"/>
                    <a:pt x="5413" y="2304"/>
                  </a:cubicBezTo>
                  <a:cubicBezTo>
                    <a:pt x="5316" y="2304"/>
                    <a:pt x="5231" y="2402"/>
                    <a:pt x="5158" y="2599"/>
                  </a:cubicBezTo>
                  <a:cubicBezTo>
                    <a:pt x="5085" y="2796"/>
                    <a:pt x="5025" y="3088"/>
                    <a:pt x="4978" y="3476"/>
                  </a:cubicBezTo>
                  <a:cubicBezTo>
                    <a:pt x="4953" y="3102"/>
                    <a:pt x="4904" y="2813"/>
                    <a:pt x="4830" y="2609"/>
                  </a:cubicBezTo>
                  <a:cubicBezTo>
                    <a:pt x="4757" y="2406"/>
                    <a:pt x="4665" y="2304"/>
                    <a:pt x="4555" y="2304"/>
                  </a:cubicBezTo>
                  <a:close/>
                  <a:moveTo>
                    <a:pt x="8926" y="2304"/>
                  </a:moveTo>
                  <a:cubicBezTo>
                    <a:pt x="8818" y="2304"/>
                    <a:pt x="8727" y="2392"/>
                    <a:pt x="8651" y="2570"/>
                  </a:cubicBezTo>
                  <a:cubicBezTo>
                    <a:pt x="8576" y="2747"/>
                    <a:pt x="8515" y="3019"/>
                    <a:pt x="8467" y="3386"/>
                  </a:cubicBezTo>
                  <a:lnTo>
                    <a:pt x="8467" y="2448"/>
                  </a:lnTo>
                  <a:lnTo>
                    <a:pt x="7988" y="2448"/>
                  </a:lnTo>
                  <a:lnTo>
                    <a:pt x="7988" y="2969"/>
                  </a:lnTo>
                  <a:lnTo>
                    <a:pt x="8222" y="2969"/>
                  </a:lnTo>
                  <a:lnTo>
                    <a:pt x="8222" y="7200"/>
                  </a:lnTo>
                  <a:lnTo>
                    <a:pt x="8002" y="7200"/>
                  </a:lnTo>
                  <a:lnTo>
                    <a:pt x="8002" y="7726"/>
                  </a:lnTo>
                  <a:lnTo>
                    <a:pt x="8750" y="7726"/>
                  </a:lnTo>
                  <a:lnTo>
                    <a:pt x="8750" y="7200"/>
                  </a:lnTo>
                  <a:lnTo>
                    <a:pt x="8467" y="7200"/>
                  </a:lnTo>
                  <a:lnTo>
                    <a:pt x="8467" y="4786"/>
                  </a:lnTo>
                  <a:cubicBezTo>
                    <a:pt x="8467" y="4204"/>
                    <a:pt x="8499" y="3757"/>
                    <a:pt x="8563" y="3446"/>
                  </a:cubicBezTo>
                  <a:cubicBezTo>
                    <a:pt x="8627" y="3135"/>
                    <a:pt x="8720" y="2979"/>
                    <a:pt x="8840" y="2979"/>
                  </a:cubicBezTo>
                  <a:cubicBezTo>
                    <a:pt x="8906" y="2979"/>
                    <a:pt x="8957" y="3044"/>
                    <a:pt x="8991" y="3173"/>
                  </a:cubicBezTo>
                  <a:cubicBezTo>
                    <a:pt x="9026" y="3302"/>
                    <a:pt x="9046" y="3497"/>
                    <a:pt x="9050" y="3759"/>
                  </a:cubicBezTo>
                  <a:lnTo>
                    <a:pt x="9191" y="3759"/>
                  </a:lnTo>
                  <a:lnTo>
                    <a:pt x="9191" y="2438"/>
                  </a:lnTo>
                  <a:cubicBezTo>
                    <a:pt x="9142" y="2395"/>
                    <a:pt x="9096" y="2362"/>
                    <a:pt x="9052" y="2339"/>
                  </a:cubicBezTo>
                  <a:cubicBezTo>
                    <a:pt x="9008" y="2315"/>
                    <a:pt x="8966" y="2304"/>
                    <a:pt x="8926" y="2304"/>
                  </a:cubicBezTo>
                  <a:close/>
                  <a:moveTo>
                    <a:pt x="15229" y="2304"/>
                  </a:moveTo>
                  <a:cubicBezTo>
                    <a:pt x="15121" y="2304"/>
                    <a:pt x="15030" y="2392"/>
                    <a:pt x="14954" y="2570"/>
                  </a:cubicBezTo>
                  <a:cubicBezTo>
                    <a:pt x="14879" y="2747"/>
                    <a:pt x="14818" y="3019"/>
                    <a:pt x="14770" y="3386"/>
                  </a:cubicBezTo>
                  <a:lnTo>
                    <a:pt x="14770" y="2448"/>
                  </a:lnTo>
                  <a:lnTo>
                    <a:pt x="14291" y="2448"/>
                  </a:lnTo>
                  <a:lnTo>
                    <a:pt x="14291" y="2969"/>
                  </a:lnTo>
                  <a:lnTo>
                    <a:pt x="14525" y="2969"/>
                  </a:lnTo>
                  <a:lnTo>
                    <a:pt x="14525" y="7200"/>
                  </a:lnTo>
                  <a:lnTo>
                    <a:pt x="14305" y="7200"/>
                  </a:lnTo>
                  <a:lnTo>
                    <a:pt x="14305" y="7726"/>
                  </a:lnTo>
                  <a:lnTo>
                    <a:pt x="15053" y="7726"/>
                  </a:lnTo>
                  <a:lnTo>
                    <a:pt x="15053" y="7200"/>
                  </a:lnTo>
                  <a:lnTo>
                    <a:pt x="14770" y="7200"/>
                  </a:lnTo>
                  <a:lnTo>
                    <a:pt x="14770" y="4786"/>
                  </a:lnTo>
                  <a:cubicBezTo>
                    <a:pt x="14770" y="4204"/>
                    <a:pt x="14802" y="3757"/>
                    <a:pt x="14866" y="3446"/>
                  </a:cubicBezTo>
                  <a:cubicBezTo>
                    <a:pt x="14930" y="3135"/>
                    <a:pt x="15023" y="2979"/>
                    <a:pt x="15143" y="2979"/>
                  </a:cubicBezTo>
                  <a:cubicBezTo>
                    <a:pt x="15209" y="2979"/>
                    <a:pt x="15260" y="3044"/>
                    <a:pt x="15294" y="3173"/>
                  </a:cubicBezTo>
                  <a:cubicBezTo>
                    <a:pt x="15329" y="3302"/>
                    <a:pt x="15349" y="3497"/>
                    <a:pt x="15353" y="3759"/>
                  </a:cubicBezTo>
                  <a:lnTo>
                    <a:pt x="15494" y="3759"/>
                  </a:lnTo>
                  <a:lnTo>
                    <a:pt x="15494" y="2438"/>
                  </a:lnTo>
                  <a:cubicBezTo>
                    <a:pt x="15445" y="2395"/>
                    <a:pt x="15399" y="2362"/>
                    <a:pt x="15355" y="2339"/>
                  </a:cubicBezTo>
                  <a:cubicBezTo>
                    <a:pt x="15311" y="2315"/>
                    <a:pt x="15269" y="2304"/>
                    <a:pt x="15229" y="2304"/>
                  </a:cubicBezTo>
                  <a:close/>
                  <a:moveTo>
                    <a:pt x="972" y="179"/>
                  </a:moveTo>
                  <a:cubicBezTo>
                    <a:pt x="681" y="179"/>
                    <a:pt x="446" y="532"/>
                    <a:pt x="268" y="1239"/>
                  </a:cubicBezTo>
                  <a:cubicBezTo>
                    <a:pt x="90" y="1946"/>
                    <a:pt x="1" y="2875"/>
                    <a:pt x="1" y="4027"/>
                  </a:cubicBezTo>
                  <a:cubicBezTo>
                    <a:pt x="1" y="4623"/>
                    <a:pt x="25" y="5156"/>
                    <a:pt x="73" y="5628"/>
                  </a:cubicBezTo>
                  <a:cubicBezTo>
                    <a:pt x="122" y="6100"/>
                    <a:pt x="195" y="6521"/>
                    <a:pt x="295" y="6892"/>
                  </a:cubicBezTo>
                  <a:cubicBezTo>
                    <a:pt x="380" y="7213"/>
                    <a:pt x="479" y="7456"/>
                    <a:pt x="589" y="7622"/>
                  </a:cubicBezTo>
                  <a:cubicBezTo>
                    <a:pt x="700" y="7787"/>
                    <a:pt x="820" y="7870"/>
                    <a:pt x="949" y="7870"/>
                  </a:cubicBezTo>
                  <a:cubicBezTo>
                    <a:pt x="1160" y="7870"/>
                    <a:pt x="1335" y="7692"/>
                    <a:pt x="1472" y="7336"/>
                  </a:cubicBezTo>
                  <a:cubicBezTo>
                    <a:pt x="1610" y="6980"/>
                    <a:pt x="1708" y="6456"/>
                    <a:pt x="1767" y="5765"/>
                  </a:cubicBezTo>
                  <a:lnTo>
                    <a:pt x="1522" y="5765"/>
                  </a:lnTo>
                  <a:cubicBezTo>
                    <a:pt x="1480" y="6288"/>
                    <a:pt x="1410" y="6681"/>
                    <a:pt x="1315" y="6944"/>
                  </a:cubicBezTo>
                  <a:cubicBezTo>
                    <a:pt x="1219" y="7207"/>
                    <a:pt x="1097" y="7339"/>
                    <a:pt x="949" y="7339"/>
                  </a:cubicBezTo>
                  <a:cubicBezTo>
                    <a:pt x="738" y="7339"/>
                    <a:pt x="577" y="7058"/>
                    <a:pt x="469" y="6497"/>
                  </a:cubicBezTo>
                  <a:cubicBezTo>
                    <a:pt x="360" y="5936"/>
                    <a:pt x="305" y="5113"/>
                    <a:pt x="305" y="4027"/>
                  </a:cubicBezTo>
                  <a:cubicBezTo>
                    <a:pt x="305" y="2938"/>
                    <a:pt x="360" y="2113"/>
                    <a:pt x="469" y="1552"/>
                  </a:cubicBezTo>
                  <a:cubicBezTo>
                    <a:pt x="577" y="991"/>
                    <a:pt x="738" y="710"/>
                    <a:pt x="949" y="710"/>
                  </a:cubicBezTo>
                  <a:cubicBezTo>
                    <a:pt x="1127" y="710"/>
                    <a:pt x="1266" y="857"/>
                    <a:pt x="1365" y="1152"/>
                  </a:cubicBezTo>
                  <a:cubicBezTo>
                    <a:pt x="1463" y="1447"/>
                    <a:pt x="1529" y="1905"/>
                    <a:pt x="1562" y="2527"/>
                  </a:cubicBezTo>
                  <a:lnTo>
                    <a:pt x="1712" y="2527"/>
                  </a:lnTo>
                  <a:lnTo>
                    <a:pt x="1712" y="819"/>
                  </a:lnTo>
                  <a:cubicBezTo>
                    <a:pt x="1571" y="604"/>
                    <a:pt x="1440" y="444"/>
                    <a:pt x="1317" y="338"/>
                  </a:cubicBezTo>
                  <a:cubicBezTo>
                    <a:pt x="1195" y="232"/>
                    <a:pt x="1080" y="179"/>
                    <a:pt x="972" y="179"/>
                  </a:cubicBezTo>
                  <a:close/>
                  <a:moveTo>
                    <a:pt x="2748" y="2304"/>
                  </a:moveTo>
                  <a:cubicBezTo>
                    <a:pt x="2542" y="2304"/>
                    <a:pt x="2377" y="2557"/>
                    <a:pt x="2252" y="3064"/>
                  </a:cubicBezTo>
                  <a:cubicBezTo>
                    <a:pt x="2128" y="3570"/>
                    <a:pt x="2066" y="4244"/>
                    <a:pt x="2066" y="5084"/>
                  </a:cubicBezTo>
                  <a:cubicBezTo>
                    <a:pt x="2066" y="5925"/>
                    <a:pt x="2128" y="6600"/>
                    <a:pt x="2253" y="7108"/>
                  </a:cubicBezTo>
                  <a:cubicBezTo>
                    <a:pt x="2378" y="7616"/>
                    <a:pt x="2543" y="7870"/>
                    <a:pt x="2748" y="7870"/>
                  </a:cubicBezTo>
                  <a:cubicBezTo>
                    <a:pt x="2955" y="7870"/>
                    <a:pt x="3120" y="7616"/>
                    <a:pt x="3245" y="7108"/>
                  </a:cubicBezTo>
                  <a:cubicBezTo>
                    <a:pt x="3369" y="6600"/>
                    <a:pt x="3431" y="5925"/>
                    <a:pt x="3431" y="5084"/>
                  </a:cubicBezTo>
                  <a:cubicBezTo>
                    <a:pt x="3431" y="4244"/>
                    <a:pt x="3369" y="3570"/>
                    <a:pt x="3245" y="3064"/>
                  </a:cubicBezTo>
                  <a:cubicBezTo>
                    <a:pt x="3120" y="2557"/>
                    <a:pt x="2955" y="2304"/>
                    <a:pt x="2748" y="2304"/>
                  </a:cubicBezTo>
                  <a:close/>
                  <a:moveTo>
                    <a:pt x="9918" y="2304"/>
                  </a:moveTo>
                  <a:cubicBezTo>
                    <a:pt x="9842" y="2304"/>
                    <a:pt x="9763" y="2338"/>
                    <a:pt x="9683" y="2406"/>
                  </a:cubicBezTo>
                  <a:cubicBezTo>
                    <a:pt x="9603" y="2474"/>
                    <a:pt x="9521" y="2575"/>
                    <a:pt x="9436" y="2711"/>
                  </a:cubicBezTo>
                  <a:lnTo>
                    <a:pt x="9436" y="3779"/>
                  </a:lnTo>
                  <a:lnTo>
                    <a:pt x="9562" y="3779"/>
                  </a:lnTo>
                  <a:cubicBezTo>
                    <a:pt x="9576" y="3454"/>
                    <a:pt x="9612" y="3209"/>
                    <a:pt x="9669" y="3044"/>
                  </a:cubicBezTo>
                  <a:cubicBezTo>
                    <a:pt x="9727" y="2878"/>
                    <a:pt x="9804" y="2795"/>
                    <a:pt x="9902" y="2795"/>
                  </a:cubicBezTo>
                  <a:cubicBezTo>
                    <a:pt x="10020" y="2795"/>
                    <a:pt x="10111" y="2905"/>
                    <a:pt x="10176" y="3126"/>
                  </a:cubicBezTo>
                  <a:cubicBezTo>
                    <a:pt x="10241" y="3346"/>
                    <a:pt x="10274" y="3656"/>
                    <a:pt x="10274" y="4057"/>
                  </a:cubicBezTo>
                  <a:lnTo>
                    <a:pt x="10274" y="4419"/>
                  </a:lnTo>
                  <a:lnTo>
                    <a:pt x="9931" y="4419"/>
                  </a:lnTo>
                  <a:cubicBezTo>
                    <a:pt x="9739" y="4419"/>
                    <a:pt x="9590" y="4570"/>
                    <a:pt x="9485" y="4871"/>
                  </a:cubicBezTo>
                  <a:cubicBezTo>
                    <a:pt x="9379" y="5172"/>
                    <a:pt x="9327" y="5596"/>
                    <a:pt x="9327" y="6142"/>
                  </a:cubicBezTo>
                  <a:cubicBezTo>
                    <a:pt x="9327" y="6672"/>
                    <a:pt x="9373" y="7092"/>
                    <a:pt x="9465" y="7403"/>
                  </a:cubicBezTo>
                  <a:cubicBezTo>
                    <a:pt x="9557" y="7714"/>
                    <a:pt x="9681" y="7870"/>
                    <a:pt x="9838" y="7870"/>
                  </a:cubicBezTo>
                  <a:cubicBezTo>
                    <a:pt x="9933" y="7870"/>
                    <a:pt x="10016" y="7812"/>
                    <a:pt x="10087" y="7696"/>
                  </a:cubicBezTo>
                  <a:cubicBezTo>
                    <a:pt x="10157" y="7580"/>
                    <a:pt x="10220" y="7400"/>
                    <a:pt x="10274" y="7155"/>
                  </a:cubicBezTo>
                  <a:lnTo>
                    <a:pt x="10274" y="7726"/>
                  </a:lnTo>
                  <a:lnTo>
                    <a:pt x="10736" y="7726"/>
                  </a:lnTo>
                  <a:lnTo>
                    <a:pt x="10736" y="7200"/>
                  </a:lnTo>
                  <a:lnTo>
                    <a:pt x="10518" y="7200"/>
                  </a:lnTo>
                  <a:lnTo>
                    <a:pt x="10518" y="4429"/>
                  </a:lnTo>
                  <a:cubicBezTo>
                    <a:pt x="10518" y="3737"/>
                    <a:pt x="10467" y="3210"/>
                    <a:pt x="10365" y="2848"/>
                  </a:cubicBezTo>
                  <a:cubicBezTo>
                    <a:pt x="10263" y="2485"/>
                    <a:pt x="10114" y="2304"/>
                    <a:pt x="9918" y="2304"/>
                  </a:cubicBezTo>
                  <a:close/>
                  <a:moveTo>
                    <a:pt x="11766" y="0"/>
                  </a:moveTo>
                  <a:lnTo>
                    <a:pt x="11766" y="526"/>
                  </a:lnTo>
                  <a:lnTo>
                    <a:pt x="11997" y="526"/>
                  </a:lnTo>
                  <a:lnTo>
                    <a:pt x="11997" y="3272"/>
                  </a:lnTo>
                  <a:cubicBezTo>
                    <a:pt x="11949" y="2941"/>
                    <a:pt x="11888" y="2697"/>
                    <a:pt x="11814" y="2540"/>
                  </a:cubicBezTo>
                  <a:cubicBezTo>
                    <a:pt x="11740" y="2382"/>
                    <a:pt x="11649" y="2304"/>
                    <a:pt x="11540" y="2304"/>
                  </a:cubicBezTo>
                  <a:cubicBezTo>
                    <a:pt x="11365" y="2304"/>
                    <a:pt x="11223" y="2560"/>
                    <a:pt x="11113" y="3073"/>
                  </a:cubicBezTo>
                  <a:cubicBezTo>
                    <a:pt x="11004" y="3587"/>
                    <a:pt x="10949" y="4257"/>
                    <a:pt x="10949" y="5084"/>
                  </a:cubicBezTo>
                  <a:cubicBezTo>
                    <a:pt x="10949" y="5912"/>
                    <a:pt x="11004" y="6583"/>
                    <a:pt x="11114" y="7098"/>
                  </a:cubicBezTo>
                  <a:cubicBezTo>
                    <a:pt x="11224" y="7613"/>
                    <a:pt x="11366" y="7870"/>
                    <a:pt x="11540" y="7870"/>
                  </a:cubicBezTo>
                  <a:cubicBezTo>
                    <a:pt x="11649" y="7870"/>
                    <a:pt x="11740" y="7791"/>
                    <a:pt x="11814" y="7634"/>
                  </a:cubicBezTo>
                  <a:cubicBezTo>
                    <a:pt x="11888" y="7477"/>
                    <a:pt x="11949" y="7233"/>
                    <a:pt x="11997" y="6902"/>
                  </a:cubicBezTo>
                  <a:lnTo>
                    <a:pt x="11997" y="7726"/>
                  </a:lnTo>
                  <a:lnTo>
                    <a:pt x="12475" y="7726"/>
                  </a:lnTo>
                  <a:lnTo>
                    <a:pt x="12475" y="7200"/>
                  </a:lnTo>
                  <a:lnTo>
                    <a:pt x="12241" y="7200"/>
                  </a:lnTo>
                  <a:lnTo>
                    <a:pt x="12241" y="0"/>
                  </a:lnTo>
                  <a:close/>
                  <a:moveTo>
                    <a:pt x="13373" y="2304"/>
                  </a:moveTo>
                  <a:cubicBezTo>
                    <a:pt x="13167" y="2304"/>
                    <a:pt x="13002" y="2557"/>
                    <a:pt x="12877" y="3064"/>
                  </a:cubicBezTo>
                  <a:cubicBezTo>
                    <a:pt x="12753" y="3570"/>
                    <a:pt x="12691" y="4244"/>
                    <a:pt x="12691" y="5084"/>
                  </a:cubicBezTo>
                  <a:cubicBezTo>
                    <a:pt x="12691" y="5925"/>
                    <a:pt x="12753" y="6600"/>
                    <a:pt x="12878" y="7108"/>
                  </a:cubicBezTo>
                  <a:cubicBezTo>
                    <a:pt x="13003" y="7616"/>
                    <a:pt x="13168" y="7870"/>
                    <a:pt x="13373" y="7870"/>
                  </a:cubicBezTo>
                  <a:cubicBezTo>
                    <a:pt x="13580" y="7870"/>
                    <a:pt x="13745" y="7616"/>
                    <a:pt x="13870" y="7108"/>
                  </a:cubicBezTo>
                  <a:cubicBezTo>
                    <a:pt x="13994" y="6600"/>
                    <a:pt x="14056" y="5925"/>
                    <a:pt x="14056" y="5084"/>
                  </a:cubicBezTo>
                  <a:cubicBezTo>
                    <a:pt x="14056" y="4244"/>
                    <a:pt x="13994" y="3570"/>
                    <a:pt x="13870" y="3064"/>
                  </a:cubicBezTo>
                  <a:cubicBezTo>
                    <a:pt x="13745" y="2557"/>
                    <a:pt x="13580" y="2304"/>
                    <a:pt x="13373" y="2304"/>
                  </a:cubicBezTo>
                  <a:close/>
                  <a:moveTo>
                    <a:pt x="7163" y="2304"/>
                  </a:moveTo>
                  <a:cubicBezTo>
                    <a:pt x="7054" y="2304"/>
                    <a:pt x="6963" y="2382"/>
                    <a:pt x="6889" y="2540"/>
                  </a:cubicBezTo>
                  <a:cubicBezTo>
                    <a:pt x="6815" y="2697"/>
                    <a:pt x="6754" y="2941"/>
                    <a:pt x="6706" y="3272"/>
                  </a:cubicBezTo>
                  <a:lnTo>
                    <a:pt x="6706" y="2448"/>
                  </a:lnTo>
                  <a:lnTo>
                    <a:pt x="6227" y="2448"/>
                  </a:lnTo>
                  <a:lnTo>
                    <a:pt x="6227" y="2979"/>
                  </a:lnTo>
                  <a:lnTo>
                    <a:pt x="6462" y="2979"/>
                  </a:lnTo>
                  <a:lnTo>
                    <a:pt x="6462" y="9310"/>
                  </a:lnTo>
                  <a:lnTo>
                    <a:pt x="6227" y="9310"/>
                  </a:lnTo>
                  <a:lnTo>
                    <a:pt x="6227" y="9841"/>
                  </a:lnTo>
                  <a:lnTo>
                    <a:pt x="6937" y="9841"/>
                  </a:lnTo>
                  <a:lnTo>
                    <a:pt x="6937" y="9310"/>
                  </a:lnTo>
                  <a:lnTo>
                    <a:pt x="6706" y="9310"/>
                  </a:lnTo>
                  <a:lnTo>
                    <a:pt x="6706" y="6902"/>
                  </a:lnTo>
                  <a:cubicBezTo>
                    <a:pt x="6754" y="7233"/>
                    <a:pt x="6815" y="7477"/>
                    <a:pt x="6889" y="7634"/>
                  </a:cubicBezTo>
                  <a:cubicBezTo>
                    <a:pt x="6963" y="7791"/>
                    <a:pt x="7054" y="7870"/>
                    <a:pt x="7163" y="7870"/>
                  </a:cubicBezTo>
                  <a:cubicBezTo>
                    <a:pt x="7337" y="7870"/>
                    <a:pt x="7478" y="7613"/>
                    <a:pt x="7588" y="7098"/>
                  </a:cubicBezTo>
                  <a:cubicBezTo>
                    <a:pt x="7698" y="6583"/>
                    <a:pt x="7753" y="5912"/>
                    <a:pt x="7753" y="5084"/>
                  </a:cubicBezTo>
                  <a:cubicBezTo>
                    <a:pt x="7753" y="4257"/>
                    <a:pt x="7698" y="3587"/>
                    <a:pt x="7588" y="3073"/>
                  </a:cubicBezTo>
                  <a:cubicBezTo>
                    <a:pt x="7478" y="2560"/>
                    <a:pt x="7337" y="2304"/>
                    <a:pt x="7163" y="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335"/>
            <p:cNvSpPr/>
            <p:nvPr/>
          </p:nvSpPr>
          <p:spPr>
            <a:xfrm>
              <a:off x="1625850" y="203375"/>
              <a:ext cx="333350" cy="1245800"/>
            </a:xfrm>
            <a:custGeom>
              <a:avLst/>
              <a:gdLst/>
              <a:ahLst/>
              <a:cxnLst/>
              <a:rect l="0" t="0" r="0" b="0"/>
              <a:pathLst>
                <a:path w="13334" h="49832" extrusionOk="0">
                  <a:moveTo>
                    <a:pt x="6667" y="1"/>
                  </a:moveTo>
                  <a:cubicBezTo>
                    <a:pt x="2985" y="1"/>
                    <a:pt x="0" y="11156"/>
                    <a:pt x="0" y="24916"/>
                  </a:cubicBezTo>
                  <a:cubicBezTo>
                    <a:pt x="0" y="38676"/>
                    <a:pt x="2985" y="49831"/>
                    <a:pt x="6667" y="49831"/>
                  </a:cubicBezTo>
                  <a:cubicBezTo>
                    <a:pt x="10349" y="49831"/>
                    <a:pt x="13333" y="38676"/>
                    <a:pt x="13333" y="24916"/>
                  </a:cubicBezTo>
                  <a:cubicBezTo>
                    <a:pt x="13333" y="11156"/>
                    <a:pt x="10349" y="1"/>
                    <a:pt x="6667" y="1"/>
                  </a:cubicBezTo>
                  <a:close/>
                </a:path>
              </a:pathLst>
            </a:custGeom>
            <a:solidFill>
              <a:srgbClr val="FFFFCC"/>
            </a:solidFill>
            <a:ln w="25" cap="rnd">
              <a:solidFill>
                <a:srgbClr val="1F1A1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336"/>
            <p:cNvSpPr/>
            <p:nvPr/>
          </p:nvSpPr>
          <p:spPr>
            <a:xfrm>
              <a:off x="1462575" y="483050"/>
              <a:ext cx="25" cy="661025"/>
            </a:xfrm>
            <a:custGeom>
              <a:avLst/>
              <a:gdLst/>
              <a:ahLst/>
              <a:cxnLst/>
              <a:rect l="0" t="0" r="0" b="0"/>
              <a:pathLst>
                <a:path w="1" h="26441" fill="none" extrusionOk="0">
                  <a:moveTo>
                    <a:pt x="0" y="0"/>
                  </a:moveTo>
                  <a:lnTo>
                    <a:pt x="0" y="26441"/>
                  </a:lnTo>
                </a:path>
              </a:pathLst>
            </a:custGeom>
            <a:noFill/>
            <a:ln w="25" cap="rnd">
              <a:solidFill>
                <a:srgbClr val="1F1A1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337"/>
            <p:cNvSpPr/>
            <p:nvPr/>
          </p:nvSpPr>
          <p:spPr>
            <a:xfrm>
              <a:off x="1462575" y="813550"/>
              <a:ext cx="163300" cy="25"/>
            </a:xfrm>
            <a:custGeom>
              <a:avLst/>
              <a:gdLst/>
              <a:ahLst/>
              <a:cxnLst/>
              <a:rect l="0" t="0" r="0" b="0"/>
              <a:pathLst>
                <a:path w="6532" h="1" fill="none" extrusionOk="0">
                  <a:moveTo>
                    <a:pt x="0" y="0"/>
                  </a:moveTo>
                  <a:lnTo>
                    <a:pt x="6531" y="0"/>
                  </a:lnTo>
                </a:path>
              </a:pathLst>
            </a:custGeom>
            <a:noFill/>
            <a:ln w="25" cap="rnd">
              <a:solidFill>
                <a:srgbClr val="1F1A1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338"/>
            <p:cNvSpPr/>
            <p:nvPr/>
          </p:nvSpPr>
          <p:spPr>
            <a:xfrm>
              <a:off x="1425500" y="1815325"/>
              <a:ext cx="1038200" cy="249650"/>
            </a:xfrm>
            <a:custGeom>
              <a:avLst/>
              <a:gdLst/>
              <a:ahLst/>
              <a:cxnLst/>
              <a:rect l="0" t="0" r="0" b="0"/>
              <a:pathLst>
                <a:path w="41528" h="9986" extrusionOk="0">
                  <a:moveTo>
                    <a:pt x="22315" y="243"/>
                  </a:moveTo>
                  <a:cubicBezTo>
                    <a:pt x="22273" y="243"/>
                    <a:pt x="22237" y="300"/>
                    <a:pt x="22208" y="412"/>
                  </a:cubicBezTo>
                  <a:cubicBezTo>
                    <a:pt x="22178" y="525"/>
                    <a:pt x="22163" y="657"/>
                    <a:pt x="22163" y="809"/>
                  </a:cubicBezTo>
                  <a:cubicBezTo>
                    <a:pt x="22163" y="965"/>
                    <a:pt x="22178" y="1097"/>
                    <a:pt x="22208" y="1207"/>
                  </a:cubicBezTo>
                  <a:cubicBezTo>
                    <a:pt x="22237" y="1316"/>
                    <a:pt x="22273" y="1370"/>
                    <a:pt x="22315" y="1370"/>
                  </a:cubicBezTo>
                  <a:cubicBezTo>
                    <a:pt x="22356" y="1370"/>
                    <a:pt x="22392" y="1316"/>
                    <a:pt x="22421" y="1207"/>
                  </a:cubicBezTo>
                  <a:cubicBezTo>
                    <a:pt x="22450" y="1097"/>
                    <a:pt x="22465" y="965"/>
                    <a:pt x="22465" y="809"/>
                  </a:cubicBezTo>
                  <a:cubicBezTo>
                    <a:pt x="22465" y="657"/>
                    <a:pt x="22450" y="525"/>
                    <a:pt x="22420" y="412"/>
                  </a:cubicBezTo>
                  <a:cubicBezTo>
                    <a:pt x="22391" y="300"/>
                    <a:pt x="22355" y="243"/>
                    <a:pt x="22315" y="243"/>
                  </a:cubicBezTo>
                  <a:close/>
                  <a:moveTo>
                    <a:pt x="24709" y="243"/>
                  </a:moveTo>
                  <a:cubicBezTo>
                    <a:pt x="24667" y="243"/>
                    <a:pt x="24631" y="300"/>
                    <a:pt x="24602" y="412"/>
                  </a:cubicBezTo>
                  <a:cubicBezTo>
                    <a:pt x="24572" y="525"/>
                    <a:pt x="24557" y="657"/>
                    <a:pt x="24557" y="809"/>
                  </a:cubicBezTo>
                  <a:cubicBezTo>
                    <a:pt x="24557" y="965"/>
                    <a:pt x="24572" y="1097"/>
                    <a:pt x="24602" y="1207"/>
                  </a:cubicBezTo>
                  <a:cubicBezTo>
                    <a:pt x="24631" y="1316"/>
                    <a:pt x="24667" y="1370"/>
                    <a:pt x="24709" y="1370"/>
                  </a:cubicBezTo>
                  <a:cubicBezTo>
                    <a:pt x="24750" y="1370"/>
                    <a:pt x="24786" y="1316"/>
                    <a:pt x="24815" y="1207"/>
                  </a:cubicBezTo>
                  <a:cubicBezTo>
                    <a:pt x="24844" y="1097"/>
                    <a:pt x="24859" y="965"/>
                    <a:pt x="24859" y="809"/>
                  </a:cubicBezTo>
                  <a:cubicBezTo>
                    <a:pt x="24859" y="657"/>
                    <a:pt x="24844" y="525"/>
                    <a:pt x="24814" y="412"/>
                  </a:cubicBezTo>
                  <a:cubicBezTo>
                    <a:pt x="24785" y="300"/>
                    <a:pt x="24749" y="243"/>
                    <a:pt x="24709" y="243"/>
                  </a:cubicBezTo>
                  <a:close/>
                  <a:moveTo>
                    <a:pt x="35855" y="844"/>
                  </a:moveTo>
                  <a:cubicBezTo>
                    <a:pt x="35987" y="844"/>
                    <a:pt x="36087" y="977"/>
                    <a:pt x="36156" y="1241"/>
                  </a:cubicBezTo>
                  <a:cubicBezTo>
                    <a:pt x="36225" y="1506"/>
                    <a:pt x="36260" y="1892"/>
                    <a:pt x="36260" y="2398"/>
                  </a:cubicBezTo>
                  <a:cubicBezTo>
                    <a:pt x="36260" y="2901"/>
                    <a:pt x="36225" y="3286"/>
                    <a:pt x="36156" y="3553"/>
                  </a:cubicBezTo>
                  <a:cubicBezTo>
                    <a:pt x="36087" y="3819"/>
                    <a:pt x="35987" y="3952"/>
                    <a:pt x="35855" y="3952"/>
                  </a:cubicBezTo>
                  <a:lnTo>
                    <a:pt x="35504" y="3952"/>
                  </a:lnTo>
                  <a:lnTo>
                    <a:pt x="35504" y="844"/>
                  </a:lnTo>
                  <a:close/>
                  <a:moveTo>
                    <a:pt x="4576" y="2795"/>
                  </a:moveTo>
                  <a:cubicBezTo>
                    <a:pt x="4696" y="2795"/>
                    <a:pt x="4789" y="2952"/>
                    <a:pt x="4853" y="3265"/>
                  </a:cubicBezTo>
                  <a:cubicBezTo>
                    <a:pt x="4917" y="3578"/>
                    <a:pt x="4952" y="4042"/>
                    <a:pt x="4957" y="4657"/>
                  </a:cubicBezTo>
                  <a:lnTo>
                    <a:pt x="4192" y="4657"/>
                  </a:lnTo>
                  <a:cubicBezTo>
                    <a:pt x="4206" y="4045"/>
                    <a:pt x="4245" y="3582"/>
                    <a:pt x="4310" y="3267"/>
                  </a:cubicBezTo>
                  <a:cubicBezTo>
                    <a:pt x="4375" y="2953"/>
                    <a:pt x="4463" y="2795"/>
                    <a:pt x="4576" y="2795"/>
                  </a:cubicBezTo>
                  <a:close/>
                  <a:moveTo>
                    <a:pt x="11640" y="2795"/>
                  </a:moveTo>
                  <a:cubicBezTo>
                    <a:pt x="11760" y="2795"/>
                    <a:pt x="11853" y="2952"/>
                    <a:pt x="11917" y="3265"/>
                  </a:cubicBezTo>
                  <a:cubicBezTo>
                    <a:pt x="11981" y="3578"/>
                    <a:pt x="12016" y="4042"/>
                    <a:pt x="12021" y="4657"/>
                  </a:cubicBezTo>
                  <a:lnTo>
                    <a:pt x="11256" y="4657"/>
                  </a:lnTo>
                  <a:cubicBezTo>
                    <a:pt x="11270" y="4045"/>
                    <a:pt x="11309" y="3582"/>
                    <a:pt x="11374" y="3267"/>
                  </a:cubicBezTo>
                  <a:cubicBezTo>
                    <a:pt x="11439" y="2953"/>
                    <a:pt x="11527" y="2795"/>
                    <a:pt x="11640" y="2795"/>
                  </a:cubicBezTo>
                  <a:close/>
                  <a:moveTo>
                    <a:pt x="15857" y="2795"/>
                  </a:moveTo>
                  <a:cubicBezTo>
                    <a:pt x="15977" y="2795"/>
                    <a:pt x="16070" y="2952"/>
                    <a:pt x="16134" y="3265"/>
                  </a:cubicBezTo>
                  <a:cubicBezTo>
                    <a:pt x="16198" y="3578"/>
                    <a:pt x="16233" y="4042"/>
                    <a:pt x="16238" y="4657"/>
                  </a:cubicBezTo>
                  <a:lnTo>
                    <a:pt x="15473" y="4657"/>
                  </a:lnTo>
                  <a:cubicBezTo>
                    <a:pt x="15487" y="4045"/>
                    <a:pt x="15526" y="3582"/>
                    <a:pt x="15591" y="3267"/>
                  </a:cubicBezTo>
                  <a:cubicBezTo>
                    <a:pt x="15656" y="2953"/>
                    <a:pt x="15744" y="2795"/>
                    <a:pt x="15857" y="2795"/>
                  </a:cubicBezTo>
                  <a:close/>
                  <a:moveTo>
                    <a:pt x="33162" y="2795"/>
                  </a:moveTo>
                  <a:cubicBezTo>
                    <a:pt x="33282" y="2795"/>
                    <a:pt x="33375" y="2952"/>
                    <a:pt x="33439" y="3265"/>
                  </a:cubicBezTo>
                  <a:cubicBezTo>
                    <a:pt x="33503" y="3578"/>
                    <a:pt x="33538" y="4042"/>
                    <a:pt x="33543" y="4657"/>
                  </a:cubicBezTo>
                  <a:lnTo>
                    <a:pt x="32778" y="4657"/>
                  </a:lnTo>
                  <a:cubicBezTo>
                    <a:pt x="32792" y="4045"/>
                    <a:pt x="32831" y="3582"/>
                    <a:pt x="32896" y="3267"/>
                  </a:cubicBezTo>
                  <a:cubicBezTo>
                    <a:pt x="32961" y="2953"/>
                    <a:pt x="33049" y="2795"/>
                    <a:pt x="33162" y="2795"/>
                  </a:cubicBezTo>
                  <a:close/>
                  <a:moveTo>
                    <a:pt x="14112" y="2875"/>
                  </a:moveTo>
                  <a:cubicBezTo>
                    <a:pt x="14236" y="2875"/>
                    <a:pt x="14331" y="3042"/>
                    <a:pt x="14396" y="3376"/>
                  </a:cubicBezTo>
                  <a:cubicBezTo>
                    <a:pt x="14461" y="3711"/>
                    <a:pt x="14493" y="4194"/>
                    <a:pt x="14493" y="4826"/>
                  </a:cubicBezTo>
                  <a:lnTo>
                    <a:pt x="14493" y="5348"/>
                  </a:lnTo>
                  <a:cubicBezTo>
                    <a:pt x="14493" y="5983"/>
                    <a:pt x="14461" y="6467"/>
                    <a:pt x="14396" y="6800"/>
                  </a:cubicBezTo>
                  <a:cubicBezTo>
                    <a:pt x="14331" y="7133"/>
                    <a:pt x="14236" y="7299"/>
                    <a:pt x="14112" y="7299"/>
                  </a:cubicBezTo>
                  <a:cubicBezTo>
                    <a:pt x="13986" y="7299"/>
                    <a:pt x="13891" y="7112"/>
                    <a:pt x="13827" y="6738"/>
                  </a:cubicBezTo>
                  <a:cubicBezTo>
                    <a:pt x="13763" y="6364"/>
                    <a:pt x="13731" y="5813"/>
                    <a:pt x="13731" y="5084"/>
                  </a:cubicBezTo>
                  <a:cubicBezTo>
                    <a:pt x="13731" y="4353"/>
                    <a:pt x="13763" y="3802"/>
                    <a:pt x="13827" y="3431"/>
                  </a:cubicBezTo>
                  <a:cubicBezTo>
                    <a:pt x="13891" y="3060"/>
                    <a:pt x="13986" y="2875"/>
                    <a:pt x="14112" y="2875"/>
                  </a:cubicBezTo>
                  <a:close/>
                  <a:moveTo>
                    <a:pt x="28810" y="2875"/>
                  </a:moveTo>
                  <a:cubicBezTo>
                    <a:pt x="28934" y="2875"/>
                    <a:pt x="29029" y="3042"/>
                    <a:pt x="29094" y="3376"/>
                  </a:cubicBezTo>
                  <a:cubicBezTo>
                    <a:pt x="29159" y="3711"/>
                    <a:pt x="29191" y="4194"/>
                    <a:pt x="29191" y="4826"/>
                  </a:cubicBezTo>
                  <a:lnTo>
                    <a:pt x="29191" y="5348"/>
                  </a:lnTo>
                  <a:cubicBezTo>
                    <a:pt x="29191" y="5983"/>
                    <a:pt x="29159" y="6467"/>
                    <a:pt x="29094" y="6800"/>
                  </a:cubicBezTo>
                  <a:cubicBezTo>
                    <a:pt x="29029" y="7133"/>
                    <a:pt x="28934" y="7299"/>
                    <a:pt x="28810" y="7299"/>
                  </a:cubicBezTo>
                  <a:cubicBezTo>
                    <a:pt x="28684" y="7299"/>
                    <a:pt x="28589" y="7112"/>
                    <a:pt x="28525" y="6738"/>
                  </a:cubicBezTo>
                  <a:cubicBezTo>
                    <a:pt x="28461" y="6364"/>
                    <a:pt x="28429" y="5813"/>
                    <a:pt x="28429" y="5084"/>
                  </a:cubicBezTo>
                  <a:cubicBezTo>
                    <a:pt x="28429" y="4353"/>
                    <a:pt x="28461" y="3802"/>
                    <a:pt x="28525" y="3431"/>
                  </a:cubicBezTo>
                  <a:cubicBezTo>
                    <a:pt x="28589" y="3060"/>
                    <a:pt x="28684" y="2875"/>
                    <a:pt x="28810" y="2875"/>
                  </a:cubicBezTo>
                  <a:close/>
                  <a:moveTo>
                    <a:pt x="31417" y="2875"/>
                  </a:moveTo>
                  <a:cubicBezTo>
                    <a:pt x="31541" y="2875"/>
                    <a:pt x="31636" y="3042"/>
                    <a:pt x="31701" y="3376"/>
                  </a:cubicBezTo>
                  <a:cubicBezTo>
                    <a:pt x="31766" y="3711"/>
                    <a:pt x="31798" y="4194"/>
                    <a:pt x="31798" y="4826"/>
                  </a:cubicBezTo>
                  <a:lnTo>
                    <a:pt x="31798" y="5348"/>
                  </a:lnTo>
                  <a:cubicBezTo>
                    <a:pt x="31798" y="5983"/>
                    <a:pt x="31766" y="6467"/>
                    <a:pt x="31701" y="6800"/>
                  </a:cubicBezTo>
                  <a:cubicBezTo>
                    <a:pt x="31636" y="7133"/>
                    <a:pt x="31541" y="7299"/>
                    <a:pt x="31417" y="7299"/>
                  </a:cubicBezTo>
                  <a:cubicBezTo>
                    <a:pt x="31291" y="7299"/>
                    <a:pt x="31196" y="7112"/>
                    <a:pt x="31132" y="6738"/>
                  </a:cubicBezTo>
                  <a:cubicBezTo>
                    <a:pt x="31068" y="6364"/>
                    <a:pt x="31036" y="5813"/>
                    <a:pt x="31036" y="5084"/>
                  </a:cubicBezTo>
                  <a:cubicBezTo>
                    <a:pt x="31036" y="4353"/>
                    <a:pt x="31068" y="3802"/>
                    <a:pt x="31132" y="3431"/>
                  </a:cubicBezTo>
                  <a:cubicBezTo>
                    <a:pt x="31196" y="3060"/>
                    <a:pt x="31291" y="2875"/>
                    <a:pt x="31417" y="2875"/>
                  </a:cubicBezTo>
                  <a:close/>
                  <a:moveTo>
                    <a:pt x="39087" y="2875"/>
                  </a:moveTo>
                  <a:cubicBezTo>
                    <a:pt x="39211" y="2875"/>
                    <a:pt x="39306" y="3042"/>
                    <a:pt x="39371" y="3376"/>
                  </a:cubicBezTo>
                  <a:cubicBezTo>
                    <a:pt x="39436" y="3711"/>
                    <a:pt x="39468" y="4194"/>
                    <a:pt x="39468" y="4826"/>
                  </a:cubicBezTo>
                  <a:lnTo>
                    <a:pt x="39468" y="5348"/>
                  </a:lnTo>
                  <a:cubicBezTo>
                    <a:pt x="39468" y="5983"/>
                    <a:pt x="39436" y="6467"/>
                    <a:pt x="39371" y="6800"/>
                  </a:cubicBezTo>
                  <a:cubicBezTo>
                    <a:pt x="39306" y="7133"/>
                    <a:pt x="39211" y="7299"/>
                    <a:pt x="39087" y="7299"/>
                  </a:cubicBezTo>
                  <a:cubicBezTo>
                    <a:pt x="38961" y="7299"/>
                    <a:pt x="38866" y="7112"/>
                    <a:pt x="38802" y="6738"/>
                  </a:cubicBezTo>
                  <a:cubicBezTo>
                    <a:pt x="38738" y="6364"/>
                    <a:pt x="38706" y="5813"/>
                    <a:pt x="38706" y="5084"/>
                  </a:cubicBezTo>
                  <a:cubicBezTo>
                    <a:pt x="38706" y="4353"/>
                    <a:pt x="38738" y="3802"/>
                    <a:pt x="38802" y="3431"/>
                  </a:cubicBezTo>
                  <a:cubicBezTo>
                    <a:pt x="38866" y="3060"/>
                    <a:pt x="38961" y="2875"/>
                    <a:pt x="39087" y="2875"/>
                  </a:cubicBezTo>
                  <a:close/>
                  <a:moveTo>
                    <a:pt x="8772" y="4950"/>
                  </a:moveTo>
                  <a:lnTo>
                    <a:pt x="8772" y="6068"/>
                  </a:lnTo>
                  <a:cubicBezTo>
                    <a:pt x="8772" y="6445"/>
                    <a:pt x="8740" y="6751"/>
                    <a:pt x="8678" y="6986"/>
                  </a:cubicBezTo>
                  <a:cubicBezTo>
                    <a:pt x="8615" y="7221"/>
                    <a:pt x="8533" y="7339"/>
                    <a:pt x="8431" y="7339"/>
                  </a:cubicBezTo>
                  <a:cubicBezTo>
                    <a:pt x="8329" y="7339"/>
                    <a:pt x="8247" y="7231"/>
                    <a:pt x="8187" y="7016"/>
                  </a:cubicBezTo>
                  <a:cubicBezTo>
                    <a:pt x="8127" y="6801"/>
                    <a:pt x="8097" y="6509"/>
                    <a:pt x="8097" y="6142"/>
                  </a:cubicBezTo>
                  <a:cubicBezTo>
                    <a:pt x="8097" y="5738"/>
                    <a:pt x="8126" y="5439"/>
                    <a:pt x="8186" y="5243"/>
                  </a:cubicBezTo>
                  <a:cubicBezTo>
                    <a:pt x="8245" y="5048"/>
                    <a:pt x="8335" y="4950"/>
                    <a:pt x="8457" y="4950"/>
                  </a:cubicBezTo>
                  <a:close/>
                  <a:moveTo>
                    <a:pt x="37746" y="4950"/>
                  </a:moveTo>
                  <a:lnTo>
                    <a:pt x="37746" y="6068"/>
                  </a:lnTo>
                  <a:cubicBezTo>
                    <a:pt x="37746" y="6445"/>
                    <a:pt x="37714" y="6751"/>
                    <a:pt x="37652" y="6986"/>
                  </a:cubicBezTo>
                  <a:cubicBezTo>
                    <a:pt x="37589" y="7221"/>
                    <a:pt x="37507" y="7339"/>
                    <a:pt x="37405" y="7339"/>
                  </a:cubicBezTo>
                  <a:cubicBezTo>
                    <a:pt x="37303" y="7339"/>
                    <a:pt x="37221" y="7231"/>
                    <a:pt x="37161" y="7016"/>
                  </a:cubicBezTo>
                  <a:cubicBezTo>
                    <a:pt x="37101" y="6801"/>
                    <a:pt x="37071" y="6509"/>
                    <a:pt x="37071" y="6142"/>
                  </a:cubicBezTo>
                  <a:cubicBezTo>
                    <a:pt x="37071" y="5738"/>
                    <a:pt x="37100" y="5439"/>
                    <a:pt x="37160" y="5243"/>
                  </a:cubicBezTo>
                  <a:cubicBezTo>
                    <a:pt x="37219" y="5048"/>
                    <a:pt x="37309" y="4950"/>
                    <a:pt x="37431" y="4950"/>
                  </a:cubicBezTo>
                  <a:close/>
                  <a:moveTo>
                    <a:pt x="20209" y="2795"/>
                  </a:moveTo>
                  <a:cubicBezTo>
                    <a:pt x="20340" y="2795"/>
                    <a:pt x="20439" y="2988"/>
                    <a:pt x="20506" y="3374"/>
                  </a:cubicBezTo>
                  <a:cubicBezTo>
                    <a:pt x="20573" y="3760"/>
                    <a:pt x="20606" y="4330"/>
                    <a:pt x="20606" y="5084"/>
                  </a:cubicBezTo>
                  <a:cubicBezTo>
                    <a:pt x="20606" y="5839"/>
                    <a:pt x="20573" y="6410"/>
                    <a:pt x="20506" y="6797"/>
                  </a:cubicBezTo>
                  <a:cubicBezTo>
                    <a:pt x="20439" y="7185"/>
                    <a:pt x="20340" y="7378"/>
                    <a:pt x="20209" y="7378"/>
                  </a:cubicBezTo>
                  <a:cubicBezTo>
                    <a:pt x="20079" y="7378"/>
                    <a:pt x="19980" y="7185"/>
                    <a:pt x="19913" y="6797"/>
                  </a:cubicBezTo>
                  <a:cubicBezTo>
                    <a:pt x="19846" y="6410"/>
                    <a:pt x="19812" y="5839"/>
                    <a:pt x="19812" y="5084"/>
                  </a:cubicBezTo>
                  <a:cubicBezTo>
                    <a:pt x="19812" y="4330"/>
                    <a:pt x="19845" y="3760"/>
                    <a:pt x="19912" y="3374"/>
                  </a:cubicBezTo>
                  <a:cubicBezTo>
                    <a:pt x="19979" y="2988"/>
                    <a:pt x="20078" y="2795"/>
                    <a:pt x="20209" y="2795"/>
                  </a:cubicBezTo>
                  <a:close/>
                  <a:moveTo>
                    <a:pt x="40845" y="2795"/>
                  </a:moveTo>
                  <a:cubicBezTo>
                    <a:pt x="40976" y="2795"/>
                    <a:pt x="41075" y="2988"/>
                    <a:pt x="41142" y="3374"/>
                  </a:cubicBezTo>
                  <a:cubicBezTo>
                    <a:pt x="41209" y="3760"/>
                    <a:pt x="41242" y="4330"/>
                    <a:pt x="41242" y="5084"/>
                  </a:cubicBezTo>
                  <a:cubicBezTo>
                    <a:pt x="41242" y="5839"/>
                    <a:pt x="41209" y="6410"/>
                    <a:pt x="41142" y="6797"/>
                  </a:cubicBezTo>
                  <a:cubicBezTo>
                    <a:pt x="41075" y="7185"/>
                    <a:pt x="40976" y="7378"/>
                    <a:pt x="40845" y="7378"/>
                  </a:cubicBezTo>
                  <a:cubicBezTo>
                    <a:pt x="40715" y="7378"/>
                    <a:pt x="40616" y="7185"/>
                    <a:pt x="40549" y="6797"/>
                  </a:cubicBezTo>
                  <a:cubicBezTo>
                    <a:pt x="40482" y="6410"/>
                    <a:pt x="40448" y="5839"/>
                    <a:pt x="40448" y="5084"/>
                  </a:cubicBezTo>
                  <a:cubicBezTo>
                    <a:pt x="40448" y="4330"/>
                    <a:pt x="40481" y="3760"/>
                    <a:pt x="40548" y="3374"/>
                  </a:cubicBezTo>
                  <a:cubicBezTo>
                    <a:pt x="40615" y="2988"/>
                    <a:pt x="40714" y="2795"/>
                    <a:pt x="40845" y="2795"/>
                  </a:cubicBezTo>
                  <a:close/>
                  <a:moveTo>
                    <a:pt x="1" y="313"/>
                  </a:moveTo>
                  <a:lnTo>
                    <a:pt x="1" y="844"/>
                  </a:lnTo>
                  <a:lnTo>
                    <a:pt x="253" y="844"/>
                  </a:lnTo>
                  <a:lnTo>
                    <a:pt x="253" y="7200"/>
                  </a:lnTo>
                  <a:lnTo>
                    <a:pt x="1" y="7200"/>
                  </a:lnTo>
                  <a:lnTo>
                    <a:pt x="1" y="7726"/>
                  </a:lnTo>
                  <a:lnTo>
                    <a:pt x="775" y="7726"/>
                  </a:lnTo>
                  <a:lnTo>
                    <a:pt x="775" y="7200"/>
                  </a:lnTo>
                  <a:lnTo>
                    <a:pt x="523" y="7200"/>
                  </a:lnTo>
                  <a:lnTo>
                    <a:pt x="523" y="844"/>
                  </a:lnTo>
                  <a:lnTo>
                    <a:pt x="775" y="844"/>
                  </a:lnTo>
                  <a:lnTo>
                    <a:pt x="775" y="313"/>
                  </a:lnTo>
                  <a:close/>
                  <a:moveTo>
                    <a:pt x="1930" y="2304"/>
                  </a:moveTo>
                  <a:cubicBezTo>
                    <a:pt x="1834" y="2304"/>
                    <a:pt x="1751" y="2395"/>
                    <a:pt x="1678" y="2577"/>
                  </a:cubicBezTo>
                  <a:cubicBezTo>
                    <a:pt x="1606" y="2759"/>
                    <a:pt x="1548" y="3029"/>
                    <a:pt x="1502" y="3386"/>
                  </a:cubicBezTo>
                  <a:lnTo>
                    <a:pt x="1502" y="2448"/>
                  </a:lnTo>
                  <a:lnTo>
                    <a:pt x="1024" y="2448"/>
                  </a:lnTo>
                  <a:lnTo>
                    <a:pt x="1024" y="2979"/>
                  </a:lnTo>
                  <a:lnTo>
                    <a:pt x="1258" y="2979"/>
                  </a:lnTo>
                  <a:lnTo>
                    <a:pt x="1258" y="7200"/>
                  </a:lnTo>
                  <a:lnTo>
                    <a:pt x="1037" y="7200"/>
                  </a:lnTo>
                  <a:lnTo>
                    <a:pt x="1037" y="7726"/>
                  </a:lnTo>
                  <a:lnTo>
                    <a:pt x="1715" y="7726"/>
                  </a:lnTo>
                  <a:lnTo>
                    <a:pt x="1715" y="7200"/>
                  </a:lnTo>
                  <a:lnTo>
                    <a:pt x="1502" y="7200"/>
                  </a:lnTo>
                  <a:lnTo>
                    <a:pt x="1502" y="4787"/>
                  </a:lnTo>
                  <a:cubicBezTo>
                    <a:pt x="1502" y="4194"/>
                    <a:pt x="1532" y="3743"/>
                    <a:pt x="1591" y="3434"/>
                  </a:cubicBezTo>
                  <a:cubicBezTo>
                    <a:pt x="1651" y="3124"/>
                    <a:pt x="1737" y="2969"/>
                    <a:pt x="1850" y="2969"/>
                  </a:cubicBezTo>
                  <a:cubicBezTo>
                    <a:pt x="1958" y="2969"/>
                    <a:pt x="2032" y="3089"/>
                    <a:pt x="2075" y="3329"/>
                  </a:cubicBezTo>
                  <a:cubicBezTo>
                    <a:pt x="2117" y="3569"/>
                    <a:pt x="2139" y="4012"/>
                    <a:pt x="2139" y="4657"/>
                  </a:cubicBezTo>
                  <a:lnTo>
                    <a:pt x="2139" y="7200"/>
                  </a:lnTo>
                  <a:lnTo>
                    <a:pt x="1927" y="7200"/>
                  </a:lnTo>
                  <a:lnTo>
                    <a:pt x="1927" y="7726"/>
                  </a:lnTo>
                  <a:lnTo>
                    <a:pt x="2602" y="7726"/>
                  </a:lnTo>
                  <a:lnTo>
                    <a:pt x="2602" y="7200"/>
                  </a:lnTo>
                  <a:lnTo>
                    <a:pt x="2384" y="7200"/>
                  </a:lnTo>
                  <a:lnTo>
                    <a:pt x="2384" y="4369"/>
                  </a:lnTo>
                  <a:cubicBezTo>
                    <a:pt x="2384" y="3661"/>
                    <a:pt x="2348" y="3140"/>
                    <a:pt x="2274" y="2805"/>
                  </a:cubicBezTo>
                  <a:cubicBezTo>
                    <a:pt x="2201" y="2471"/>
                    <a:pt x="2086" y="2304"/>
                    <a:pt x="1930" y="2304"/>
                  </a:cubicBezTo>
                  <a:close/>
                  <a:moveTo>
                    <a:pt x="6417" y="2304"/>
                  </a:moveTo>
                  <a:cubicBezTo>
                    <a:pt x="6309" y="2304"/>
                    <a:pt x="6217" y="2392"/>
                    <a:pt x="6142" y="2570"/>
                  </a:cubicBezTo>
                  <a:cubicBezTo>
                    <a:pt x="6067" y="2747"/>
                    <a:pt x="6005" y="3019"/>
                    <a:pt x="5957" y="3386"/>
                  </a:cubicBezTo>
                  <a:lnTo>
                    <a:pt x="5957" y="2448"/>
                  </a:lnTo>
                  <a:lnTo>
                    <a:pt x="5479" y="2448"/>
                  </a:lnTo>
                  <a:lnTo>
                    <a:pt x="5479" y="2969"/>
                  </a:lnTo>
                  <a:lnTo>
                    <a:pt x="5713" y="2969"/>
                  </a:lnTo>
                  <a:lnTo>
                    <a:pt x="5713" y="7200"/>
                  </a:lnTo>
                  <a:lnTo>
                    <a:pt x="5492" y="7200"/>
                  </a:lnTo>
                  <a:lnTo>
                    <a:pt x="5492" y="7726"/>
                  </a:lnTo>
                  <a:lnTo>
                    <a:pt x="6240" y="7726"/>
                  </a:lnTo>
                  <a:lnTo>
                    <a:pt x="6240" y="7200"/>
                  </a:lnTo>
                  <a:lnTo>
                    <a:pt x="5957" y="7200"/>
                  </a:lnTo>
                  <a:lnTo>
                    <a:pt x="5957" y="4787"/>
                  </a:lnTo>
                  <a:cubicBezTo>
                    <a:pt x="5957" y="4204"/>
                    <a:pt x="5989" y="3757"/>
                    <a:pt x="6054" y="3446"/>
                  </a:cubicBezTo>
                  <a:cubicBezTo>
                    <a:pt x="6118" y="3135"/>
                    <a:pt x="6210" y="2979"/>
                    <a:pt x="6331" y="2979"/>
                  </a:cubicBezTo>
                  <a:cubicBezTo>
                    <a:pt x="6397" y="2979"/>
                    <a:pt x="6448" y="3044"/>
                    <a:pt x="6482" y="3173"/>
                  </a:cubicBezTo>
                  <a:cubicBezTo>
                    <a:pt x="6517" y="3302"/>
                    <a:pt x="6536" y="3497"/>
                    <a:pt x="6541" y="3759"/>
                  </a:cubicBezTo>
                  <a:lnTo>
                    <a:pt x="6681" y="3759"/>
                  </a:lnTo>
                  <a:lnTo>
                    <a:pt x="6681" y="2438"/>
                  </a:lnTo>
                  <a:cubicBezTo>
                    <a:pt x="6633" y="2395"/>
                    <a:pt x="6586" y="2362"/>
                    <a:pt x="6543" y="2339"/>
                  </a:cubicBezTo>
                  <a:cubicBezTo>
                    <a:pt x="6499" y="2316"/>
                    <a:pt x="6457" y="2304"/>
                    <a:pt x="6417" y="2304"/>
                  </a:cubicBezTo>
                  <a:close/>
                  <a:moveTo>
                    <a:pt x="7497" y="0"/>
                  </a:moveTo>
                  <a:cubicBezTo>
                    <a:pt x="7339" y="0"/>
                    <a:pt x="7219" y="151"/>
                    <a:pt x="7137" y="452"/>
                  </a:cubicBezTo>
                  <a:cubicBezTo>
                    <a:pt x="7055" y="753"/>
                    <a:pt x="7014" y="1198"/>
                    <a:pt x="7014" y="1788"/>
                  </a:cubicBezTo>
                  <a:lnTo>
                    <a:pt x="7014" y="2448"/>
                  </a:lnTo>
                  <a:lnTo>
                    <a:pt x="6780" y="2448"/>
                  </a:lnTo>
                  <a:lnTo>
                    <a:pt x="6780" y="2979"/>
                  </a:lnTo>
                  <a:lnTo>
                    <a:pt x="7014" y="2979"/>
                  </a:lnTo>
                  <a:lnTo>
                    <a:pt x="7014" y="7200"/>
                  </a:lnTo>
                  <a:lnTo>
                    <a:pt x="6780" y="7200"/>
                  </a:lnTo>
                  <a:lnTo>
                    <a:pt x="6780" y="7726"/>
                  </a:lnTo>
                  <a:lnTo>
                    <a:pt x="7572" y="7726"/>
                  </a:lnTo>
                  <a:lnTo>
                    <a:pt x="7572" y="7200"/>
                  </a:lnTo>
                  <a:lnTo>
                    <a:pt x="7258" y="7200"/>
                  </a:lnTo>
                  <a:lnTo>
                    <a:pt x="7258" y="2979"/>
                  </a:lnTo>
                  <a:lnTo>
                    <a:pt x="7653" y="2979"/>
                  </a:lnTo>
                  <a:lnTo>
                    <a:pt x="7653" y="2448"/>
                  </a:lnTo>
                  <a:lnTo>
                    <a:pt x="7258" y="2448"/>
                  </a:lnTo>
                  <a:lnTo>
                    <a:pt x="7258" y="1768"/>
                  </a:lnTo>
                  <a:cubicBezTo>
                    <a:pt x="7258" y="1288"/>
                    <a:pt x="7277" y="954"/>
                    <a:pt x="7314" y="767"/>
                  </a:cubicBezTo>
                  <a:cubicBezTo>
                    <a:pt x="7351" y="580"/>
                    <a:pt x="7416" y="487"/>
                    <a:pt x="7507" y="487"/>
                  </a:cubicBezTo>
                  <a:cubicBezTo>
                    <a:pt x="7577" y="487"/>
                    <a:pt x="7630" y="551"/>
                    <a:pt x="7667" y="680"/>
                  </a:cubicBezTo>
                  <a:cubicBezTo>
                    <a:pt x="7704" y="809"/>
                    <a:pt x="7722" y="998"/>
                    <a:pt x="7723" y="1246"/>
                  </a:cubicBezTo>
                  <a:lnTo>
                    <a:pt x="7852" y="1246"/>
                  </a:lnTo>
                  <a:lnTo>
                    <a:pt x="7852" y="243"/>
                  </a:lnTo>
                  <a:cubicBezTo>
                    <a:pt x="7794" y="161"/>
                    <a:pt x="7735" y="99"/>
                    <a:pt x="7676" y="60"/>
                  </a:cubicBezTo>
                  <a:cubicBezTo>
                    <a:pt x="7616" y="20"/>
                    <a:pt x="7557" y="0"/>
                    <a:pt x="7497" y="0"/>
                  </a:cubicBezTo>
                  <a:close/>
                  <a:moveTo>
                    <a:pt x="21107" y="0"/>
                  </a:moveTo>
                  <a:lnTo>
                    <a:pt x="21107" y="526"/>
                  </a:lnTo>
                  <a:lnTo>
                    <a:pt x="21342" y="526"/>
                  </a:lnTo>
                  <a:lnTo>
                    <a:pt x="21342" y="7200"/>
                  </a:lnTo>
                  <a:lnTo>
                    <a:pt x="21107" y="7200"/>
                  </a:lnTo>
                  <a:lnTo>
                    <a:pt x="21107" y="7726"/>
                  </a:lnTo>
                  <a:lnTo>
                    <a:pt x="21818" y="7726"/>
                  </a:lnTo>
                  <a:lnTo>
                    <a:pt x="21818" y="7200"/>
                  </a:lnTo>
                  <a:lnTo>
                    <a:pt x="21587" y="7200"/>
                  </a:lnTo>
                  <a:lnTo>
                    <a:pt x="21587" y="0"/>
                  </a:lnTo>
                  <a:close/>
                  <a:moveTo>
                    <a:pt x="21997" y="2448"/>
                  </a:moveTo>
                  <a:lnTo>
                    <a:pt x="21997" y="2979"/>
                  </a:lnTo>
                  <a:lnTo>
                    <a:pt x="22231" y="2979"/>
                  </a:lnTo>
                  <a:lnTo>
                    <a:pt x="22231" y="7200"/>
                  </a:lnTo>
                  <a:lnTo>
                    <a:pt x="21997" y="7200"/>
                  </a:lnTo>
                  <a:lnTo>
                    <a:pt x="21997" y="7726"/>
                  </a:lnTo>
                  <a:lnTo>
                    <a:pt x="22706" y="7726"/>
                  </a:lnTo>
                  <a:lnTo>
                    <a:pt x="22706" y="7200"/>
                  </a:lnTo>
                  <a:lnTo>
                    <a:pt x="22475" y="7200"/>
                  </a:lnTo>
                  <a:lnTo>
                    <a:pt x="22475" y="2448"/>
                  </a:lnTo>
                  <a:close/>
                  <a:moveTo>
                    <a:pt x="24391" y="2448"/>
                  </a:moveTo>
                  <a:lnTo>
                    <a:pt x="24391" y="2979"/>
                  </a:lnTo>
                  <a:lnTo>
                    <a:pt x="24625" y="2979"/>
                  </a:lnTo>
                  <a:lnTo>
                    <a:pt x="24625" y="7200"/>
                  </a:lnTo>
                  <a:lnTo>
                    <a:pt x="24391" y="7200"/>
                  </a:lnTo>
                  <a:lnTo>
                    <a:pt x="24391" y="7726"/>
                  </a:lnTo>
                  <a:lnTo>
                    <a:pt x="25100" y="7726"/>
                  </a:lnTo>
                  <a:lnTo>
                    <a:pt x="25100" y="7200"/>
                  </a:lnTo>
                  <a:lnTo>
                    <a:pt x="24869" y="7200"/>
                  </a:lnTo>
                  <a:lnTo>
                    <a:pt x="24869" y="2448"/>
                  </a:lnTo>
                  <a:close/>
                  <a:moveTo>
                    <a:pt x="34982" y="313"/>
                  </a:moveTo>
                  <a:lnTo>
                    <a:pt x="34982" y="844"/>
                  </a:lnTo>
                  <a:lnTo>
                    <a:pt x="35234" y="844"/>
                  </a:lnTo>
                  <a:lnTo>
                    <a:pt x="35234" y="7200"/>
                  </a:lnTo>
                  <a:lnTo>
                    <a:pt x="34982" y="7200"/>
                  </a:lnTo>
                  <a:lnTo>
                    <a:pt x="34982" y="7726"/>
                  </a:lnTo>
                  <a:lnTo>
                    <a:pt x="35811" y="7726"/>
                  </a:lnTo>
                  <a:lnTo>
                    <a:pt x="35811" y="7200"/>
                  </a:lnTo>
                  <a:lnTo>
                    <a:pt x="35504" y="7200"/>
                  </a:lnTo>
                  <a:lnTo>
                    <a:pt x="35504" y="4484"/>
                  </a:lnTo>
                  <a:lnTo>
                    <a:pt x="35920" y="4484"/>
                  </a:lnTo>
                  <a:cubicBezTo>
                    <a:pt x="36118" y="4484"/>
                    <a:pt x="36275" y="4295"/>
                    <a:pt x="36391" y="3918"/>
                  </a:cubicBezTo>
                  <a:cubicBezTo>
                    <a:pt x="36507" y="3540"/>
                    <a:pt x="36565" y="3034"/>
                    <a:pt x="36565" y="2398"/>
                  </a:cubicBezTo>
                  <a:cubicBezTo>
                    <a:pt x="36565" y="1759"/>
                    <a:pt x="36507" y="1252"/>
                    <a:pt x="36391" y="876"/>
                  </a:cubicBezTo>
                  <a:cubicBezTo>
                    <a:pt x="36275" y="501"/>
                    <a:pt x="36118" y="313"/>
                    <a:pt x="35920" y="313"/>
                  </a:cubicBezTo>
                  <a:close/>
                  <a:moveTo>
                    <a:pt x="2971" y="809"/>
                  </a:moveTo>
                  <a:lnTo>
                    <a:pt x="2971" y="2448"/>
                  </a:lnTo>
                  <a:lnTo>
                    <a:pt x="2756" y="2448"/>
                  </a:lnTo>
                  <a:lnTo>
                    <a:pt x="2756" y="2979"/>
                  </a:lnTo>
                  <a:lnTo>
                    <a:pt x="2971" y="2979"/>
                  </a:lnTo>
                  <a:lnTo>
                    <a:pt x="2971" y="6331"/>
                  </a:lnTo>
                  <a:cubicBezTo>
                    <a:pt x="2971" y="6890"/>
                    <a:pt x="3001" y="7287"/>
                    <a:pt x="3059" y="7520"/>
                  </a:cubicBezTo>
                  <a:cubicBezTo>
                    <a:pt x="3117" y="7753"/>
                    <a:pt x="3217" y="7870"/>
                    <a:pt x="3358" y="7870"/>
                  </a:cubicBezTo>
                  <a:cubicBezTo>
                    <a:pt x="3486" y="7870"/>
                    <a:pt x="3582" y="7759"/>
                    <a:pt x="3645" y="7537"/>
                  </a:cubicBezTo>
                  <a:cubicBezTo>
                    <a:pt x="3708" y="7316"/>
                    <a:pt x="3743" y="6965"/>
                    <a:pt x="3750" y="6485"/>
                  </a:cubicBezTo>
                  <a:lnTo>
                    <a:pt x="3565" y="6485"/>
                  </a:lnTo>
                  <a:cubicBezTo>
                    <a:pt x="3563" y="6799"/>
                    <a:pt x="3548" y="7027"/>
                    <a:pt x="3519" y="7167"/>
                  </a:cubicBezTo>
                  <a:cubicBezTo>
                    <a:pt x="3489" y="7308"/>
                    <a:pt x="3443" y="7378"/>
                    <a:pt x="3379" y="7378"/>
                  </a:cubicBezTo>
                  <a:cubicBezTo>
                    <a:pt x="3317" y="7378"/>
                    <a:pt x="3275" y="7316"/>
                    <a:pt x="3252" y="7190"/>
                  </a:cubicBezTo>
                  <a:cubicBezTo>
                    <a:pt x="3229" y="7064"/>
                    <a:pt x="3217" y="6778"/>
                    <a:pt x="3217" y="6331"/>
                  </a:cubicBezTo>
                  <a:lnTo>
                    <a:pt x="3217" y="2979"/>
                  </a:lnTo>
                  <a:lnTo>
                    <a:pt x="3677" y="2979"/>
                  </a:lnTo>
                  <a:lnTo>
                    <a:pt x="3677" y="2448"/>
                  </a:lnTo>
                  <a:lnTo>
                    <a:pt x="3217" y="2448"/>
                  </a:lnTo>
                  <a:lnTo>
                    <a:pt x="3217" y="809"/>
                  </a:lnTo>
                  <a:close/>
                  <a:moveTo>
                    <a:pt x="4576" y="2304"/>
                  </a:moveTo>
                  <a:cubicBezTo>
                    <a:pt x="4376" y="2304"/>
                    <a:pt x="4214" y="2559"/>
                    <a:pt x="4091" y="3069"/>
                  </a:cubicBezTo>
                  <a:cubicBezTo>
                    <a:pt x="3968" y="3578"/>
                    <a:pt x="3906" y="4250"/>
                    <a:pt x="3906" y="5084"/>
                  </a:cubicBezTo>
                  <a:cubicBezTo>
                    <a:pt x="3906" y="5925"/>
                    <a:pt x="3969" y="6600"/>
                    <a:pt x="4094" y="7108"/>
                  </a:cubicBezTo>
                  <a:cubicBezTo>
                    <a:pt x="4220" y="7616"/>
                    <a:pt x="4385" y="7870"/>
                    <a:pt x="4592" y="7870"/>
                  </a:cubicBezTo>
                  <a:cubicBezTo>
                    <a:pt x="4763" y="7870"/>
                    <a:pt x="4901" y="7724"/>
                    <a:pt x="5006" y="7433"/>
                  </a:cubicBezTo>
                  <a:cubicBezTo>
                    <a:pt x="5111" y="7142"/>
                    <a:pt x="5183" y="6706"/>
                    <a:pt x="5222" y="6127"/>
                  </a:cubicBezTo>
                  <a:lnTo>
                    <a:pt x="5025" y="6127"/>
                  </a:lnTo>
                  <a:cubicBezTo>
                    <a:pt x="4997" y="6541"/>
                    <a:pt x="4949" y="6853"/>
                    <a:pt x="4881" y="7063"/>
                  </a:cubicBezTo>
                  <a:cubicBezTo>
                    <a:pt x="4812" y="7273"/>
                    <a:pt x="4724" y="7378"/>
                    <a:pt x="4617" y="7378"/>
                  </a:cubicBezTo>
                  <a:cubicBezTo>
                    <a:pt x="4477" y="7378"/>
                    <a:pt x="4371" y="7197"/>
                    <a:pt x="4300" y="6835"/>
                  </a:cubicBezTo>
                  <a:cubicBezTo>
                    <a:pt x="4228" y="6472"/>
                    <a:pt x="4192" y="5935"/>
                    <a:pt x="4192" y="5223"/>
                  </a:cubicBezTo>
                  <a:lnTo>
                    <a:pt x="4192" y="5184"/>
                  </a:lnTo>
                  <a:lnTo>
                    <a:pt x="5245" y="5184"/>
                  </a:lnTo>
                  <a:cubicBezTo>
                    <a:pt x="5241" y="4247"/>
                    <a:pt x="5182" y="3533"/>
                    <a:pt x="5067" y="3041"/>
                  </a:cubicBezTo>
                  <a:cubicBezTo>
                    <a:pt x="4953" y="2550"/>
                    <a:pt x="4789" y="2304"/>
                    <a:pt x="4576" y="2304"/>
                  </a:cubicBezTo>
                  <a:close/>
                  <a:moveTo>
                    <a:pt x="8415" y="2304"/>
                  </a:moveTo>
                  <a:cubicBezTo>
                    <a:pt x="8339" y="2304"/>
                    <a:pt x="8261" y="2338"/>
                    <a:pt x="8181" y="2406"/>
                  </a:cubicBezTo>
                  <a:cubicBezTo>
                    <a:pt x="8101" y="2474"/>
                    <a:pt x="8018" y="2575"/>
                    <a:pt x="7933" y="2711"/>
                  </a:cubicBezTo>
                  <a:lnTo>
                    <a:pt x="7933" y="3779"/>
                  </a:lnTo>
                  <a:lnTo>
                    <a:pt x="8059" y="3779"/>
                  </a:lnTo>
                  <a:cubicBezTo>
                    <a:pt x="8074" y="3454"/>
                    <a:pt x="8109" y="3209"/>
                    <a:pt x="8167" y="3044"/>
                  </a:cubicBezTo>
                  <a:cubicBezTo>
                    <a:pt x="8225" y="2878"/>
                    <a:pt x="8302" y="2795"/>
                    <a:pt x="8400" y="2795"/>
                  </a:cubicBezTo>
                  <a:cubicBezTo>
                    <a:pt x="8517" y="2795"/>
                    <a:pt x="8609" y="2906"/>
                    <a:pt x="8674" y="3126"/>
                  </a:cubicBezTo>
                  <a:cubicBezTo>
                    <a:pt x="8739" y="3346"/>
                    <a:pt x="8772" y="3656"/>
                    <a:pt x="8772" y="4057"/>
                  </a:cubicBezTo>
                  <a:lnTo>
                    <a:pt x="8772" y="4419"/>
                  </a:lnTo>
                  <a:lnTo>
                    <a:pt x="8429" y="4419"/>
                  </a:lnTo>
                  <a:cubicBezTo>
                    <a:pt x="8237" y="4419"/>
                    <a:pt x="8088" y="4570"/>
                    <a:pt x="7982" y="4871"/>
                  </a:cubicBezTo>
                  <a:cubicBezTo>
                    <a:pt x="7877" y="5172"/>
                    <a:pt x="7824" y="5596"/>
                    <a:pt x="7824" y="6142"/>
                  </a:cubicBezTo>
                  <a:cubicBezTo>
                    <a:pt x="7824" y="6672"/>
                    <a:pt x="7870" y="7092"/>
                    <a:pt x="7962" y="7403"/>
                  </a:cubicBezTo>
                  <a:cubicBezTo>
                    <a:pt x="8055" y="7714"/>
                    <a:pt x="8179" y="7870"/>
                    <a:pt x="8336" y="7870"/>
                  </a:cubicBezTo>
                  <a:cubicBezTo>
                    <a:pt x="8431" y="7870"/>
                    <a:pt x="8513" y="7812"/>
                    <a:pt x="8584" y="7696"/>
                  </a:cubicBezTo>
                  <a:cubicBezTo>
                    <a:pt x="8655" y="7580"/>
                    <a:pt x="8717" y="7400"/>
                    <a:pt x="8772" y="7155"/>
                  </a:cubicBezTo>
                  <a:lnTo>
                    <a:pt x="8772" y="7726"/>
                  </a:lnTo>
                  <a:lnTo>
                    <a:pt x="9234" y="7726"/>
                  </a:lnTo>
                  <a:lnTo>
                    <a:pt x="9234" y="7200"/>
                  </a:lnTo>
                  <a:lnTo>
                    <a:pt x="9016" y="7200"/>
                  </a:lnTo>
                  <a:lnTo>
                    <a:pt x="9016" y="4429"/>
                  </a:lnTo>
                  <a:cubicBezTo>
                    <a:pt x="9016" y="3737"/>
                    <a:pt x="8965" y="3210"/>
                    <a:pt x="8863" y="2848"/>
                  </a:cubicBezTo>
                  <a:cubicBezTo>
                    <a:pt x="8760" y="2485"/>
                    <a:pt x="8611" y="2304"/>
                    <a:pt x="8415" y="2304"/>
                  </a:cubicBezTo>
                  <a:close/>
                  <a:moveTo>
                    <a:pt x="10129" y="2304"/>
                  </a:moveTo>
                  <a:cubicBezTo>
                    <a:pt x="9924" y="2304"/>
                    <a:pt x="9758" y="2556"/>
                    <a:pt x="9634" y="3061"/>
                  </a:cubicBezTo>
                  <a:cubicBezTo>
                    <a:pt x="9509" y="3566"/>
                    <a:pt x="9446" y="4240"/>
                    <a:pt x="9446" y="5084"/>
                  </a:cubicBezTo>
                  <a:cubicBezTo>
                    <a:pt x="9446" y="5925"/>
                    <a:pt x="9509" y="6600"/>
                    <a:pt x="9634" y="7108"/>
                  </a:cubicBezTo>
                  <a:cubicBezTo>
                    <a:pt x="9758" y="7616"/>
                    <a:pt x="9924" y="7870"/>
                    <a:pt x="10129" y="7870"/>
                  </a:cubicBezTo>
                  <a:cubicBezTo>
                    <a:pt x="10285" y="7870"/>
                    <a:pt x="10412" y="7723"/>
                    <a:pt x="10510" y="7428"/>
                  </a:cubicBezTo>
                  <a:cubicBezTo>
                    <a:pt x="10609" y="7133"/>
                    <a:pt x="10675" y="6705"/>
                    <a:pt x="10710" y="6142"/>
                  </a:cubicBezTo>
                  <a:lnTo>
                    <a:pt x="10513" y="6142"/>
                  </a:lnTo>
                  <a:cubicBezTo>
                    <a:pt x="10490" y="6556"/>
                    <a:pt x="10447" y="6865"/>
                    <a:pt x="10384" y="7071"/>
                  </a:cubicBezTo>
                  <a:cubicBezTo>
                    <a:pt x="10321" y="7276"/>
                    <a:pt x="10237" y="7378"/>
                    <a:pt x="10132" y="7378"/>
                  </a:cubicBezTo>
                  <a:cubicBezTo>
                    <a:pt x="9999" y="7378"/>
                    <a:pt x="9899" y="7186"/>
                    <a:pt x="9832" y="6802"/>
                  </a:cubicBezTo>
                  <a:cubicBezTo>
                    <a:pt x="9765" y="6418"/>
                    <a:pt x="9732" y="5846"/>
                    <a:pt x="9732" y="5084"/>
                  </a:cubicBezTo>
                  <a:cubicBezTo>
                    <a:pt x="9732" y="4323"/>
                    <a:pt x="9766" y="3751"/>
                    <a:pt x="9833" y="3369"/>
                  </a:cubicBezTo>
                  <a:cubicBezTo>
                    <a:pt x="9900" y="2987"/>
                    <a:pt x="10000" y="2795"/>
                    <a:pt x="10132" y="2795"/>
                  </a:cubicBezTo>
                  <a:cubicBezTo>
                    <a:pt x="10248" y="2795"/>
                    <a:pt x="10337" y="2901"/>
                    <a:pt x="10399" y="3113"/>
                  </a:cubicBezTo>
                  <a:cubicBezTo>
                    <a:pt x="10462" y="3325"/>
                    <a:pt x="10502" y="3663"/>
                    <a:pt x="10521" y="4126"/>
                  </a:cubicBezTo>
                  <a:lnTo>
                    <a:pt x="10663" y="4126"/>
                  </a:lnTo>
                  <a:lnTo>
                    <a:pt x="10663" y="2776"/>
                  </a:lnTo>
                  <a:cubicBezTo>
                    <a:pt x="10574" y="2617"/>
                    <a:pt x="10485" y="2498"/>
                    <a:pt x="10396" y="2421"/>
                  </a:cubicBezTo>
                  <a:cubicBezTo>
                    <a:pt x="10308" y="2343"/>
                    <a:pt x="10219" y="2304"/>
                    <a:pt x="10129" y="2304"/>
                  </a:cubicBezTo>
                  <a:close/>
                  <a:moveTo>
                    <a:pt x="11640" y="2304"/>
                  </a:moveTo>
                  <a:cubicBezTo>
                    <a:pt x="11440" y="2304"/>
                    <a:pt x="11278" y="2559"/>
                    <a:pt x="11155" y="3069"/>
                  </a:cubicBezTo>
                  <a:cubicBezTo>
                    <a:pt x="11032" y="3578"/>
                    <a:pt x="10970" y="4250"/>
                    <a:pt x="10970" y="5084"/>
                  </a:cubicBezTo>
                  <a:cubicBezTo>
                    <a:pt x="10970" y="5925"/>
                    <a:pt x="11033" y="6600"/>
                    <a:pt x="11158" y="7108"/>
                  </a:cubicBezTo>
                  <a:cubicBezTo>
                    <a:pt x="11284" y="7616"/>
                    <a:pt x="11449" y="7870"/>
                    <a:pt x="11656" y="7870"/>
                  </a:cubicBezTo>
                  <a:cubicBezTo>
                    <a:pt x="11827" y="7870"/>
                    <a:pt x="11965" y="7724"/>
                    <a:pt x="12070" y="7433"/>
                  </a:cubicBezTo>
                  <a:cubicBezTo>
                    <a:pt x="12175" y="7142"/>
                    <a:pt x="12247" y="6706"/>
                    <a:pt x="12286" y="6127"/>
                  </a:cubicBezTo>
                  <a:lnTo>
                    <a:pt x="12089" y="6127"/>
                  </a:lnTo>
                  <a:cubicBezTo>
                    <a:pt x="12061" y="6541"/>
                    <a:pt x="12013" y="6853"/>
                    <a:pt x="11945" y="7063"/>
                  </a:cubicBezTo>
                  <a:cubicBezTo>
                    <a:pt x="11876" y="7273"/>
                    <a:pt x="11788" y="7378"/>
                    <a:pt x="11681" y="7378"/>
                  </a:cubicBezTo>
                  <a:cubicBezTo>
                    <a:pt x="11541" y="7378"/>
                    <a:pt x="11435" y="7197"/>
                    <a:pt x="11364" y="6835"/>
                  </a:cubicBezTo>
                  <a:cubicBezTo>
                    <a:pt x="11292" y="6472"/>
                    <a:pt x="11256" y="5935"/>
                    <a:pt x="11256" y="5223"/>
                  </a:cubicBezTo>
                  <a:lnTo>
                    <a:pt x="11256" y="5184"/>
                  </a:lnTo>
                  <a:lnTo>
                    <a:pt x="12309" y="5184"/>
                  </a:lnTo>
                  <a:cubicBezTo>
                    <a:pt x="12305" y="4247"/>
                    <a:pt x="12246" y="3533"/>
                    <a:pt x="12131" y="3041"/>
                  </a:cubicBezTo>
                  <a:cubicBezTo>
                    <a:pt x="12017" y="2550"/>
                    <a:pt x="11853" y="2304"/>
                    <a:pt x="11640" y="2304"/>
                  </a:cubicBezTo>
                  <a:close/>
                  <a:moveTo>
                    <a:pt x="14262" y="0"/>
                  </a:moveTo>
                  <a:lnTo>
                    <a:pt x="14262" y="526"/>
                  </a:lnTo>
                  <a:lnTo>
                    <a:pt x="14493" y="526"/>
                  </a:lnTo>
                  <a:lnTo>
                    <a:pt x="14493" y="3272"/>
                  </a:lnTo>
                  <a:cubicBezTo>
                    <a:pt x="14446" y="2941"/>
                    <a:pt x="14385" y="2697"/>
                    <a:pt x="14311" y="2540"/>
                  </a:cubicBezTo>
                  <a:cubicBezTo>
                    <a:pt x="14237" y="2383"/>
                    <a:pt x="14145" y="2304"/>
                    <a:pt x="14036" y="2304"/>
                  </a:cubicBezTo>
                  <a:cubicBezTo>
                    <a:pt x="13862" y="2304"/>
                    <a:pt x="13720" y="2560"/>
                    <a:pt x="13610" y="3074"/>
                  </a:cubicBezTo>
                  <a:cubicBezTo>
                    <a:pt x="13500" y="3587"/>
                    <a:pt x="13445" y="4257"/>
                    <a:pt x="13445" y="5084"/>
                  </a:cubicBezTo>
                  <a:cubicBezTo>
                    <a:pt x="13445" y="5912"/>
                    <a:pt x="13500" y="6583"/>
                    <a:pt x="13611" y="7098"/>
                  </a:cubicBezTo>
                  <a:cubicBezTo>
                    <a:pt x="13721" y="7613"/>
                    <a:pt x="13863" y="7870"/>
                    <a:pt x="14036" y="7870"/>
                  </a:cubicBezTo>
                  <a:cubicBezTo>
                    <a:pt x="14145" y="7870"/>
                    <a:pt x="14237" y="7791"/>
                    <a:pt x="14311" y="7634"/>
                  </a:cubicBezTo>
                  <a:cubicBezTo>
                    <a:pt x="14385" y="7477"/>
                    <a:pt x="14446" y="7233"/>
                    <a:pt x="14493" y="6902"/>
                  </a:cubicBezTo>
                  <a:lnTo>
                    <a:pt x="14493" y="7726"/>
                  </a:lnTo>
                  <a:lnTo>
                    <a:pt x="14972" y="7726"/>
                  </a:lnTo>
                  <a:lnTo>
                    <a:pt x="14972" y="7200"/>
                  </a:lnTo>
                  <a:lnTo>
                    <a:pt x="14738" y="7200"/>
                  </a:lnTo>
                  <a:lnTo>
                    <a:pt x="14738" y="0"/>
                  </a:lnTo>
                  <a:close/>
                  <a:moveTo>
                    <a:pt x="15857" y="2304"/>
                  </a:moveTo>
                  <a:cubicBezTo>
                    <a:pt x="15657" y="2304"/>
                    <a:pt x="15495" y="2559"/>
                    <a:pt x="15372" y="3069"/>
                  </a:cubicBezTo>
                  <a:cubicBezTo>
                    <a:pt x="15249" y="3578"/>
                    <a:pt x="15187" y="4250"/>
                    <a:pt x="15187" y="5084"/>
                  </a:cubicBezTo>
                  <a:cubicBezTo>
                    <a:pt x="15187" y="5925"/>
                    <a:pt x="15250" y="6600"/>
                    <a:pt x="15375" y="7108"/>
                  </a:cubicBezTo>
                  <a:cubicBezTo>
                    <a:pt x="15501" y="7616"/>
                    <a:pt x="15666" y="7870"/>
                    <a:pt x="15873" y="7870"/>
                  </a:cubicBezTo>
                  <a:cubicBezTo>
                    <a:pt x="16044" y="7870"/>
                    <a:pt x="16182" y="7724"/>
                    <a:pt x="16287" y="7433"/>
                  </a:cubicBezTo>
                  <a:cubicBezTo>
                    <a:pt x="16392" y="7142"/>
                    <a:pt x="16464" y="6706"/>
                    <a:pt x="16503" y="6127"/>
                  </a:cubicBezTo>
                  <a:lnTo>
                    <a:pt x="16306" y="6127"/>
                  </a:lnTo>
                  <a:cubicBezTo>
                    <a:pt x="16278" y="6541"/>
                    <a:pt x="16230" y="6853"/>
                    <a:pt x="16162" y="7063"/>
                  </a:cubicBezTo>
                  <a:cubicBezTo>
                    <a:pt x="16093" y="7273"/>
                    <a:pt x="16005" y="7378"/>
                    <a:pt x="15898" y="7378"/>
                  </a:cubicBezTo>
                  <a:cubicBezTo>
                    <a:pt x="15758" y="7378"/>
                    <a:pt x="15652" y="7197"/>
                    <a:pt x="15581" y="6835"/>
                  </a:cubicBezTo>
                  <a:cubicBezTo>
                    <a:pt x="15509" y="6472"/>
                    <a:pt x="15473" y="5935"/>
                    <a:pt x="15473" y="5223"/>
                  </a:cubicBezTo>
                  <a:lnTo>
                    <a:pt x="15473" y="5184"/>
                  </a:lnTo>
                  <a:lnTo>
                    <a:pt x="16526" y="5184"/>
                  </a:lnTo>
                  <a:cubicBezTo>
                    <a:pt x="16522" y="4247"/>
                    <a:pt x="16463" y="3533"/>
                    <a:pt x="16348" y="3041"/>
                  </a:cubicBezTo>
                  <a:cubicBezTo>
                    <a:pt x="16234" y="2550"/>
                    <a:pt x="16070" y="2304"/>
                    <a:pt x="15857" y="2304"/>
                  </a:cubicBezTo>
                  <a:close/>
                  <a:moveTo>
                    <a:pt x="18438" y="179"/>
                  </a:moveTo>
                  <a:cubicBezTo>
                    <a:pt x="18222" y="179"/>
                    <a:pt x="18054" y="353"/>
                    <a:pt x="17935" y="700"/>
                  </a:cubicBezTo>
                  <a:cubicBezTo>
                    <a:pt x="17815" y="1048"/>
                    <a:pt x="17755" y="1536"/>
                    <a:pt x="17755" y="2165"/>
                  </a:cubicBezTo>
                  <a:cubicBezTo>
                    <a:pt x="17755" y="2724"/>
                    <a:pt x="17794" y="3165"/>
                    <a:pt x="17872" y="3486"/>
                  </a:cubicBezTo>
                  <a:cubicBezTo>
                    <a:pt x="17949" y="3807"/>
                    <a:pt x="18083" y="4075"/>
                    <a:pt x="18272" y="4290"/>
                  </a:cubicBezTo>
                  <a:lnTo>
                    <a:pt x="18534" y="4583"/>
                  </a:lnTo>
                  <a:cubicBezTo>
                    <a:pt x="18695" y="4765"/>
                    <a:pt x="18801" y="4952"/>
                    <a:pt x="18851" y="5144"/>
                  </a:cubicBezTo>
                  <a:cubicBezTo>
                    <a:pt x="18901" y="5336"/>
                    <a:pt x="18926" y="5611"/>
                    <a:pt x="18926" y="5968"/>
                  </a:cubicBezTo>
                  <a:cubicBezTo>
                    <a:pt x="18926" y="6415"/>
                    <a:pt x="18884" y="6755"/>
                    <a:pt x="18801" y="6989"/>
                  </a:cubicBezTo>
                  <a:cubicBezTo>
                    <a:pt x="18719" y="7222"/>
                    <a:pt x="18598" y="7339"/>
                    <a:pt x="18441" y="7339"/>
                  </a:cubicBezTo>
                  <a:cubicBezTo>
                    <a:pt x="18272" y="7339"/>
                    <a:pt x="18146" y="7204"/>
                    <a:pt x="18063" y="6934"/>
                  </a:cubicBezTo>
                  <a:cubicBezTo>
                    <a:pt x="17980" y="6664"/>
                    <a:pt x="17936" y="6248"/>
                    <a:pt x="17932" y="5685"/>
                  </a:cubicBezTo>
                  <a:lnTo>
                    <a:pt x="17779" y="5680"/>
                  </a:lnTo>
                  <a:lnTo>
                    <a:pt x="17779" y="7368"/>
                  </a:lnTo>
                  <a:cubicBezTo>
                    <a:pt x="17896" y="7537"/>
                    <a:pt x="18011" y="7663"/>
                    <a:pt x="18124" y="7746"/>
                  </a:cubicBezTo>
                  <a:cubicBezTo>
                    <a:pt x="18237" y="7829"/>
                    <a:pt x="18348" y="7870"/>
                    <a:pt x="18457" y="7870"/>
                  </a:cubicBezTo>
                  <a:cubicBezTo>
                    <a:pt x="18700" y="7870"/>
                    <a:pt x="18884" y="7688"/>
                    <a:pt x="19007" y="7324"/>
                  </a:cubicBezTo>
                  <a:cubicBezTo>
                    <a:pt x="19130" y="6960"/>
                    <a:pt x="19191" y="6418"/>
                    <a:pt x="19191" y="5700"/>
                  </a:cubicBezTo>
                  <a:cubicBezTo>
                    <a:pt x="19191" y="5174"/>
                    <a:pt x="19153" y="4754"/>
                    <a:pt x="19076" y="4441"/>
                  </a:cubicBezTo>
                  <a:cubicBezTo>
                    <a:pt x="19000" y="4129"/>
                    <a:pt x="18872" y="3871"/>
                    <a:pt x="18692" y="3669"/>
                  </a:cubicBezTo>
                  <a:lnTo>
                    <a:pt x="18446" y="3396"/>
                  </a:lnTo>
                  <a:cubicBezTo>
                    <a:pt x="18268" y="3198"/>
                    <a:pt x="18152" y="2997"/>
                    <a:pt x="18097" y="2795"/>
                  </a:cubicBezTo>
                  <a:cubicBezTo>
                    <a:pt x="18042" y="2594"/>
                    <a:pt x="18014" y="2316"/>
                    <a:pt x="18014" y="1961"/>
                  </a:cubicBezTo>
                  <a:cubicBezTo>
                    <a:pt x="18014" y="1554"/>
                    <a:pt x="18051" y="1244"/>
                    <a:pt x="18124" y="1030"/>
                  </a:cubicBezTo>
                  <a:cubicBezTo>
                    <a:pt x="18197" y="817"/>
                    <a:pt x="18303" y="710"/>
                    <a:pt x="18443" y="710"/>
                  </a:cubicBezTo>
                  <a:cubicBezTo>
                    <a:pt x="18604" y="710"/>
                    <a:pt x="18723" y="827"/>
                    <a:pt x="18801" y="1060"/>
                  </a:cubicBezTo>
                  <a:cubicBezTo>
                    <a:pt x="18880" y="1293"/>
                    <a:pt x="18927" y="1672"/>
                    <a:pt x="18942" y="2195"/>
                  </a:cubicBezTo>
                  <a:lnTo>
                    <a:pt x="19092" y="2195"/>
                  </a:lnTo>
                  <a:lnTo>
                    <a:pt x="19092" y="616"/>
                  </a:lnTo>
                  <a:cubicBezTo>
                    <a:pt x="18968" y="473"/>
                    <a:pt x="18851" y="365"/>
                    <a:pt x="18741" y="291"/>
                  </a:cubicBezTo>
                  <a:cubicBezTo>
                    <a:pt x="18631" y="216"/>
                    <a:pt x="18530" y="179"/>
                    <a:pt x="18438" y="179"/>
                  </a:cubicBezTo>
                  <a:close/>
                  <a:moveTo>
                    <a:pt x="20209" y="2304"/>
                  </a:moveTo>
                  <a:cubicBezTo>
                    <a:pt x="20003" y="2304"/>
                    <a:pt x="19837" y="2557"/>
                    <a:pt x="19713" y="3064"/>
                  </a:cubicBezTo>
                  <a:cubicBezTo>
                    <a:pt x="19588" y="3570"/>
                    <a:pt x="19526" y="4244"/>
                    <a:pt x="19526" y="5084"/>
                  </a:cubicBezTo>
                  <a:cubicBezTo>
                    <a:pt x="19526" y="5925"/>
                    <a:pt x="19589" y="6600"/>
                    <a:pt x="19714" y="7108"/>
                  </a:cubicBezTo>
                  <a:cubicBezTo>
                    <a:pt x="19838" y="7616"/>
                    <a:pt x="20004" y="7870"/>
                    <a:pt x="20209" y="7870"/>
                  </a:cubicBezTo>
                  <a:cubicBezTo>
                    <a:pt x="20415" y="7870"/>
                    <a:pt x="20581" y="7616"/>
                    <a:pt x="20705" y="7108"/>
                  </a:cubicBezTo>
                  <a:cubicBezTo>
                    <a:pt x="20830" y="6600"/>
                    <a:pt x="20892" y="5925"/>
                    <a:pt x="20892" y="5084"/>
                  </a:cubicBezTo>
                  <a:cubicBezTo>
                    <a:pt x="20892" y="4244"/>
                    <a:pt x="20830" y="3570"/>
                    <a:pt x="20705" y="3064"/>
                  </a:cubicBezTo>
                  <a:cubicBezTo>
                    <a:pt x="20581" y="2557"/>
                    <a:pt x="20415" y="2304"/>
                    <a:pt x="20209" y="2304"/>
                  </a:cubicBezTo>
                  <a:close/>
                  <a:moveTo>
                    <a:pt x="23587" y="2304"/>
                  </a:moveTo>
                  <a:cubicBezTo>
                    <a:pt x="23382" y="2304"/>
                    <a:pt x="23216" y="2556"/>
                    <a:pt x="23092" y="3061"/>
                  </a:cubicBezTo>
                  <a:cubicBezTo>
                    <a:pt x="22967" y="3566"/>
                    <a:pt x="22904" y="4240"/>
                    <a:pt x="22904" y="5084"/>
                  </a:cubicBezTo>
                  <a:cubicBezTo>
                    <a:pt x="22904" y="5925"/>
                    <a:pt x="22967" y="6600"/>
                    <a:pt x="23092" y="7108"/>
                  </a:cubicBezTo>
                  <a:cubicBezTo>
                    <a:pt x="23216" y="7616"/>
                    <a:pt x="23382" y="7870"/>
                    <a:pt x="23587" y="7870"/>
                  </a:cubicBezTo>
                  <a:cubicBezTo>
                    <a:pt x="23743" y="7870"/>
                    <a:pt x="23870" y="7723"/>
                    <a:pt x="23968" y="7428"/>
                  </a:cubicBezTo>
                  <a:cubicBezTo>
                    <a:pt x="24067" y="7133"/>
                    <a:pt x="24133" y="6705"/>
                    <a:pt x="24168" y="6142"/>
                  </a:cubicBezTo>
                  <a:lnTo>
                    <a:pt x="23971" y="6142"/>
                  </a:lnTo>
                  <a:cubicBezTo>
                    <a:pt x="23948" y="6556"/>
                    <a:pt x="23905" y="6865"/>
                    <a:pt x="23842" y="7071"/>
                  </a:cubicBezTo>
                  <a:cubicBezTo>
                    <a:pt x="23779" y="7276"/>
                    <a:pt x="23695" y="7378"/>
                    <a:pt x="23590" y="7378"/>
                  </a:cubicBezTo>
                  <a:cubicBezTo>
                    <a:pt x="23457" y="7378"/>
                    <a:pt x="23357" y="7186"/>
                    <a:pt x="23290" y="6802"/>
                  </a:cubicBezTo>
                  <a:cubicBezTo>
                    <a:pt x="23223" y="6418"/>
                    <a:pt x="23190" y="5846"/>
                    <a:pt x="23190" y="5084"/>
                  </a:cubicBezTo>
                  <a:cubicBezTo>
                    <a:pt x="23190" y="4323"/>
                    <a:pt x="23224" y="3751"/>
                    <a:pt x="23291" y="3369"/>
                  </a:cubicBezTo>
                  <a:cubicBezTo>
                    <a:pt x="23358" y="2987"/>
                    <a:pt x="23458" y="2795"/>
                    <a:pt x="23590" y="2795"/>
                  </a:cubicBezTo>
                  <a:cubicBezTo>
                    <a:pt x="23706" y="2795"/>
                    <a:pt x="23795" y="2901"/>
                    <a:pt x="23857" y="3113"/>
                  </a:cubicBezTo>
                  <a:cubicBezTo>
                    <a:pt x="23920" y="3325"/>
                    <a:pt x="23960" y="3663"/>
                    <a:pt x="23979" y="4126"/>
                  </a:cubicBezTo>
                  <a:lnTo>
                    <a:pt x="24121" y="4126"/>
                  </a:lnTo>
                  <a:lnTo>
                    <a:pt x="24121" y="2776"/>
                  </a:lnTo>
                  <a:cubicBezTo>
                    <a:pt x="24032" y="2617"/>
                    <a:pt x="23943" y="2498"/>
                    <a:pt x="23854" y="2421"/>
                  </a:cubicBezTo>
                  <a:cubicBezTo>
                    <a:pt x="23766" y="2343"/>
                    <a:pt x="23677" y="2304"/>
                    <a:pt x="23587" y="2304"/>
                  </a:cubicBezTo>
                  <a:close/>
                  <a:moveTo>
                    <a:pt x="25456" y="809"/>
                  </a:moveTo>
                  <a:lnTo>
                    <a:pt x="25456" y="2448"/>
                  </a:lnTo>
                  <a:lnTo>
                    <a:pt x="25241" y="2448"/>
                  </a:lnTo>
                  <a:lnTo>
                    <a:pt x="25241" y="2979"/>
                  </a:lnTo>
                  <a:lnTo>
                    <a:pt x="25456" y="2979"/>
                  </a:lnTo>
                  <a:lnTo>
                    <a:pt x="25456" y="6331"/>
                  </a:lnTo>
                  <a:cubicBezTo>
                    <a:pt x="25456" y="6890"/>
                    <a:pt x="25486" y="7287"/>
                    <a:pt x="25544" y="7520"/>
                  </a:cubicBezTo>
                  <a:cubicBezTo>
                    <a:pt x="25602" y="7753"/>
                    <a:pt x="25702" y="7870"/>
                    <a:pt x="25843" y="7870"/>
                  </a:cubicBezTo>
                  <a:cubicBezTo>
                    <a:pt x="25971" y="7870"/>
                    <a:pt x="26067" y="7759"/>
                    <a:pt x="26130" y="7537"/>
                  </a:cubicBezTo>
                  <a:cubicBezTo>
                    <a:pt x="26193" y="7316"/>
                    <a:pt x="26228" y="6965"/>
                    <a:pt x="26235" y="6485"/>
                  </a:cubicBezTo>
                  <a:lnTo>
                    <a:pt x="26050" y="6485"/>
                  </a:lnTo>
                  <a:cubicBezTo>
                    <a:pt x="26048" y="6799"/>
                    <a:pt x="26033" y="7027"/>
                    <a:pt x="26004" y="7167"/>
                  </a:cubicBezTo>
                  <a:cubicBezTo>
                    <a:pt x="25974" y="7308"/>
                    <a:pt x="25928" y="7378"/>
                    <a:pt x="25864" y="7378"/>
                  </a:cubicBezTo>
                  <a:cubicBezTo>
                    <a:pt x="25802" y="7378"/>
                    <a:pt x="25760" y="7316"/>
                    <a:pt x="25737" y="7190"/>
                  </a:cubicBezTo>
                  <a:cubicBezTo>
                    <a:pt x="25714" y="7064"/>
                    <a:pt x="25702" y="6778"/>
                    <a:pt x="25702" y="6331"/>
                  </a:cubicBezTo>
                  <a:lnTo>
                    <a:pt x="25702" y="2979"/>
                  </a:lnTo>
                  <a:lnTo>
                    <a:pt x="26162" y="2979"/>
                  </a:lnTo>
                  <a:lnTo>
                    <a:pt x="26162" y="2448"/>
                  </a:lnTo>
                  <a:lnTo>
                    <a:pt x="25702" y="2448"/>
                  </a:lnTo>
                  <a:lnTo>
                    <a:pt x="25702" y="809"/>
                  </a:lnTo>
                  <a:close/>
                  <a:moveTo>
                    <a:pt x="26329" y="2448"/>
                  </a:moveTo>
                  <a:lnTo>
                    <a:pt x="26329" y="2979"/>
                  </a:lnTo>
                  <a:lnTo>
                    <a:pt x="26549" y="2979"/>
                  </a:lnTo>
                  <a:lnTo>
                    <a:pt x="26549" y="5804"/>
                  </a:lnTo>
                  <a:cubicBezTo>
                    <a:pt x="26549" y="6516"/>
                    <a:pt x="26586" y="7038"/>
                    <a:pt x="26660" y="7371"/>
                  </a:cubicBezTo>
                  <a:cubicBezTo>
                    <a:pt x="26734" y="7704"/>
                    <a:pt x="26850" y="7870"/>
                    <a:pt x="27006" y="7870"/>
                  </a:cubicBezTo>
                  <a:cubicBezTo>
                    <a:pt x="27101" y="7870"/>
                    <a:pt x="27184" y="7778"/>
                    <a:pt x="27256" y="7594"/>
                  </a:cubicBezTo>
                  <a:cubicBezTo>
                    <a:pt x="27328" y="7411"/>
                    <a:pt x="27386" y="7143"/>
                    <a:pt x="27432" y="6793"/>
                  </a:cubicBezTo>
                  <a:lnTo>
                    <a:pt x="27432" y="7726"/>
                  </a:lnTo>
                  <a:lnTo>
                    <a:pt x="27907" y="7726"/>
                  </a:lnTo>
                  <a:lnTo>
                    <a:pt x="27907" y="7200"/>
                  </a:lnTo>
                  <a:lnTo>
                    <a:pt x="27676" y="7200"/>
                  </a:lnTo>
                  <a:lnTo>
                    <a:pt x="27676" y="2448"/>
                  </a:lnTo>
                  <a:lnTo>
                    <a:pt x="27219" y="2448"/>
                  </a:lnTo>
                  <a:lnTo>
                    <a:pt x="27219" y="2979"/>
                  </a:lnTo>
                  <a:lnTo>
                    <a:pt x="27432" y="2979"/>
                  </a:lnTo>
                  <a:lnTo>
                    <a:pt x="27432" y="5377"/>
                  </a:lnTo>
                  <a:cubicBezTo>
                    <a:pt x="27432" y="5970"/>
                    <a:pt x="27402" y="6422"/>
                    <a:pt x="27342" y="6733"/>
                  </a:cubicBezTo>
                  <a:cubicBezTo>
                    <a:pt x="27283" y="7044"/>
                    <a:pt x="27197" y="7200"/>
                    <a:pt x="27083" y="7200"/>
                  </a:cubicBezTo>
                  <a:cubicBezTo>
                    <a:pt x="26975" y="7200"/>
                    <a:pt x="26900" y="7081"/>
                    <a:pt x="26858" y="6842"/>
                  </a:cubicBezTo>
                  <a:cubicBezTo>
                    <a:pt x="26816" y="6604"/>
                    <a:pt x="26795" y="6164"/>
                    <a:pt x="26795" y="5521"/>
                  </a:cubicBezTo>
                  <a:lnTo>
                    <a:pt x="26795" y="2448"/>
                  </a:lnTo>
                  <a:close/>
                  <a:moveTo>
                    <a:pt x="28960" y="0"/>
                  </a:moveTo>
                  <a:lnTo>
                    <a:pt x="28960" y="526"/>
                  </a:lnTo>
                  <a:lnTo>
                    <a:pt x="29191" y="526"/>
                  </a:lnTo>
                  <a:lnTo>
                    <a:pt x="29191" y="3272"/>
                  </a:lnTo>
                  <a:cubicBezTo>
                    <a:pt x="29144" y="2941"/>
                    <a:pt x="29083" y="2697"/>
                    <a:pt x="29009" y="2540"/>
                  </a:cubicBezTo>
                  <a:cubicBezTo>
                    <a:pt x="28935" y="2383"/>
                    <a:pt x="28843" y="2304"/>
                    <a:pt x="28734" y="2304"/>
                  </a:cubicBezTo>
                  <a:cubicBezTo>
                    <a:pt x="28560" y="2304"/>
                    <a:pt x="28418" y="2560"/>
                    <a:pt x="28308" y="3074"/>
                  </a:cubicBezTo>
                  <a:cubicBezTo>
                    <a:pt x="28198" y="3587"/>
                    <a:pt x="28143" y="4257"/>
                    <a:pt x="28143" y="5084"/>
                  </a:cubicBezTo>
                  <a:cubicBezTo>
                    <a:pt x="28143" y="5912"/>
                    <a:pt x="28198" y="6583"/>
                    <a:pt x="28309" y="7098"/>
                  </a:cubicBezTo>
                  <a:cubicBezTo>
                    <a:pt x="28419" y="7613"/>
                    <a:pt x="28561" y="7870"/>
                    <a:pt x="28734" y="7870"/>
                  </a:cubicBezTo>
                  <a:cubicBezTo>
                    <a:pt x="28843" y="7870"/>
                    <a:pt x="28935" y="7791"/>
                    <a:pt x="29009" y="7634"/>
                  </a:cubicBezTo>
                  <a:cubicBezTo>
                    <a:pt x="29083" y="7477"/>
                    <a:pt x="29144" y="7233"/>
                    <a:pt x="29191" y="6902"/>
                  </a:cubicBezTo>
                  <a:lnTo>
                    <a:pt x="29191" y="7726"/>
                  </a:lnTo>
                  <a:lnTo>
                    <a:pt x="29670" y="7726"/>
                  </a:lnTo>
                  <a:lnTo>
                    <a:pt x="29670" y="7200"/>
                  </a:lnTo>
                  <a:lnTo>
                    <a:pt x="29436" y="7200"/>
                  </a:lnTo>
                  <a:lnTo>
                    <a:pt x="29436" y="0"/>
                  </a:lnTo>
                  <a:close/>
                  <a:moveTo>
                    <a:pt x="31567" y="0"/>
                  </a:moveTo>
                  <a:lnTo>
                    <a:pt x="31567" y="526"/>
                  </a:lnTo>
                  <a:lnTo>
                    <a:pt x="31798" y="526"/>
                  </a:lnTo>
                  <a:lnTo>
                    <a:pt x="31798" y="3272"/>
                  </a:lnTo>
                  <a:cubicBezTo>
                    <a:pt x="31751" y="2941"/>
                    <a:pt x="31690" y="2697"/>
                    <a:pt x="31616" y="2540"/>
                  </a:cubicBezTo>
                  <a:cubicBezTo>
                    <a:pt x="31542" y="2383"/>
                    <a:pt x="31450" y="2304"/>
                    <a:pt x="31341" y="2304"/>
                  </a:cubicBezTo>
                  <a:cubicBezTo>
                    <a:pt x="31167" y="2304"/>
                    <a:pt x="31025" y="2560"/>
                    <a:pt x="30915" y="3074"/>
                  </a:cubicBezTo>
                  <a:cubicBezTo>
                    <a:pt x="30805" y="3587"/>
                    <a:pt x="30750" y="4257"/>
                    <a:pt x="30750" y="5084"/>
                  </a:cubicBezTo>
                  <a:cubicBezTo>
                    <a:pt x="30750" y="5912"/>
                    <a:pt x="30805" y="6583"/>
                    <a:pt x="30916" y="7098"/>
                  </a:cubicBezTo>
                  <a:cubicBezTo>
                    <a:pt x="31026" y="7613"/>
                    <a:pt x="31168" y="7870"/>
                    <a:pt x="31341" y="7870"/>
                  </a:cubicBezTo>
                  <a:cubicBezTo>
                    <a:pt x="31450" y="7870"/>
                    <a:pt x="31542" y="7791"/>
                    <a:pt x="31616" y="7634"/>
                  </a:cubicBezTo>
                  <a:cubicBezTo>
                    <a:pt x="31690" y="7477"/>
                    <a:pt x="31751" y="7233"/>
                    <a:pt x="31798" y="6902"/>
                  </a:cubicBezTo>
                  <a:lnTo>
                    <a:pt x="31798" y="7726"/>
                  </a:lnTo>
                  <a:lnTo>
                    <a:pt x="32277" y="7726"/>
                  </a:lnTo>
                  <a:lnTo>
                    <a:pt x="32277" y="7200"/>
                  </a:lnTo>
                  <a:lnTo>
                    <a:pt x="32043" y="7200"/>
                  </a:lnTo>
                  <a:lnTo>
                    <a:pt x="32043" y="0"/>
                  </a:lnTo>
                  <a:close/>
                  <a:moveTo>
                    <a:pt x="33162" y="2304"/>
                  </a:moveTo>
                  <a:cubicBezTo>
                    <a:pt x="32962" y="2304"/>
                    <a:pt x="32800" y="2559"/>
                    <a:pt x="32677" y="3069"/>
                  </a:cubicBezTo>
                  <a:cubicBezTo>
                    <a:pt x="32554" y="3578"/>
                    <a:pt x="32492" y="4250"/>
                    <a:pt x="32492" y="5084"/>
                  </a:cubicBezTo>
                  <a:cubicBezTo>
                    <a:pt x="32492" y="5925"/>
                    <a:pt x="32555" y="6600"/>
                    <a:pt x="32680" y="7108"/>
                  </a:cubicBezTo>
                  <a:cubicBezTo>
                    <a:pt x="32806" y="7616"/>
                    <a:pt x="32971" y="7870"/>
                    <a:pt x="33178" y="7870"/>
                  </a:cubicBezTo>
                  <a:cubicBezTo>
                    <a:pt x="33349" y="7870"/>
                    <a:pt x="33487" y="7724"/>
                    <a:pt x="33592" y="7433"/>
                  </a:cubicBezTo>
                  <a:cubicBezTo>
                    <a:pt x="33697" y="7142"/>
                    <a:pt x="33769" y="6706"/>
                    <a:pt x="33808" y="6127"/>
                  </a:cubicBezTo>
                  <a:lnTo>
                    <a:pt x="33611" y="6127"/>
                  </a:lnTo>
                  <a:cubicBezTo>
                    <a:pt x="33583" y="6541"/>
                    <a:pt x="33535" y="6853"/>
                    <a:pt x="33467" y="7063"/>
                  </a:cubicBezTo>
                  <a:cubicBezTo>
                    <a:pt x="33398" y="7273"/>
                    <a:pt x="33310" y="7378"/>
                    <a:pt x="33203" y="7378"/>
                  </a:cubicBezTo>
                  <a:cubicBezTo>
                    <a:pt x="33063" y="7378"/>
                    <a:pt x="32957" y="7197"/>
                    <a:pt x="32886" y="6835"/>
                  </a:cubicBezTo>
                  <a:cubicBezTo>
                    <a:pt x="32814" y="6472"/>
                    <a:pt x="32778" y="5935"/>
                    <a:pt x="32778" y="5223"/>
                  </a:cubicBezTo>
                  <a:lnTo>
                    <a:pt x="32778" y="5184"/>
                  </a:lnTo>
                  <a:lnTo>
                    <a:pt x="33831" y="5184"/>
                  </a:lnTo>
                  <a:cubicBezTo>
                    <a:pt x="33827" y="4247"/>
                    <a:pt x="33768" y="3533"/>
                    <a:pt x="33653" y="3041"/>
                  </a:cubicBezTo>
                  <a:cubicBezTo>
                    <a:pt x="33539" y="2550"/>
                    <a:pt x="33375" y="2304"/>
                    <a:pt x="33162" y="2304"/>
                  </a:cubicBezTo>
                  <a:close/>
                  <a:moveTo>
                    <a:pt x="37389" y="2304"/>
                  </a:moveTo>
                  <a:cubicBezTo>
                    <a:pt x="37313" y="2304"/>
                    <a:pt x="37235" y="2338"/>
                    <a:pt x="37155" y="2406"/>
                  </a:cubicBezTo>
                  <a:cubicBezTo>
                    <a:pt x="37075" y="2474"/>
                    <a:pt x="36992" y="2575"/>
                    <a:pt x="36907" y="2711"/>
                  </a:cubicBezTo>
                  <a:lnTo>
                    <a:pt x="36907" y="3779"/>
                  </a:lnTo>
                  <a:lnTo>
                    <a:pt x="37033" y="3779"/>
                  </a:lnTo>
                  <a:cubicBezTo>
                    <a:pt x="37048" y="3454"/>
                    <a:pt x="37083" y="3209"/>
                    <a:pt x="37141" y="3044"/>
                  </a:cubicBezTo>
                  <a:cubicBezTo>
                    <a:pt x="37199" y="2878"/>
                    <a:pt x="37276" y="2795"/>
                    <a:pt x="37374" y="2795"/>
                  </a:cubicBezTo>
                  <a:cubicBezTo>
                    <a:pt x="37491" y="2795"/>
                    <a:pt x="37583" y="2906"/>
                    <a:pt x="37648" y="3126"/>
                  </a:cubicBezTo>
                  <a:cubicBezTo>
                    <a:pt x="37713" y="3346"/>
                    <a:pt x="37746" y="3656"/>
                    <a:pt x="37746" y="4057"/>
                  </a:cubicBezTo>
                  <a:lnTo>
                    <a:pt x="37746" y="4419"/>
                  </a:lnTo>
                  <a:lnTo>
                    <a:pt x="37403" y="4419"/>
                  </a:lnTo>
                  <a:cubicBezTo>
                    <a:pt x="37211" y="4419"/>
                    <a:pt x="37062" y="4570"/>
                    <a:pt x="36956" y="4871"/>
                  </a:cubicBezTo>
                  <a:cubicBezTo>
                    <a:pt x="36851" y="5172"/>
                    <a:pt x="36798" y="5596"/>
                    <a:pt x="36798" y="6142"/>
                  </a:cubicBezTo>
                  <a:cubicBezTo>
                    <a:pt x="36798" y="6672"/>
                    <a:pt x="36844" y="7092"/>
                    <a:pt x="36936" y="7403"/>
                  </a:cubicBezTo>
                  <a:cubicBezTo>
                    <a:pt x="37029" y="7714"/>
                    <a:pt x="37153" y="7870"/>
                    <a:pt x="37310" y="7870"/>
                  </a:cubicBezTo>
                  <a:cubicBezTo>
                    <a:pt x="37405" y="7870"/>
                    <a:pt x="37487" y="7812"/>
                    <a:pt x="37558" y="7696"/>
                  </a:cubicBezTo>
                  <a:cubicBezTo>
                    <a:pt x="37629" y="7580"/>
                    <a:pt x="37691" y="7400"/>
                    <a:pt x="37746" y="7155"/>
                  </a:cubicBezTo>
                  <a:lnTo>
                    <a:pt x="37746" y="7726"/>
                  </a:lnTo>
                  <a:lnTo>
                    <a:pt x="38208" y="7726"/>
                  </a:lnTo>
                  <a:lnTo>
                    <a:pt x="38208" y="7200"/>
                  </a:lnTo>
                  <a:lnTo>
                    <a:pt x="37990" y="7200"/>
                  </a:lnTo>
                  <a:lnTo>
                    <a:pt x="37990" y="4429"/>
                  </a:lnTo>
                  <a:cubicBezTo>
                    <a:pt x="37990" y="3737"/>
                    <a:pt x="37939" y="3210"/>
                    <a:pt x="37837" y="2848"/>
                  </a:cubicBezTo>
                  <a:cubicBezTo>
                    <a:pt x="37734" y="2485"/>
                    <a:pt x="37585" y="2304"/>
                    <a:pt x="37389" y="2304"/>
                  </a:cubicBezTo>
                  <a:close/>
                  <a:moveTo>
                    <a:pt x="40845" y="2304"/>
                  </a:moveTo>
                  <a:cubicBezTo>
                    <a:pt x="40639" y="2304"/>
                    <a:pt x="40473" y="2557"/>
                    <a:pt x="40349" y="3064"/>
                  </a:cubicBezTo>
                  <a:cubicBezTo>
                    <a:pt x="40224" y="3570"/>
                    <a:pt x="40162" y="4244"/>
                    <a:pt x="40162" y="5084"/>
                  </a:cubicBezTo>
                  <a:cubicBezTo>
                    <a:pt x="40162" y="5925"/>
                    <a:pt x="40225" y="6600"/>
                    <a:pt x="40350" y="7108"/>
                  </a:cubicBezTo>
                  <a:cubicBezTo>
                    <a:pt x="40474" y="7616"/>
                    <a:pt x="40640" y="7870"/>
                    <a:pt x="40845" y="7870"/>
                  </a:cubicBezTo>
                  <a:cubicBezTo>
                    <a:pt x="41051" y="7870"/>
                    <a:pt x="41217" y="7616"/>
                    <a:pt x="41341" y="7108"/>
                  </a:cubicBezTo>
                  <a:cubicBezTo>
                    <a:pt x="41466" y="6600"/>
                    <a:pt x="41528" y="5925"/>
                    <a:pt x="41528" y="5084"/>
                  </a:cubicBezTo>
                  <a:cubicBezTo>
                    <a:pt x="41528" y="4244"/>
                    <a:pt x="41466" y="3570"/>
                    <a:pt x="41341" y="3064"/>
                  </a:cubicBezTo>
                  <a:cubicBezTo>
                    <a:pt x="41217" y="2557"/>
                    <a:pt x="41051" y="2304"/>
                    <a:pt x="40845" y="2304"/>
                  </a:cubicBezTo>
                  <a:close/>
                  <a:moveTo>
                    <a:pt x="39011" y="2304"/>
                  </a:moveTo>
                  <a:cubicBezTo>
                    <a:pt x="38837" y="2304"/>
                    <a:pt x="38695" y="2560"/>
                    <a:pt x="38585" y="3074"/>
                  </a:cubicBezTo>
                  <a:cubicBezTo>
                    <a:pt x="38475" y="3587"/>
                    <a:pt x="38420" y="4257"/>
                    <a:pt x="38420" y="5084"/>
                  </a:cubicBezTo>
                  <a:cubicBezTo>
                    <a:pt x="38420" y="5912"/>
                    <a:pt x="38475" y="6583"/>
                    <a:pt x="38586" y="7098"/>
                  </a:cubicBezTo>
                  <a:cubicBezTo>
                    <a:pt x="38696" y="7613"/>
                    <a:pt x="38838" y="7870"/>
                    <a:pt x="39011" y="7870"/>
                  </a:cubicBezTo>
                  <a:cubicBezTo>
                    <a:pt x="39120" y="7870"/>
                    <a:pt x="39212" y="7791"/>
                    <a:pt x="39286" y="7634"/>
                  </a:cubicBezTo>
                  <a:cubicBezTo>
                    <a:pt x="39360" y="7477"/>
                    <a:pt x="39421" y="7233"/>
                    <a:pt x="39468" y="6902"/>
                  </a:cubicBezTo>
                  <a:lnTo>
                    <a:pt x="39468" y="7612"/>
                  </a:lnTo>
                  <a:cubicBezTo>
                    <a:pt x="39468" y="8261"/>
                    <a:pt x="39435" y="8736"/>
                    <a:pt x="39368" y="9039"/>
                  </a:cubicBezTo>
                  <a:cubicBezTo>
                    <a:pt x="39301" y="9342"/>
                    <a:pt x="39196" y="9494"/>
                    <a:pt x="39053" y="9494"/>
                  </a:cubicBezTo>
                  <a:cubicBezTo>
                    <a:pt x="38942" y="9494"/>
                    <a:pt x="38857" y="9414"/>
                    <a:pt x="38798" y="9255"/>
                  </a:cubicBezTo>
                  <a:cubicBezTo>
                    <a:pt x="38738" y="9096"/>
                    <a:pt x="38701" y="8845"/>
                    <a:pt x="38685" y="8501"/>
                  </a:cubicBezTo>
                  <a:lnTo>
                    <a:pt x="38557" y="8501"/>
                  </a:lnTo>
                  <a:lnTo>
                    <a:pt x="38557" y="9608"/>
                  </a:lnTo>
                  <a:cubicBezTo>
                    <a:pt x="38635" y="9734"/>
                    <a:pt x="38717" y="9828"/>
                    <a:pt x="38802" y="9891"/>
                  </a:cubicBezTo>
                  <a:cubicBezTo>
                    <a:pt x="38887" y="9954"/>
                    <a:pt x="38976" y="9985"/>
                    <a:pt x="39069" y="9985"/>
                  </a:cubicBezTo>
                  <a:cubicBezTo>
                    <a:pt x="39275" y="9985"/>
                    <a:pt x="39434" y="9779"/>
                    <a:pt x="39546" y="9367"/>
                  </a:cubicBezTo>
                  <a:cubicBezTo>
                    <a:pt x="39657" y="8955"/>
                    <a:pt x="39713" y="8370"/>
                    <a:pt x="39713" y="7612"/>
                  </a:cubicBezTo>
                  <a:lnTo>
                    <a:pt x="39713" y="2979"/>
                  </a:lnTo>
                  <a:lnTo>
                    <a:pt x="39947" y="2979"/>
                  </a:lnTo>
                  <a:lnTo>
                    <a:pt x="39947" y="2448"/>
                  </a:lnTo>
                  <a:lnTo>
                    <a:pt x="39468" y="2448"/>
                  </a:lnTo>
                  <a:lnTo>
                    <a:pt x="39468" y="3272"/>
                  </a:lnTo>
                  <a:cubicBezTo>
                    <a:pt x="39421" y="2941"/>
                    <a:pt x="39360" y="2697"/>
                    <a:pt x="39286" y="2540"/>
                  </a:cubicBezTo>
                  <a:cubicBezTo>
                    <a:pt x="39212" y="2383"/>
                    <a:pt x="39120" y="2304"/>
                    <a:pt x="39011" y="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339"/>
            <p:cNvSpPr/>
            <p:nvPr/>
          </p:nvSpPr>
          <p:spPr>
            <a:xfrm>
              <a:off x="1040800" y="813550"/>
              <a:ext cx="421800" cy="25"/>
            </a:xfrm>
            <a:custGeom>
              <a:avLst/>
              <a:gdLst/>
              <a:ahLst/>
              <a:cxnLst/>
              <a:rect l="0" t="0" r="0" b="0"/>
              <a:pathLst>
                <a:path w="16872" h="1" fill="none" extrusionOk="0">
                  <a:moveTo>
                    <a:pt x="1" y="0"/>
                  </a:moveTo>
                  <a:lnTo>
                    <a:pt x="16871" y="0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340"/>
            <p:cNvSpPr/>
            <p:nvPr/>
          </p:nvSpPr>
          <p:spPr>
            <a:xfrm>
              <a:off x="1380950" y="813550"/>
              <a:ext cx="81650" cy="127150"/>
            </a:xfrm>
            <a:custGeom>
              <a:avLst/>
              <a:gdLst/>
              <a:ahLst/>
              <a:cxnLst/>
              <a:rect l="0" t="0" r="0" b="0"/>
              <a:pathLst>
                <a:path w="3266" h="5086" fill="none" extrusionOk="0">
                  <a:moveTo>
                    <a:pt x="3265" y="0"/>
                  </a:moveTo>
                  <a:lnTo>
                    <a:pt x="0" y="5085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341"/>
            <p:cNvSpPr/>
            <p:nvPr/>
          </p:nvSpPr>
          <p:spPr>
            <a:xfrm>
              <a:off x="1380950" y="686425"/>
              <a:ext cx="81650" cy="127150"/>
            </a:xfrm>
            <a:custGeom>
              <a:avLst/>
              <a:gdLst/>
              <a:ahLst/>
              <a:cxnLst/>
              <a:rect l="0" t="0" r="0" b="0"/>
              <a:pathLst>
                <a:path w="3266" h="5086" fill="none" extrusionOk="0">
                  <a:moveTo>
                    <a:pt x="3265" y="5085"/>
                  </a:moveTo>
                  <a:lnTo>
                    <a:pt x="0" y="1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18" name="Shape 342"/>
            <p:cNvSpPr/>
            <p:nvPr/>
          </p:nvSpPr>
          <p:spPr>
            <a:xfrm>
              <a:off x="619025" y="813550"/>
              <a:ext cx="421800" cy="25"/>
            </a:xfrm>
            <a:custGeom>
              <a:avLst/>
              <a:gdLst/>
              <a:ahLst/>
              <a:cxnLst/>
              <a:rect l="0" t="0" r="0" b="0"/>
              <a:pathLst>
                <a:path w="16872" h="1" fill="none" extrusionOk="0">
                  <a:moveTo>
                    <a:pt x="16872" y="0"/>
                  </a:moveTo>
                  <a:lnTo>
                    <a:pt x="1" y="0"/>
                  </a:lnTo>
                </a:path>
              </a:pathLst>
            </a:custGeom>
            <a:noFill/>
            <a:ln w="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Entidad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 información que posee una vida larga y que es a menudo persistente.</a:t>
            </a:r>
          </a:p>
          <a:p>
            <a:r>
              <a:rPr lang="es-ES" dirty="0" smtClean="0"/>
              <a:t>Suelen sacarse de las clase entidad del negocio.</a:t>
            </a:r>
          </a:p>
          <a:p>
            <a:r>
              <a:rPr lang="es-ES" dirty="0" smtClean="0"/>
              <a:t>Diferencia entre clase entidad (objetos manejados por el sistema) y clase entidad del negocio (contexto e información).</a:t>
            </a:r>
          </a:p>
          <a:p>
            <a:endParaRPr lang="es-ES" dirty="0"/>
          </a:p>
        </p:txBody>
      </p:sp>
      <p:grpSp>
        <p:nvGrpSpPr>
          <p:cNvPr id="4" name="Shape 351"/>
          <p:cNvGrpSpPr/>
          <p:nvPr/>
        </p:nvGrpSpPr>
        <p:grpSpPr>
          <a:xfrm>
            <a:off x="2987824" y="3645024"/>
            <a:ext cx="4752528" cy="2367696"/>
            <a:chOff x="1984820" y="3730625"/>
            <a:chExt cx="4752528" cy="2367696"/>
          </a:xfrm>
        </p:grpSpPr>
        <p:sp>
          <p:nvSpPr>
            <p:cNvPr id="5" name="Shape 352"/>
            <p:cNvSpPr/>
            <p:nvPr/>
          </p:nvSpPr>
          <p:spPr>
            <a:xfrm>
              <a:off x="2351086" y="3730625"/>
              <a:ext cx="228600" cy="206374"/>
            </a:xfrm>
            <a:prstGeom prst="ellipse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6" name="Shape 353"/>
            <p:cNvCxnSpPr/>
            <p:nvPr/>
          </p:nvCxnSpPr>
          <p:spPr>
            <a:xfrm>
              <a:off x="2452686" y="3925887"/>
              <a:ext cx="1587" cy="17303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" name="Shape 354"/>
            <p:cNvCxnSpPr/>
            <p:nvPr/>
          </p:nvCxnSpPr>
          <p:spPr>
            <a:xfrm>
              <a:off x="2274886" y="3971925"/>
              <a:ext cx="342899" cy="158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8" name="Shape 355"/>
            <p:cNvSpPr/>
            <p:nvPr/>
          </p:nvSpPr>
          <p:spPr>
            <a:xfrm>
              <a:off x="2211386" y="4098925"/>
              <a:ext cx="469900" cy="217487"/>
            </a:xfrm>
            <a:custGeom>
              <a:avLst/>
              <a:gdLst/>
              <a:ahLst/>
              <a:cxnLst/>
              <a:rect l="0" t="0" r="0" b="0"/>
              <a:pathLst>
                <a:path w="37" h="19" extrusionOk="0">
                  <a:moveTo>
                    <a:pt x="0" y="19"/>
                  </a:moveTo>
                  <a:lnTo>
                    <a:pt x="19" y="0"/>
                  </a:lnTo>
                  <a:lnTo>
                    <a:pt x="37" y="19"/>
                  </a:lnTo>
                </a:path>
              </a:pathLst>
            </a:custGeom>
            <a:noFill/>
            <a:ln w="95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" name="Shape 356"/>
            <p:cNvSpPr/>
            <p:nvPr/>
          </p:nvSpPr>
          <p:spPr>
            <a:xfrm>
              <a:off x="1984820" y="4432299"/>
              <a:ext cx="936104" cy="261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1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Comprador</a:t>
              </a:r>
            </a:p>
          </p:txBody>
        </p:sp>
        <p:sp>
          <p:nvSpPr>
            <p:cNvPr id="10" name="Shape 357"/>
            <p:cNvSpPr/>
            <p:nvPr/>
          </p:nvSpPr>
          <p:spPr>
            <a:xfrm>
              <a:off x="4578350" y="3741737"/>
              <a:ext cx="623887" cy="563562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11" name="Shape 358"/>
            <p:cNvCxnSpPr/>
            <p:nvPr/>
          </p:nvCxnSpPr>
          <p:spPr>
            <a:xfrm>
              <a:off x="4271962" y="3879850"/>
              <a:ext cx="1587" cy="287337"/>
            </a:xfrm>
            <a:prstGeom prst="straightConnector1">
              <a:avLst/>
            </a:prstGeom>
            <a:noFill/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359"/>
            <p:cNvCxnSpPr/>
            <p:nvPr/>
          </p:nvCxnSpPr>
          <p:spPr>
            <a:xfrm>
              <a:off x="4271962" y="4017962"/>
              <a:ext cx="306386" cy="1587"/>
            </a:xfrm>
            <a:prstGeom prst="straightConnector1">
              <a:avLst/>
            </a:prstGeom>
            <a:noFill/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360"/>
            <p:cNvSpPr/>
            <p:nvPr/>
          </p:nvSpPr>
          <p:spPr>
            <a:xfrm>
              <a:off x="4073052" y="4378697"/>
              <a:ext cx="1862137" cy="1682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1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 de Solicitud de Pago</a:t>
              </a:r>
            </a:p>
          </p:txBody>
        </p:sp>
        <p:sp>
          <p:nvSpPr>
            <p:cNvPr id="14" name="Shape 361"/>
            <p:cNvSpPr/>
            <p:nvPr/>
          </p:nvSpPr>
          <p:spPr>
            <a:xfrm>
              <a:off x="3470275" y="4017962"/>
              <a:ext cx="801687" cy="57150"/>
            </a:xfrm>
            <a:custGeom>
              <a:avLst/>
              <a:gdLst/>
              <a:ahLst/>
              <a:cxnLst/>
              <a:rect l="0" t="0" r="0" b="0"/>
              <a:pathLst>
                <a:path w="63" h="5" extrusionOk="0">
                  <a:moveTo>
                    <a:pt x="0" y="0"/>
                  </a:moveTo>
                  <a:lnTo>
                    <a:pt x="63" y="0"/>
                  </a:lnTo>
                  <a:lnTo>
                    <a:pt x="51" y="5"/>
                  </a:lnTo>
                </a:path>
              </a:pathLst>
            </a:custGeom>
            <a:noFill/>
            <a:ln w="95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15" name="Shape 362"/>
            <p:cNvCxnSpPr/>
            <p:nvPr/>
          </p:nvCxnSpPr>
          <p:spPr>
            <a:xfrm rot="10800000">
              <a:off x="4119562" y="3971925"/>
              <a:ext cx="152399" cy="46036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363"/>
            <p:cNvCxnSpPr/>
            <p:nvPr/>
          </p:nvCxnSpPr>
          <p:spPr>
            <a:xfrm flipH="1">
              <a:off x="2681286" y="4017962"/>
              <a:ext cx="788986" cy="158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" name="Shape 364"/>
            <p:cNvSpPr/>
            <p:nvPr/>
          </p:nvSpPr>
          <p:spPr>
            <a:xfrm>
              <a:off x="6054725" y="5156200"/>
              <a:ext cx="622299" cy="561975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24272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18" name="Shape 365"/>
            <p:cNvCxnSpPr/>
            <p:nvPr/>
          </p:nvCxnSpPr>
          <p:spPr>
            <a:xfrm>
              <a:off x="6054725" y="5707062"/>
              <a:ext cx="609599" cy="1587"/>
            </a:xfrm>
            <a:prstGeom prst="straightConnector1">
              <a:avLst/>
            </a:prstGeom>
            <a:noFill/>
            <a:ln w="9525" cap="rnd">
              <a:solidFill>
                <a:srgbClr val="24272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" name="Shape 366"/>
            <p:cNvSpPr/>
            <p:nvPr/>
          </p:nvSpPr>
          <p:spPr>
            <a:xfrm>
              <a:off x="5961062" y="5821362"/>
              <a:ext cx="776286" cy="2769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2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Factura</a:t>
              </a:r>
            </a:p>
          </p:txBody>
        </p:sp>
        <p:cxnSp>
          <p:nvCxnSpPr>
            <p:cNvPr id="20" name="Shape 367"/>
            <p:cNvCxnSpPr/>
            <p:nvPr/>
          </p:nvCxnSpPr>
          <p:spPr>
            <a:xfrm>
              <a:off x="5545137" y="4730750"/>
              <a:ext cx="509586" cy="425449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368"/>
            <p:cNvCxnSpPr/>
            <p:nvPr/>
          </p:nvCxnSpPr>
          <p:spPr>
            <a:xfrm rot="10800000">
              <a:off x="5048250" y="4294186"/>
              <a:ext cx="496886" cy="436562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2" name="Shape 369"/>
            <p:cNvSpPr/>
            <p:nvPr/>
          </p:nvSpPr>
          <p:spPr>
            <a:xfrm>
              <a:off x="5081164" y="4882753"/>
              <a:ext cx="792088" cy="261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100" b="0" i="1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muestra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Representan coordinación, secuencia, transacciones y control de otros objetos</a:t>
            </a:r>
          </a:p>
          <a:p>
            <a:r>
              <a:rPr lang="es-ES" dirty="0" smtClean="0"/>
              <a:t>Se usan con frecuencia para encapsular el control de un caso de uso en concreto</a:t>
            </a:r>
          </a:p>
          <a:p>
            <a:r>
              <a:rPr lang="es-ES" dirty="0" smtClean="0"/>
              <a:t>Los aspectos dinámicos y delegaciones a otras clases del sistema se modelan con estas clases.</a:t>
            </a:r>
          </a:p>
          <a:p>
            <a:endParaRPr lang="es-ES" dirty="0"/>
          </a:p>
        </p:txBody>
      </p:sp>
      <p:grpSp>
        <p:nvGrpSpPr>
          <p:cNvPr id="4" name="Shape 379"/>
          <p:cNvGrpSpPr/>
          <p:nvPr/>
        </p:nvGrpSpPr>
        <p:grpSpPr>
          <a:xfrm>
            <a:off x="1979712" y="3717032"/>
            <a:ext cx="5497437" cy="2224756"/>
            <a:chOff x="2519361" y="3884612"/>
            <a:chExt cx="5497437" cy="2224756"/>
          </a:xfrm>
        </p:grpSpPr>
        <p:sp>
          <p:nvSpPr>
            <p:cNvPr id="5" name="Shape 380"/>
            <p:cNvSpPr/>
            <p:nvPr/>
          </p:nvSpPr>
          <p:spPr>
            <a:xfrm>
              <a:off x="2640011" y="3884612"/>
              <a:ext cx="196850" cy="160337"/>
            </a:xfrm>
            <a:prstGeom prst="ellipse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6" name="Shape 381"/>
            <p:cNvCxnSpPr/>
            <p:nvPr/>
          </p:nvCxnSpPr>
          <p:spPr>
            <a:xfrm>
              <a:off x="2727325" y="4035425"/>
              <a:ext cx="1587" cy="150811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" name="Shape 382"/>
            <p:cNvCxnSpPr/>
            <p:nvPr/>
          </p:nvCxnSpPr>
          <p:spPr>
            <a:xfrm>
              <a:off x="2574925" y="4083050"/>
              <a:ext cx="295275" cy="158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8" name="Shape 383"/>
            <p:cNvSpPr/>
            <p:nvPr/>
          </p:nvSpPr>
          <p:spPr>
            <a:xfrm>
              <a:off x="2519361" y="4186237"/>
              <a:ext cx="404811" cy="169861"/>
            </a:xfrm>
            <a:custGeom>
              <a:avLst/>
              <a:gdLst/>
              <a:ahLst/>
              <a:cxnLst/>
              <a:rect l="0" t="0" r="0" b="0"/>
              <a:pathLst>
                <a:path w="37" h="18" extrusionOk="0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95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" name="Shape 384"/>
            <p:cNvSpPr/>
            <p:nvPr/>
          </p:nvSpPr>
          <p:spPr>
            <a:xfrm>
              <a:off x="4557712" y="3894137"/>
              <a:ext cx="538161" cy="452436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10" name="Shape 385"/>
            <p:cNvCxnSpPr/>
            <p:nvPr/>
          </p:nvCxnSpPr>
          <p:spPr>
            <a:xfrm>
              <a:off x="4295775" y="3997325"/>
              <a:ext cx="1587" cy="246062"/>
            </a:xfrm>
            <a:prstGeom prst="straightConnector1">
              <a:avLst/>
            </a:prstGeom>
            <a:noFill/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" name="Shape 386"/>
            <p:cNvCxnSpPr/>
            <p:nvPr/>
          </p:nvCxnSpPr>
          <p:spPr>
            <a:xfrm>
              <a:off x="4295775" y="4121150"/>
              <a:ext cx="261936" cy="1587"/>
            </a:xfrm>
            <a:prstGeom prst="straightConnector1">
              <a:avLst/>
            </a:prstGeom>
            <a:noFill/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" name="Shape 387"/>
            <p:cNvSpPr/>
            <p:nvPr/>
          </p:nvSpPr>
          <p:spPr>
            <a:xfrm>
              <a:off x="3959521" y="4388668"/>
              <a:ext cx="1524000" cy="1365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9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 de Solicitud de Pago</a:t>
              </a:r>
            </a:p>
          </p:txBody>
        </p:sp>
        <p:sp>
          <p:nvSpPr>
            <p:cNvPr id="13" name="Shape 388"/>
            <p:cNvSpPr/>
            <p:nvPr/>
          </p:nvSpPr>
          <p:spPr>
            <a:xfrm>
              <a:off x="3605212" y="4121150"/>
              <a:ext cx="679449" cy="36511"/>
            </a:xfrm>
            <a:custGeom>
              <a:avLst/>
              <a:gdLst/>
              <a:ahLst/>
              <a:cxnLst/>
              <a:rect l="0" t="0" r="0" b="0"/>
              <a:pathLst>
                <a:path w="62" h="4" extrusionOk="0">
                  <a:moveTo>
                    <a:pt x="0" y="0"/>
                  </a:moveTo>
                  <a:lnTo>
                    <a:pt x="62" y="0"/>
                  </a:lnTo>
                  <a:lnTo>
                    <a:pt x="51" y="4"/>
                  </a:lnTo>
                </a:path>
              </a:pathLst>
            </a:custGeom>
            <a:noFill/>
            <a:ln w="95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14" name="Shape 389"/>
            <p:cNvCxnSpPr/>
            <p:nvPr/>
          </p:nvCxnSpPr>
          <p:spPr>
            <a:xfrm rot="10800000">
              <a:off x="4164012" y="4073524"/>
              <a:ext cx="120649" cy="47625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390"/>
            <p:cNvCxnSpPr/>
            <p:nvPr/>
          </p:nvCxnSpPr>
          <p:spPr>
            <a:xfrm flipH="1">
              <a:off x="2924175" y="4121150"/>
              <a:ext cx="681037" cy="158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6" name="Shape 391"/>
            <p:cNvSpPr/>
            <p:nvPr/>
          </p:nvSpPr>
          <p:spPr>
            <a:xfrm>
              <a:off x="7058025" y="5459412"/>
              <a:ext cx="547687" cy="452436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17" name="Shape 392"/>
            <p:cNvCxnSpPr/>
            <p:nvPr/>
          </p:nvCxnSpPr>
          <p:spPr>
            <a:xfrm flipH="1">
              <a:off x="7265986" y="5421312"/>
              <a:ext cx="120649" cy="38099"/>
            </a:xfrm>
            <a:prstGeom prst="straightConnector1">
              <a:avLst/>
            </a:prstGeom>
            <a:noFill/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8" name="Shape 393"/>
            <p:cNvCxnSpPr/>
            <p:nvPr/>
          </p:nvCxnSpPr>
          <p:spPr>
            <a:xfrm rot="10800000">
              <a:off x="7265986" y="5459412"/>
              <a:ext cx="120649" cy="38099"/>
            </a:xfrm>
            <a:prstGeom prst="straightConnector1">
              <a:avLst/>
            </a:prstGeom>
            <a:noFill/>
            <a:ln w="9525" cap="rnd">
              <a:solidFill>
                <a:srgbClr val="1F1A17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" name="Shape 394"/>
            <p:cNvSpPr/>
            <p:nvPr/>
          </p:nvSpPr>
          <p:spPr>
            <a:xfrm>
              <a:off x="6767833" y="5972844"/>
              <a:ext cx="1098550" cy="1365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9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Planificador de pagos</a:t>
              </a:r>
            </a:p>
          </p:txBody>
        </p:sp>
        <p:cxnSp>
          <p:nvCxnSpPr>
            <p:cNvPr id="20" name="Shape 395"/>
            <p:cNvCxnSpPr/>
            <p:nvPr/>
          </p:nvCxnSpPr>
          <p:spPr>
            <a:xfrm>
              <a:off x="6059487" y="4921250"/>
              <a:ext cx="987425" cy="576262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" name="Shape 396"/>
            <p:cNvCxnSpPr/>
            <p:nvPr/>
          </p:nvCxnSpPr>
          <p:spPr>
            <a:xfrm rot="10800000">
              <a:off x="5073650" y="4337049"/>
              <a:ext cx="985836" cy="584200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2" name="Shape 397"/>
            <p:cNvSpPr/>
            <p:nvPr/>
          </p:nvSpPr>
          <p:spPr>
            <a:xfrm>
              <a:off x="5687713" y="5036740"/>
              <a:ext cx="800099" cy="1365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900" b="0" i="1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planifica factura</a:t>
              </a:r>
            </a:p>
          </p:txBody>
        </p:sp>
        <p:sp>
          <p:nvSpPr>
            <p:cNvPr id="23" name="Shape 398"/>
            <p:cNvSpPr/>
            <p:nvPr/>
          </p:nvSpPr>
          <p:spPr>
            <a:xfrm>
              <a:off x="7058025" y="3894137"/>
              <a:ext cx="536575" cy="452436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24272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24" name="Shape 399"/>
            <p:cNvCxnSpPr/>
            <p:nvPr/>
          </p:nvCxnSpPr>
          <p:spPr>
            <a:xfrm>
              <a:off x="7058025" y="4337050"/>
              <a:ext cx="525462" cy="1587"/>
            </a:xfrm>
            <a:prstGeom prst="straightConnector1">
              <a:avLst/>
            </a:prstGeom>
            <a:noFill/>
            <a:ln w="9525" cap="rnd">
              <a:solidFill>
                <a:srgbClr val="24272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5" name="Shape 400"/>
            <p:cNvSpPr/>
            <p:nvPr/>
          </p:nvSpPr>
          <p:spPr>
            <a:xfrm>
              <a:off x="6996111" y="4432300"/>
              <a:ext cx="635818" cy="2461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0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Factura</a:t>
              </a:r>
            </a:p>
          </p:txBody>
        </p:sp>
        <p:cxnSp>
          <p:nvCxnSpPr>
            <p:cNvPr id="26" name="Shape 401"/>
            <p:cNvCxnSpPr/>
            <p:nvPr/>
          </p:nvCxnSpPr>
          <p:spPr>
            <a:xfrm>
              <a:off x="6070600" y="4121150"/>
              <a:ext cx="976312" cy="158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7" name="Shape 402"/>
            <p:cNvCxnSpPr/>
            <p:nvPr/>
          </p:nvCxnSpPr>
          <p:spPr>
            <a:xfrm flipH="1">
              <a:off x="5084761" y="4121150"/>
              <a:ext cx="985836" cy="1587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8" name="Shape 403"/>
            <p:cNvSpPr/>
            <p:nvPr/>
          </p:nvSpPr>
          <p:spPr>
            <a:xfrm>
              <a:off x="5875337" y="4148136"/>
              <a:ext cx="604464" cy="230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900" b="0" i="1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muestra</a:t>
              </a:r>
            </a:p>
          </p:txBody>
        </p:sp>
        <p:sp>
          <p:nvSpPr>
            <p:cNvPr id="29" name="Shape 404"/>
            <p:cNvSpPr/>
            <p:nvPr/>
          </p:nvSpPr>
          <p:spPr>
            <a:xfrm>
              <a:off x="7319961" y="4337050"/>
              <a:ext cx="55562" cy="538161"/>
            </a:xfrm>
            <a:custGeom>
              <a:avLst/>
              <a:gdLst/>
              <a:ahLst/>
              <a:cxnLst/>
              <a:rect l="0" t="0" r="0" b="0"/>
              <a:pathLst>
                <a:path w="5" h="57" extrusionOk="0">
                  <a:moveTo>
                    <a:pt x="0" y="57"/>
                  </a:moveTo>
                  <a:lnTo>
                    <a:pt x="0" y="0"/>
                  </a:lnTo>
                  <a:lnTo>
                    <a:pt x="5" y="12"/>
                  </a:lnTo>
                </a:path>
              </a:pathLst>
            </a:custGeom>
            <a:noFill/>
            <a:ln w="9525" cap="rnd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cxnSp>
          <p:nvCxnSpPr>
            <p:cNvPr id="30" name="Shape 405"/>
            <p:cNvCxnSpPr/>
            <p:nvPr/>
          </p:nvCxnSpPr>
          <p:spPr>
            <a:xfrm flipH="1">
              <a:off x="7265986" y="4337050"/>
              <a:ext cx="53974" cy="112711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" name="Shape 406"/>
            <p:cNvCxnSpPr/>
            <p:nvPr/>
          </p:nvCxnSpPr>
          <p:spPr>
            <a:xfrm>
              <a:off x="7319961" y="4875212"/>
              <a:ext cx="1587" cy="536575"/>
            </a:xfrm>
            <a:prstGeom prst="straightConnector1">
              <a:avLst/>
            </a:prstGeom>
            <a:noFill/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2" name="Shape 407"/>
            <p:cNvSpPr/>
            <p:nvPr/>
          </p:nvSpPr>
          <p:spPr>
            <a:xfrm>
              <a:off x="7199881" y="4748708"/>
              <a:ext cx="816917" cy="369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900" b="0" i="1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cambia estado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Realización de un </a:t>
            </a:r>
            <a:r>
              <a:rPr lang="es-ES" dirty="0" smtClean="0"/>
              <a:t>CU (</a:t>
            </a:r>
            <a:r>
              <a:rPr lang="es-ES" dirty="0" smtClean="0"/>
              <a:t>Análisis)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colaboración dentro del modelo de análisis que describe cómo se lleva a cabo y se ejecuta un CU determinado en términos de las clases del análisis y de sus objetos del análisis en interacción.</a:t>
            </a:r>
          </a:p>
          <a:p>
            <a:endParaRPr lang="es-ES" dirty="0"/>
          </a:p>
        </p:txBody>
      </p:sp>
      <p:grpSp>
        <p:nvGrpSpPr>
          <p:cNvPr id="22" name="21 Grupo"/>
          <p:cNvGrpSpPr/>
          <p:nvPr/>
        </p:nvGrpSpPr>
        <p:grpSpPr>
          <a:xfrm>
            <a:off x="1763688" y="3140967"/>
            <a:ext cx="4728289" cy="2496230"/>
            <a:chOff x="2362200" y="3951514"/>
            <a:chExt cx="4371974" cy="2264185"/>
          </a:xfrm>
        </p:grpSpPr>
        <p:sp>
          <p:nvSpPr>
            <p:cNvPr id="4" name="Shape 416"/>
            <p:cNvSpPr/>
            <p:nvPr/>
          </p:nvSpPr>
          <p:spPr>
            <a:xfrm>
              <a:off x="2868611" y="4757737"/>
              <a:ext cx="971550" cy="576262"/>
            </a:xfrm>
            <a:prstGeom prst="ellipse">
              <a:avLst/>
            </a:prstGeom>
            <a:solidFill>
              <a:srgbClr val="FFFFCC"/>
            </a:solidFill>
            <a:ln w="9525" cap="rnd">
              <a:solidFill>
                <a:srgbClr val="99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" name="Shape 417"/>
            <p:cNvSpPr/>
            <p:nvPr/>
          </p:nvSpPr>
          <p:spPr>
            <a:xfrm>
              <a:off x="2832100" y="5489575"/>
              <a:ext cx="1103312" cy="22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x-none" sz="15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Caso de Uso</a:t>
              </a:r>
            </a:p>
          </p:txBody>
        </p:sp>
        <p:grpSp>
          <p:nvGrpSpPr>
            <p:cNvPr id="6" name="Shape 418"/>
            <p:cNvGrpSpPr/>
            <p:nvPr/>
          </p:nvGrpSpPr>
          <p:grpSpPr>
            <a:xfrm>
              <a:off x="4892301" y="4741862"/>
              <a:ext cx="1841873" cy="1473837"/>
              <a:chOff x="4892301" y="4741862"/>
              <a:chExt cx="1841873" cy="1473837"/>
            </a:xfrm>
          </p:grpSpPr>
          <p:sp>
            <p:nvSpPr>
              <p:cNvPr id="7" name="Shape 419"/>
              <p:cNvSpPr/>
              <p:nvPr/>
            </p:nvSpPr>
            <p:spPr>
              <a:xfrm>
                <a:off x="5324475" y="4741862"/>
                <a:ext cx="998537" cy="592137"/>
              </a:xfrm>
              <a:custGeom>
                <a:avLst/>
                <a:gdLst/>
                <a:ahLst/>
                <a:cxnLst/>
                <a:rect l="0" t="0" r="0" b="0"/>
                <a:pathLst>
                  <a:path w="629" h="373" extrusionOk="0">
                    <a:moveTo>
                      <a:pt x="315" y="0"/>
                    </a:moveTo>
                    <a:lnTo>
                      <a:pt x="332" y="0"/>
                    </a:lnTo>
                    <a:lnTo>
                      <a:pt x="349" y="0"/>
                    </a:lnTo>
                    <a:lnTo>
                      <a:pt x="358" y="0"/>
                    </a:lnTo>
                    <a:lnTo>
                      <a:pt x="376" y="0"/>
                    </a:lnTo>
                    <a:lnTo>
                      <a:pt x="393" y="0"/>
                    </a:lnTo>
                    <a:lnTo>
                      <a:pt x="411" y="10"/>
                    </a:lnTo>
                    <a:lnTo>
                      <a:pt x="419" y="10"/>
                    </a:lnTo>
                    <a:lnTo>
                      <a:pt x="437" y="10"/>
                    </a:lnTo>
                    <a:lnTo>
                      <a:pt x="446" y="19"/>
                    </a:lnTo>
                    <a:lnTo>
                      <a:pt x="463" y="19"/>
                    </a:lnTo>
                    <a:lnTo>
                      <a:pt x="481" y="19"/>
                    </a:lnTo>
                    <a:lnTo>
                      <a:pt x="489" y="29"/>
                    </a:lnTo>
                    <a:lnTo>
                      <a:pt x="498" y="39"/>
                    </a:lnTo>
                    <a:lnTo>
                      <a:pt x="516" y="39"/>
                    </a:lnTo>
                    <a:lnTo>
                      <a:pt x="524" y="49"/>
                    </a:lnTo>
                    <a:lnTo>
                      <a:pt x="533" y="49"/>
                    </a:lnTo>
                    <a:lnTo>
                      <a:pt x="542" y="59"/>
                    </a:lnTo>
                    <a:lnTo>
                      <a:pt x="559" y="69"/>
                    </a:lnTo>
                    <a:lnTo>
                      <a:pt x="568" y="69"/>
                    </a:lnTo>
                    <a:lnTo>
                      <a:pt x="577" y="78"/>
                    </a:lnTo>
                    <a:lnTo>
                      <a:pt x="585" y="88"/>
                    </a:lnTo>
                    <a:lnTo>
                      <a:pt x="585" y="98"/>
                    </a:lnTo>
                    <a:lnTo>
                      <a:pt x="594" y="108"/>
                    </a:lnTo>
                    <a:lnTo>
                      <a:pt x="603" y="108"/>
                    </a:lnTo>
                    <a:lnTo>
                      <a:pt x="612" y="118"/>
                    </a:lnTo>
                    <a:lnTo>
                      <a:pt x="612" y="127"/>
                    </a:lnTo>
                    <a:lnTo>
                      <a:pt x="620" y="137"/>
                    </a:lnTo>
                    <a:lnTo>
                      <a:pt x="620" y="147"/>
                    </a:lnTo>
                    <a:lnTo>
                      <a:pt x="620" y="157"/>
                    </a:lnTo>
                    <a:lnTo>
                      <a:pt x="629" y="167"/>
                    </a:lnTo>
                    <a:lnTo>
                      <a:pt x="629" y="176"/>
                    </a:lnTo>
                    <a:lnTo>
                      <a:pt x="629" y="186"/>
                    </a:lnTo>
                    <a:lnTo>
                      <a:pt x="629" y="196"/>
                    </a:lnTo>
                    <a:lnTo>
                      <a:pt x="629" y="206"/>
                    </a:lnTo>
                    <a:lnTo>
                      <a:pt x="620" y="216"/>
                    </a:lnTo>
                    <a:lnTo>
                      <a:pt x="620" y="225"/>
                    </a:lnTo>
                    <a:lnTo>
                      <a:pt x="620" y="235"/>
                    </a:lnTo>
                    <a:lnTo>
                      <a:pt x="612" y="245"/>
                    </a:lnTo>
                    <a:lnTo>
                      <a:pt x="612" y="245"/>
                    </a:lnTo>
                    <a:lnTo>
                      <a:pt x="603" y="255"/>
                    </a:lnTo>
                    <a:lnTo>
                      <a:pt x="594" y="265"/>
                    </a:lnTo>
                    <a:lnTo>
                      <a:pt x="585" y="275"/>
                    </a:lnTo>
                    <a:lnTo>
                      <a:pt x="585" y="284"/>
                    </a:lnTo>
                    <a:lnTo>
                      <a:pt x="577" y="294"/>
                    </a:lnTo>
                    <a:lnTo>
                      <a:pt x="568" y="294"/>
                    </a:lnTo>
                    <a:lnTo>
                      <a:pt x="559" y="304"/>
                    </a:lnTo>
                    <a:lnTo>
                      <a:pt x="542" y="314"/>
                    </a:lnTo>
                    <a:lnTo>
                      <a:pt x="533" y="314"/>
                    </a:lnTo>
                    <a:lnTo>
                      <a:pt x="524" y="324"/>
                    </a:lnTo>
                    <a:lnTo>
                      <a:pt x="516" y="333"/>
                    </a:lnTo>
                    <a:lnTo>
                      <a:pt x="498" y="333"/>
                    </a:lnTo>
                    <a:lnTo>
                      <a:pt x="489" y="343"/>
                    </a:lnTo>
                    <a:lnTo>
                      <a:pt x="481" y="343"/>
                    </a:lnTo>
                    <a:lnTo>
                      <a:pt x="463" y="353"/>
                    </a:lnTo>
                    <a:lnTo>
                      <a:pt x="446" y="353"/>
                    </a:lnTo>
                    <a:lnTo>
                      <a:pt x="437" y="363"/>
                    </a:lnTo>
                    <a:lnTo>
                      <a:pt x="419" y="363"/>
                    </a:lnTo>
                    <a:lnTo>
                      <a:pt x="411" y="363"/>
                    </a:lnTo>
                    <a:lnTo>
                      <a:pt x="393" y="363"/>
                    </a:lnTo>
                    <a:lnTo>
                      <a:pt x="376" y="373"/>
                    </a:lnTo>
                    <a:lnTo>
                      <a:pt x="358" y="373"/>
                    </a:lnTo>
                    <a:lnTo>
                      <a:pt x="349" y="373"/>
                    </a:lnTo>
                    <a:lnTo>
                      <a:pt x="332" y="373"/>
                    </a:lnTo>
                    <a:lnTo>
                      <a:pt x="315" y="373"/>
                    </a:lnTo>
                    <a:lnTo>
                      <a:pt x="297" y="373"/>
                    </a:lnTo>
                    <a:lnTo>
                      <a:pt x="280" y="373"/>
                    </a:lnTo>
                    <a:lnTo>
                      <a:pt x="271" y="373"/>
                    </a:lnTo>
                    <a:lnTo>
                      <a:pt x="253" y="373"/>
                    </a:lnTo>
                    <a:lnTo>
                      <a:pt x="236" y="363"/>
                    </a:lnTo>
                    <a:lnTo>
                      <a:pt x="218" y="363"/>
                    </a:lnTo>
                    <a:lnTo>
                      <a:pt x="210" y="363"/>
                    </a:lnTo>
                    <a:lnTo>
                      <a:pt x="192" y="363"/>
                    </a:lnTo>
                    <a:lnTo>
                      <a:pt x="183" y="353"/>
                    </a:lnTo>
                    <a:lnTo>
                      <a:pt x="166" y="353"/>
                    </a:lnTo>
                    <a:lnTo>
                      <a:pt x="149" y="343"/>
                    </a:lnTo>
                    <a:lnTo>
                      <a:pt x="140" y="343"/>
                    </a:lnTo>
                    <a:lnTo>
                      <a:pt x="131" y="333"/>
                    </a:lnTo>
                    <a:lnTo>
                      <a:pt x="114" y="333"/>
                    </a:lnTo>
                    <a:lnTo>
                      <a:pt x="105" y="324"/>
                    </a:lnTo>
                    <a:lnTo>
                      <a:pt x="96" y="314"/>
                    </a:lnTo>
                    <a:lnTo>
                      <a:pt x="87" y="314"/>
                    </a:lnTo>
                    <a:lnTo>
                      <a:pt x="70" y="304"/>
                    </a:lnTo>
                    <a:lnTo>
                      <a:pt x="61" y="294"/>
                    </a:lnTo>
                    <a:lnTo>
                      <a:pt x="52" y="294"/>
                    </a:lnTo>
                    <a:lnTo>
                      <a:pt x="44" y="284"/>
                    </a:lnTo>
                    <a:lnTo>
                      <a:pt x="44" y="275"/>
                    </a:lnTo>
                    <a:lnTo>
                      <a:pt x="35" y="265"/>
                    </a:lnTo>
                    <a:lnTo>
                      <a:pt x="26" y="255"/>
                    </a:lnTo>
                    <a:lnTo>
                      <a:pt x="17" y="245"/>
                    </a:lnTo>
                    <a:lnTo>
                      <a:pt x="17" y="245"/>
                    </a:lnTo>
                    <a:lnTo>
                      <a:pt x="9" y="235"/>
                    </a:lnTo>
                    <a:lnTo>
                      <a:pt x="9" y="225"/>
                    </a:lnTo>
                    <a:lnTo>
                      <a:pt x="9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0" y="186"/>
                    </a:lnTo>
                    <a:lnTo>
                      <a:pt x="0" y="176"/>
                    </a:lnTo>
                    <a:lnTo>
                      <a:pt x="0" y="167"/>
                    </a:lnTo>
                    <a:lnTo>
                      <a:pt x="9" y="157"/>
                    </a:lnTo>
                    <a:lnTo>
                      <a:pt x="9" y="147"/>
                    </a:lnTo>
                    <a:lnTo>
                      <a:pt x="9" y="137"/>
                    </a:lnTo>
                    <a:lnTo>
                      <a:pt x="17" y="127"/>
                    </a:lnTo>
                    <a:lnTo>
                      <a:pt x="17" y="118"/>
                    </a:lnTo>
                    <a:lnTo>
                      <a:pt x="26" y="108"/>
                    </a:lnTo>
                    <a:lnTo>
                      <a:pt x="35" y="108"/>
                    </a:lnTo>
                    <a:lnTo>
                      <a:pt x="44" y="98"/>
                    </a:lnTo>
                    <a:lnTo>
                      <a:pt x="44" y="88"/>
                    </a:lnTo>
                    <a:lnTo>
                      <a:pt x="52" y="78"/>
                    </a:lnTo>
                    <a:lnTo>
                      <a:pt x="61" y="69"/>
                    </a:lnTo>
                    <a:lnTo>
                      <a:pt x="70" y="69"/>
                    </a:lnTo>
                    <a:lnTo>
                      <a:pt x="87" y="59"/>
                    </a:lnTo>
                    <a:lnTo>
                      <a:pt x="96" y="49"/>
                    </a:lnTo>
                    <a:lnTo>
                      <a:pt x="105" y="49"/>
                    </a:lnTo>
                    <a:lnTo>
                      <a:pt x="114" y="39"/>
                    </a:lnTo>
                    <a:lnTo>
                      <a:pt x="131" y="39"/>
                    </a:lnTo>
                    <a:lnTo>
                      <a:pt x="140" y="29"/>
                    </a:lnTo>
                    <a:lnTo>
                      <a:pt x="149" y="19"/>
                    </a:lnTo>
                    <a:lnTo>
                      <a:pt x="166" y="19"/>
                    </a:lnTo>
                    <a:lnTo>
                      <a:pt x="183" y="19"/>
                    </a:lnTo>
                    <a:lnTo>
                      <a:pt x="192" y="10"/>
                    </a:lnTo>
                    <a:lnTo>
                      <a:pt x="210" y="10"/>
                    </a:lnTo>
                    <a:lnTo>
                      <a:pt x="218" y="10"/>
                    </a:lnTo>
                    <a:lnTo>
                      <a:pt x="236" y="0"/>
                    </a:lnTo>
                    <a:lnTo>
                      <a:pt x="253" y="0"/>
                    </a:lnTo>
                    <a:lnTo>
                      <a:pt x="271" y="0"/>
                    </a:lnTo>
                    <a:lnTo>
                      <a:pt x="280" y="0"/>
                    </a:lnTo>
                    <a:lnTo>
                      <a:pt x="297" y="0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8" name="Shape 420"/>
              <p:cNvSpPr/>
              <p:nvPr/>
            </p:nvSpPr>
            <p:spPr>
              <a:xfrm>
                <a:off x="6045200" y="4772025"/>
                <a:ext cx="1111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70" h="30" extrusionOk="0">
                    <a:moveTo>
                      <a:pt x="0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7" y="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0" y="3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9" name="Shape 421"/>
              <p:cNvSpPr/>
              <p:nvPr/>
            </p:nvSpPr>
            <p:spPr>
              <a:xfrm>
                <a:off x="6253162" y="4881562"/>
                <a:ext cx="69850" cy="125412"/>
              </a:xfrm>
              <a:custGeom>
                <a:avLst/>
                <a:gdLst/>
                <a:ahLst/>
                <a:cxnLst/>
                <a:rect l="0" t="0" r="0" b="0"/>
                <a:pathLst>
                  <a:path w="44" h="79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7" y="30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49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44" y="69"/>
                    </a:lnTo>
                    <a:lnTo>
                      <a:pt x="44" y="79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0" name="Shape 422"/>
              <p:cNvSpPr/>
              <p:nvPr/>
            </p:nvSpPr>
            <p:spPr>
              <a:xfrm>
                <a:off x="6211887" y="5130800"/>
                <a:ext cx="84136" cy="93661"/>
              </a:xfrm>
              <a:custGeom>
                <a:avLst/>
                <a:gdLst/>
                <a:ahLst/>
                <a:cxnLst/>
                <a:rect l="0" t="0" r="0" b="0"/>
                <a:pathLst>
                  <a:path w="53" h="59" extrusionOk="0">
                    <a:moveTo>
                      <a:pt x="53" y="0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9"/>
                    </a:lnTo>
                    <a:lnTo>
                      <a:pt x="26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8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0" y="49"/>
                    </a:lnTo>
                    <a:lnTo>
                      <a:pt x="0" y="59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1" name="Shape 423"/>
              <p:cNvSpPr/>
              <p:nvPr/>
            </p:nvSpPr>
            <p:spPr>
              <a:xfrm>
                <a:off x="6003925" y="5270500"/>
                <a:ext cx="1111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70" h="30" extrusionOk="0">
                    <a:moveTo>
                      <a:pt x="70" y="0"/>
                    </a:moveTo>
                    <a:lnTo>
                      <a:pt x="70" y="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44" y="10"/>
                    </a:lnTo>
                    <a:lnTo>
                      <a:pt x="44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9" y="2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0" y="30"/>
                    </a:lnTo>
                    <a:lnTo>
                      <a:pt x="0" y="3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2" name="Shape 424"/>
              <p:cNvSpPr/>
              <p:nvPr/>
            </p:nvSpPr>
            <p:spPr>
              <a:xfrm>
                <a:off x="5546725" y="5286375"/>
                <a:ext cx="111125" cy="31750"/>
              </a:xfrm>
              <a:custGeom>
                <a:avLst/>
                <a:gdLst/>
                <a:ahLst/>
                <a:cxnLst/>
                <a:rect l="0" t="0" r="0" b="0"/>
                <a:pathLst>
                  <a:path w="70" h="20" extrusionOk="0">
                    <a:moveTo>
                      <a:pt x="70" y="20"/>
                    </a:moveTo>
                    <a:lnTo>
                      <a:pt x="70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2" y="10"/>
                    </a:lnTo>
                    <a:lnTo>
                      <a:pt x="43" y="10"/>
                    </a:lnTo>
                    <a:lnTo>
                      <a:pt x="43" y="10"/>
                    </a:lnTo>
                    <a:lnTo>
                      <a:pt x="43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17" y="10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" name="Shape 425"/>
              <p:cNvSpPr/>
              <p:nvPr/>
            </p:nvSpPr>
            <p:spPr>
              <a:xfrm>
                <a:off x="5351462" y="5146675"/>
                <a:ext cx="98425" cy="77786"/>
              </a:xfrm>
              <a:custGeom>
                <a:avLst/>
                <a:gdLst/>
                <a:ahLst/>
                <a:cxnLst/>
                <a:rect l="0" t="0" r="0" b="0"/>
                <a:pathLst>
                  <a:path w="62" h="49" extrusionOk="0">
                    <a:moveTo>
                      <a:pt x="62" y="49"/>
                    </a:moveTo>
                    <a:lnTo>
                      <a:pt x="53" y="49"/>
                    </a:lnTo>
                    <a:lnTo>
                      <a:pt x="53" y="49"/>
                    </a:lnTo>
                    <a:lnTo>
                      <a:pt x="53" y="49"/>
                    </a:lnTo>
                    <a:lnTo>
                      <a:pt x="53" y="39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35" y="39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27" y="29"/>
                    </a:lnTo>
                    <a:lnTo>
                      <a:pt x="27" y="2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" name="Shape 426"/>
              <p:cNvSpPr/>
              <p:nvPr/>
            </p:nvSpPr>
            <p:spPr>
              <a:xfrm>
                <a:off x="5324475" y="4897437"/>
                <a:ext cx="55561" cy="109536"/>
              </a:xfrm>
              <a:custGeom>
                <a:avLst/>
                <a:gdLst/>
                <a:ahLst/>
                <a:cxnLst/>
                <a:rect l="0" t="0" r="0" b="0"/>
                <a:pathLst>
                  <a:path w="35" h="69" extrusionOk="0">
                    <a:moveTo>
                      <a:pt x="0" y="69"/>
                    </a:moveTo>
                    <a:lnTo>
                      <a:pt x="0" y="69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17" y="3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" name="Shape 427"/>
              <p:cNvSpPr/>
              <p:nvPr/>
            </p:nvSpPr>
            <p:spPr>
              <a:xfrm>
                <a:off x="5476875" y="4772025"/>
                <a:ext cx="1111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70" h="30" extrusionOk="0">
                    <a:moveTo>
                      <a:pt x="0" y="30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35" y="2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0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" name="Shape 428"/>
              <p:cNvSpPr/>
              <p:nvPr/>
            </p:nvSpPr>
            <p:spPr>
              <a:xfrm>
                <a:off x="4892301" y="5503862"/>
                <a:ext cx="1841873" cy="711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x-none" sz="15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Realización de </a:t>
                </a:r>
                <a:r>
                  <a:rPr lang="x-none" sz="150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Caso</a:t>
                </a:r>
                <a:r>
                  <a:rPr lang="es-PE" sz="1500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x-none" sz="150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 </a:t>
                </a:r>
                <a:r>
                  <a:rPr lang="x-none" sz="150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Uso - Análisis</a:t>
                </a:r>
              </a:p>
              <a:p>
                <a:pPr marL="0" marR="0" lvl="0" indent="0" algn="ctr" rtl="0">
                  <a:buSzPct val="25000"/>
                  <a:buFont typeface="Arial"/>
                  <a:buNone/>
                </a:pPr>
                <a:endParaRPr lang="x-none" sz="15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" name="Shape 430"/>
            <p:cNvCxnSpPr/>
            <p:nvPr/>
          </p:nvCxnSpPr>
          <p:spPr>
            <a:xfrm rot="10800000">
              <a:off x="3809999" y="5029200"/>
              <a:ext cx="1524000" cy="0"/>
            </a:xfrm>
            <a:prstGeom prst="straightConnector1">
              <a:avLst/>
            </a:prstGeom>
            <a:noFill/>
            <a:ln w="28575" cap="rnd">
              <a:solidFill>
                <a:srgbClr val="8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19" name="Shape 431"/>
            <p:cNvCxnSpPr/>
            <p:nvPr/>
          </p:nvCxnSpPr>
          <p:spPr>
            <a:xfrm>
              <a:off x="4724400" y="4038600"/>
              <a:ext cx="0" cy="2133599"/>
            </a:xfrm>
            <a:prstGeom prst="straightConnector1">
              <a:avLst/>
            </a:prstGeom>
            <a:noFill/>
            <a:ln w="28575" cap="rnd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0" name="Shape 432"/>
            <p:cNvSpPr/>
            <p:nvPr/>
          </p:nvSpPr>
          <p:spPr>
            <a:xfrm>
              <a:off x="2362200" y="3962400"/>
              <a:ext cx="1936749" cy="6413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x-none" sz="18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 DE </a:t>
              </a:r>
            </a:p>
            <a:p>
              <a:pPr marL="0" marR="0" lvl="0" indent="0" algn="ctr" rtl="0"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x-none" sz="18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CASOS DE USO</a:t>
              </a:r>
            </a:p>
          </p:txBody>
        </p:sp>
        <p:sp>
          <p:nvSpPr>
            <p:cNvPr id="21" name="Shape 433"/>
            <p:cNvSpPr/>
            <p:nvPr/>
          </p:nvSpPr>
          <p:spPr>
            <a:xfrm>
              <a:off x="5025465" y="3951514"/>
              <a:ext cx="1631950" cy="6413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x-none" sz="18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 DE </a:t>
              </a:r>
            </a:p>
            <a:p>
              <a:pPr marL="0" marR="0" lvl="0" indent="0" algn="ctr" rtl="0"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x-none" sz="18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ANALISIS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Realización de un CU (Análisis)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Diag. de Clases de Análisis</a:t>
            </a:r>
          </a:p>
          <a:p>
            <a:r>
              <a:rPr lang="es-ES" dirty="0" smtClean="0"/>
              <a:t>Diag. de Interacción de Análisis</a:t>
            </a:r>
          </a:p>
          <a:p>
            <a:r>
              <a:rPr lang="es-ES" dirty="0" smtClean="0"/>
              <a:t>Flujo de sucesos-análisis</a:t>
            </a:r>
          </a:p>
          <a:p>
            <a:r>
              <a:rPr lang="es-ES" dirty="0" smtClean="0"/>
              <a:t>Requisitos especiales</a:t>
            </a:r>
            <a:endParaRPr lang="es-ES" dirty="0"/>
          </a:p>
        </p:txBody>
      </p:sp>
      <p:grpSp>
        <p:nvGrpSpPr>
          <p:cNvPr id="4" name="Shape 441"/>
          <p:cNvGrpSpPr/>
          <p:nvPr/>
        </p:nvGrpSpPr>
        <p:grpSpPr>
          <a:xfrm>
            <a:off x="5436096" y="1340768"/>
            <a:ext cx="3292450" cy="4689771"/>
            <a:chOff x="4968875" y="1524000"/>
            <a:chExt cx="3292450" cy="4772946"/>
          </a:xfrm>
        </p:grpSpPr>
        <p:grpSp>
          <p:nvGrpSpPr>
            <p:cNvPr id="5" name="Shape 442"/>
            <p:cNvGrpSpPr/>
            <p:nvPr/>
          </p:nvGrpSpPr>
          <p:grpSpPr>
            <a:xfrm>
              <a:off x="5544940" y="5257799"/>
              <a:ext cx="2160240" cy="1039147"/>
              <a:chOff x="1177685" y="4041775"/>
              <a:chExt cx="2314821" cy="979956"/>
            </a:xfrm>
          </p:grpSpPr>
          <p:sp>
            <p:nvSpPr>
              <p:cNvPr id="23" name="Shape 443"/>
              <p:cNvSpPr/>
              <p:nvPr/>
            </p:nvSpPr>
            <p:spPr>
              <a:xfrm>
                <a:off x="2014536" y="4041775"/>
                <a:ext cx="552449" cy="550861"/>
              </a:xfrm>
              <a:prstGeom prst="ellipse">
                <a:avLst/>
              </a:prstGeom>
              <a:solidFill>
                <a:srgbClr val="FFFFCC"/>
              </a:solidFill>
              <a:ln w="9525" cap="rnd">
                <a:solidFill>
                  <a:srgbClr val="242728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cxnSp>
            <p:nvCxnSpPr>
              <p:cNvPr id="24" name="Shape 444"/>
              <p:cNvCxnSpPr/>
              <p:nvPr/>
            </p:nvCxnSpPr>
            <p:spPr>
              <a:xfrm>
                <a:off x="2014536" y="4581525"/>
                <a:ext cx="541337" cy="1587"/>
              </a:xfrm>
              <a:prstGeom prst="straightConnector1">
                <a:avLst/>
              </a:prstGeom>
              <a:noFill/>
              <a:ln w="9525" cap="rnd">
                <a:solidFill>
                  <a:srgbClr val="24272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5" name="Shape 445"/>
              <p:cNvSpPr/>
              <p:nvPr/>
            </p:nvSpPr>
            <p:spPr>
              <a:xfrm>
                <a:off x="1177685" y="4667299"/>
                <a:ext cx="2314821" cy="354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buSzPct val="25000"/>
                  <a:buFont typeface="Arial"/>
                  <a:buNone/>
                </a:pPr>
                <a:r>
                  <a:rPr lang="x-none" sz="18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Clase de Análisis</a:t>
                </a:r>
              </a:p>
            </p:txBody>
          </p:sp>
        </p:grpSp>
        <p:sp>
          <p:nvSpPr>
            <p:cNvPr id="6" name="Shape 446"/>
            <p:cNvSpPr/>
            <p:nvPr/>
          </p:nvSpPr>
          <p:spPr>
            <a:xfrm>
              <a:off x="4968875" y="2895600"/>
              <a:ext cx="2759075" cy="10890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Fujo de Sucesos - Análisis</a:t>
              </a:r>
            </a:p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Clases</a:t>
              </a:r>
            </a:p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Diagramas de Interacción</a:t>
              </a:r>
            </a:p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6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Requisitos Especiales</a:t>
              </a:r>
            </a:p>
          </p:txBody>
        </p:sp>
        <p:cxnSp>
          <p:nvCxnSpPr>
            <p:cNvPr id="7" name="Shape 447"/>
            <p:cNvCxnSpPr/>
            <p:nvPr/>
          </p:nvCxnSpPr>
          <p:spPr>
            <a:xfrm>
              <a:off x="5105400" y="3962400"/>
              <a:ext cx="2743199" cy="1587"/>
            </a:xfrm>
            <a:prstGeom prst="straightConnector1">
              <a:avLst/>
            </a:prstGeom>
            <a:noFill/>
            <a:ln w="28575" cap="rnd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448"/>
            <p:cNvCxnSpPr/>
            <p:nvPr/>
          </p:nvCxnSpPr>
          <p:spPr>
            <a:xfrm>
              <a:off x="5029200" y="2819400"/>
              <a:ext cx="2743199" cy="1587"/>
            </a:xfrm>
            <a:prstGeom prst="straightConnector1">
              <a:avLst/>
            </a:prstGeom>
            <a:noFill/>
            <a:ln w="28575" cap="rnd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grpSp>
          <p:nvGrpSpPr>
            <p:cNvPr id="9" name="Shape 449"/>
            <p:cNvGrpSpPr/>
            <p:nvPr/>
          </p:nvGrpSpPr>
          <p:grpSpPr>
            <a:xfrm>
              <a:off x="5256907" y="1524000"/>
              <a:ext cx="2520280" cy="1223348"/>
              <a:chOff x="4599682" y="4741862"/>
              <a:chExt cx="2520280" cy="1223348"/>
            </a:xfrm>
          </p:grpSpPr>
          <p:sp>
            <p:nvSpPr>
              <p:cNvPr id="12" name="Shape 450"/>
              <p:cNvSpPr/>
              <p:nvPr/>
            </p:nvSpPr>
            <p:spPr>
              <a:xfrm>
                <a:off x="5324475" y="4741862"/>
                <a:ext cx="998537" cy="592137"/>
              </a:xfrm>
              <a:custGeom>
                <a:avLst/>
                <a:gdLst/>
                <a:ahLst/>
                <a:cxnLst/>
                <a:rect l="0" t="0" r="0" b="0"/>
                <a:pathLst>
                  <a:path w="629" h="373" extrusionOk="0">
                    <a:moveTo>
                      <a:pt x="315" y="0"/>
                    </a:moveTo>
                    <a:lnTo>
                      <a:pt x="332" y="0"/>
                    </a:lnTo>
                    <a:lnTo>
                      <a:pt x="349" y="0"/>
                    </a:lnTo>
                    <a:lnTo>
                      <a:pt x="358" y="0"/>
                    </a:lnTo>
                    <a:lnTo>
                      <a:pt x="376" y="0"/>
                    </a:lnTo>
                    <a:lnTo>
                      <a:pt x="393" y="0"/>
                    </a:lnTo>
                    <a:lnTo>
                      <a:pt x="411" y="10"/>
                    </a:lnTo>
                    <a:lnTo>
                      <a:pt x="419" y="10"/>
                    </a:lnTo>
                    <a:lnTo>
                      <a:pt x="437" y="10"/>
                    </a:lnTo>
                    <a:lnTo>
                      <a:pt x="446" y="19"/>
                    </a:lnTo>
                    <a:lnTo>
                      <a:pt x="463" y="19"/>
                    </a:lnTo>
                    <a:lnTo>
                      <a:pt x="481" y="19"/>
                    </a:lnTo>
                    <a:lnTo>
                      <a:pt x="489" y="29"/>
                    </a:lnTo>
                    <a:lnTo>
                      <a:pt x="498" y="39"/>
                    </a:lnTo>
                    <a:lnTo>
                      <a:pt x="516" y="39"/>
                    </a:lnTo>
                    <a:lnTo>
                      <a:pt x="524" y="49"/>
                    </a:lnTo>
                    <a:lnTo>
                      <a:pt x="533" y="49"/>
                    </a:lnTo>
                    <a:lnTo>
                      <a:pt x="542" y="59"/>
                    </a:lnTo>
                    <a:lnTo>
                      <a:pt x="559" y="69"/>
                    </a:lnTo>
                    <a:lnTo>
                      <a:pt x="568" y="69"/>
                    </a:lnTo>
                    <a:lnTo>
                      <a:pt x="577" y="78"/>
                    </a:lnTo>
                    <a:lnTo>
                      <a:pt x="585" y="88"/>
                    </a:lnTo>
                    <a:lnTo>
                      <a:pt x="585" y="98"/>
                    </a:lnTo>
                    <a:lnTo>
                      <a:pt x="594" y="108"/>
                    </a:lnTo>
                    <a:lnTo>
                      <a:pt x="603" y="108"/>
                    </a:lnTo>
                    <a:lnTo>
                      <a:pt x="612" y="118"/>
                    </a:lnTo>
                    <a:lnTo>
                      <a:pt x="612" y="127"/>
                    </a:lnTo>
                    <a:lnTo>
                      <a:pt x="620" y="137"/>
                    </a:lnTo>
                    <a:lnTo>
                      <a:pt x="620" y="147"/>
                    </a:lnTo>
                    <a:lnTo>
                      <a:pt x="620" y="157"/>
                    </a:lnTo>
                    <a:lnTo>
                      <a:pt x="629" y="167"/>
                    </a:lnTo>
                    <a:lnTo>
                      <a:pt x="629" y="176"/>
                    </a:lnTo>
                    <a:lnTo>
                      <a:pt x="629" y="186"/>
                    </a:lnTo>
                    <a:lnTo>
                      <a:pt x="629" y="196"/>
                    </a:lnTo>
                    <a:lnTo>
                      <a:pt x="629" y="206"/>
                    </a:lnTo>
                    <a:lnTo>
                      <a:pt x="620" y="216"/>
                    </a:lnTo>
                    <a:lnTo>
                      <a:pt x="620" y="225"/>
                    </a:lnTo>
                    <a:lnTo>
                      <a:pt x="620" y="235"/>
                    </a:lnTo>
                    <a:lnTo>
                      <a:pt x="612" y="245"/>
                    </a:lnTo>
                    <a:lnTo>
                      <a:pt x="612" y="245"/>
                    </a:lnTo>
                    <a:lnTo>
                      <a:pt x="603" y="255"/>
                    </a:lnTo>
                    <a:lnTo>
                      <a:pt x="594" y="265"/>
                    </a:lnTo>
                    <a:lnTo>
                      <a:pt x="585" y="275"/>
                    </a:lnTo>
                    <a:lnTo>
                      <a:pt x="585" y="284"/>
                    </a:lnTo>
                    <a:lnTo>
                      <a:pt x="577" y="294"/>
                    </a:lnTo>
                    <a:lnTo>
                      <a:pt x="568" y="294"/>
                    </a:lnTo>
                    <a:lnTo>
                      <a:pt x="559" y="304"/>
                    </a:lnTo>
                    <a:lnTo>
                      <a:pt x="542" y="314"/>
                    </a:lnTo>
                    <a:lnTo>
                      <a:pt x="533" y="314"/>
                    </a:lnTo>
                    <a:lnTo>
                      <a:pt x="524" y="324"/>
                    </a:lnTo>
                    <a:lnTo>
                      <a:pt x="516" y="333"/>
                    </a:lnTo>
                    <a:lnTo>
                      <a:pt x="498" y="333"/>
                    </a:lnTo>
                    <a:lnTo>
                      <a:pt x="489" y="343"/>
                    </a:lnTo>
                    <a:lnTo>
                      <a:pt x="481" y="343"/>
                    </a:lnTo>
                    <a:lnTo>
                      <a:pt x="463" y="353"/>
                    </a:lnTo>
                    <a:lnTo>
                      <a:pt x="446" y="353"/>
                    </a:lnTo>
                    <a:lnTo>
                      <a:pt x="437" y="363"/>
                    </a:lnTo>
                    <a:lnTo>
                      <a:pt x="419" y="363"/>
                    </a:lnTo>
                    <a:lnTo>
                      <a:pt x="411" y="363"/>
                    </a:lnTo>
                    <a:lnTo>
                      <a:pt x="393" y="363"/>
                    </a:lnTo>
                    <a:lnTo>
                      <a:pt x="376" y="373"/>
                    </a:lnTo>
                    <a:lnTo>
                      <a:pt x="358" y="373"/>
                    </a:lnTo>
                    <a:lnTo>
                      <a:pt x="349" y="373"/>
                    </a:lnTo>
                    <a:lnTo>
                      <a:pt x="332" y="373"/>
                    </a:lnTo>
                    <a:lnTo>
                      <a:pt x="315" y="373"/>
                    </a:lnTo>
                    <a:lnTo>
                      <a:pt x="297" y="373"/>
                    </a:lnTo>
                    <a:lnTo>
                      <a:pt x="280" y="373"/>
                    </a:lnTo>
                    <a:lnTo>
                      <a:pt x="271" y="373"/>
                    </a:lnTo>
                    <a:lnTo>
                      <a:pt x="253" y="373"/>
                    </a:lnTo>
                    <a:lnTo>
                      <a:pt x="236" y="363"/>
                    </a:lnTo>
                    <a:lnTo>
                      <a:pt x="218" y="363"/>
                    </a:lnTo>
                    <a:lnTo>
                      <a:pt x="210" y="363"/>
                    </a:lnTo>
                    <a:lnTo>
                      <a:pt x="192" y="363"/>
                    </a:lnTo>
                    <a:lnTo>
                      <a:pt x="183" y="353"/>
                    </a:lnTo>
                    <a:lnTo>
                      <a:pt x="166" y="353"/>
                    </a:lnTo>
                    <a:lnTo>
                      <a:pt x="149" y="343"/>
                    </a:lnTo>
                    <a:lnTo>
                      <a:pt x="140" y="343"/>
                    </a:lnTo>
                    <a:lnTo>
                      <a:pt x="131" y="333"/>
                    </a:lnTo>
                    <a:lnTo>
                      <a:pt x="114" y="333"/>
                    </a:lnTo>
                    <a:lnTo>
                      <a:pt x="105" y="324"/>
                    </a:lnTo>
                    <a:lnTo>
                      <a:pt x="96" y="314"/>
                    </a:lnTo>
                    <a:lnTo>
                      <a:pt x="87" y="314"/>
                    </a:lnTo>
                    <a:lnTo>
                      <a:pt x="70" y="304"/>
                    </a:lnTo>
                    <a:lnTo>
                      <a:pt x="61" y="294"/>
                    </a:lnTo>
                    <a:lnTo>
                      <a:pt x="52" y="294"/>
                    </a:lnTo>
                    <a:lnTo>
                      <a:pt x="44" y="284"/>
                    </a:lnTo>
                    <a:lnTo>
                      <a:pt x="44" y="275"/>
                    </a:lnTo>
                    <a:lnTo>
                      <a:pt x="35" y="265"/>
                    </a:lnTo>
                    <a:lnTo>
                      <a:pt x="26" y="255"/>
                    </a:lnTo>
                    <a:lnTo>
                      <a:pt x="17" y="245"/>
                    </a:lnTo>
                    <a:lnTo>
                      <a:pt x="17" y="245"/>
                    </a:lnTo>
                    <a:lnTo>
                      <a:pt x="9" y="235"/>
                    </a:lnTo>
                    <a:lnTo>
                      <a:pt x="9" y="225"/>
                    </a:lnTo>
                    <a:lnTo>
                      <a:pt x="9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0" y="186"/>
                    </a:lnTo>
                    <a:lnTo>
                      <a:pt x="0" y="176"/>
                    </a:lnTo>
                    <a:lnTo>
                      <a:pt x="0" y="167"/>
                    </a:lnTo>
                    <a:lnTo>
                      <a:pt x="9" y="157"/>
                    </a:lnTo>
                    <a:lnTo>
                      <a:pt x="9" y="147"/>
                    </a:lnTo>
                    <a:lnTo>
                      <a:pt x="9" y="137"/>
                    </a:lnTo>
                    <a:lnTo>
                      <a:pt x="17" y="127"/>
                    </a:lnTo>
                    <a:lnTo>
                      <a:pt x="17" y="118"/>
                    </a:lnTo>
                    <a:lnTo>
                      <a:pt x="26" y="108"/>
                    </a:lnTo>
                    <a:lnTo>
                      <a:pt x="35" y="108"/>
                    </a:lnTo>
                    <a:lnTo>
                      <a:pt x="44" y="98"/>
                    </a:lnTo>
                    <a:lnTo>
                      <a:pt x="44" y="88"/>
                    </a:lnTo>
                    <a:lnTo>
                      <a:pt x="52" y="78"/>
                    </a:lnTo>
                    <a:lnTo>
                      <a:pt x="61" y="69"/>
                    </a:lnTo>
                    <a:lnTo>
                      <a:pt x="70" y="69"/>
                    </a:lnTo>
                    <a:lnTo>
                      <a:pt x="87" y="59"/>
                    </a:lnTo>
                    <a:lnTo>
                      <a:pt x="96" y="49"/>
                    </a:lnTo>
                    <a:lnTo>
                      <a:pt x="105" y="49"/>
                    </a:lnTo>
                    <a:lnTo>
                      <a:pt x="114" y="39"/>
                    </a:lnTo>
                    <a:lnTo>
                      <a:pt x="131" y="39"/>
                    </a:lnTo>
                    <a:lnTo>
                      <a:pt x="140" y="29"/>
                    </a:lnTo>
                    <a:lnTo>
                      <a:pt x="149" y="19"/>
                    </a:lnTo>
                    <a:lnTo>
                      <a:pt x="166" y="19"/>
                    </a:lnTo>
                    <a:lnTo>
                      <a:pt x="183" y="19"/>
                    </a:lnTo>
                    <a:lnTo>
                      <a:pt x="192" y="10"/>
                    </a:lnTo>
                    <a:lnTo>
                      <a:pt x="210" y="10"/>
                    </a:lnTo>
                    <a:lnTo>
                      <a:pt x="218" y="10"/>
                    </a:lnTo>
                    <a:lnTo>
                      <a:pt x="236" y="0"/>
                    </a:lnTo>
                    <a:lnTo>
                      <a:pt x="253" y="0"/>
                    </a:lnTo>
                    <a:lnTo>
                      <a:pt x="271" y="0"/>
                    </a:lnTo>
                    <a:lnTo>
                      <a:pt x="280" y="0"/>
                    </a:lnTo>
                    <a:lnTo>
                      <a:pt x="297" y="0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3" name="Shape 451"/>
              <p:cNvSpPr/>
              <p:nvPr/>
            </p:nvSpPr>
            <p:spPr>
              <a:xfrm>
                <a:off x="6045200" y="4772025"/>
                <a:ext cx="1111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70" h="30" extrusionOk="0">
                    <a:moveTo>
                      <a:pt x="0" y="0"/>
                    </a:move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7" y="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53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70" y="30"/>
                    </a:lnTo>
                    <a:lnTo>
                      <a:pt x="70" y="30"/>
                    </a:lnTo>
                    <a:lnTo>
                      <a:pt x="70" y="3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4" name="Shape 452"/>
              <p:cNvSpPr/>
              <p:nvPr/>
            </p:nvSpPr>
            <p:spPr>
              <a:xfrm>
                <a:off x="6253162" y="4881562"/>
                <a:ext cx="69850" cy="125412"/>
              </a:xfrm>
              <a:custGeom>
                <a:avLst/>
                <a:gdLst/>
                <a:ahLst/>
                <a:cxnLst/>
                <a:rect l="0" t="0" r="0" b="0"/>
                <a:pathLst>
                  <a:path w="44" h="79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7" y="30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7" y="49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44" y="69"/>
                    </a:lnTo>
                    <a:lnTo>
                      <a:pt x="44" y="79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5" name="Shape 453"/>
              <p:cNvSpPr/>
              <p:nvPr/>
            </p:nvSpPr>
            <p:spPr>
              <a:xfrm>
                <a:off x="6211887" y="5130800"/>
                <a:ext cx="84136" cy="93661"/>
              </a:xfrm>
              <a:custGeom>
                <a:avLst/>
                <a:gdLst/>
                <a:ahLst/>
                <a:cxnLst/>
                <a:rect l="0" t="0" r="0" b="0"/>
                <a:pathLst>
                  <a:path w="53" h="59" extrusionOk="0">
                    <a:moveTo>
                      <a:pt x="53" y="0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20"/>
                    </a:lnTo>
                    <a:lnTo>
                      <a:pt x="44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26" y="39"/>
                    </a:lnTo>
                    <a:lnTo>
                      <a:pt x="26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8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0" y="49"/>
                    </a:lnTo>
                    <a:lnTo>
                      <a:pt x="0" y="59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6" name="Shape 454"/>
              <p:cNvSpPr/>
              <p:nvPr/>
            </p:nvSpPr>
            <p:spPr>
              <a:xfrm>
                <a:off x="6003925" y="5270500"/>
                <a:ext cx="1111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70" h="30" extrusionOk="0">
                    <a:moveTo>
                      <a:pt x="70" y="0"/>
                    </a:moveTo>
                    <a:lnTo>
                      <a:pt x="70" y="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44" y="10"/>
                    </a:lnTo>
                    <a:lnTo>
                      <a:pt x="44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9" y="2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0" y="30"/>
                    </a:lnTo>
                    <a:lnTo>
                      <a:pt x="0" y="3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7" name="Shape 455"/>
              <p:cNvSpPr/>
              <p:nvPr/>
            </p:nvSpPr>
            <p:spPr>
              <a:xfrm>
                <a:off x="5546725" y="5286375"/>
                <a:ext cx="111125" cy="31750"/>
              </a:xfrm>
              <a:custGeom>
                <a:avLst/>
                <a:gdLst/>
                <a:ahLst/>
                <a:cxnLst/>
                <a:rect l="0" t="0" r="0" b="0"/>
                <a:pathLst>
                  <a:path w="70" h="20" extrusionOk="0">
                    <a:moveTo>
                      <a:pt x="70" y="20"/>
                    </a:moveTo>
                    <a:lnTo>
                      <a:pt x="70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2" y="10"/>
                    </a:lnTo>
                    <a:lnTo>
                      <a:pt x="43" y="10"/>
                    </a:lnTo>
                    <a:lnTo>
                      <a:pt x="43" y="10"/>
                    </a:lnTo>
                    <a:lnTo>
                      <a:pt x="43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17" y="10"/>
                    </a:lnTo>
                    <a:lnTo>
                      <a:pt x="17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8" name="Shape 456"/>
              <p:cNvSpPr/>
              <p:nvPr/>
            </p:nvSpPr>
            <p:spPr>
              <a:xfrm>
                <a:off x="5351462" y="5146675"/>
                <a:ext cx="98425" cy="77786"/>
              </a:xfrm>
              <a:custGeom>
                <a:avLst/>
                <a:gdLst/>
                <a:ahLst/>
                <a:cxnLst/>
                <a:rect l="0" t="0" r="0" b="0"/>
                <a:pathLst>
                  <a:path w="62" h="49" extrusionOk="0">
                    <a:moveTo>
                      <a:pt x="62" y="49"/>
                    </a:moveTo>
                    <a:lnTo>
                      <a:pt x="53" y="49"/>
                    </a:lnTo>
                    <a:lnTo>
                      <a:pt x="53" y="49"/>
                    </a:lnTo>
                    <a:lnTo>
                      <a:pt x="53" y="49"/>
                    </a:lnTo>
                    <a:lnTo>
                      <a:pt x="53" y="39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35" y="39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27" y="29"/>
                    </a:lnTo>
                    <a:lnTo>
                      <a:pt x="27" y="2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19" name="Shape 457"/>
              <p:cNvSpPr/>
              <p:nvPr/>
            </p:nvSpPr>
            <p:spPr>
              <a:xfrm>
                <a:off x="5324475" y="4897437"/>
                <a:ext cx="55561" cy="109536"/>
              </a:xfrm>
              <a:custGeom>
                <a:avLst/>
                <a:gdLst/>
                <a:ahLst/>
                <a:cxnLst/>
                <a:rect l="0" t="0" r="0" b="0"/>
                <a:pathLst>
                  <a:path w="35" h="69" extrusionOk="0">
                    <a:moveTo>
                      <a:pt x="0" y="69"/>
                    </a:moveTo>
                    <a:lnTo>
                      <a:pt x="0" y="69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9" y="39"/>
                    </a:lnTo>
                    <a:lnTo>
                      <a:pt x="17" y="3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0" name="Shape 458"/>
              <p:cNvSpPr/>
              <p:nvPr/>
            </p:nvSpPr>
            <p:spPr>
              <a:xfrm>
                <a:off x="5476875" y="4772025"/>
                <a:ext cx="111125" cy="47625"/>
              </a:xfrm>
              <a:custGeom>
                <a:avLst/>
                <a:gdLst/>
                <a:ahLst/>
                <a:cxnLst/>
                <a:rect l="0" t="0" r="0" b="0"/>
                <a:pathLst>
                  <a:path w="70" h="30" extrusionOk="0">
                    <a:moveTo>
                      <a:pt x="0" y="30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35" y="2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44" y="10"/>
                    </a:lnTo>
                    <a:lnTo>
                      <a:pt x="53" y="10"/>
                    </a:lnTo>
                    <a:lnTo>
                      <a:pt x="53" y="10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70" y="0"/>
                    </a:lnTo>
                  </a:path>
                </a:pathLst>
              </a:custGeom>
              <a:noFill/>
              <a:ln w="9525" cap="rnd">
                <a:solidFill>
                  <a:srgbClr val="25221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21" name="Shape 459"/>
              <p:cNvSpPr/>
              <p:nvPr/>
            </p:nvSpPr>
            <p:spPr>
              <a:xfrm>
                <a:off x="4599682" y="5401428"/>
                <a:ext cx="2520280" cy="56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x-none" sz="15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Realización de </a:t>
                </a:r>
                <a:r>
                  <a:rPr lang="x-none" sz="1500" b="0" i="0" u="none" strike="noStrike" cap="none" baseline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Caso</a:t>
                </a:r>
                <a:r>
                  <a:rPr lang="es-PE" sz="1500" b="0" i="0" u="none" strike="noStrike" cap="none" baseline="0" dirty="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x-none" sz="150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 Uso </a:t>
                </a:r>
                <a:r>
                  <a:rPr lang="x-none" sz="150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 </a:t>
                </a:r>
                <a:r>
                  <a:rPr lang="x-none" sz="1500" smtClea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Análisis</a:t>
                </a:r>
                <a:endParaRPr lang="x-none" sz="15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" name="Shape 461"/>
            <p:cNvCxnSpPr/>
            <p:nvPr/>
          </p:nvCxnSpPr>
          <p:spPr>
            <a:xfrm>
              <a:off x="6553200" y="4038600"/>
              <a:ext cx="0" cy="1219199"/>
            </a:xfrm>
            <a:prstGeom prst="straightConnector1">
              <a:avLst/>
            </a:prstGeom>
            <a:noFill/>
            <a:ln w="12700" cap="rnd">
              <a:solidFill>
                <a:schemeClr val="dk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1" name="Shape 462"/>
            <p:cNvSpPr/>
            <p:nvPr/>
          </p:nvSpPr>
          <p:spPr>
            <a:xfrm>
              <a:off x="6769075" y="4455403"/>
              <a:ext cx="1492250" cy="3730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pPr marL="0" marR="0" lvl="0" indent="0" algn="ctr" rtl="0">
                <a:buSzPct val="25000"/>
                <a:buFont typeface="Arial"/>
                <a:buNone/>
              </a:pPr>
              <a:r>
                <a:rPr lang="x-none" sz="18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Participante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Diag. de </a:t>
            </a:r>
            <a:r>
              <a:rPr lang="es-ES" dirty="0" smtClean="0"/>
              <a:t>Secuencia (Análisis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2226" name="Picture 2" descr="http://www.juntadeandalucia.es/servicios/madeja/sites/default/files/imagecache/wysiwyg_imageupload_lightbox_preset/wysiwyg_imageupload/10/MadejaIR-DiagramaSecuencia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268760"/>
            <a:ext cx="6048672" cy="4794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</a:t>
            </a:r>
            <a:r>
              <a:rPr lang="es-ES" dirty="0" smtClean="0"/>
              <a:t>de </a:t>
            </a:r>
            <a:r>
              <a:rPr lang="es-ES" dirty="0" smtClean="0"/>
              <a:t>Clases (</a:t>
            </a:r>
            <a:r>
              <a:rPr lang="es-ES" dirty="0" smtClean="0"/>
              <a:t>Análisis)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hape 478"/>
          <p:cNvSpPr/>
          <p:nvPr/>
        </p:nvSpPr>
        <p:spPr>
          <a:xfrm>
            <a:off x="611560" y="1268760"/>
            <a:ext cx="8080374" cy="488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Diag. de </a:t>
            </a:r>
            <a:r>
              <a:rPr lang="es-ES" dirty="0" smtClean="0"/>
              <a:t>Interacción (</a:t>
            </a:r>
            <a:r>
              <a:rPr lang="es-ES" dirty="0" smtClean="0"/>
              <a:t>Análisis)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hape 486"/>
          <p:cNvSpPr/>
          <p:nvPr/>
        </p:nvSpPr>
        <p:spPr>
          <a:xfrm>
            <a:off x="179512" y="1124744"/>
            <a:ext cx="8783959" cy="5316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en </a:t>
            </a:r>
            <a:r>
              <a:rPr lang="es-ES" dirty="0" smtClean="0"/>
              <a:t>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bloque de construcción básico de UML es un “Diagrama”</a:t>
            </a:r>
          </a:p>
          <a:p>
            <a:endParaRPr lang="es-ES" dirty="0"/>
          </a:p>
        </p:txBody>
      </p:sp>
      <p:pic>
        <p:nvPicPr>
          <p:cNvPr id="6" name="Picture 4" descr="10-9-2009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565400"/>
            <a:ext cx="691356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11188" y="5445125"/>
            <a:ext cx="1368425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Título"/>
          <p:cNvSpPr>
            <a:spLocks noGrp="1"/>
          </p:cNvSpPr>
          <p:nvPr>
            <p:ph type="title"/>
          </p:nvPr>
        </p:nvSpPr>
        <p:spPr>
          <a:xfrm>
            <a:off x="574675" y="142875"/>
            <a:ext cx="8001000" cy="785813"/>
          </a:xfrm>
        </p:spPr>
        <p:txBody>
          <a:bodyPr/>
          <a:lstStyle/>
          <a:p>
            <a:r>
              <a:rPr lang="es-PE" dirty="0" smtClean="0"/>
              <a:t>Unidad N° 4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s-ES" sz="2900" b="1" dirty="0"/>
              <a:t>LOGRO  </a:t>
            </a:r>
            <a:endParaRPr lang="es-PE" sz="2900" dirty="0"/>
          </a:p>
          <a:p>
            <a:pPr>
              <a:buNone/>
            </a:pPr>
            <a:r>
              <a:rPr lang="es-ES" sz="2900" dirty="0" smtClean="0"/>
              <a:t>	“El estudiante al finalizar la unidad es capaz de diseñar transacciones y escenarios utilizando diagramas de secuencia como herramientas de soporte para el diseño y elaborar pruebas unitarias para efectuar la validación de los elementos mencionados.”</a:t>
            </a:r>
          </a:p>
          <a:p>
            <a:pPr marL="400050" lvl="1" indent="0">
              <a:lnSpc>
                <a:spcPct val="110000"/>
              </a:lnSpc>
              <a:buFontTx/>
              <a:buNone/>
              <a:defRPr/>
            </a:pPr>
            <a:endParaRPr lang="es-PE" sz="2900" dirty="0"/>
          </a:p>
          <a:p>
            <a:pPr>
              <a:lnSpc>
                <a:spcPct val="110000"/>
              </a:lnSpc>
              <a:defRPr/>
            </a:pPr>
            <a:r>
              <a:rPr lang="es-ES" sz="2900" b="1" dirty="0" smtClean="0"/>
              <a:t>TEMARIO</a:t>
            </a:r>
            <a:endParaRPr lang="es-PE" sz="2900" dirty="0"/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Realizaciones de los Casos de Usos: Diagramas de Secuencias y Comunicación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Diseño de escenarios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Diseño de transacciones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Patrones de interacción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Pruebas unitarias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Desarrollo</a:t>
            </a:r>
          </a:p>
          <a:p>
            <a:pPr lvl="1">
              <a:lnSpc>
                <a:spcPct val="110000"/>
              </a:lnSpc>
              <a:defRPr/>
            </a:pPr>
            <a:r>
              <a:rPr lang="es-ES" sz="2900" dirty="0" smtClean="0"/>
              <a:t>guiado por las pruebas (TDD)</a:t>
            </a:r>
          </a:p>
          <a:p>
            <a:pPr lvl="1">
              <a:lnSpc>
                <a:spcPct val="110000"/>
              </a:lnSpc>
              <a:buNone/>
              <a:defRPr/>
            </a:pPr>
            <a:endParaRPr lang="es-ES" sz="2900" dirty="0" smtClean="0"/>
          </a:p>
          <a:p>
            <a:pPr>
              <a:lnSpc>
                <a:spcPct val="110000"/>
              </a:lnSpc>
              <a:defRPr/>
            </a:pPr>
            <a:r>
              <a:rPr lang="es-ES" sz="2900" b="1" dirty="0" smtClean="0"/>
              <a:t>HORA(S</a:t>
            </a:r>
            <a:r>
              <a:rPr lang="es-ES" sz="2900" b="1" dirty="0"/>
              <a:t>) / SEMANA(S)</a:t>
            </a:r>
            <a:endParaRPr lang="es-PE" sz="2900" dirty="0"/>
          </a:p>
          <a:p>
            <a:pPr lvl="1">
              <a:lnSpc>
                <a:spcPct val="110000"/>
              </a:lnSpc>
              <a:buFontTx/>
              <a:buChar char="—"/>
              <a:defRPr/>
            </a:pPr>
            <a:r>
              <a:rPr lang="es-ES" sz="2900" dirty="0" smtClean="0"/>
              <a:t>28 horas / Semana 10, 11. 12 y 13</a:t>
            </a:r>
            <a:endParaRPr lang="es-PE" sz="2900" dirty="0" smtClean="0"/>
          </a:p>
          <a:p>
            <a:pPr>
              <a:lnSpc>
                <a:spcPct val="110000"/>
              </a:lnSpc>
              <a:defRPr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diagramas de secuencia ilustran la interacción entre objetos y el orden secuencial en el que ocurren dichas interacciones, es decir como se comunican los objetos entre </a:t>
            </a:r>
            <a:r>
              <a:rPr lang="es-ES" dirty="0" smtClean="0"/>
              <a:t>sí a través del tiempo.</a:t>
            </a:r>
            <a:endParaRPr lang="es-ES" dirty="0" smtClean="0"/>
          </a:p>
          <a:p>
            <a:r>
              <a:rPr lang="es-ES" dirty="0" smtClean="0"/>
              <a:t>Los objetos se comunican mediante </a:t>
            </a:r>
            <a:r>
              <a:rPr lang="es-ES" dirty="0" smtClean="0"/>
              <a:t>interfaces, </a:t>
            </a:r>
            <a:r>
              <a:rPr lang="es-ES" dirty="0" smtClean="0"/>
              <a:t>para poder invocar a un operación.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Secuencia – Interacciones y 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un sistema orientado a objetos son estos últimos los que deben controlar a los datos, moverlos, responder preguntas, etc.  Estos trabajan juntos comunicándose y/o interactuando con otros.</a:t>
            </a:r>
          </a:p>
          <a:p>
            <a:r>
              <a:rPr lang="es-ES" dirty="0" smtClean="0"/>
              <a:t>Los diagramas de secuencias se modelan a nivel de objetos y utilizan tres elementos fundamentales: objetos, </a:t>
            </a:r>
            <a:r>
              <a:rPr lang="es-ES" dirty="0" smtClean="0"/>
              <a:t>mensajes </a:t>
            </a:r>
            <a:r>
              <a:rPr lang="es-ES" dirty="0" smtClean="0"/>
              <a:t>y líneas de vida de los objetos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diagramas de secuencia ponen especial énfasis en el orden y el momento en que se envían los mensajes a los objetos.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– Interacciones y Objetos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los Casos de Uso se modelan las características del sistema y se desarrollan escenarios.</a:t>
            </a:r>
          </a:p>
          <a:p>
            <a:r>
              <a:rPr lang="es-ES" dirty="0" smtClean="0"/>
              <a:t>El diagrama de secuencias proporciona un camino a partir de los escenarios para describir las operaciones en una forma más detallada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utilizan con frecuencia para validar los casos de uso; es decir, documentan el diseño desde el punto de vista de los casos de </a:t>
            </a:r>
            <a:r>
              <a:rPr lang="es-ES" dirty="0" smtClean="0"/>
              <a:t>uso.</a:t>
            </a:r>
          </a:p>
          <a:p>
            <a:r>
              <a:rPr lang="es-ES" dirty="0" smtClean="0"/>
              <a:t>Es </a:t>
            </a:r>
            <a:r>
              <a:rPr lang="es-ES" dirty="0" smtClean="0"/>
              <a:t>imposible representar en un solo diagrama de secuencia todas las secuencias posibles del sistema, por ello se escoge un punto de partida.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Secuencia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primera utilización de los diagramas de secuencia corresponde a la documentación de los casos de uso, se concentra en la descripción de la </a:t>
            </a:r>
            <a:r>
              <a:rPr lang="es-ES" dirty="0" smtClean="0"/>
              <a:t>interacción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smtClean="0"/>
              <a:t>segunda utilización corresponde a un uso más informático y permite la representación precisa de las interacciones entre objetos.</a:t>
            </a:r>
          </a:p>
          <a:p>
            <a:r>
              <a:rPr lang="es-ES" dirty="0" smtClean="0"/>
              <a:t>Por lo tanto puede mostrar:</a:t>
            </a:r>
          </a:p>
          <a:p>
            <a:pPr lvl="1"/>
            <a:r>
              <a:rPr lang="es-ES" dirty="0" smtClean="0"/>
              <a:t>Escenario </a:t>
            </a:r>
            <a:r>
              <a:rPr lang="es-ES" dirty="0" smtClean="0"/>
              <a:t>como la historia individual de la transacción que detalla los casos de uso, aclarándolos al nivel de mensajes de los objetos existentes, como también</a:t>
            </a:r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uso de los mensajes de las clases diseñadas en el contexto de una operación.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diagrama de secuencia representa una interacción como un gráfico bidimensional.</a:t>
            </a:r>
          </a:p>
          <a:p>
            <a:pPr lvl="1"/>
            <a:r>
              <a:rPr lang="es-ES" b="1" dirty="0" smtClean="0"/>
              <a:t>La </a:t>
            </a:r>
            <a:r>
              <a:rPr lang="es-ES" b="1" dirty="0" smtClean="0"/>
              <a:t>dimensión vertical: </a:t>
            </a:r>
            <a:r>
              <a:rPr lang="es-ES" dirty="0" smtClean="0"/>
              <a:t>es el eje del tiempo</a:t>
            </a:r>
          </a:p>
          <a:p>
            <a:pPr lvl="1"/>
            <a:r>
              <a:rPr lang="es-ES" b="1" dirty="0" smtClean="0"/>
              <a:t>La </a:t>
            </a:r>
            <a:r>
              <a:rPr lang="es-ES" b="1" dirty="0" smtClean="0"/>
              <a:t>dimensión </a:t>
            </a:r>
            <a:r>
              <a:rPr lang="es-ES" b="1" dirty="0" smtClean="0"/>
              <a:t>horizontal: </a:t>
            </a:r>
            <a:r>
              <a:rPr lang="es-ES" dirty="0" smtClean="0"/>
              <a:t>muestra los roles de clasificador que representan objetos individuales en la colaboración </a:t>
            </a: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355976" y="4005064"/>
            <a:ext cx="432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 rol de clasificador: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 smtClean="0">
                <a:latin typeface="+mn-lt"/>
              </a:rPr>
              <a:t>Es </a:t>
            </a:r>
            <a:r>
              <a:rPr lang="es-ES_tradnl" dirty="0" smtClean="0">
                <a:latin typeface="+mn-lt"/>
              </a:rPr>
              <a:t>la descripción de un objeto que desempeña un determinado papel dentro de una interacción, distinto de los otros objetos de la misma clase.</a:t>
            </a:r>
            <a:endParaRPr lang="es-ES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Secuencia - Mensaje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mensaje denota el hecho de </a:t>
            </a:r>
            <a:r>
              <a:rPr lang="es-ES" dirty="0" smtClean="0"/>
              <a:t>aportar información </a:t>
            </a:r>
            <a:r>
              <a:rPr lang="es-ES" dirty="0" smtClean="0"/>
              <a:t>de un objeto (u otra instancia) a otro.</a:t>
            </a:r>
          </a:p>
          <a:p>
            <a:r>
              <a:rPr lang="es-ES" dirty="0" smtClean="0"/>
              <a:t>Puede ser una señal o llamadas a una operación.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notación para UML del envío de </a:t>
            </a:r>
            <a:r>
              <a:rPr lang="es-ES" dirty="0" smtClean="0"/>
              <a:t>mensajes entre </a:t>
            </a:r>
            <a:r>
              <a:rPr lang="es-ES" dirty="0" smtClean="0"/>
              <a:t>objetos es con una flecha dirigida, desde el objeto que emite el mensaje hacia el objeto que lo ejecuta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- Mensaje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el diagrama de secuencia corresponde a la documentación de los </a:t>
            </a:r>
            <a:r>
              <a:rPr lang="es-ES" b="1" dirty="0" smtClean="0"/>
              <a:t>casos de uso</a:t>
            </a:r>
            <a:r>
              <a:rPr lang="es-ES" dirty="0" smtClean="0"/>
              <a:t> se concentra en la descripción de la interacción, a menudo en términos próximos al usuario y sin entrar en detalles de sincronización.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indicación que acompaña a las flechas corresponde entonces, a eventos que ocurren en el ámbito de la aplicación.</a:t>
            </a:r>
          </a:p>
          <a:p>
            <a:r>
              <a:rPr lang="es-ES" dirty="0" smtClean="0"/>
              <a:t>En </a:t>
            </a:r>
            <a:r>
              <a:rPr lang="es-ES" dirty="0" smtClean="0"/>
              <a:t>este estadio del </a:t>
            </a:r>
            <a:r>
              <a:rPr lang="es-ES" dirty="0" smtClean="0"/>
              <a:t>modelado</a:t>
            </a:r>
            <a:r>
              <a:rPr lang="es-ES" dirty="0" smtClean="0"/>
              <a:t>, las flechas no corresponden aún a envíos de mensajes en el sentido de lenguajes de programación, y la distinción entre flujos de control y flujos de datos generalmente no se </a:t>
            </a:r>
            <a:r>
              <a:rPr lang="es-ES" dirty="0" smtClean="0"/>
              <a:t>opera.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- Mensaje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el diagrama de secuencia corresponde a un uso más informático, permite la representación precisa de las interacciones entre objetos.</a:t>
            </a:r>
          </a:p>
          <a:p>
            <a:r>
              <a:rPr lang="es-ES" dirty="0" smtClean="0"/>
              <a:t>En </a:t>
            </a:r>
            <a:r>
              <a:rPr lang="es-ES" dirty="0" smtClean="0"/>
              <a:t>este caso el concepto de mensaje unifica todas las formas de comunicación entre objetos, en particular la llamada de procedimiento, el evento discreto, la señal entre flujos de ejecución o la interrupción de hardware.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- Mensaje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está implementado  el comportamiento</a:t>
            </a:r>
            <a:r>
              <a:rPr lang="es-ES" dirty="0" smtClean="0"/>
              <a:t>, cada </a:t>
            </a:r>
            <a:r>
              <a:rPr lang="es-ES" dirty="0" smtClean="0"/>
              <a:t>mensaje en un diagrama de </a:t>
            </a:r>
            <a:r>
              <a:rPr lang="es-ES" dirty="0" smtClean="0"/>
              <a:t>secuencia corresponde </a:t>
            </a:r>
            <a:r>
              <a:rPr lang="es-ES" dirty="0" smtClean="0"/>
              <a:t>a:</a:t>
            </a:r>
          </a:p>
          <a:p>
            <a:pPr lvl="1"/>
            <a:r>
              <a:rPr lang="es-ES" dirty="0" smtClean="0"/>
              <a:t>Una </a:t>
            </a:r>
            <a:r>
              <a:rPr lang="es-ES" dirty="0" smtClean="0"/>
              <a:t>operación en una clase,</a:t>
            </a:r>
          </a:p>
          <a:p>
            <a:pPr lvl="1"/>
            <a:r>
              <a:rPr lang="es-ES" dirty="0" smtClean="0"/>
              <a:t>A un evento </a:t>
            </a:r>
            <a:r>
              <a:rPr lang="es-ES" dirty="0" smtClean="0"/>
              <a:t>disparador</a:t>
            </a:r>
            <a:endParaRPr lang="es-ES" dirty="0" smtClean="0"/>
          </a:p>
          <a:p>
            <a:pPr lvl="1"/>
            <a:r>
              <a:rPr lang="es-ES" dirty="0" smtClean="0"/>
              <a:t>A una transición en una máquina de estados.</a:t>
            </a:r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5202" y="3284984"/>
            <a:ext cx="4455326" cy="288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- </a:t>
            </a:r>
            <a:r>
              <a:rPr lang="es-ES" dirty="0" smtClean="0"/>
              <a:t>Activación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 smtClean="0"/>
              <a:t>la ejecución de un procedimiento, incluyendo el tiempo que espera a los procedimientos anidados para ejecutarse.</a:t>
            </a:r>
          </a:p>
          <a:p>
            <a:r>
              <a:rPr lang="es-ES" dirty="0" smtClean="0"/>
              <a:t>Muestra </a:t>
            </a:r>
            <a:r>
              <a:rPr lang="es-ES" dirty="0" smtClean="0"/>
              <a:t>el periodo de tiempo en el cual el objeto se encuentra desarrollando alguna operación, bien sea por sí mismo o por medio de delegación a alguno de sus atributos.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denota como un rectángulo delgado sobre la línea de vida del objeto.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Sesión 10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8" name="Picture 4" descr="http://www.eldiario.net/noticias/2012/2012_05/nt120507/f_2012-05-07_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628800"/>
            <a:ext cx="3456384" cy="4124482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3581141" y="2564904"/>
            <a:ext cx="979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10</a:t>
            </a:r>
            <a:endParaRPr lang="es-E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- Activación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diagrama siguiente muestra el caso de un objeto A que activa otro objeto B.</a:t>
            </a:r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04864"/>
            <a:ext cx="4766524" cy="375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 bwMode="auto">
          <a:xfrm flipV="1">
            <a:off x="1475656" y="4509120"/>
            <a:ext cx="1728192" cy="57606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7 Conector recto de flecha"/>
          <p:cNvCxnSpPr/>
          <p:nvPr/>
        </p:nvCxnSpPr>
        <p:spPr bwMode="auto">
          <a:xfrm flipH="1" flipV="1">
            <a:off x="6588224" y="4149080"/>
            <a:ext cx="1728192" cy="43204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</a:t>
            </a:r>
            <a:r>
              <a:rPr lang="es-ES" dirty="0" smtClean="0"/>
              <a:t>– Flujos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envíos síncronos (flujos de control plano)</a:t>
            </a:r>
          </a:p>
          <a:p>
            <a:pPr lvl="1"/>
            <a:r>
              <a:rPr lang="es-ES" sz="1800" dirty="0" smtClean="0"/>
              <a:t>Muestran </a:t>
            </a:r>
            <a:r>
              <a:rPr lang="es-ES" sz="1800" dirty="0" smtClean="0"/>
              <a:t>la progresión al próximo paso de la secuencia.</a:t>
            </a:r>
          </a:p>
          <a:p>
            <a:pPr lvl="1"/>
            <a:r>
              <a:rPr lang="es-ES" sz="1800" dirty="0" smtClean="0"/>
              <a:t>Son </a:t>
            </a:r>
            <a:r>
              <a:rPr lang="es-ES" sz="1800" dirty="0" smtClean="0"/>
              <a:t>envíos secuenciales, en los que el emisor está bloqueado y espera que el receptor haya terminado de tratar el </a:t>
            </a:r>
            <a:r>
              <a:rPr lang="es-ES" sz="1800" dirty="0" smtClean="0"/>
              <a:t>mensaje.</a:t>
            </a:r>
          </a:p>
          <a:p>
            <a:r>
              <a:rPr lang="es-ES" dirty="0" smtClean="0"/>
              <a:t>Los envíos asíncronos</a:t>
            </a:r>
            <a:endParaRPr lang="es-ES" dirty="0" smtClean="0"/>
          </a:p>
          <a:p>
            <a:pPr lvl="1"/>
            <a:r>
              <a:rPr lang="es-ES" sz="1800" dirty="0" smtClean="0"/>
              <a:t>En los que el emisor no está bloqueado y puede continuar su ejecución.</a:t>
            </a:r>
            <a:endParaRPr lang="es-E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933056"/>
            <a:ext cx="421481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</a:t>
            </a:r>
            <a:r>
              <a:rPr lang="es-ES" dirty="0" smtClean="0"/>
              <a:t>– Flujos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Llamada a procedimiento u </a:t>
            </a:r>
            <a:r>
              <a:rPr lang="es-ES" dirty="0" smtClean="0"/>
              <a:t>flujo </a:t>
            </a:r>
            <a:r>
              <a:rPr lang="es-ES" dirty="0" smtClean="0"/>
              <a:t>de control anidado</a:t>
            </a:r>
          </a:p>
          <a:p>
            <a:pPr lvl="1"/>
            <a:r>
              <a:rPr lang="es-ES" dirty="0" smtClean="0"/>
              <a:t>La secuencia anidada completa debe finalizar antes de reanudar la secuencia de nivel externo.</a:t>
            </a:r>
          </a:p>
          <a:p>
            <a:pPr lvl="1"/>
            <a:r>
              <a:rPr lang="es-ES" dirty="0" smtClean="0"/>
              <a:t>Se </a:t>
            </a:r>
            <a:r>
              <a:rPr lang="es-ES" dirty="0" smtClean="0"/>
              <a:t>puede emplear en llamadas normales a procedimiento.</a:t>
            </a:r>
          </a:p>
          <a:p>
            <a:pPr lvl="1"/>
            <a:r>
              <a:rPr lang="es-ES" dirty="0" smtClean="0"/>
              <a:t>También </a:t>
            </a:r>
            <a:r>
              <a:rPr lang="es-ES" dirty="0" smtClean="0"/>
              <a:t>se puede usar con objetos activos</a:t>
            </a:r>
            <a:br>
              <a:rPr lang="es-ES" dirty="0" smtClean="0"/>
            </a:br>
            <a:r>
              <a:rPr lang="es-ES" dirty="0" smtClean="0"/>
              <a:t>concurrentemente cuando uno de ellos envía una señal y espera a que finalice una secuencia de comportamiento anidada.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293096"/>
            <a:ext cx="3731121" cy="224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115616" y="4869160"/>
            <a:ext cx="345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+mn-lt"/>
              </a:rPr>
              <a:t>La flecha de retorno puede suprimirse, por cuanto queda implícita al final de la activación</a:t>
            </a:r>
            <a:endParaRPr lang="es-ES" sz="16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– Flujos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objeto puede enviarse un mensaje a si mismo, o sea un mensaje reflexivo que se representa de la siguiente forma:</a:t>
            </a:r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492896"/>
            <a:ext cx="1733632" cy="315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– Flujos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Ocurre una llamada recursiva cuando el control vuelve a entrar en una operación en un objeto, pero la segunda llamada es una activación separada de la primera.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564904"/>
            <a:ext cx="1842464" cy="321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Secuencia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La </a:t>
            </a:r>
            <a:r>
              <a:rPr lang="es-ES" sz="1800" b="1" dirty="0" smtClean="0"/>
              <a:t>Línea de vida </a:t>
            </a:r>
            <a:r>
              <a:rPr lang="es-ES" sz="1800" dirty="0" smtClean="0"/>
              <a:t>de un objeto se representa como una línea vertical punteada con un rectángulo de encabezado y con rectángulos a través de la línea principal que denotan la ejecución de métodos (activación</a:t>
            </a:r>
            <a:r>
              <a:rPr lang="es-ES" sz="1800" dirty="0" smtClean="0"/>
              <a:t>).</a:t>
            </a:r>
          </a:p>
          <a:p>
            <a:r>
              <a:rPr lang="es-ES" sz="1800" dirty="0" smtClean="0"/>
              <a:t>La </a:t>
            </a:r>
            <a:r>
              <a:rPr lang="es-ES" sz="1800" b="1" dirty="0" smtClean="0"/>
              <a:t>creación de objetos </a:t>
            </a:r>
            <a:r>
              <a:rPr lang="es-ES" sz="1800" dirty="0" smtClean="0"/>
              <a:t>se representa haciendo apuntar el mensaje de creación sobre un rectángulo que simboliza el objeto creado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La </a:t>
            </a:r>
            <a:r>
              <a:rPr lang="es-ES" sz="1800" b="1" dirty="0" smtClean="0"/>
              <a:t>destrucción</a:t>
            </a:r>
            <a:r>
              <a:rPr lang="es-ES" sz="1800" dirty="0" smtClean="0"/>
              <a:t> se indica por el fin de la línea de vida y por una letra x, bien a la altura del mensaje que causa la destrucción, o bien tras el último mensaje enviado por un objeto que se </a:t>
            </a:r>
            <a:r>
              <a:rPr lang="es-ES" sz="1800" dirty="0" smtClean="0"/>
              <a:t>suicida.</a:t>
            </a:r>
            <a:endParaRPr lang="es-ES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365104"/>
            <a:ext cx="3024336" cy="22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smtClean="0"/>
              <a:t>Secuencia - Estructuras </a:t>
            </a:r>
            <a:r>
              <a:rPr lang="es-ES" dirty="0" smtClean="0"/>
              <a:t>de </a:t>
            </a:r>
            <a:r>
              <a:rPr lang="es-ES" dirty="0" smtClean="0"/>
              <a:t>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formas de diagramas de secuencia reflejan indirectamente las opciones de estructura.</a:t>
            </a:r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357438"/>
            <a:ext cx="7677150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- Estructuras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La adición de pseudocódigo sobre la parte izquierda del diagrama permite la representación de bucles y bifurcaciones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383577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780928"/>
            <a:ext cx="426393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</a:t>
            </a:r>
            <a:r>
              <a:rPr lang="es-ES" dirty="0" smtClean="0"/>
              <a:t>- Ejemplo</a:t>
            </a:r>
            <a:endParaRPr lang="es-ES" dirty="0"/>
          </a:p>
        </p:txBody>
      </p:sp>
      <p:pic>
        <p:nvPicPr>
          <p:cNvPr id="2050" name="Picture 2" descr="Diagrama de Secuen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651004" cy="4841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</a:t>
            </a:r>
            <a:r>
              <a:rPr lang="es-ES" dirty="0" smtClean="0"/>
              <a:t>- Ejemplo</a:t>
            </a:r>
            <a:endParaRPr lang="es-ES" dirty="0"/>
          </a:p>
        </p:txBody>
      </p:sp>
      <p:pic>
        <p:nvPicPr>
          <p:cNvPr id="38914" name="Picture 2" descr="http://www.programacion.com/cursos_descargas/patrones/images/figure07_0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408712" cy="4454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9154" name="Picture 2" descr="http://www.tekla.com/SiteCollectionDocuments/Images/solutions-BC-engineering/AD_1-2_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7150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 </a:t>
            </a:r>
            <a:r>
              <a:rPr lang="es-ES" dirty="0" smtClean="0"/>
              <a:t>- Ejemplo</a:t>
            </a:r>
            <a:endParaRPr lang="es-ES" dirty="0"/>
          </a:p>
        </p:txBody>
      </p:sp>
      <p:pic>
        <p:nvPicPr>
          <p:cNvPr id="39938" name="Picture 2" descr="http://3.bp.blogspot.com/_wHDx9bVIpEo/SpIqtqYsptI/AAAAAAAAAAk/BC1psiaDfmg/s1600/especiale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6704" y="1268760"/>
            <a:ext cx="5475784" cy="4837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en </a:t>
            </a:r>
            <a:r>
              <a:rPr lang="es-ES" dirty="0" smtClean="0"/>
              <a:t>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bloque de construcción básico de UML es un “Diagrama”</a:t>
            </a:r>
          </a:p>
          <a:p>
            <a:endParaRPr lang="es-ES" dirty="0"/>
          </a:p>
        </p:txBody>
      </p:sp>
      <p:pic>
        <p:nvPicPr>
          <p:cNvPr id="6" name="Picture 4" descr="10-9-2009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565400"/>
            <a:ext cx="691356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555776" y="5661248"/>
            <a:ext cx="1368425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diagrama de la comunicación, antes llamado diagrama de colaboración, es un diagrama de la asociación que muestra información similar a la de los diagramas de secuencia pero su foco primario se fija en las relaciones del objeto.</a:t>
            </a:r>
          </a:p>
          <a:p>
            <a:endParaRPr lang="es-ES" dirty="0" smtClean="0"/>
          </a:p>
          <a:p>
            <a:r>
              <a:rPr lang="es-ES" dirty="0" smtClean="0"/>
              <a:t>En los diagramas de comunicación, los objetos se muestran con los conectores de la asociación entre ellos. Los mensajes se agregan a las asociaciones como flechas que señalan en la dirección del flujo del mensaje. La secuencia de mensajes se muestra con un esquema de enumeración.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</a:t>
            </a:r>
            <a:r>
              <a:rPr lang="es-ES" dirty="0" smtClean="0"/>
              <a:t>de Comunicación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1986" name="Picture 2" descr="Collaboration+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5760640" cy="4754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8130" name="Picture 2" descr="Collaboration+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768752" cy="4607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Análisis y Diseño?</a:t>
            </a:r>
            <a:endParaRPr lang="es-ES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r>
              <a:rPr lang="es-ES" dirty="0" smtClean="0"/>
              <a:t>.- es necesario una descripción del problema y de los requerimientos.</a:t>
            </a:r>
          </a:p>
          <a:p>
            <a:pPr lvl="1"/>
            <a:r>
              <a:rPr lang="es-ES" dirty="0" smtClean="0"/>
              <a:t>¿Qué problema vamos a resolver?</a:t>
            </a:r>
          </a:p>
          <a:p>
            <a:pPr lvl="1"/>
            <a:r>
              <a:rPr lang="es-ES" dirty="0" smtClean="0"/>
              <a:t>¿Qué debe hacer el sistema?</a:t>
            </a:r>
          </a:p>
          <a:p>
            <a:r>
              <a:rPr lang="es-ES" dirty="0" smtClean="0"/>
              <a:t>Diseño.- es necesario una descripción detallada  para desarrollar una aplicación que cumpla con los requerimientos y restricciones.</a:t>
            </a:r>
          </a:p>
          <a:p>
            <a:pPr lvl="1"/>
            <a:r>
              <a:rPr lang="es-ES" dirty="0" smtClean="0"/>
              <a:t>¿Cómo el sistema propuesto cumple con los requerimientos?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smtClean="0"/>
              <a:t>Análisis y </a:t>
            </a:r>
            <a:r>
              <a:rPr lang="es-ES" dirty="0" smtClean="0"/>
              <a:t>Diseño OO?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AOO enfatiza la búsqueda y descripción de objetos o conceptos del dominio del problema.</a:t>
            </a:r>
          </a:p>
          <a:p>
            <a:pPr lvl="1"/>
            <a:r>
              <a:rPr lang="es-ES" dirty="0" smtClean="0"/>
              <a:t>No olvidar =&gt; Análisis - ¿QUÉ?</a:t>
            </a:r>
          </a:p>
          <a:p>
            <a:r>
              <a:rPr lang="es-ES" dirty="0" smtClean="0"/>
              <a:t>El DOO enfatiza la definición de modelos lógicos de SW que serán finalmente implementados en un lenguaje OO. Estos conceptos también cuentan con atributos y métodos.</a:t>
            </a:r>
          </a:p>
          <a:p>
            <a:pPr lvl="1"/>
            <a:r>
              <a:rPr lang="es-ES" dirty="0" smtClean="0"/>
              <a:t>No olvidar =&gt; Diseño - ¿CÓMO?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Papel del Análisis en el ciclo de vida del 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la consistencia del modelo de análisis a lo largo de todo el ciclo de vida software.</a:t>
            </a:r>
          </a:p>
          <a:p>
            <a:r>
              <a:rPr lang="es-ES" dirty="0" smtClean="0"/>
              <a:t>Considerar este modelo como una herramienta transitoria e intermedia.</a:t>
            </a:r>
          </a:p>
          <a:p>
            <a:r>
              <a:rPr lang="es-ES" dirty="0" smtClean="0"/>
              <a:t>El proyecto usa el modelo de análisis: </a:t>
            </a:r>
          </a:p>
          <a:p>
            <a:r>
              <a:rPr lang="es-ES" dirty="0" smtClean="0"/>
              <a:t>Para </a:t>
            </a:r>
            <a:r>
              <a:rPr lang="es-ES" dirty="0" smtClean="0"/>
              <a:t>refinar los requisitos en la captura de requisitos.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Papel del Análisis en el ciclo de vida del </a:t>
            </a:r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hape 205"/>
          <p:cNvSpPr/>
          <p:nvPr/>
        </p:nvSpPr>
        <p:spPr>
          <a:xfrm>
            <a:off x="304800" y="1447800"/>
            <a:ext cx="8610600" cy="510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de 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Representa una abstracción de una o varias clases y/o subsistemas del diseño del sistema</a:t>
            </a:r>
          </a:p>
          <a:p>
            <a:r>
              <a:rPr lang="es-ES" dirty="0" smtClean="0"/>
              <a:t>Características:</a:t>
            </a:r>
          </a:p>
          <a:p>
            <a:pPr lvl="1" algn="l"/>
            <a:r>
              <a:rPr lang="es-ES" dirty="0" smtClean="0"/>
              <a:t>Se centra en los requisitos funcionales y deja los no </a:t>
            </a:r>
            <a:r>
              <a:rPr lang="es-ES" dirty="0" smtClean="0"/>
              <a:t>funcionales.</a:t>
            </a:r>
            <a:endParaRPr lang="es-ES" dirty="0" smtClean="0"/>
          </a:p>
          <a:p>
            <a:pPr lvl="1" algn="l"/>
            <a:r>
              <a:rPr lang="es-ES" dirty="0" smtClean="0"/>
              <a:t>El comportamiento se especifica mediante responsabilidades de nivel más alto y menos </a:t>
            </a:r>
            <a:r>
              <a:rPr lang="es-ES" dirty="0" smtClean="0"/>
              <a:t>formal.</a:t>
            </a:r>
            <a:endParaRPr lang="es-ES" dirty="0" smtClean="0"/>
          </a:p>
          <a:p>
            <a:pPr lvl="1" algn="l"/>
            <a:r>
              <a:rPr lang="es-ES" dirty="0" smtClean="0"/>
              <a:t>Tiene atributos de nivel de abstracción muy </a:t>
            </a:r>
            <a:r>
              <a:rPr lang="es-ES" dirty="0" smtClean="0"/>
              <a:t>alto.</a:t>
            </a:r>
            <a:endParaRPr lang="es-ES" dirty="0" smtClean="0"/>
          </a:p>
          <a:p>
            <a:pPr lvl="1" algn="l"/>
            <a:r>
              <a:rPr lang="es-ES" dirty="0" smtClean="0"/>
              <a:t>Participa en relaciones del modelo conceptual.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fil">
  <a:themeElements>
    <a:clrScheme name="1_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21870</TotalTime>
  <Words>1852</Words>
  <Application>Microsoft Office PowerPoint</Application>
  <PresentationFormat>Presentación en pantalla (4:3)</PresentationFormat>
  <Paragraphs>187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1_Perfil</vt:lpstr>
      <vt:lpstr>Unidad N° 4</vt:lpstr>
      <vt:lpstr>Unidad N° 4</vt:lpstr>
      <vt:lpstr>Sesión 10</vt:lpstr>
      <vt:lpstr>Modelo de Análisis</vt:lpstr>
      <vt:lpstr>¿Qué es Análisis y Diseño?</vt:lpstr>
      <vt:lpstr>¿Qué es Análisis y Diseño OO?</vt:lpstr>
      <vt:lpstr>Papel del Análisis en el ciclo de vida del software</vt:lpstr>
      <vt:lpstr>Papel del Análisis en el ciclo de vida del software</vt:lpstr>
      <vt:lpstr>Clases de Análisis</vt:lpstr>
      <vt:lpstr>Clases de Análisis</vt:lpstr>
      <vt:lpstr>Clase Interfaz</vt:lpstr>
      <vt:lpstr>Clase Entidad </vt:lpstr>
      <vt:lpstr>Clase Control</vt:lpstr>
      <vt:lpstr>Realización de un CU (Análisis)</vt:lpstr>
      <vt:lpstr>Realización de un CU (Análisis)</vt:lpstr>
      <vt:lpstr>Diag. de Secuencia (Análisis)</vt:lpstr>
      <vt:lpstr>Diagrama de Clases (Análisis)</vt:lpstr>
      <vt:lpstr>Diag. de Interacción (Análisis)</vt:lpstr>
      <vt:lpstr>Diagramas en UML</vt:lpstr>
      <vt:lpstr>Diagrama de Secuencia</vt:lpstr>
      <vt:lpstr>Diagrama de Secuencia – Interacciones y Objetos</vt:lpstr>
      <vt:lpstr>Diagrama de Secuencia – Interacciones y Objetos</vt:lpstr>
      <vt:lpstr>Diagrama de Secuencia</vt:lpstr>
      <vt:lpstr>Diagrama de Secuencia</vt:lpstr>
      <vt:lpstr>Diagrama de Secuencia - Mensaje</vt:lpstr>
      <vt:lpstr>Diagrama de Secuencia - Mensaje</vt:lpstr>
      <vt:lpstr>Diagrama de Secuencia - Mensaje</vt:lpstr>
      <vt:lpstr>Diagrama de Secuencia - Mensaje</vt:lpstr>
      <vt:lpstr>Diagrama de Secuencia - Activación</vt:lpstr>
      <vt:lpstr>Diagrama de Secuencia - Activación</vt:lpstr>
      <vt:lpstr>Diagrama de Secuencia – Flujos de Control</vt:lpstr>
      <vt:lpstr>Diagrama de Secuencia – Flujos de Control</vt:lpstr>
      <vt:lpstr>Diagrama de Secuencia – Flujos de Control</vt:lpstr>
      <vt:lpstr>Diagrama de Secuencia – Flujos de Control</vt:lpstr>
      <vt:lpstr>Diagrama de Secuencia</vt:lpstr>
      <vt:lpstr>Diagrama de Secuencia - Estructuras de control</vt:lpstr>
      <vt:lpstr>Diagrama de Secuencia - Estructuras de control</vt:lpstr>
      <vt:lpstr>Diagrama de Secuencia - Ejemplo</vt:lpstr>
      <vt:lpstr>Diagrama de Secuencia - Ejemplo</vt:lpstr>
      <vt:lpstr>Diagrama de Secuencia - Ejemplo</vt:lpstr>
      <vt:lpstr>Diagramas en UML</vt:lpstr>
      <vt:lpstr>Diagrama de Comunicación</vt:lpstr>
      <vt:lpstr>Diagrama de Comunicación</vt:lpstr>
      <vt:lpstr>Diagrama de Comunicación</vt:lpstr>
    </vt:vector>
  </TitlesOfParts>
  <Company>CIBERTEC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Negocio</dc:title>
  <dc:subject>GPTI</dc:subject>
  <dc:creator>Amanda Sánchez Larriega</dc:creator>
  <cp:lastModifiedBy>ofmezari</cp:lastModifiedBy>
  <cp:revision>514</cp:revision>
  <dcterms:created xsi:type="dcterms:W3CDTF">2007-10-07T05:35:00Z</dcterms:created>
  <dcterms:modified xsi:type="dcterms:W3CDTF">2012-10-13T12:40:23Z</dcterms:modified>
</cp:coreProperties>
</file>