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54"/>
  </p:notesMasterIdLst>
  <p:sldIdLst>
    <p:sldId id="650" r:id="rId2"/>
    <p:sldId id="680" r:id="rId3"/>
    <p:sldId id="678" r:id="rId4"/>
    <p:sldId id="681" r:id="rId5"/>
    <p:sldId id="682" r:id="rId6"/>
    <p:sldId id="683" r:id="rId7"/>
    <p:sldId id="684" r:id="rId8"/>
    <p:sldId id="685" r:id="rId9"/>
    <p:sldId id="686" r:id="rId10"/>
    <p:sldId id="687" r:id="rId11"/>
    <p:sldId id="688" r:id="rId12"/>
    <p:sldId id="689" r:id="rId13"/>
    <p:sldId id="690" r:id="rId14"/>
    <p:sldId id="691" r:id="rId15"/>
    <p:sldId id="692" r:id="rId16"/>
    <p:sldId id="694" r:id="rId17"/>
    <p:sldId id="693" r:id="rId18"/>
    <p:sldId id="695" r:id="rId19"/>
    <p:sldId id="696" r:id="rId20"/>
    <p:sldId id="699" r:id="rId21"/>
    <p:sldId id="700" r:id="rId22"/>
    <p:sldId id="701" r:id="rId23"/>
    <p:sldId id="702" r:id="rId24"/>
    <p:sldId id="703" r:id="rId25"/>
    <p:sldId id="705" r:id="rId26"/>
    <p:sldId id="706" r:id="rId27"/>
    <p:sldId id="707" r:id="rId28"/>
    <p:sldId id="709" r:id="rId29"/>
    <p:sldId id="710" r:id="rId30"/>
    <p:sldId id="711" r:id="rId31"/>
    <p:sldId id="712" r:id="rId32"/>
    <p:sldId id="713" r:id="rId33"/>
    <p:sldId id="714" r:id="rId34"/>
    <p:sldId id="718" r:id="rId35"/>
    <p:sldId id="719" r:id="rId36"/>
    <p:sldId id="720" r:id="rId37"/>
    <p:sldId id="722" r:id="rId38"/>
    <p:sldId id="723" r:id="rId39"/>
    <p:sldId id="724" r:id="rId40"/>
    <p:sldId id="725" r:id="rId41"/>
    <p:sldId id="742" r:id="rId42"/>
    <p:sldId id="726" r:id="rId43"/>
    <p:sldId id="727" r:id="rId44"/>
    <p:sldId id="728" r:id="rId45"/>
    <p:sldId id="729" r:id="rId46"/>
    <p:sldId id="730" r:id="rId47"/>
    <p:sldId id="731" r:id="rId48"/>
    <p:sldId id="732" r:id="rId49"/>
    <p:sldId id="733" r:id="rId50"/>
    <p:sldId id="734" r:id="rId51"/>
    <p:sldId id="735" r:id="rId52"/>
    <p:sldId id="737" r:id="rId53"/>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081"/>
    <a:srgbClr val="000000"/>
    <a:srgbClr val="FFDDDD"/>
    <a:srgbClr val="FFCCCC"/>
    <a:srgbClr val="FFFF99"/>
    <a:srgbClr val="DDE3D5"/>
    <a:srgbClr val="CCFFFF"/>
    <a:srgbClr val="008000"/>
    <a:srgbClr val="339966"/>
    <a:srgbClr val="D4DBCB"/>
  </p:clrMru>
</p:presentationPr>
</file>

<file path=ppt/tableStyles.xml><?xml version="1.0" encoding="utf-8"?>
<a:tblStyleLst xmlns:a="http://schemas.openxmlformats.org/drawingml/2006/main" def="{5C22544A-7EE6-4342-B048-85BDC9FD1C3A}">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3" autoAdjust="0"/>
    <p:restoredTop sz="93713" autoAdjust="0"/>
  </p:normalViewPr>
  <p:slideViewPr>
    <p:cSldViewPr>
      <p:cViewPr>
        <p:scale>
          <a:sx n="75" d="100"/>
          <a:sy n="75" d="100"/>
        </p:scale>
        <p:origin x="-1278" y="-126"/>
      </p:cViewPr>
      <p:guideLst>
        <p:guide orient="horz" pos="2160"/>
        <p:guide pos="2880"/>
      </p:guideLst>
    </p:cSldViewPr>
  </p:slideViewPr>
  <p:outlineViewPr>
    <p:cViewPr>
      <p:scale>
        <a:sx n="33" d="100"/>
        <a:sy n="33" d="100"/>
      </p:scale>
      <p:origin x="48" y="42072"/>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s-E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s-ES"/>
          </a:p>
        </p:txBody>
      </p:sp>
      <p:sp>
        <p:nvSpPr>
          <p:cNvPr id="1280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s-E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4B274787-D35D-483F-B03D-D859A4A3C513}"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ph type="sldImg"/>
          </p:nvPr>
        </p:nvSpPr>
        <p:spPr bwMode="auto">
          <a:xfrm>
            <a:off x="1150938" y="698500"/>
            <a:ext cx="4568825" cy="3425825"/>
          </a:xfrm>
          <a:prstGeom prst="rect">
            <a:avLst/>
          </a:prstGeom>
          <a:noFill/>
          <a:ln w="12700">
            <a:solidFill>
              <a:schemeClr val="tx1"/>
            </a:solidFill>
            <a:miter lim="800000"/>
            <a:headEnd/>
            <a:tailEnd/>
          </a:ln>
        </p:spPr>
      </p:sp>
      <p:sp>
        <p:nvSpPr>
          <p:cNvPr id="22531" name="Rectangle 3"/>
          <p:cNvSpPr>
            <a:spLocks noChangeArrowheads="1"/>
          </p:cNvSpPr>
          <p:nvPr>
            <p:ph type="body" idx="1"/>
          </p:nvPr>
        </p:nvSpPr>
        <p:spPr bwMode="auto">
          <a:xfrm>
            <a:off x="936356" y="4333143"/>
            <a:ext cx="4998203" cy="4123592"/>
          </a:xfrm>
          <a:prstGeom prst="rect">
            <a:avLst/>
          </a:prstGeom>
          <a:noFill/>
          <a:ln>
            <a:miter lim="800000"/>
            <a:headEnd/>
            <a:tailEnd/>
          </a:ln>
        </p:spPr>
        <p:txBody>
          <a:bodyPr lIns="95250" tIns="47625" rIns="95250" bIns="47625"/>
          <a:lstStyle/>
          <a:p>
            <a:pPr algn="ctr">
              <a:spcBef>
                <a:spcPct val="0"/>
              </a:spcBef>
            </a:pPr>
            <a:r>
              <a:rPr kumimoji="0" lang="es-ES_tradnl" sz="1300" smtClean="0"/>
              <a:t>Ejemplo motivador: transferencia bancaria</a:t>
            </a:r>
            <a:endParaRPr kumimoji="0" lang="es-ES_tradnl" sz="1300" smtClean="0">
              <a:latin typeface="Courier New" pitchFamily="49" charset="0"/>
            </a:endParaRPr>
          </a:p>
          <a:p>
            <a:pPr algn="ctr">
              <a:spcBef>
                <a:spcPct val="0"/>
              </a:spcBef>
            </a:pPr>
            <a:endParaRPr kumimoji="0" lang="es-ES_tradnl" sz="1300" i="1" smtClean="0">
              <a:latin typeface="Courier New" pitchFamily="49" charset="0"/>
            </a:endParaRPr>
          </a:p>
          <a:p>
            <a:pPr>
              <a:spcBef>
                <a:spcPct val="0"/>
              </a:spcBef>
            </a:pPr>
            <a:r>
              <a:rPr kumimoji="0" lang="es-ES_tradnl" sz="1300" i="1" smtClean="0">
                <a:latin typeface="Courier New" pitchFamily="49" charset="0"/>
              </a:rPr>
              <a:t>Comienzo de transacción.</a:t>
            </a:r>
          </a:p>
          <a:p>
            <a:pPr>
              <a:spcBef>
                <a:spcPct val="0"/>
              </a:spcBef>
            </a:pPr>
            <a:r>
              <a:rPr kumimoji="0" lang="es-ES_tradnl" sz="1300" i="1" smtClean="0">
                <a:latin typeface="Courier New" pitchFamily="49" charset="0"/>
              </a:rPr>
              <a:t>update cuentas set saldo=saldo-100.000 where num=17</a:t>
            </a:r>
          </a:p>
          <a:p>
            <a:pPr>
              <a:spcBef>
                <a:spcPct val="0"/>
              </a:spcBef>
            </a:pPr>
            <a:r>
              <a:rPr kumimoji="0" lang="es-ES_tradnl" sz="1300" i="1" smtClean="0">
                <a:latin typeface="Courier New" pitchFamily="49" charset="0"/>
              </a:rPr>
              <a:t>update cuentas set saldo=saldo+100.000 where num=20</a:t>
            </a:r>
          </a:p>
          <a:p>
            <a:pPr>
              <a:spcBef>
                <a:spcPct val="0"/>
              </a:spcBef>
            </a:pPr>
            <a:r>
              <a:rPr kumimoji="0" lang="es-ES_tradnl" sz="1300" i="1" smtClean="0">
                <a:latin typeface="Courier New" pitchFamily="49" charset="0"/>
              </a:rPr>
              <a:t>Fin de transacción</a:t>
            </a:r>
            <a:endParaRPr kumimoji="0" lang="es-ES_tradnl" sz="1300" smtClean="0">
              <a:latin typeface="Courier New" pitchFamily="49" charset="0"/>
            </a:endParaRPr>
          </a:p>
          <a:p>
            <a:pPr>
              <a:spcBef>
                <a:spcPct val="0"/>
              </a:spcBef>
            </a:pPr>
            <a:endParaRPr kumimoji="0" lang="es-ES_tradnl" sz="1300" smtClean="0">
              <a:latin typeface="Courier New" pitchFamily="49" charset="0"/>
            </a:endParaRPr>
          </a:p>
          <a:p>
            <a:pPr>
              <a:spcBef>
                <a:spcPct val="0"/>
              </a:spcBef>
            </a:pPr>
            <a:r>
              <a:rPr kumimoji="0" lang="es-ES_tradnl" sz="1300" smtClean="0"/>
              <a:t>Queremos que se ejecuten las 2 operaciones con la BD a la vez ya que si sólo se ejecutara la primera el titular de la cuenta 17 perdería 100.000 ptas. que no pasarían a la cuenta 20. Si después de ejecutarse el primer update se produce un fallo (se apaga el ordenador) y por tanto la transacción FALLA queremos que al iniciarse de nuevo el sistema se deshaga automáticamente el primer cambio. Después ya se ejecutará la transacción de nuevo (el sistema no lo hará de manera automática). A la entidad bancaria tampoco le gustaría que se ejecutara solamente el segundo update.</a:t>
            </a:r>
          </a:p>
          <a:p>
            <a:pPr>
              <a:spcBef>
                <a:spcPct val="0"/>
              </a:spcBef>
            </a:pPr>
            <a:endParaRPr kumimoji="0" lang="es-ES_tradnl" sz="1300" smtClean="0"/>
          </a:p>
          <a:p>
            <a:pPr>
              <a:spcBef>
                <a:spcPct val="0"/>
              </a:spcBef>
            </a:pPr>
            <a:r>
              <a:rPr kumimoji="0" lang="es-ES_tradnl" sz="1300" smtClean="0"/>
              <a:t>Las causas de posibles fallos pueden ser muchas: el saldo del primero es menor que 100.000 (el programador debe controlarlo ya que suponemos que eso no sería un estado consistente en la BD), ocurre una operación incorrecta (overflow en la cuenta 20 !!, o en general divisiones por cero, etc.), hay problemas porque otra transacción ha leído a la vez el valor del saldo de la cuenta 20 y al actualizar ambas entonces se pierde una de las actualizaciones, ocurren fallos de disco al leer/escribir, o aún peor, catástrofes naturales (fuego), sabotajes, robos, etc. En realidad esto último lo deberían garantizar las medidas de seguridad informática adoptadas por la empresa (backups, discos RAID (</a:t>
            </a:r>
            <a:r>
              <a:rPr kumimoji="0" lang="es-ES_tradnl" sz="1300" i="1" smtClean="0"/>
              <a:t>Redundant Array of Inexpensive/Independent Disks</a:t>
            </a:r>
            <a:r>
              <a:rPr kumimoji="0" lang="es-ES_tradnl" sz="1300" smtClean="0"/>
              <a:t>), etc). La seguridad total no existe sino que depende de cuánto dinero/recursos nos gastemos en ella. </a:t>
            </a:r>
          </a:p>
          <a:p>
            <a:pPr>
              <a:spcBef>
                <a:spcPct val="0"/>
              </a:spcBef>
            </a:pPr>
            <a:endParaRPr kumimoji="0" lang="es-ES_tradnl" sz="1300" smtClean="0"/>
          </a:p>
          <a:p>
            <a:pPr>
              <a:spcBef>
                <a:spcPct val="0"/>
              </a:spcBef>
            </a:pPr>
            <a:endParaRPr kumimoji="0" lang="es-ES_tradnl" sz="1300" smtClean="0"/>
          </a:p>
          <a:p>
            <a:pPr>
              <a:spcBef>
                <a:spcPct val="0"/>
              </a:spcBef>
            </a:pPr>
            <a:endParaRPr kumimoji="0" lang="es-ES_tradnl" sz="13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ph type="sldImg"/>
          </p:nvPr>
        </p:nvSpPr>
        <p:spPr bwMode="auto">
          <a:xfrm>
            <a:off x="1150938" y="698500"/>
            <a:ext cx="4568825" cy="3425825"/>
          </a:xfrm>
          <a:prstGeom prst="rect">
            <a:avLst/>
          </a:prstGeom>
          <a:noFill/>
          <a:ln w="12700">
            <a:solidFill>
              <a:schemeClr val="tx1"/>
            </a:solidFill>
            <a:miter lim="800000"/>
            <a:headEnd/>
            <a:tailEnd/>
          </a:ln>
        </p:spPr>
      </p:sp>
      <p:sp>
        <p:nvSpPr>
          <p:cNvPr id="30723" name="Rectangle 3"/>
          <p:cNvSpPr>
            <a:spLocks noChangeArrowheads="1"/>
          </p:cNvSpPr>
          <p:nvPr>
            <p:ph type="body" idx="1"/>
          </p:nvPr>
        </p:nvSpPr>
        <p:spPr bwMode="auto">
          <a:xfrm>
            <a:off x="936356" y="4333143"/>
            <a:ext cx="4998203" cy="4123592"/>
          </a:xfrm>
          <a:prstGeom prst="rect">
            <a:avLst/>
          </a:prstGeom>
          <a:noFill/>
          <a:ln>
            <a:miter lim="800000"/>
            <a:headEnd/>
            <a:tailEnd/>
          </a:ln>
        </p:spPr>
        <p:txBody>
          <a:bodyPr lIns="95250" tIns="47625" rIns="95250" bIns="47625"/>
          <a:lstStyle/>
          <a:p>
            <a:pPr>
              <a:spcBef>
                <a:spcPct val="0"/>
              </a:spcBef>
            </a:pPr>
            <a:r>
              <a:rPr kumimoji="0" lang="es-ES_tradnl" sz="1100" smtClean="0"/>
              <a:t>Dadas las dos transacciones siguientes:</a:t>
            </a:r>
          </a:p>
          <a:p>
            <a:pPr>
              <a:spcBef>
                <a:spcPct val="0"/>
              </a:spcBef>
            </a:pPr>
            <a:endParaRPr kumimoji="0" lang="es-ES_tradnl" sz="1100" smtClean="0"/>
          </a:p>
          <a:p>
            <a:pPr>
              <a:spcBef>
                <a:spcPct val="0"/>
              </a:spcBef>
            </a:pPr>
            <a:r>
              <a:rPr kumimoji="0" lang="es-ES_tradnl" sz="1100" u="sng" smtClean="0"/>
              <a:t>T1</a:t>
            </a:r>
            <a:r>
              <a:rPr kumimoji="0" lang="es-ES_tradnl" sz="1100" smtClean="0"/>
              <a:t>			</a:t>
            </a:r>
            <a:r>
              <a:rPr kumimoji="0" lang="es-ES_tradnl" sz="1100" u="sng" smtClean="0"/>
              <a:t>T2</a:t>
            </a:r>
            <a:endParaRPr kumimoji="0" lang="es-ES_tradnl" sz="1100" smtClean="0"/>
          </a:p>
          <a:p>
            <a:pPr>
              <a:spcBef>
                <a:spcPct val="0"/>
              </a:spcBef>
            </a:pPr>
            <a:r>
              <a:rPr kumimoji="0" lang="es-ES_tradnl" sz="1100" smtClean="0"/>
              <a:t>lock_compartido(Y)          X=20, Y=30	lock_compartido(X)</a:t>
            </a:r>
          </a:p>
          <a:p>
            <a:pPr>
              <a:spcBef>
                <a:spcPct val="0"/>
              </a:spcBef>
            </a:pPr>
            <a:r>
              <a:rPr kumimoji="0" lang="es-ES_tradnl" sz="1100" b="1" smtClean="0"/>
              <a:t>read(Y)		|	read(X)</a:t>
            </a:r>
          </a:p>
          <a:p>
            <a:pPr>
              <a:spcBef>
                <a:spcPct val="0"/>
              </a:spcBef>
            </a:pPr>
            <a:r>
              <a:rPr kumimoji="0" lang="es-ES_tradnl" sz="1100" smtClean="0"/>
              <a:t>unlock(Y)		|	unlock(X)</a:t>
            </a:r>
          </a:p>
          <a:p>
            <a:pPr>
              <a:spcBef>
                <a:spcPct val="0"/>
              </a:spcBef>
            </a:pPr>
            <a:r>
              <a:rPr kumimoji="0" lang="es-ES_tradnl" sz="1100" smtClean="0"/>
              <a:t>lock_exclusivo(X)	|	lock_exclusivo(Y)</a:t>
            </a:r>
          </a:p>
          <a:p>
            <a:pPr>
              <a:spcBef>
                <a:spcPct val="0"/>
              </a:spcBef>
            </a:pPr>
            <a:r>
              <a:rPr kumimoji="0" lang="es-ES_tradnl" sz="1100" b="1" smtClean="0"/>
              <a:t>read(X)		|	read(Y)</a:t>
            </a:r>
          </a:p>
          <a:p>
            <a:pPr>
              <a:spcBef>
                <a:spcPct val="0"/>
              </a:spcBef>
            </a:pPr>
            <a:r>
              <a:rPr kumimoji="0" lang="es-ES_tradnl" sz="1100" b="1" smtClean="0"/>
              <a:t>X:=X+Y</a:t>
            </a:r>
            <a:r>
              <a:rPr kumimoji="0" lang="es-ES_tradnl" sz="1100" smtClean="0"/>
              <a:t>	                 X=50, Y=50	</a:t>
            </a:r>
            <a:r>
              <a:rPr kumimoji="0" lang="es-ES_tradnl" sz="1100" b="1" smtClean="0"/>
              <a:t>Y:=Y+X</a:t>
            </a:r>
          </a:p>
          <a:p>
            <a:pPr>
              <a:spcBef>
                <a:spcPct val="0"/>
              </a:spcBef>
            </a:pPr>
            <a:r>
              <a:rPr kumimoji="0" lang="es-ES_tradnl" sz="1100" b="1" smtClean="0"/>
              <a:t>write(X)		|	write(Y)</a:t>
            </a:r>
          </a:p>
          <a:p>
            <a:pPr>
              <a:spcBef>
                <a:spcPct val="0"/>
              </a:spcBef>
            </a:pPr>
            <a:r>
              <a:rPr kumimoji="0" lang="es-ES_tradnl" sz="1100" smtClean="0"/>
              <a:t>unlock(X)	                     !!!!!!!!	unlock(Y)</a:t>
            </a:r>
          </a:p>
          <a:p>
            <a:pPr>
              <a:spcBef>
                <a:spcPct val="0"/>
              </a:spcBef>
            </a:pPr>
            <a:endParaRPr kumimoji="0" lang="es-ES_tradnl" sz="1100" smtClean="0"/>
          </a:p>
          <a:p>
            <a:pPr>
              <a:spcBef>
                <a:spcPct val="0"/>
              </a:spcBef>
            </a:pPr>
            <a:r>
              <a:rPr kumimoji="0" lang="es-ES_tradnl" sz="1100" smtClean="0"/>
              <a:t>Resultados válido: si T1 se ejecuta antes que T2 entonces </a:t>
            </a:r>
            <a:r>
              <a:rPr kumimoji="0" lang="es-ES_tradnl" sz="1100" u="sng" smtClean="0"/>
              <a:t>X=50, Y=80</a:t>
            </a:r>
            <a:r>
              <a:rPr kumimoji="0" lang="es-ES_tradnl" sz="1100" smtClean="0"/>
              <a:t>. Si T2 se ejecuta antes que T1 entonces </a:t>
            </a:r>
            <a:r>
              <a:rPr kumimoji="0" lang="es-ES_tradnl" sz="1100" u="sng" smtClean="0"/>
              <a:t>X=70, Y=50</a:t>
            </a:r>
          </a:p>
          <a:p>
            <a:pPr>
              <a:spcBef>
                <a:spcPct val="0"/>
              </a:spcBef>
            </a:pPr>
            <a:r>
              <a:rPr kumimoji="0" lang="es-ES_tradnl" sz="1100" smtClean="0"/>
              <a:t>Sin embargo: Puede ocurrir que ambos dejen X=50 y Y=50 debido a que cada uno de ellos hace unlock(Y) y unlock(X) permitiendo al otro conseguir el lock_exclusivo de ambas variables.  Si vamos alternando las operaciones de T1 y T2, PLAN NO SERIALIZABLE !!!</a:t>
            </a:r>
          </a:p>
          <a:p>
            <a:pPr>
              <a:spcBef>
                <a:spcPct val="0"/>
              </a:spcBef>
            </a:pPr>
            <a:endParaRPr kumimoji="0" lang="es-ES_tradnl" sz="1100" smtClean="0"/>
          </a:p>
          <a:p>
            <a:pPr>
              <a:spcBef>
                <a:spcPct val="0"/>
              </a:spcBef>
            </a:pPr>
            <a:r>
              <a:rPr kumimoji="0" lang="es-ES_tradnl" sz="1100" smtClean="0"/>
              <a:t>El problema estriba en hacer UNLOCK antes de tiempo. El protocolo de bloqueo en dos fases impide hacer UNLOCK si todavía faltan LOCKs por hacer. Ese protocolo garantiza la serializabilidad.</a:t>
            </a:r>
          </a:p>
          <a:p>
            <a:pPr>
              <a:spcBef>
                <a:spcPct val="0"/>
              </a:spcBef>
            </a:pPr>
            <a:endParaRPr kumimoji="0" lang="es-ES_tradnl" sz="11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ph type="sldImg"/>
          </p:nvPr>
        </p:nvSpPr>
        <p:spPr bwMode="auto">
          <a:xfrm>
            <a:off x="1150938" y="698500"/>
            <a:ext cx="4568825" cy="3425825"/>
          </a:xfrm>
          <a:prstGeom prst="rect">
            <a:avLst/>
          </a:prstGeom>
          <a:noFill/>
          <a:ln w="12700">
            <a:solidFill>
              <a:schemeClr val="tx1"/>
            </a:solidFill>
            <a:miter lim="800000"/>
            <a:headEnd/>
            <a:tailEnd/>
          </a:ln>
        </p:spPr>
      </p:sp>
      <p:sp>
        <p:nvSpPr>
          <p:cNvPr id="31747" name="Rectangle 3"/>
          <p:cNvSpPr>
            <a:spLocks noChangeArrowheads="1"/>
          </p:cNvSpPr>
          <p:nvPr>
            <p:ph type="body" idx="1"/>
          </p:nvPr>
        </p:nvSpPr>
        <p:spPr bwMode="auto">
          <a:xfrm>
            <a:off x="936356" y="4333143"/>
            <a:ext cx="4998203" cy="4123592"/>
          </a:xfrm>
          <a:prstGeom prst="rect">
            <a:avLst/>
          </a:prstGeom>
          <a:noFill/>
          <a:ln>
            <a:miter lim="800000"/>
            <a:headEnd/>
            <a:tailEnd/>
          </a:ln>
        </p:spPr>
        <p:txBody>
          <a:bodyPr lIns="95250" tIns="47625" rIns="95250" bIns="47625"/>
          <a:lstStyle/>
          <a:p>
            <a:pPr>
              <a:spcBef>
                <a:spcPct val="0"/>
              </a:spcBef>
            </a:pPr>
            <a:r>
              <a:rPr kumimoji="0" lang="es-ES_tradnl" sz="1300" smtClean="0"/>
              <a:t>El protocolo de bloqueo en dos fases GARANTIZA la serializabilidad PERO IMPIDE ALGUNO DE LOS PLANES SERIALIZABLES. Ya dijimos que era restrictivo y que impedía algunas de las operaciones sospechosas de hacer no serializable el plan. Qué se le va a hacer !</a:t>
            </a:r>
          </a:p>
          <a:p>
            <a:pPr>
              <a:spcBef>
                <a:spcPct val="0"/>
              </a:spcBef>
            </a:pPr>
            <a:endParaRPr kumimoji="0" lang="es-ES_tradnl" sz="1300" smtClean="0"/>
          </a:p>
          <a:p>
            <a:pPr>
              <a:spcBef>
                <a:spcPct val="0"/>
              </a:spcBef>
            </a:pPr>
            <a:r>
              <a:rPr kumimoji="0" lang="es-ES_tradnl" sz="1300" u="sng" smtClean="0"/>
              <a:t>T1</a:t>
            </a:r>
            <a:r>
              <a:rPr kumimoji="0" lang="es-ES_tradnl" sz="1300" smtClean="0"/>
              <a:t>		</a:t>
            </a:r>
            <a:r>
              <a:rPr kumimoji="0" lang="es-ES_tradnl" sz="1300" u="sng" smtClean="0"/>
              <a:t>T2</a:t>
            </a:r>
            <a:r>
              <a:rPr kumimoji="0" lang="es-ES_tradnl" sz="1300" smtClean="0"/>
              <a:t>		</a:t>
            </a:r>
            <a:r>
              <a:rPr kumimoji="0" lang="es-ES_tradnl" sz="1300" u="sng" smtClean="0"/>
              <a:t>T3</a:t>
            </a:r>
            <a:endParaRPr kumimoji="0" lang="es-ES_tradnl" sz="1300" smtClean="0"/>
          </a:p>
          <a:p>
            <a:pPr>
              <a:spcBef>
                <a:spcPct val="0"/>
              </a:spcBef>
            </a:pPr>
            <a:r>
              <a:rPr kumimoji="0" lang="es-ES_tradnl" sz="1300" smtClean="0"/>
              <a:t>read(X)		X:=5		read(X)</a:t>
            </a:r>
          </a:p>
          <a:p>
            <a:pPr>
              <a:spcBef>
                <a:spcPct val="0"/>
              </a:spcBef>
            </a:pPr>
            <a:r>
              <a:rPr kumimoji="0" lang="es-ES_tradnl" sz="1300" smtClean="0"/>
              <a:t>X:=X+1		write(X)		X:=X+5</a:t>
            </a:r>
          </a:p>
          <a:p>
            <a:pPr>
              <a:spcBef>
                <a:spcPct val="0"/>
              </a:spcBef>
            </a:pPr>
            <a:r>
              <a:rPr kumimoji="0" lang="es-ES_tradnl" sz="1300" smtClean="0"/>
              <a:t>write(X)				write(X)</a:t>
            </a:r>
          </a:p>
          <a:p>
            <a:pPr>
              <a:spcBef>
                <a:spcPct val="0"/>
              </a:spcBef>
            </a:pPr>
            <a:endParaRPr kumimoji="0" lang="es-ES_tradnl" sz="1300" smtClean="0"/>
          </a:p>
          <a:p>
            <a:pPr>
              <a:spcBef>
                <a:spcPct val="0"/>
              </a:spcBef>
            </a:pPr>
            <a:r>
              <a:rPr kumimoji="0" lang="es-ES_tradnl" sz="1300" smtClean="0"/>
              <a:t>Inic: X=10	T1 (X=11) T2 (X=5) T3 (X=10) (****)</a:t>
            </a:r>
          </a:p>
          <a:p>
            <a:pPr>
              <a:spcBef>
                <a:spcPct val="0"/>
              </a:spcBef>
            </a:pPr>
            <a:r>
              <a:rPr kumimoji="0" lang="es-ES_tradnl" sz="1300" smtClean="0"/>
              <a:t>	T2 (X=5) T1 (X=6) T3 (X=11)</a:t>
            </a:r>
          </a:p>
          <a:p>
            <a:pPr>
              <a:spcBef>
                <a:spcPct val="0"/>
              </a:spcBef>
            </a:pPr>
            <a:r>
              <a:rPr kumimoji="0" lang="es-ES_tradnl" sz="1300" smtClean="0"/>
              <a:t>	T1 (X=11) T3 (X=16) T2 (X=5)  (igual que T3 T1 T2)</a:t>
            </a:r>
          </a:p>
          <a:p>
            <a:pPr>
              <a:spcBef>
                <a:spcPct val="0"/>
              </a:spcBef>
            </a:pPr>
            <a:r>
              <a:rPr kumimoji="0" lang="es-ES_tradnl" sz="1300" smtClean="0"/>
              <a:t>	T2 (X=5) T3 (X=10) T1 (X=11)</a:t>
            </a:r>
          </a:p>
          <a:p>
            <a:pPr>
              <a:spcBef>
                <a:spcPct val="0"/>
              </a:spcBef>
            </a:pPr>
            <a:r>
              <a:rPr kumimoji="0" lang="es-ES_tradnl" sz="1300" smtClean="0"/>
              <a:t>	T3 (X=15) T2 (X=5) T1 (X=6)</a:t>
            </a:r>
          </a:p>
          <a:p>
            <a:pPr>
              <a:spcBef>
                <a:spcPct val="0"/>
              </a:spcBef>
            </a:pPr>
            <a:endParaRPr kumimoji="0" lang="es-ES_tradnl" sz="1300" smtClean="0"/>
          </a:p>
          <a:p>
            <a:pPr>
              <a:spcBef>
                <a:spcPct val="0"/>
              </a:spcBef>
            </a:pPr>
            <a:r>
              <a:rPr kumimoji="0" lang="es-ES_tradnl" sz="1300" smtClean="0"/>
              <a:t>Sin embargo el siguiente plan es serializable pero no es permitido por el protocolo de bloqueo en dos fases:</a:t>
            </a:r>
          </a:p>
          <a:p>
            <a:pPr>
              <a:spcBef>
                <a:spcPct val="0"/>
              </a:spcBef>
            </a:pPr>
            <a:endParaRPr kumimoji="0" lang="es-ES_tradnl" sz="1300" smtClean="0"/>
          </a:p>
          <a:p>
            <a:pPr>
              <a:spcBef>
                <a:spcPct val="0"/>
              </a:spcBef>
            </a:pPr>
            <a:r>
              <a:rPr kumimoji="0" lang="es-ES_tradnl" sz="1300" smtClean="0"/>
              <a:t>1.- T1 hace read(X)  X=10 (Suponemos que las X donde se hace X:=X+1,</a:t>
            </a:r>
          </a:p>
          <a:p>
            <a:pPr>
              <a:spcBef>
                <a:spcPct val="0"/>
              </a:spcBef>
            </a:pPr>
            <a:r>
              <a:rPr kumimoji="0" lang="es-ES_tradnl" sz="1300" smtClean="0"/>
              <a:t>	                    X:=5, ... son locales a cada transacción).</a:t>
            </a:r>
          </a:p>
          <a:p>
            <a:pPr>
              <a:spcBef>
                <a:spcPct val="0"/>
              </a:spcBef>
            </a:pPr>
            <a:r>
              <a:rPr kumimoji="0" lang="es-ES_tradnl" sz="1300" smtClean="0"/>
              <a:t>2.- T2 hace write(X) escribe X=5  (NO SERÍA POSIBLE. Se necesitaría</a:t>
            </a:r>
          </a:p>
          <a:p>
            <a:pPr>
              <a:spcBef>
                <a:spcPct val="0"/>
              </a:spcBef>
            </a:pPr>
            <a:r>
              <a:rPr kumimoji="0" lang="es-ES_tradnl" sz="1300" smtClean="0"/>
              <a:t>		     haber obtenido el lock_exclusivo(X) !!)</a:t>
            </a:r>
          </a:p>
          <a:p>
            <a:pPr>
              <a:spcBef>
                <a:spcPct val="0"/>
              </a:spcBef>
            </a:pPr>
            <a:r>
              <a:rPr kumimoji="0" lang="es-ES_tradnl" sz="1300" smtClean="0"/>
              <a:t>3.- T3 hace read (X) y lee X=5</a:t>
            </a:r>
          </a:p>
          <a:p>
            <a:pPr>
              <a:spcBef>
                <a:spcPct val="0"/>
              </a:spcBef>
            </a:pPr>
            <a:r>
              <a:rPr kumimoji="0" lang="es-ES_tradnl" sz="1300" smtClean="0"/>
              <a:t>4.- T1 hace write(X) y escribe X=11</a:t>
            </a:r>
          </a:p>
          <a:p>
            <a:pPr>
              <a:spcBef>
                <a:spcPct val="0"/>
              </a:spcBef>
            </a:pPr>
            <a:r>
              <a:rPr kumimoji="0" lang="es-ES_tradnl" sz="1300" smtClean="0"/>
              <a:t>5.- T3 hace write(X) y escribe X=10  (SERIALIZABLE !!!!  igual a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ph type="sldImg"/>
          </p:nvPr>
        </p:nvSpPr>
        <p:spPr bwMode="auto">
          <a:xfrm>
            <a:off x="1150938" y="698500"/>
            <a:ext cx="4568825" cy="3425825"/>
          </a:xfrm>
          <a:prstGeom prst="rect">
            <a:avLst/>
          </a:prstGeom>
          <a:noFill/>
          <a:ln w="12700">
            <a:solidFill>
              <a:schemeClr val="tx1"/>
            </a:solidFill>
            <a:miter lim="800000"/>
            <a:headEnd/>
            <a:tailEnd/>
          </a:ln>
        </p:spPr>
      </p:sp>
      <p:sp>
        <p:nvSpPr>
          <p:cNvPr id="32771" name="Rectangle 3"/>
          <p:cNvSpPr>
            <a:spLocks noChangeArrowheads="1"/>
          </p:cNvSpPr>
          <p:nvPr>
            <p:ph type="body" idx="1"/>
          </p:nvPr>
        </p:nvSpPr>
        <p:spPr bwMode="auto">
          <a:xfrm>
            <a:off x="936356" y="4333143"/>
            <a:ext cx="4998203" cy="4123592"/>
          </a:xfrm>
          <a:prstGeom prst="rect">
            <a:avLst/>
          </a:prstGeom>
          <a:noFill/>
          <a:ln>
            <a:miter lim="800000"/>
            <a:headEnd/>
            <a:tailEnd/>
          </a:ln>
        </p:spPr>
        <p:txBody>
          <a:bodyPr lIns="95250" tIns="47625" rIns="95250" bIns="47625"/>
          <a:lstStyle/>
          <a:p>
            <a:pPr>
              <a:spcBef>
                <a:spcPct val="0"/>
              </a:spcBef>
            </a:pPr>
            <a:r>
              <a:rPr kumimoji="0" lang="es-ES_tradnl" sz="1300" b="1" smtClean="0"/>
              <a:t>Prevención de deadlocks:</a:t>
            </a:r>
          </a:p>
          <a:p>
            <a:pPr>
              <a:spcBef>
                <a:spcPct val="0"/>
              </a:spcBef>
            </a:pPr>
            <a:r>
              <a:rPr kumimoji="0" lang="es-ES_tradnl" sz="1300" smtClean="0"/>
              <a:t>A) lock_exclusivo(X,Y,...) OBTIENE TODOS O NINGUNO !!</a:t>
            </a:r>
          </a:p>
          <a:p>
            <a:pPr>
              <a:spcBef>
                <a:spcPct val="0"/>
              </a:spcBef>
            </a:pPr>
            <a:r>
              <a:rPr kumimoji="0" lang="es-ES_tradnl" sz="1300" smtClean="0"/>
              <a:t>B) Ejemplo de pedir los lock en un orden: siempre pedir X antes que Y. El programador debe controlarlo. Demasiado pedir a los programadores !!</a:t>
            </a:r>
          </a:p>
          <a:p>
            <a:pPr>
              <a:spcBef>
                <a:spcPct val="0"/>
              </a:spcBef>
            </a:pPr>
            <a:r>
              <a:rPr kumimoji="0" lang="es-ES_tradnl" sz="1300" smtClean="0"/>
              <a:t>lock_exclusivo(X)		lock_exclusivo(X)</a:t>
            </a:r>
          </a:p>
          <a:p>
            <a:pPr>
              <a:spcBef>
                <a:spcPct val="0"/>
              </a:spcBef>
            </a:pPr>
            <a:r>
              <a:rPr kumimoji="0" lang="es-ES_tradnl" sz="1300" smtClean="0"/>
              <a:t>lock_exclusivo(Y)		lock_exclusivo(Y)</a:t>
            </a:r>
          </a:p>
          <a:p>
            <a:pPr>
              <a:spcBef>
                <a:spcPct val="0"/>
              </a:spcBef>
            </a:pPr>
            <a:r>
              <a:rPr kumimoji="0" lang="es-ES_tradnl" sz="1300" smtClean="0"/>
              <a:t>read(X); read(Y); ....		read(X); read(Y),…</a:t>
            </a:r>
          </a:p>
          <a:p>
            <a:pPr>
              <a:spcBef>
                <a:spcPct val="0"/>
              </a:spcBef>
            </a:pPr>
            <a:endParaRPr kumimoji="0" lang="es-ES_tradnl" sz="1300" smtClean="0"/>
          </a:p>
          <a:p>
            <a:pPr>
              <a:spcBef>
                <a:spcPct val="0"/>
              </a:spcBef>
            </a:pPr>
            <a:r>
              <a:rPr kumimoji="0" lang="es-ES_tradnl" sz="1300" b="1" smtClean="0"/>
              <a:t>Detección de deadlocks:</a:t>
            </a:r>
          </a:p>
          <a:p>
            <a:pPr>
              <a:spcBef>
                <a:spcPct val="0"/>
              </a:spcBef>
            </a:pPr>
            <a:r>
              <a:rPr kumimoji="0" lang="es-ES_tradnl" sz="1300" smtClean="0"/>
              <a:t>lock_exclusivo(X)		lock_exclusivo(Y)</a:t>
            </a:r>
          </a:p>
          <a:p>
            <a:pPr>
              <a:spcBef>
                <a:spcPct val="0"/>
              </a:spcBef>
            </a:pPr>
            <a:r>
              <a:rPr kumimoji="0" lang="es-ES_tradnl" sz="1300" smtClean="0"/>
              <a:t>lock_exclusivo(Y)		lock_exclusivo(X)</a:t>
            </a:r>
          </a:p>
          <a:p>
            <a:pPr>
              <a:spcBef>
                <a:spcPct val="0"/>
              </a:spcBef>
            </a:pPr>
            <a:r>
              <a:rPr kumimoji="0" lang="es-ES_tradnl" sz="1300" smtClean="0"/>
              <a:t>read(X); read(Y); ....		read(X); read(Y),…</a:t>
            </a:r>
          </a:p>
          <a:p>
            <a:pPr>
              <a:spcBef>
                <a:spcPct val="0"/>
              </a:spcBef>
            </a:pPr>
            <a:endParaRPr kumimoji="0" lang="es-ES_tradnl" sz="1300" smtClean="0"/>
          </a:p>
          <a:p>
            <a:pPr>
              <a:spcBef>
                <a:spcPct val="0"/>
              </a:spcBef>
            </a:pPr>
            <a:r>
              <a:rPr kumimoji="0" lang="es-ES_tradnl" sz="1300" smtClean="0"/>
              <a:t>T1 consigue el lock exclusivo para X. T2 consigue el lock exclusivo para Y. Luego T2 solicita el lock exclusivo para X. Como lo tiene T1 entonces se añade arista al grafo: 	T2 ------&gt; T1 (T2 está esperando a T1)</a:t>
            </a:r>
          </a:p>
          <a:p>
            <a:pPr>
              <a:spcBef>
                <a:spcPct val="0"/>
              </a:spcBef>
            </a:pPr>
            <a:r>
              <a:rPr kumimoji="0" lang="es-ES_tradnl" sz="1300" smtClean="0"/>
              <a:t>Luego T1 solicita el lock exclusivo para Y. Como lo tiene T2 entonces se añade arista al grafo:	T1 ------&gt; T2</a:t>
            </a:r>
          </a:p>
          <a:p>
            <a:pPr>
              <a:spcBef>
                <a:spcPct val="0"/>
              </a:spcBef>
            </a:pPr>
            <a:r>
              <a:rPr kumimoji="0" lang="es-ES_tradnl" sz="1300" smtClean="0"/>
              <a:t>En ese momento se puede comprobar que en el grafo HAY UN CICLO !!!</a:t>
            </a:r>
          </a:p>
          <a:p>
            <a:pPr>
              <a:spcBef>
                <a:spcPct val="0"/>
              </a:spcBef>
            </a:pPr>
            <a:r>
              <a:rPr kumimoji="0" lang="es-ES_tradnl" sz="1300" smtClean="0"/>
              <a:t>(detectar un ciclo en un grafo de N nodos ---&gt; O(N*N) )</a:t>
            </a:r>
          </a:p>
          <a:p>
            <a:pPr>
              <a:spcBef>
                <a:spcPct val="0"/>
              </a:spcBef>
            </a:pPr>
            <a:endParaRPr kumimoji="0" lang="es-ES_tradnl" sz="1300" smtClean="0"/>
          </a:p>
          <a:p>
            <a:pPr>
              <a:spcBef>
                <a:spcPct val="0"/>
              </a:spcBef>
            </a:pPr>
            <a:r>
              <a:rPr kumimoji="0" lang="es-ES_tradnl" sz="1300" smtClean="0"/>
              <a:t>ORACLE proporciona DETECCIÓN AUTOMÁTICA DE INTERBLOQUEOS (deadlocks) y lo resuelve abortando a algunos de los procesos. El programador por tanto no debe controlarlo.</a:t>
            </a:r>
          </a:p>
          <a:p>
            <a:pPr>
              <a:spcBef>
                <a:spcPct val="0"/>
              </a:spcBef>
            </a:pPr>
            <a:endParaRPr kumimoji="0" lang="es-ES_tradnl" sz="13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ph type="sldImg"/>
          </p:nvPr>
        </p:nvSpPr>
        <p:spPr bwMode="auto">
          <a:xfrm>
            <a:off x="1150938" y="698500"/>
            <a:ext cx="4568825" cy="3425825"/>
          </a:xfrm>
          <a:prstGeom prst="rect">
            <a:avLst/>
          </a:prstGeom>
          <a:noFill/>
          <a:ln w="12700">
            <a:solidFill>
              <a:schemeClr val="tx1"/>
            </a:solidFill>
            <a:miter lim="800000"/>
            <a:headEnd/>
            <a:tailEnd/>
          </a:ln>
        </p:spPr>
      </p:sp>
      <p:sp>
        <p:nvSpPr>
          <p:cNvPr id="34819" name="Rectangle 3"/>
          <p:cNvSpPr>
            <a:spLocks noChangeArrowheads="1"/>
          </p:cNvSpPr>
          <p:nvPr>
            <p:ph type="body" idx="1"/>
          </p:nvPr>
        </p:nvSpPr>
        <p:spPr bwMode="auto">
          <a:xfrm>
            <a:off x="936356" y="4333143"/>
            <a:ext cx="4998203" cy="4123592"/>
          </a:xfrm>
          <a:prstGeom prst="rect">
            <a:avLst/>
          </a:prstGeom>
          <a:noFill/>
          <a:ln>
            <a:miter lim="800000"/>
            <a:headEnd/>
            <a:tailEnd/>
          </a:ln>
        </p:spPr>
        <p:txBody>
          <a:bodyPr lIns="95250" tIns="47625" rIns="95250" bIns="47625"/>
          <a:lstStyle/>
          <a:p>
            <a:pPr>
              <a:spcBef>
                <a:spcPct val="0"/>
              </a:spcBef>
              <a:buFontTx/>
              <a:buChar char="•"/>
            </a:pPr>
            <a:r>
              <a:rPr kumimoji="0" lang="es-ES_tradnl" sz="1100" u="sng" smtClean="0"/>
              <a:t>Fase de lectura</a:t>
            </a:r>
            <a:r>
              <a:rPr kumimoji="0" lang="es-ES_tradnl" sz="1100" smtClean="0"/>
              <a:t>: ejecución de la transacción. Se leen los valores y se escriben en copias locales.</a:t>
            </a:r>
          </a:p>
          <a:p>
            <a:pPr>
              <a:spcBef>
                <a:spcPct val="0"/>
              </a:spcBef>
              <a:buFontTx/>
              <a:buChar char="•"/>
            </a:pPr>
            <a:r>
              <a:rPr kumimoji="0" lang="es-ES_tradnl" sz="1100" u="sng" smtClean="0"/>
              <a:t>Fase de validación</a:t>
            </a:r>
            <a:r>
              <a:rPr kumimoji="0" lang="es-ES_tradnl" sz="1100" smtClean="0"/>
              <a:t>: antes de que Ti haga commit se comprueba si hay interferencias. No las hay en cualquiera de los casos siguientes</a:t>
            </a:r>
          </a:p>
          <a:p>
            <a:pPr lvl="1">
              <a:spcBef>
                <a:spcPct val="0"/>
              </a:spcBef>
              <a:buFontTx/>
              <a:buChar char="•"/>
            </a:pPr>
            <a:r>
              <a:rPr kumimoji="0" lang="es-ES_tradnl" sz="1100" smtClean="0"/>
              <a:t>Tj ha terminado su fase de escritura antes de que Ti haya comenzado su fase de lectura.</a:t>
            </a:r>
          </a:p>
          <a:p>
            <a:pPr lvl="1">
              <a:spcBef>
                <a:spcPct val="0"/>
              </a:spcBef>
              <a:buFontTx/>
              <a:buChar char="•"/>
            </a:pPr>
            <a:r>
              <a:rPr kumimoji="0" lang="es-ES_tradnl" sz="1100" smtClean="0"/>
              <a:t>Ti comienza su fase de escritura después de que Tj complete su fase de escritura y Ti no lee elementos escritos por Tj.</a:t>
            </a:r>
          </a:p>
          <a:p>
            <a:pPr lvl="1">
              <a:spcBef>
                <a:spcPct val="0"/>
              </a:spcBef>
              <a:buFontTx/>
              <a:buChar char="•"/>
            </a:pPr>
            <a:r>
              <a:rPr kumimoji="0" lang="es-ES_tradnl" sz="1100" smtClean="0"/>
              <a:t>No hay elementos en común entre los que lee y escribe Ti con los que escribe Tj, y Tj ha terminado su fase de lectura antes de que Ti termine su fase de lectura.</a:t>
            </a:r>
          </a:p>
          <a:p>
            <a:pPr>
              <a:spcBef>
                <a:spcPct val="0"/>
              </a:spcBef>
              <a:buFontTx/>
              <a:buChar char="•"/>
            </a:pPr>
            <a:r>
              <a:rPr kumimoji="0" lang="es-ES_tradnl" sz="1100" u="sng" smtClean="0"/>
              <a:t>Fase de escritura</a:t>
            </a:r>
            <a:r>
              <a:rPr kumimoji="0" lang="es-ES_tradnl" sz="1100" smtClean="0"/>
              <a:t>: si ha habido problemas se hace rollback y si no, se escriben todos los cambios en la BD (commit).</a:t>
            </a:r>
          </a:p>
          <a:p>
            <a:pPr>
              <a:spcBef>
                <a:spcPct val="0"/>
              </a:spcBef>
              <a:buFontTx/>
              <a:buChar char="•"/>
            </a:pPr>
            <a:endParaRPr kumimoji="0" lang="es-ES_tradnl" sz="11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ph type="sldImg"/>
          </p:nvPr>
        </p:nvSpPr>
        <p:spPr bwMode="auto">
          <a:xfrm>
            <a:off x="1150938" y="698500"/>
            <a:ext cx="4568825" cy="3425825"/>
          </a:xfrm>
          <a:prstGeom prst="rect">
            <a:avLst/>
          </a:prstGeom>
          <a:noFill/>
          <a:ln w="12700">
            <a:solidFill>
              <a:schemeClr val="tx1"/>
            </a:solidFill>
            <a:miter lim="800000"/>
            <a:headEnd/>
            <a:tailEnd/>
          </a:ln>
        </p:spPr>
      </p:sp>
      <p:sp>
        <p:nvSpPr>
          <p:cNvPr id="22531" name="Rectangle 3"/>
          <p:cNvSpPr>
            <a:spLocks noChangeArrowheads="1"/>
          </p:cNvSpPr>
          <p:nvPr>
            <p:ph type="body" idx="1"/>
          </p:nvPr>
        </p:nvSpPr>
        <p:spPr bwMode="auto">
          <a:xfrm>
            <a:off x="936356" y="4333143"/>
            <a:ext cx="4998203" cy="4123592"/>
          </a:xfrm>
          <a:prstGeom prst="rect">
            <a:avLst/>
          </a:prstGeom>
          <a:noFill/>
          <a:ln>
            <a:miter lim="800000"/>
            <a:headEnd/>
            <a:tailEnd/>
          </a:ln>
        </p:spPr>
        <p:txBody>
          <a:bodyPr lIns="95250" tIns="47625" rIns="95250" bIns="47625"/>
          <a:lstStyle/>
          <a:p>
            <a:pPr algn="ctr">
              <a:spcBef>
                <a:spcPct val="0"/>
              </a:spcBef>
            </a:pPr>
            <a:r>
              <a:rPr kumimoji="0" lang="es-ES_tradnl" sz="1300" smtClean="0"/>
              <a:t>Ejemplo motivador: transferencia bancaria</a:t>
            </a:r>
            <a:endParaRPr kumimoji="0" lang="es-ES_tradnl" sz="1300" smtClean="0">
              <a:latin typeface="Courier New" pitchFamily="49" charset="0"/>
            </a:endParaRPr>
          </a:p>
          <a:p>
            <a:pPr algn="ctr">
              <a:spcBef>
                <a:spcPct val="0"/>
              </a:spcBef>
            </a:pPr>
            <a:endParaRPr kumimoji="0" lang="es-ES_tradnl" sz="1300" i="1" smtClean="0">
              <a:latin typeface="Courier New" pitchFamily="49" charset="0"/>
            </a:endParaRPr>
          </a:p>
          <a:p>
            <a:pPr>
              <a:spcBef>
                <a:spcPct val="0"/>
              </a:spcBef>
            </a:pPr>
            <a:r>
              <a:rPr kumimoji="0" lang="es-ES_tradnl" sz="1300" i="1" smtClean="0">
                <a:latin typeface="Courier New" pitchFamily="49" charset="0"/>
              </a:rPr>
              <a:t>Comienzo de transacción.</a:t>
            </a:r>
          </a:p>
          <a:p>
            <a:pPr>
              <a:spcBef>
                <a:spcPct val="0"/>
              </a:spcBef>
            </a:pPr>
            <a:r>
              <a:rPr kumimoji="0" lang="es-ES_tradnl" sz="1300" i="1" smtClean="0">
                <a:latin typeface="Courier New" pitchFamily="49" charset="0"/>
              </a:rPr>
              <a:t>update cuentas set saldo=saldo-100.000 where num=17</a:t>
            </a:r>
          </a:p>
          <a:p>
            <a:pPr>
              <a:spcBef>
                <a:spcPct val="0"/>
              </a:spcBef>
            </a:pPr>
            <a:r>
              <a:rPr kumimoji="0" lang="es-ES_tradnl" sz="1300" i="1" smtClean="0">
                <a:latin typeface="Courier New" pitchFamily="49" charset="0"/>
              </a:rPr>
              <a:t>update cuentas set saldo=saldo+100.000 where num=20</a:t>
            </a:r>
          </a:p>
          <a:p>
            <a:pPr>
              <a:spcBef>
                <a:spcPct val="0"/>
              </a:spcBef>
            </a:pPr>
            <a:r>
              <a:rPr kumimoji="0" lang="es-ES_tradnl" sz="1300" i="1" smtClean="0">
                <a:latin typeface="Courier New" pitchFamily="49" charset="0"/>
              </a:rPr>
              <a:t>Fin de transacción</a:t>
            </a:r>
            <a:endParaRPr kumimoji="0" lang="es-ES_tradnl" sz="1300" smtClean="0">
              <a:latin typeface="Courier New" pitchFamily="49" charset="0"/>
            </a:endParaRPr>
          </a:p>
          <a:p>
            <a:pPr>
              <a:spcBef>
                <a:spcPct val="0"/>
              </a:spcBef>
            </a:pPr>
            <a:endParaRPr kumimoji="0" lang="es-ES_tradnl" sz="1300" smtClean="0">
              <a:latin typeface="Courier New" pitchFamily="49" charset="0"/>
            </a:endParaRPr>
          </a:p>
          <a:p>
            <a:pPr>
              <a:spcBef>
                <a:spcPct val="0"/>
              </a:spcBef>
            </a:pPr>
            <a:r>
              <a:rPr kumimoji="0" lang="es-ES_tradnl" sz="1300" smtClean="0"/>
              <a:t>Queremos que se ejecuten las 2 operaciones con la BD a la vez ya que si sólo se ejecutara la primera el titular de la cuenta 17 perdería 100.000 ptas. que no pasarían a la cuenta 20. Si después de ejecutarse el primer update se produce un fallo (se apaga el ordenador) y por tanto la transacción FALLA queremos que al iniciarse de nuevo el sistema se deshaga automáticamente el primer cambio. Después ya se ejecutará la transacción de nuevo (el sistema no lo hará de manera automática). A la entidad bancaria tampoco le gustaría que se ejecutara solamente el segundo update.</a:t>
            </a:r>
          </a:p>
          <a:p>
            <a:pPr>
              <a:spcBef>
                <a:spcPct val="0"/>
              </a:spcBef>
            </a:pPr>
            <a:endParaRPr kumimoji="0" lang="es-ES_tradnl" sz="1300" smtClean="0"/>
          </a:p>
          <a:p>
            <a:pPr>
              <a:spcBef>
                <a:spcPct val="0"/>
              </a:spcBef>
            </a:pPr>
            <a:r>
              <a:rPr kumimoji="0" lang="es-ES_tradnl" sz="1300" smtClean="0"/>
              <a:t>Las causas de posibles fallos pueden ser muchas: el saldo del primero es menor que 100.000 (el programador debe controlarlo ya que suponemos que eso no sería un estado consistente en la BD), ocurre una operación incorrecta (overflow en la cuenta 20 !!, o en general divisiones por cero, etc.), hay problemas porque otra transacción ha leído a la vez el valor del saldo de la cuenta 20 y al actualizar ambas entonces se pierde una de las actualizaciones, ocurren fallos de disco al leer/escribir, o aún peor, catástrofes naturales (fuego), sabotajes, robos, etc. En realidad esto último lo deberían garantizar las medidas de seguridad informática adoptadas por la empresa (backups, discos RAID (</a:t>
            </a:r>
            <a:r>
              <a:rPr kumimoji="0" lang="es-ES_tradnl" sz="1300" i="1" smtClean="0"/>
              <a:t>Redundant Array of Inexpensive/Independent Disks</a:t>
            </a:r>
            <a:r>
              <a:rPr kumimoji="0" lang="es-ES_tradnl" sz="1300" smtClean="0"/>
              <a:t>), etc). La seguridad total no existe sino que depende de cuánto dinero/recursos nos gastemos en ella. </a:t>
            </a:r>
          </a:p>
          <a:p>
            <a:pPr>
              <a:spcBef>
                <a:spcPct val="0"/>
              </a:spcBef>
            </a:pPr>
            <a:endParaRPr kumimoji="0" lang="es-ES_tradnl" sz="1300" smtClean="0"/>
          </a:p>
          <a:p>
            <a:pPr>
              <a:spcBef>
                <a:spcPct val="0"/>
              </a:spcBef>
            </a:pPr>
            <a:endParaRPr kumimoji="0" lang="es-ES_tradnl" sz="1300" smtClean="0"/>
          </a:p>
          <a:p>
            <a:pPr>
              <a:spcBef>
                <a:spcPct val="0"/>
              </a:spcBef>
            </a:pPr>
            <a:endParaRPr kumimoji="0" lang="es-ES_tradnl" sz="13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ph type="sldImg"/>
          </p:nvPr>
        </p:nvSpPr>
        <p:spPr bwMode="auto">
          <a:xfrm>
            <a:off x="1150938" y="698500"/>
            <a:ext cx="4568825" cy="3425825"/>
          </a:xfrm>
          <a:prstGeom prst="rect">
            <a:avLst/>
          </a:prstGeom>
          <a:solidFill>
            <a:srgbClr val="FFFFFF"/>
          </a:solidFill>
          <a:ln>
            <a:solidFill>
              <a:srgbClr val="000000"/>
            </a:solidFill>
            <a:miter lim="800000"/>
            <a:headEnd/>
            <a:tailEnd/>
          </a:ln>
        </p:spPr>
      </p:sp>
      <p:sp>
        <p:nvSpPr>
          <p:cNvPr id="23555" name="Rectangle 3"/>
          <p:cNvSpPr>
            <a:spLocks noChangeArrowheads="1"/>
          </p:cNvSpPr>
          <p:nvPr>
            <p:ph type="body" idx="1"/>
          </p:nvPr>
        </p:nvSpPr>
        <p:spPr bwMode="auto">
          <a:xfrm>
            <a:off x="936356" y="4333143"/>
            <a:ext cx="4998203" cy="4123592"/>
          </a:xfrm>
          <a:prstGeom prst="rect">
            <a:avLst/>
          </a:prstGeom>
          <a:solidFill>
            <a:srgbClr val="FFFFFF"/>
          </a:solidFill>
          <a:ln>
            <a:solidFill>
              <a:srgbClr val="000000"/>
            </a:solidFill>
            <a:miter lim="800000"/>
            <a:headEnd/>
            <a:tailEnd/>
          </a:ln>
        </p:spPr>
        <p:txBody>
          <a:bodyPr/>
          <a:lstStyle/>
          <a:p>
            <a:pPr>
              <a:spcBef>
                <a:spcPct val="0"/>
              </a:spcBef>
            </a:pPr>
            <a:endParaRPr kumimoji="0" lang="en-US" sz="24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ph type="sldImg"/>
          </p:nvPr>
        </p:nvSpPr>
        <p:spPr bwMode="auto">
          <a:xfrm>
            <a:off x="1150938" y="698500"/>
            <a:ext cx="4568825" cy="3425825"/>
          </a:xfrm>
          <a:prstGeom prst="rect">
            <a:avLst/>
          </a:prstGeom>
          <a:noFill/>
          <a:ln w="12700">
            <a:solidFill>
              <a:schemeClr val="tx1"/>
            </a:solidFill>
            <a:miter lim="800000"/>
            <a:headEnd/>
            <a:tailEnd/>
          </a:ln>
        </p:spPr>
      </p:sp>
      <p:sp>
        <p:nvSpPr>
          <p:cNvPr id="24579" name="Rectangle 3"/>
          <p:cNvSpPr>
            <a:spLocks noChangeArrowheads="1"/>
          </p:cNvSpPr>
          <p:nvPr>
            <p:ph type="body" idx="1"/>
          </p:nvPr>
        </p:nvSpPr>
        <p:spPr bwMode="auto">
          <a:xfrm>
            <a:off x="936356" y="4333143"/>
            <a:ext cx="4998203" cy="4123592"/>
          </a:xfrm>
          <a:prstGeom prst="rect">
            <a:avLst/>
          </a:prstGeom>
          <a:noFill/>
          <a:ln>
            <a:miter lim="800000"/>
            <a:headEnd/>
            <a:tailEnd/>
          </a:ln>
        </p:spPr>
        <p:txBody>
          <a:bodyPr lIns="95250" tIns="47625" rIns="95250" bIns="47625"/>
          <a:lstStyle/>
          <a:p>
            <a:pPr>
              <a:spcBef>
                <a:spcPct val="0"/>
              </a:spcBef>
            </a:pPr>
            <a:r>
              <a:rPr kumimoji="0" lang="es-ES_tradnl" sz="1100" smtClean="0"/>
              <a:t>Respecto a los errores lógicos, es responsabilidad de los programadores de BDs y/o del administrador el definir las reglas de integridad (cuya violación haría que el sistema automáticamente invalidara la transacción) y el realizar las comprobaciones correspondientes en los programas y escribir los ROLLBACK que sean necesarios. Por supuesto hay que indicar DÓNDE EMPIEZAN Y TERMINAN LAS TRANSACCIONES !!!</a:t>
            </a:r>
          </a:p>
          <a:p>
            <a:pPr>
              <a:spcBef>
                <a:spcPct val="0"/>
              </a:spcBef>
            </a:pPr>
            <a:endParaRPr kumimoji="0" lang="es-ES_tradnl" sz="1100" smtClean="0"/>
          </a:p>
          <a:p>
            <a:pPr>
              <a:spcBef>
                <a:spcPct val="0"/>
              </a:spcBef>
            </a:pPr>
            <a:r>
              <a:rPr kumimoji="0" lang="es-ES_tradnl" sz="1100" smtClean="0"/>
              <a:t>El resto de problemas (excepto los dos últimos) son solucionados por el método de recuperación del SGBD.</a:t>
            </a:r>
          </a:p>
          <a:p>
            <a:pPr>
              <a:spcBef>
                <a:spcPct val="0"/>
              </a:spcBef>
            </a:pPr>
            <a:endParaRPr kumimoji="0" lang="es-ES_tradnl" sz="1100" smtClean="0"/>
          </a:p>
          <a:p>
            <a:pPr>
              <a:spcBef>
                <a:spcPct val="0"/>
              </a:spcBef>
            </a:pPr>
            <a:endParaRPr kumimoji="0" lang="es-ES_tradnl" sz="11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ph type="sldImg"/>
          </p:nvPr>
        </p:nvSpPr>
        <p:spPr bwMode="auto">
          <a:xfrm>
            <a:off x="1150938" y="698500"/>
            <a:ext cx="4568825" cy="3425825"/>
          </a:xfrm>
          <a:prstGeom prst="rect">
            <a:avLst/>
          </a:prstGeom>
          <a:noFill/>
          <a:ln w="12700">
            <a:solidFill>
              <a:schemeClr val="tx1"/>
            </a:solidFill>
            <a:miter lim="800000"/>
            <a:headEnd/>
            <a:tailEnd/>
          </a:ln>
        </p:spPr>
      </p:sp>
      <p:sp>
        <p:nvSpPr>
          <p:cNvPr id="25603" name="Rectangle 3"/>
          <p:cNvSpPr>
            <a:spLocks noChangeArrowheads="1"/>
          </p:cNvSpPr>
          <p:nvPr>
            <p:ph type="body" idx="1"/>
          </p:nvPr>
        </p:nvSpPr>
        <p:spPr bwMode="auto">
          <a:xfrm>
            <a:off x="936356" y="4333143"/>
            <a:ext cx="4998203" cy="4123592"/>
          </a:xfrm>
          <a:prstGeom prst="rect">
            <a:avLst/>
          </a:prstGeom>
          <a:noFill/>
          <a:ln>
            <a:miter lim="800000"/>
            <a:headEnd/>
            <a:tailEnd/>
          </a:ln>
        </p:spPr>
        <p:txBody>
          <a:bodyPr lIns="95250" tIns="47625" rIns="95250" bIns="47625"/>
          <a:lstStyle/>
          <a:p>
            <a:pPr>
              <a:spcBef>
                <a:spcPct val="0"/>
              </a:spcBef>
            </a:pPr>
            <a:r>
              <a:rPr kumimoji="0" lang="es-ES_tradnl" sz="1300" i="1" smtClean="0">
                <a:latin typeface="Courier New" pitchFamily="49" charset="0"/>
              </a:rPr>
              <a:t>Comienzo de transacción.</a:t>
            </a:r>
          </a:p>
          <a:p>
            <a:pPr>
              <a:spcBef>
                <a:spcPct val="0"/>
              </a:spcBef>
            </a:pPr>
            <a:r>
              <a:rPr kumimoji="0" lang="es-ES_tradnl" sz="1300" i="1" smtClean="0">
                <a:latin typeface="Courier New" pitchFamily="49" charset="0"/>
              </a:rPr>
              <a:t>update cuentas set saldo=saldo-100.000 where num=17</a:t>
            </a:r>
          </a:p>
          <a:p>
            <a:pPr>
              <a:spcBef>
                <a:spcPct val="0"/>
              </a:spcBef>
            </a:pPr>
            <a:r>
              <a:rPr kumimoji="0" lang="es-ES_tradnl" sz="1300" i="1" smtClean="0">
                <a:latin typeface="Courier New" pitchFamily="49" charset="0"/>
              </a:rPr>
              <a:t>update cuentas set saldo=saldo+100.000 where num=20</a:t>
            </a:r>
          </a:p>
          <a:p>
            <a:pPr>
              <a:spcBef>
                <a:spcPct val="0"/>
              </a:spcBef>
            </a:pPr>
            <a:r>
              <a:rPr kumimoji="0" lang="es-ES_tradnl" sz="1300" i="1" smtClean="0">
                <a:latin typeface="Courier New" pitchFamily="49" charset="0"/>
              </a:rPr>
              <a:t>Fin de transacción.</a:t>
            </a:r>
          </a:p>
          <a:p>
            <a:pPr>
              <a:spcBef>
                <a:spcPct val="0"/>
              </a:spcBef>
            </a:pPr>
            <a:endParaRPr kumimoji="0" lang="es-ES_tradnl" sz="1300" i="1" smtClean="0">
              <a:latin typeface="Courier New" pitchFamily="49" charset="0"/>
            </a:endParaRPr>
          </a:p>
          <a:p>
            <a:pPr>
              <a:spcBef>
                <a:spcPct val="0"/>
              </a:spcBef>
            </a:pPr>
            <a:r>
              <a:rPr kumimoji="0" lang="es-ES_tradnl" sz="1300" smtClean="0"/>
              <a:t>En el fichero de LOG se han podido grabar los siguientes registros:</a:t>
            </a:r>
          </a:p>
          <a:p>
            <a:pPr>
              <a:spcBef>
                <a:spcPct val="0"/>
              </a:spcBef>
            </a:pPr>
            <a:endParaRPr kumimoji="0" lang="es-ES_tradnl" sz="1300" smtClean="0"/>
          </a:p>
          <a:p>
            <a:pPr>
              <a:spcBef>
                <a:spcPct val="0"/>
              </a:spcBef>
            </a:pPr>
            <a:r>
              <a:rPr kumimoji="0" lang="es-ES_tradnl" sz="1300" b="1" smtClean="0"/>
              <a:t>&lt;comienza-transacción</a:t>
            </a:r>
            <a:r>
              <a:rPr kumimoji="0" lang="es-ES_tradnl" sz="1300" smtClean="0"/>
              <a:t>, t1&gt;</a:t>
            </a:r>
            <a:endParaRPr kumimoji="0" lang="es-ES_tradnl" sz="1300" b="1" smtClean="0"/>
          </a:p>
          <a:p>
            <a:pPr>
              <a:spcBef>
                <a:spcPct val="0"/>
              </a:spcBef>
            </a:pPr>
            <a:r>
              <a:rPr kumimoji="0" lang="es-ES_tradnl" sz="1300" b="1" smtClean="0"/>
              <a:t>&lt;lectura,</a:t>
            </a:r>
            <a:r>
              <a:rPr kumimoji="0" lang="es-ES_tradnl" sz="1300" smtClean="0"/>
              <a:t> t1, &lt;nom_bd,cuentas,saldo,row_id=1.0.5&gt;, 1.543.000&gt;</a:t>
            </a:r>
          </a:p>
          <a:p>
            <a:pPr>
              <a:spcBef>
                <a:spcPct val="0"/>
              </a:spcBef>
            </a:pPr>
            <a:r>
              <a:rPr kumimoji="0" lang="es-ES_tradnl" sz="1300" b="1" smtClean="0"/>
              <a:t>&lt;escritura,</a:t>
            </a:r>
            <a:r>
              <a:rPr kumimoji="0" lang="es-ES_tradnl" sz="1300" smtClean="0"/>
              <a:t> t1, &lt;nom_bd,cuentas,saldo,row_id=1.0.5&gt;, 1.543.000, 1.453.000&gt;</a:t>
            </a:r>
          </a:p>
          <a:p>
            <a:pPr>
              <a:spcBef>
                <a:spcPct val="0"/>
              </a:spcBef>
            </a:pPr>
            <a:endParaRPr kumimoji="0" lang="es-ES_tradnl" sz="1300" smtClean="0"/>
          </a:p>
          <a:p>
            <a:pPr>
              <a:spcBef>
                <a:spcPct val="0"/>
              </a:spcBef>
            </a:pPr>
            <a:r>
              <a:rPr kumimoji="0" lang="es-ES_tradnl" sz="1300" smtClean="0"/>
              <a:t>Supongamos que aquí se cae el sistema. Al reinicializarse y analizarse el fichero de LOG se puede ver que la transacción t1 ha empezado pero no terminado por lo que deben deshacerse los cambios (basta con poner los valores viejos de las escrituras comenzando por el final).</a:t>
            </a:r>
          </a:p>
          <a:p>
            <a:pPr>
              <a:spcBef>
                <a:spcPct val="0"/>
              </a:spcBef>
            </a:pPr>
            <a:r>
              <a:rPr kumimoji="0" lang="es-ES_tradnl" sz="1300" smtClean="0"/>
              <a:t>Supongamos que no se ha caído el sistema.</a:t>
            </a:r>
          </a:p>
          <a:p>
            <a:pPr>
              <a:spcBef>
                <a:spcPct val="0"/>
              </a:spcBef>
            </a:pPr>
            <a:endParaRPr kumimoji="0" lang="es-ES_tradnl" sz="1300" smtClean="0"/>
          </a:p>
          <a:p>
            <a:pPr>
              <a:spcBef>
                <a:spcPct val="0"/>
              </a:spcBef>
            </a:pPr>
            <a:r>
              <a:rPr kumimoji="0" lang="es-ES_tradnl" sz="1300" b="1" smtClean="0"/>
              <a:t>&lt;lectura,</a:t>
            </a:r>
            <a:r>
              <a:rPr kumimoji="0" lang="es-ES_tradnl" sz="1300" smtClean="0"/>
              <a:t> t1, &lt;nom_bd,cuentas,saldo,row_id=1.0.8&gt;, 58.454&gt;</a:t>
            </a:r>
          </a:p>
          <a:p>
            <a:pPr>
              <a:spcBef>
                <a:spcPct val="0"/>
              </a:spcBef>
            </a:pPr>
            <a:r>
              <a:rPr kumimoji="0" lang="es-ES_tradnl" sz="1300" b="1" smtClean="0"/>
              <a:t>&lt;escritura,</a:t>
            </a:r>
            <a:r>
              <a:rPr kumimoji="0" lang="es-ES_tradnl" sz="1300" smtClean="0"/>
              <a:t> t1, &lt;nom_bd,cuentas,saldo,row_id=1.0.8&gt;, 58.454, 158.454&gt;</a:t>
            </a:r>
          </a:p>
          <a:p>
            <a:pPr>
              <a:spcBef>
                <a:spcPct val="0"/>
              </a:spcBef>
            </a:pPr>
            <a:r>
              <a:rPr kumimoji="0" lang="es-ES_tradnl" sz="1300" b="1" smtClean="0"/>
              <a:t>&lt;termina-transacción-con-éxito</a:t>
            </a:r>
            <a:r>
              <a:rPr kumimoji="0" lang="es-ES_tradnl" sz="1300" smtClean="0"/>
              <a:t>, t1&gt;</a:t>
            </a:r>
            <a:endParaRPr kumimoji="0" lang="es-ES_tradnl" sz="1300" b="1" smtClean="0"/>
          </a:p>
          <a:p>
            <a:pPr>
              <a:spcBef>
                <a:spcPct val="0"/>
              </a:spcBef>
            </a:pPr>
            <a:endParaRPr kumimoji="0" lang="es-ES_tradnl" sz="1300" smtClean="0"/>
          </a:p>
          <a:p>
            <a:pPr>
              <a:spcBef>
                <a:spcPct val="0"/>
              </a:spcBef>
            </a:pPr>
            <a:r>
              <a:rPr kumimoji="0" lang="es-ES_tradnl" sz="1300" smtClean="0"/>
              <a:t>Entonces ya tenemos almacenada toda la información que nos permitiría rehacer esta transacción t1 si fuera necesario a partir de un backup anterior de la BD y el fichero de LOG.</a:t>
            </a:r>
          </a:p>
          <a:p>
            <a:pPr>
              <a:spcBef>
                <a:spcPct val="0"/>
              </a:spcBef>
            </a:pPr>
            <a:endParaRPr kumimoji="0" lang="es-ES_tradnl" sz="1300" smtClean="0"/>
          </a:p>
          <a:p>
            <a:pPr>
              <a:spcBef>
                <a:spcPct val="0"/>
              </a:spcBef>
            </a:pPr>
            <a:r>
              <a:rPr kumimoji="0" lang="es-ES_tradnl" sz="1300" smtClean="0"/>
              <a:t>Los checkpoints permiten, en caso de ciertos problemas, no deshacer toda la transacción, sino solamente hasta el último checkpoint.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ph type="sldImg"/>
          </p:nvPr>
        </p:nvSpPr>
        <p:spPr bwMode="auto">
          <a:xfrm>
            <a:off x="1150938" y="698500"/>
            <a:ext cx="4568825" cy="3425825"/>
          </a:xfrm>
          <a:prstGeom prst="rect">
            <a:avLst/>
          </a:prstGeom>
          <a:noFill/>
          <a:ln w="12700">
            <a:solidFill>
              <a:schemeClr val="tx1"/>
            </a:solidFill>
            <a:miter lim="800000"/>
            <a:headEnd/>
            <a:tailEnd/>
          </a:ln>
        </p:spPr>
      </p:sp>
      <p:sp>
        <p:nvSpPr>
          <p:cNvPr id="26627" name="Rectangle 3"/>
          <p:cNvSpPr>
            <a:spLocks noChangeArrowheads="1"/>
          </p:cNvSpPr>
          <p:nvPr>
            <p:ph type="body" idx="1"/>
          </p:nvPr>
        </p:nvSpPr>
        <p:spPr bwMode="auto">
          <a:xfrm>
            <a:off x="858865" y="4262805"/>
            <a:ext cx="5153186" cy="4456234"/>
          </a:xfrm>
          <a:prstGeom prst="rect">
            <a:avLst/>
          </a:prstGeom>
          <a:noFill/>
          <a:ln>
            <a:miter lim="800000"/>
            <a:headEnd/>
            <a:tailEnd/>
          </a:ln>
        </p:spPr>
        <p:txBody>
          <a:bodyPr lIns="95250" tIns="47625" rIns="95250" bIns="47625"/>
          <a:lstStyle/>
          <a:p>
            <a:pPr>
              <a:spcBef>
                <a:spcPct val="0"/>
              </a:spcBef>
            </a:pPr>
            <a:r>
              <a:rPr kumimoji="0" lang="es-ES_tradnl" sz="1300" b="1" smtClean="0"/>
              <a:t>Problema de la actualización perdida:</a:t>
            </a:r>
          </a:p>
          <a:p>
            <a:pPr>
              <a:spcBef>
                <a:spcPct val="0"/>
              </a:spcBef>
            </a:pPr>
            <a:r>
              <a:rPr kumimoji="0" lang="es-ES_tradnl" sz="1300" smtClean="0">
                <a:latin typeface="Courier New" pitchFamily="49" charset="0"/>
              </a:rPr>
              <a:t>update cuentas </a:t>
            </a:r>
            <a:r>
              <a:rPr kumimoji="0" lang="es-ES_tradnl" sz="1300" smtClean="0"/>
              <a:t>(T1)</a:t>
            </a:r>
            <a:r>
              <a:rPr kumimoji="0" lang="es-ES_tradnl" sz="1300" smtClean="0">
                <a:latin typeface="Courier New" pitchFamily="49" charset="0"/>
              </a:rPr>
              <a:t>		update cuentas </a:t>
            </a:r>
            <a:r>
              <a:rPr kumimoji="0" lang="es-ES_tradnl" sz="1300" smtClean="0"/>
              <a:t>(T2)</a:t>
            </a:r>
          </a:p>
          <a:p>
            <a:pPr>
              <a:spcBef>
                <a:spcPct val="0"/>
              </a:spcBef>
            </a:pPr>
            <a:r>
              <a:rPr kumimoji="0" lang="es-ES_tradnl" sz="1300" smtClean="0">
                <a:latin typeface="Courier New" pitchFamily="49" charset="0"/>
              </a:rPr>
              <a:t>  set saldo=saldo+1000	  set saldo=saldo+2000</a:t>
            </a:r>
          </a:p>
          <a:p>
            <a:pPr>
              <a:spcBef>
                <a:spcPct val="0"/>
              </a:spcBef>
            </a:pPr>
            <a:r>
              <a:rPr kumimoji="0" lang="es-ES_tradnl" sz="1300" smtClean="0">
                <a:latin typeface="Courier New" pitchFamily="49" charset="0"/>
              </a:rPr>
              <a:t>  where num=17		  where num=17</a:t>
            </a:r>
            <a:endParaRPr kumimoji="0" lang="es-ES_tradnl" sz="1300" b="1" smtClean="0"/>
          </a:p>
          <a:p>
            <a:pPr>
              <a:spcBef>
                <a:spcPct val="0"/>
              </a:spcBef>
            </a:pPr>
            <a:r>
              <a:rPr kumimoji="0" lang="es-ES_tradnl" sz="1300" smtClean="0"/>
              <a:t>Secuencia: T1 lee saldo=5000, T2 lee saldo=5000, T1 escribe 6000, T2 escr. 7000 (machaca el 6000). Sin embargo el resultado final  debería ser 8000 !!!</a:t>
            </a:r>
          </a:p>
          <a:p>
            <a:pPr>
              <a:lnSpc>
                <a:spcPct val="60000"/>
              </a:lnSpc>
              <a:spcBef>
                <a:spcPct val="0"/>
              </a:spcBef>
            </a:pPr>
            <a:endParaRPr kumimoji="0" lang="es-ES_tradnl" sz="1300" smtClean="0"/>
          </a:p>
          <a:p>
            <a:pPr>
              <a:spcBef>
                <a:spcPct val="0"/>
              </a:spcBef>
            </a:pPr>
            <a:r>
              <a:rPr kumimoji="0" lang="es-ES_tradnl" sz="1300" b="1" smtClean="0"/>
              <a:t>Problema de la actualización temporal:</a:t>
            </a:r>
            <a:r>
              <a:rPr kumimoji="0" lang="es-ES_tradnl" sz="1300" smtClean="0"/>
              <a:t> Usando las mismas transacciones.</a:t>
            </a:r>
          </a:p>
          <a:p>
            <a:pPr>
              <a:spcBef>
                <a:spcPct val="0"/>
              </a:spcBef>
            </a:pPr>
            <a:r>
              <a:rPr kumimoji="0" lang="es-ES_tradnl" sz="1300" smtClean="0"/>
              <a:t>Secuencia: T1 lee saldo=5000, T1 escribe 6000, T2 lee saldo=6000, T1 falla y hace un ROLLBACK y deshace los cambios, T2 escribe 8000. Debería. ser 7000 !!!!</a:t>
            </a:r>
          </a:p>
          <a:p>
            <a:pPr>
              <a:lnSpc>
                <a:spcPct val="60000"/>
              </a:lnSpc>
              <a:spcBef>
                <a:spcPct val="0"/>
              </a:spcBef>
            </a:pPr>
            <a:endParaRPr kumimoji="0" lang="es-ES_tradnl" sz="1300" smtClean="0"/>
          </a:p>
          <a:p>
            <a:pPr>
              <a:spcBef>
                <a:spcPct val="0"/>
              </a:spcBef>
            </a:pPr>
            <a:r>
              <a:rPr kumimoji="0" lang="es-ES_tradnl" sz="1300" b="1" smtClean="0"/>
              <a:t>Problema del resumen incorrecto:</a:t>
            </a:r>
            <a:endParaRPr kumimoji="0" lang="es-ES_tradnl" sz="1300" smtClean="0"/>
          </a:p>
          <a:p>
            <a:pPr>
              <a:spcBef>
                <a:spcPct val="0"/>
              </a:spcBef>
            </a:pPr>
            <a:r>
              <a:rPr kumimoji="0" lang="es-ES_tradnl" sz="1300" smtClean="0">
                <a:latin typeface="Courier New" pitchFamily="49" charset="0"/>
              </a:rPr>
              <a:t>select sum(saldo) </a:t>
            </a:r>
            <a:r>
              <a:rPr kumimoji="0" lang="es-ES_tradnl" sz="1300" smtClean="0"/>
              <a:t>(T3)		</a:t>
            </a:r>
            <a:r>
              <a:rPr kumimoji="0" lang="es-ES_tradnl" sz="1300" smtClean="0">
                <a:latin typeface="Courier New" pitchFamily="49" charset="0"/>
              </a:rPr>
              <a:t>update cuentas </a:t>
            </a:r>
            <a:r>
              <a:rPr kumimoji="0" lang="es-ES_tradnl" sz="1300" smtClean="0"/>
              <a:t>(T4)</a:t>
            </a:r>
            <a:endParaRPr kumimoji="0" lang="es-ES_tradnl" sz="1300" smtClean="0">
              <a:latin typeface="Courier New" pitchFamily="49" charset="0"/>
            </a:endParaRPr>
          </a:p>
          <a:p>
            <a:pPr>
              <a:spcBef>
                <a:spcPct val="0"/>
              </a:spcBef>
            </a:pPr>
            <a:r>
              <a:rPr kumimoji="0" lang="es-ES_tradnl" sz="1300" smtClean="0">
                <a:latin typeface="Courier New" pitchFamily="49" charset="0"/>
              </a:rPr>
              <a:t>from cuentas		  set saldo=saldo+1000</a:t>
            </a:r>
          </a:p>
          <a:p>
            <a:pPr>
              <a:spcBef>
                <a:spcPct val="0"/>
              </a:spcBef>
            </a:pPr>
            <a:r>
              <a:rPr kumimoji="0" lang="es-ES_tradnl" sz="1300" smtClean="0">
                <a:latin typeface="Courier New" pitchFamily="49" charset="0"/>
              </a:rPr>
              <a:t>			  where num=17				update cuentas</a:t>
            </a:r>
          </a:p>
          <a:p>
            <a:pPr>
              <a:spcBef>
                <a:spcPct val="0"/>
              </a:spcBef>
            </a:pPr>
            <a:r>
              <a:rPr kumimoji="0" lang="es-ES_tradnl" sz="1300" smtClean="0">
                <a:latin typeface="Courier New" pitchFamily="49" charset="0"/>
              </a:rPr>
              <a:t>			  set saldo=saldo-1000</a:t>
            </a:r>
          </a:p>
          <a:p>
            <a:pPr>
              <a:spcBef>
                <a:spcPct val="0"/>
              </a:spcBef>
            </a:pPr>
            <a:r>
              <a:rPr kumimoji="0" lang="es-ES_tradnl" sz="1300" smtClean="0">
                <a:latin typeface="Courier New" pitchFamily="49" charset="0"/>
              </a:rPr>
              <a:t>			  where num=25</a:t>
            </a:r>
          </a:p>
          <a:p>
            <a:pPr>
              <a:spcBef>
                <a:spcPct val="0"/>
              </a:spcBef>
            </a:pPr>
            <a:r>
              <a:rPr kumimoji="0" lang="es-ES_tradnl" sz="1300" smtClean="0"/>
              <a:t>Secuencia: T3 lee el saldo de la cuenta 17 después de que T4 incremente pero lee el de la cuenta 25 </a:t>
            </a:r>
            <a:r>
              <a:rPr kumimoji="0" lang="es-ES_tradnl" sz="1300" u="sng" smtClean="0"/>
              <a:t>antes</a:t>
            </a:r>
            <a:r>
              <a:rPr kumimoji="0" lang="es-ES_tradnl" sz="1300" smtClean="0"/>
              <a:t> de decrementar. Por tanto la suma da 1000 ptas. más !!!</a:t>
            </a:r>
          </a:p>
          <a:p>
            <a:pPr>
              <a:spcBef>
                <a:spcPct val="0"/>
              </a:spcBef>
            </a:pPr>
            <a:r>
              <a:rPr kumimoji="0" lang="es-ES_tradnl" sz="1300" smtClean="0"/>
              <a:t>Si se ejecutan todas las transacciones </a:t>
            </a:r>
            <a:r>
              <a:rPr kumimoji="0" lang="es-ES_tradnl" sz="1300" u="sng" smtClean="0"/>
              <a:t>en exclusión mutua no hay problemas</a:t>
            </a:r>
            <a:r>
              <a:rPr kumimoji="0" lang="es-ES_tradnl" sz="1300" smtClean="0"/>
              <a:t>.</a:t>
            </a:r>
          </a:p>
          <a:p>
            <a:pPr>
              <a:lnSpc>
                <a:spcPct val="60000"/>
              </a:lnSpc>
              <a:spcBef>
                <a:spcPct val="0"/>
              </a:spcBef>
            </a:pPr>
            <a:endParaRPr kumimoji="0" lang="es-ES_tradnl" sz="1300" smtClean="0"/>
          </a:p>
          <a:p>
            <a:pPr>
              <a:spcBef>
                <a:spcPct val="0"/>
              </a:spcBef>
            </a:pPr>
            <a:r>
              <a:rPr kumimoji="0" lang="es-ES_tradnl" sz="1300" b="1" smtClean="0"/>
              <a:t>Problema de la lectura no repetible:</a:t>
            </a:r>
            <a:endParaRPr kumimoji="0" lang="es-ES_tradnl" sz="1300" smtClean="0"/>
          </a:p>
          <a:p>
            <a:pPr>
              <a:spcBef>
                <a:spcPct val="0"/>
              </a:spcBef>
            </a:pPr>
            <a:r>
              <a:rPr kumimoji="0" lang="es-ES_tradnl" sz="1300" smtClean="0">
                <a:latin typeface="Courier New" pitchFamily="49" charset="0"/>
              </a:rPr>
              <a:t>update cuentas (T5)		update cuentas (T6)</a:t>
            </a:r>
          </a:p>
          <a:p>
            <a:pPr>
              <a:spcBef>
                <a:spcPct val="0"/>
              </a:spcBef>
            </a:pPr>
            <a:r>
              <a:rPr kumimoji="0" lang="es-ES_tradnl" sz="1300" smtClean="0">
                <a:latin typeface="Courier New" pitchFamily="49" charset="0"/>
              </a:rPr>
              <a:t>  set saldo=saldo+1000	set saldo=0</a:t>
            </a:r>
          </a:p>
          <a:p>
            <a:pPr>
              <a:spcBef>
                <a:spcPct val="0"/>
              </a:spcBef>
            </a:pPr>
            <a:r>
              <a:rPr kumimoji="0" lang="es-ES_tradnl" sz="1300" smtClean="0">
                <a:latin typeface="Courier New" pitchFamily="49" charset="0"/>
              </a:rPr>
              <a:t>  where num=17		where num=17</a:t>
            </a:r>
          </a:p>
          <a:p>
            <a:pPr>
              <a:spcBef>
                <a:spcPct val="0"/>
              </a:spcBef>
            </a:pPr>
            <a:r>
              <a:rPr kumimoji="0" lang="es-ES_tradnl" sz="1300" smtClean="0">
                <a:latin typeface="Courier New" pitchFamily="49" charset="0"/>
              </a:rPr>
              <a:t>update cuentas</a:t>
            </a:r>
          </a:p>
          <a:p>
            <a:pPr>
              <a:spcBef>
                <a:spcPct val="0"/>
              </a:spcBef>
            </a:pPr>
            <a:r>
              <a:rPr kumimoji="0" lang="es-ES_tradnl" sz="1300" smtClean="0">
                <a:latin typeface="Courier New" pitchFamily="49" charset="0"/>
              </a:rPr>
              <a:t>  set saldo=saldo-1000</a:t>
            </a:r>
          </a:p>
          <a:p>
            <a:pPr>
              <a:spcBef>
                <a:spcPct val="0"/>
              </a:spcBef>
            </a:pPr>
            <a:r>
              <a:rPr kumimoji="0" lang="es-ES_tradnl" sz="1300" smtClean="0">
                <a:latin typeface="Courier New" pitchFamily="49" charset="0"/>
              </a:rPr>
              <a:t>  where num=17</a:t>
            </a:r>
          </a:p>
          <a:p>
            <a:pPr>
              <a:spcBef>
                <a:spcPct val="0"/>
              </a:spcBef>
            </a:pPr>
            <a:r>
              <a:rPr kumimoji="0" lang="es-ES_tradnl" sz="1300" smtClean="0"/>
              <a:t>Secuencia: T5 lee el saldo de la cuenta 17 </a:t>
            </a:r>
            <a:r>
              <a:rPr kumimoji="0" lang="es-ES_tradnl" sz="1300" u="sng" smtClean="0"/>
              <a:t>dos veces</a:t>
            </a:r>
            <a:r>
              <a:rPr kumimoji="0" lang="es-ES_tradnl" sz="1300" smtClean="0"/>
              <a:t> pero si T6 se ejecuta en medio, no lee dos veces el mismo valor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ph type="sldImg"/>
          </p:nvPr>
        </p:nvSpPr>
        <p:spPr bwMode="auto">
          <a:xfrm>
            <a:off x="1150938" y="698500"/>
            <a:ext cx="4568825" cy="3425825"/>
          </a:xfrm>
          <a:prstGeom prst="rect">
            <a:avLst/>
          </a:prstGeom>
          <a:solidFill>
            <a:srgbClr val="FFFFFF"/>
          </a:solidFill>
          <a:ln>
            <a:solidFill>
              <a:srgbClr val="000000"/>
            </a:solidFill>
            <a:miter lim="800000"/>
            <a:headEnd/>
            <a:tailEnd/>
          </a:ln>
        </p:spPr>
      </p:sp>
      <p:sp>
        <p:nvSpPr>
          <p:cNvPr id="27651" name="Rectangle 3"/>
          <p:cNvSpPr>
            <a:spLocks noChangeArrowheads="1"/>
          </p:cNvSpPr>
          <p:nvPr>
            <p:ph type="body" idx="1"/>
          </p:nvPr>
        </p:nvSpPr>
        <p:spPr bwMode="auto">
          <a:xfrm>
            <a:off x="936356" y="4333143"/>
            <a:ext cx="4998203" cy="4123592"/>
          </a:xfrm>
          <a:prstGeom prst="rect">
            <a:avLst/>
          </a:prstGeom>
          <a:solidFill>
            <a:srgbClr val="FFFFFF"/>
          </a:solidFill>
          <a:ln>
            <a:solidFill>
              <a:srgbClr val="000000"/>
            </a:solidFill>
            <a:miter lim="800000"/>
            <a:headEnd/>
            <a:tailEnd/>
          </a:ln>
        </p:spPr>
        <p:txBody>
          <a:bodyPr/>
          <a:lstStyle/>
          <a:p>
            <a:pPr>
              <a:spcBef>
                <a:spcPct val="0"/>
              </a:spcBef>
            </a:pPr>
            <a:endParaRPr kumimoji="0" lang="en-US" sz="24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ph type="sldImg"/>
          </p:nvPr>
        </p:nvSpPr>
        <p:spPr bwMode="auto">
          <a:xfrm>
            <a:off x="1150938" y="698500"/>
            <a:ext cx="4568825" cy="3425825"/>
          </a:xfrm>
          <a:prstGeom prst="rect">
            <a:avLst/>
          </a:prstGeom>
          <a:noFill/>
          <a:ln w="12700">
            <a:solidFill>
              <a:schemeClr val="tx1"/>
            </a:solidFill>
            <a:miter lim="800000"/>
            <a:headEnd/>
            <a:tailEnd/>
          </a:ln>
        </p:spPr>
      </p:sp>
      <p:sp>
        <p:nvSpPr>
          <p:cNvPr id="28675" name="Rectangle 3"/>
          <p:cNvSpPr>
            <a:spLocks noChangeArrowheads="1"/>
          </p:cNvSpPr>
          <p:nvPr>
            <p:ph type="body" idx="1"/>
          </p:nvPr>
        </p:nvSpPr>
        <p:spPr bwMode="auto">
          <a:xfrm>
            <a:off x="624777" y="4262805"/>
            <a:ext cx="5621364" cy="4135315"/>
          </a:xfrm>
          <a:prstGeom prst="rect">
            <a:avLst/>
          </a:prstGeom>
          <a:noFill/>
          <a:ln>
            <a:miter lim="800000"/>
            <a:headEnd/>
            <a:tailEnd/>
          </a:ln>
        </p:spPr>
        <p:txBody>
          <a:bodyPr lIns="95250" tIns="47625" rIns="95250" bIns="47625"/>
          <a:lstStyle/>
          <a:p>
            <a:pPr>
              <a:spcBef>
                <a:spcPct val="0"/>
              </a:spcBef>
            </a:pPr>
            <a:r>
              <a:rPr kumimoji="0" lang="es-ES_tradnl" sz="1300" smtClean="0"/>
              <a:t>T1: </a:t>
            </a:r>
            <a:r>
              <a:rPr kumimoji="0" lang="es-ES_tradnl" sz="1300" smtClean="0">
                <a:latin typeface="Courier New" pitchFamily="49" charset="0"/>
              </a:rPr>
              <a:t>select * from personas where color_pelo=‘RUBIO’</a:t>
            </a:r>
          </a:p>
          <a:p>
            <a:pPr>
              <a:spcBef>
                <a:spcPct val="0"/>
              </a:spcBef>
            </a:pPr>
            <a:r>
              <a:rPr kumimoji="0" lang="es-ES_tradnl" sz="1300" smtClean="0"/>
              <a:t>T2: </a:t>
            </a:r>
            <a:r>
              <a:rPr kumimoji="0" lang="es-ES_tradnl" sz="1300" smtClean="0">
                <a:latin typeface="Courier New" pitchFamily="49" charset="0"/>
              </a:rPr>
              <a:t>update personas set salario=salario*1.1</a:t>
            </a:r>
            <a:r>
              <a:rPr kumimoji="0" lang="es-ES_tradnl" sz="1300" smtClean="0"/>
              <a:t> </a:t>
            </a:r>
          </a:p>
          <a:p>
            <a:pPr>
              <a:spcBef>
                <a:spcPct val="0"/>
              </a:spcBef>
            </a:pPr>
            <a:r>
              <a:rPr kumimoji="0" lang="es-ES_tradnl" sz="1300" smtClean="0"/>
              <a:t>T3: </a:t>
            </a:r>
            <a:r>
              <a:rPr kumimoji="0" lang="es-ES_tradnl" sz="1300" smtClean="0">
                <a:latin typeface="Courier New" pitchFamily="49" charset="0"/>
              </a:rPr>
              <a:t>update personas set salario=0 where color_pelo=‘RUBIO’</a:t>
            </a:r>
            <a:endParaRPr kumimoji="0" lang="es-ES_tradnl" sz="1300" smtClean="0"/>
          </a:p>
          <a:p>
            <a:pPr>
              <a:spcBef>
                <a:spcPct val="0"/>
              </a:spcBef>
            </a:pPr>
            <a:r>
              <a:rPr kumimoji="0" lang="es-ES_tradnl" sz="1300" smtClean="0"/>
              <a:t>       </a:t>
            </a:r>
            <a:r>
              <a:rPr kumimoji="0" lang="es-ES_tradnl" sz="1300" smtClean="0">
                <a:latin typeface="Courier New" pitchFamily="49" charset="0"/>
              </a:rPr>
              <a:t>update personas set salario=20000 where color_pelo=‘NEGRO’</a:t>
            </a:r>
          </a:p>
          <a:p>
            <a:pPr>
              <a:spcBef>
                <a:spcPct val="0"/>
              </a:spcBef>
            </a:pPr>
            <a:endParaRPr kumimoji="0" lang="es-ES_tradnl" sz="1300" smtClean="0">
              <a:latin typeface="Courier New" pitchFamily="49" charset="0"/>
            </a:endParaRPr>
          </a:p>
          <a:p>
            <a:pPr>
              <a:spcBef>
                <a:spcPct val="0"/>
              </a:spcBef>
            </a:pPr>
            <a:r>
              <a:rPr kumimoji="0" lang="es-ES_tradnl" sz="1300" smtClean="0"/>
              <a:t>Tabla personas (DNI, SALARIO,COLOR_PELO)</a:t>
            </a:r>
          </a:p>
          <a:p>
            <a:pPr>
              <a:spcBef>
                <a:spcPct val="0"/>
              </a:spcBef>
            </a:pPr>
            <a:r>
              <a:rPr kumimoji="0" lang="es-ES_tradnl" sz="1300" smtClean="0"/>
              <a:t>	   1        3000	   RUBIO</a:t>
            </a:r>
          </a:p>
          <a:p>
            <a:pPr>
              <a:spcBef>
                <a:spcPct val="0"/>
              </a:spcBef>
            </a:pPr>
            <a:r>
              <a:rPr kumimoji="0" lang="es-ES_tradnl" sz="1300" smtClean="0"/>
              <a:t>	   2        4000	   MORENO</a:t>
            </a:r>
          </a:p>
          <a:p>
            <a:pPr>
              <a:spcBef>
                <a:spcPct val="0"/>
              </a:spcBef>
            </a:pPr>
            <a:r>
              <a:rPr kumimoji="0" lang="es-ES_tradnl" sz="1300" smtClean="0"/>
              <a:t>	   3        5000	   RUBIO</a:t>
            </a:r>
          </a:p>
          <a:p>
            <a:pPr>
              <a:spcBef>
                <a:spcPct val="0"/>
              </a:spcBef>
            </a:pPr>
            <a:r>
              <a:rPr kumimoji="0" lang="es-ES_tradnl" sz="1300" smtClean="0"/>
              <a:t>	   4        6000	   NEGRO</a:t>
            </a:r>
          </a:p>
          <a:p>
            <a:pPr>
              <a:spcBef>
                <a:spcPct val="0"/>
              </a:spcBef>
            </a:pPr>
            <a:endParaRPr kumimoji="0" lang="es-ES_tradnl" sz="1300" smtClean="0"/>
          </a:p>
          <a:p>
            <a:pPr>
              <a:spcBef>
                <a:spcPct val="0"/>
              </a:spcBef>
            </a:pPr>
            <a:r>
              <a:rPr kumimoji="0" lang="es-ES_tradnl" sz="1300" smtClean="0"/>
              <a:t>Planes SERIALES (los únicos válidos) y después únicos resultados válidos:</a:t>
            </a:r>
          </a:p>
          <a:p>
            <a:pPr>
              <a:spcBef>
                <a:spcPct val="0"/>
              </a:spcBef>
            </a:pPr>
            <a:r>
              <a:rPr kumimoji="0" lang="es-ES_tradnl" sz="1300" u="sng" smtClean="0"/>
              <a:t>T1, T2, T3</a:t>
            </a:r>
            <a:r>
              <a:rPr kumimoji="0" lang="es-ES_tradnl" sz="1300" smtClean="0"/>
              <a:t>    </a:t>
            </a:r>
            <a:r>
              <a:rPr kumimoji="0" lang="es-ES_tradnl" sz="1300" u="sng" smtClean="0"/>
              <a:t>T1, T3, T2</a:t>
            </a:r>
            <a:r>
              <a:rPr kumimoji="0" lang="es-ES_tradnl" sz="1300" smtClean="0"/>
              <a:t>   </a:t>
            </a:r>
            <a:r>
              <a:rPr kumimoji="0" lang="es-ES_tradnl" sz="1300" u="sng" smtClean="0"/>
              <a:t>T2, T1, T3</a:t>
            </a:r>
            <a:r>
              <a:rPr kumimoji="0" lang="es-ES_tradnl" sz="1300" smtClean="0"/>
              <a:t>   </a:t>
            </a:r>
            <a:r>
              <a:rPr kumimoji="0" lang="es-ES_tradnl" sz="1300" u="sng" smtClean="0"/>
              <a:t>T2, T3, T1</a:t>
            </a:r>
            <a:r>
              <a:rPr kumimoji="0" lang="es-ES_tradnl" sz="1300" smtClean="0"/>
              <a:t>   </a:t>
            </a:r>
            <a:r>
              <a:rPr kumimoji="0" lang="es-ES_tradnl" sz="1300" u="sng" smtClean="0"/>
              <a:t>T3, T1, T2</a:t>
            </a:r>
            <a:r>
              <a:rPr kumimoji="0" lang="es-ES_tradnl" sz="1300" smtClean="0"/>
              <a:t>    </a:t>
            </a:r>
            <a:r>
              <a:rPr kumimoji="0" lang="es-ES_tradnl" sz="1300" u="sng" smtClean="0"/>
              <a:t>T3, T2, T1</a:t>
            </a:r>
          </a:p>
          <a:p>
            <a:pPr>
              <a:spcBef>
                <a:spcPct val="0"/>
              </a:spcBef>
            </a:pPr>
            <a:endParaRPr kumimoji="0" lang="es-ES_tradnl" sz="1300" smtClean="0"/>
          </a:p>
          <a:p>
            <a:pPr>
              <a:spcBef>
                <a:spcPct val="0"/>
              </a:spcBef>
            </a:pPr>
            <a:r>
              <a:rPr kumimoji="0" lang="es-ES_tradnl" sz="1300" smtClean="0"/>
              <a:t>(DNI, SALARIO,COLOR_PELO)       (DNI, SALARIO,COLOR_PELO)</a:t>
            </a:r>
          </a:p>
          <a:p>
            <a:pPr>
              <a:spcBef>
                <a:spcPct val="0"/>
              </a:spcBef>
            </a:pPr>
            <a:r>
              <a:rPr kumimoji="0" lang="es-ES_tradnl" sz="1300" smtClean="0"/>
              <a:t>   1        0	   RUBIO	               1        0                RUBIO</a:t>
            </a:r>
          </a:p>
          <a:p>
            <a:pPr>
              <a:spcBef>
                <a:spcPct val="0"/>
              </a:spcBef>
            </a:pPr>
            <a:r>
              <a:rPr kumimoji="0" lang="es-ES_tradnl" sz="1300" smtClean="0"/>
              <a:t>   2        4400	   MORENO                     2        4400         MORENO</a:t>
            </a:r>
          </a:p>
          <a:p>
            <a:pPr>
              <a:spcBef>
                <a:spcPct val="0"/>
              </a:spcBef>
            </a:pPr>
            <a:r>
              <a:rPr kumimoji="0" lang="es-ES_tradnl" sz="1300" smtClean="0"/>
              <a:t>   3        0	   RUBIO                          3        0               RUBIO</a:t>
            </a:r>
          </a:p>
          <a:p>
            <a:pPr>
              <a:spcBef>
                <a:spcPct val="0"/>
              </a:spcBef>
            </a:pPr>
            <a:r>
              <a:rPr kumimoji="0" lang="es-ES_tradnl" sz="1300" smtClean="0"/>
              <a:t>   4        20000	   NEGRO                         4        22000       NEGRO</a:t>
            </a:r>
          </a:p>
          <a:p>
            <a:pPr>
              <a:spcBef>
                <a:spcPct val="0"/>
              </a:spcBef>
            </a:pPr>
            <a:endParaRPr kumimoji="0" lang="es-ES_tradnl" sz="1300" smtClean="0"/>
          </a:p>
          <a:p>
            <a:pPr>
              <a:spcBef>
                <a:spcPct val="0"/>
              </a:spcBef>
            </a:pPr>
            <a:r>
              <a:rPr kumimoji="0" lang="es-ES_tradnl" sz="1300" smtClean="0"/>
              <a:t>Todo plan SERIALIZABLE deberá dejar la tabla de personas con una de las dos extensiones anteriores (y además la transacción T1 devolverá las tuplas de personas de pelo RUBIO correspondientes a una de las 3 extensiones posibles: la inicial, una de las 2 finales o una de las 2 intermedias (tras hacer solamente T2 o T3).</a:t>
            </a:r>
          </a:p>
          <a:p>
            <a:pPr>
              <a:spcBef>
                <a:spcPct val="0"/>
              </a:spcBef>
            </a:pPr>
            <a:endParaRPr kumimoji="0" lang="es-ES_tradnl" sz="1300" smtClean="0"/>
          </a:p>
          <a:p>
            <a:pPr>
              <a:spcBef>
                <a:spcPct val="0"/>
              </a:spcBef>
            </a:pPr>
            <a:r>
              <a:rPr kumimoji="0" lang="es-ES_tradnl" sz="1300" i="1" u="sng" smtClean="0"/>
              <a:t>Ejemplo de plan serializable</a:t>
            </a:r>
            <a:r>
              <a:rPr kumimoji="0" lang="es-ES_tradnl" sz="1300" smtClean="0"/>
              <a:t>: T1 lee tupla 1, T2 escribe tuplas 1 y 2, T3 escribe tupla 1, T1 lee tupla 3, T2 escribe tuplas 3 y 4, T3 escribe 3 y 4</a:t>
            </a:r>
          </a:p>
          <a:p>
            <a:pPr>
              <a:spcBef>
                <a:spcPct val="0"/>
              </a:spcBef>
            </a:pPr>
            <a:r>
              <a:rPr kumimoji="0" lang="es-ES_tradnl" sz="1300" i="1" u="sng" smtClean="0"/>
              <a:t>Ejemplo de plan no serializable</a:t>
            </a:r>
            <a:r>
              <a:rPr kumimoji="0" lang="es-ES_tradnl" sz="1300" smtClean="0"/>
              <a:t>: T1 lee la tupla 1, T2 escribe tuplas 1, 2 y 3, T1 lee 2 !!</a:t>
            </a:r>
          </a:p>
          <a:p>
            <a:pPr>
              <a:spcBef>
                <a:spcPct val="0"/>
              </a:spcBef>
            </a:pPr>
            <a:endParaRPr kumimoji="0" lang="es-ES_tradnl" sz="1300" smtClean="0"/>
          </a:p>
          <a:p>
            <a:pPr>
              <a:spcBef>
                <a:spcPct val="0"/>
              </a:spcBef>
            </a:pPr>
            <a:r>
              <a:rPr kumimoji="0" lang="es-ES_tradnl" sz="1300" smtClean="0"/>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ph type="sldImg"/>
          </p:nvPr>
        </p:nvSpPr>
        <p:spPr bwMode="auto">
          <a:xfrm>
            <a:off x="1150938" y="698500"/>
            <a:ext cx="4568825" cy="3425825"/>
          </a:xfrm>
          <a:prstGeom prst="rect">
            <a:avLst/>
          </a:prstGeom>
          <a:noFill/>
          <a:ln w="12700">
            <a:solidFill>
              <a:schemeClr val="tx1"/>
            </a:solidFill>
            <a:miter lim="800000"/>
            <a:headEnd/>
            <a:tailEnd/>
          </a:ln>
        </p:spPr>
      </p:sp>
      <p:sp>
        <p:nvSpPr>
          <p:cNvPr id="29699" name="Rectangle 3"/>
          <p:cNvSpPr>
            <a:spLocks noChangeArrowheads="1"/>
          </p:cNvSpPr>
          <p:nvPr>
            <p:ph type="body" idx="1"/>
          </p:nvPr>
        </p:nvSpPr>
        <p:spPr bwMode="auto">
          <a:xfrm>
            <a:off x="936356" y="4333143"/>
            <a:ext cx="4998203" cy="4123592"/>
          </a:xfrm>
          <a:prstGeom prst="rect">
            <a:avLst/>
          </a:prstGeom>
          <a:noFill/>
          <a:ln>
            <a:miter lim="800000"/>
            <a:headEnd/>
            <a:tailEnd/>
          </a:ln>
        </p:spPr>
        <p:txBody>
          <a:bodyPr lIns="95250" tIns="47625" rIns="95250" bIns="47625"/>
          <a:lstStyle/>
          <a:p>
            <a:pPr>
              <a:spcBef>
                <a:spcPct val="0"/>
              </a:spcBef>
            </a:pPr>
            <a:r>
              <a:rPr kumimoji="0" lang="es-ES_tradnl" sz="1100" smtClean="0"/>
              <a:t>NOTA: Vendría bien que el problema no fuera NP-completo ya que en ese caso sería posible recibir las N transacciones a ejecutar y encontrar un plan (que además fuera serializable, claro) y que optimizara las N. Se trataría de optimizar la ejecución de N pregunta en vez de optimizar sólo una pregunta cada vez.</a:t>
            </a:r>
          </a:p>
          <a:p>
            <a:pPr>
              <a:spcBef>
                <a:spcPct val="0"/>
              </a:spcBef>
            </a:pPr>
            <a:endParaRPr kumimoji="0" lang="es-ES_tradnl" sz="1100" smtClean="0"/>
          </a:p>
          <a:p>
            <a:pPr>
              <a:spcBef>
                <a:spcPct val="0"/>
              </a:spcBef>
            </a:pPr>
            <a:endParaRPr kumimoji="0" lang="es-ES_tradnl" sz="11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s-ES"/>
          </a:p>
        </p:txBody>
      </p:sp>
      <p:sp>
        <p:nvSpPr>
          <p:cNvPr id="11267" name="Rectangle 2"/>
          <p:cNvSpPr>
            <a:spLocks noGrp="1" noChangeArrowheads="1"/>
          </p:cNvSpPr>
          <p:nvPr>
            <p:ph type="ctrTitle"/>
          </p:nvPr>
        </p:nvSpPr>
        <p:spPr>
          <a:xfrm>
            <a:off x="685800" y="2130425"/>
            <a:ext cx="7772400" cy="1470025"/>
          </a:xfrm>
        </p:spPr>
        <p:txBody>
          <a:bodyPr/>
          <a:lstStyle>
            <a:lvl1pPr algn="ctr">
              <a:defRPr lang="es-ES" sz="2800" b="1" dirty="0">
                <a:solidFill>
                  <a:schemeClr val="tx2"/>
                </a:solidFill>
                <a:latin typeface="+mj-lt"/>
                <a:ea typeface="+mj-ea"/>
                <a:cs typeface="+mj-cs"/>
              </a:defRPr>
            </a:lvl1pPr>
          </a:lstStyle>
          <a:p>
            <a:r>
              <a:rPr lang="es-ES" dirty="0"/>
              <a:t>Haga clic para cambiar el estilo de título	</a:t>
            </a:r>
          </a:p>
        </p:txBody>
      </p:sp>
      <p:sp>
        <p:nvSpPr>
          <p:cNvPr id="11268"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2400" b="1">
                <a:solidFill>
                  <a:srgbClr val="C00000"/>
                </a:solidFill>
                <a:effectLst>
                  <a:outerShdw blurRad="38100" dist="38100" dir="2700000" algn="tl">
                    <a:srgbClr val="000000">
                      <a:alpha val="43137"/>
                    </a:srgbClr>
                  </a:outerShdw>
                </a:effectLst>
              </a:defRPr>
            </a:lvl1pPr>
          </a:lstStyle>
          <a:p>
            <a:r>
              <a:rPr lang="es-ES" dirty="0"/>
              <a:t>Haga clic para modificar el estilo de subtítulo del patrón</a:t>
            </a:r>
          </a:p>
        </p:txBody>
      </p:sp>
      <p:sp>
        <p:nvSpPr>
          <p:cNvPr id="5" name="Rectangle 8"/>
          <p:cNvSpPr>
            <a:spLocks noGrp="1" noChangeArrowheads="1"/>
          </p:cNvSpPr>
          <p:nvPr>
            <p:ph type="dt" sz="half" idx="10"/>
          </p:nvPr>
        </p:nvSpPr>
        <p:spPr>
          <a:xfrm>
            <a:off x="457200" y="6245225"/>
            <a:ext cx="2133600" cy="476250"/>
          </a:xfrm>
        </p:spPr>
        <p:txBody>
          <a:bodyPr/>
          <a:lstStyle>
            <a:lvl1pPr>
              <a:defRPr>
                <a:latin typeface="+mn-lt"/>
              </a:defRPr>
            </a:lvl1pPr>
          </a:lstStyle>
          <a:p>
            <a:pPr>
              <a:defRPr/>
            </a:pPr>
            <a:endParaRPr lang="es-PE"/>
          </a:p>
        </p:txBody>
      </p:sp>
      <p:sp>
        <p:nvSpPr>
          <p:cNvPr id="6" name="Rectangle 9"/>
          <p:cNvSpPr>
            <a:spLocks noGrp="1" noChangeArrowheads="1"/>
          </p:cNvSpPr>
          <p:nvPr>
            <p:ph type="ftr" sz="quarter" idx="11"/>
          </p:nvPr>
        </p:nvSpPr>
        <p:spPr/>
        <p:txBody>
          <a:bodyPr/>
          <a:lstStyle>
            <a:lvl1pPr>
              <a:defRPr>
                <a:latin typeface="+mn-lt"/>
              </a:defRPr>
            </a:lvl1pPr>
          </a:lstStyle>
          <a:p>
            <a:pPr>
              <a:defRPr/>
            </a:pPr>
            <a:endParaRPr lang="es-PE"/>
          </a:p>
        </p:txBody>
      </p:sp>
      <p:sp>
        <p:nvSpPr>
          <p:cNvPr id="7" name="Rectangle 10"/>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solidFill>
                  <a:srgbClr val="000000"/>
                </a:solidFill>
                <a:effectLst/>
                <a:latin typeface="+mn-lt"/>
                <a:cs typeface="+mn-cs"/>
              </a:defRPr>
            </a:lvl1pPr>
          </a:lstStyle>
          <a:p>
            <a:pPr>
              <a:defRPr/>
            </a:pPr>
            <a:fld id="{B07FED14-7440-4591-AE7A-FCC255691605}"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6"/>
          <p:cNvSpPr>
            <a:spLocks noGrp="1" noChangeArrowheads="1"/>
          </p:cNvSpPr>
          <p:nvPr>
            <p:ph type="dt" sz="half" idx="10"/>
          </p:nvPr>
        </p:nvSpPr>
        <p:spPr>
          <a:ln/>
        </p:spPr>
        <p:txBody>
          <a:bodyPr/>
          <a:lstStyle>
            <a:lvl1pPr>
              <a:defRPr/>
            </a:lvl1pPr>
          </a:lstStyle>
          <a:p>
            <a:pPr>
              <a:defRPr/>
            </a:pPr>
            <a:endParaRPr lang="es-PE"/>
          </a:p>
        </p:txBody>
      </p:sp>
      <p:sp>
        <p:nvSpPr>
          <p:cNvPr id="5" name="Rectangle 7"/>
          <p:cNvSpPr>
            <a:spLocks noGrp="1" noChangeArrowheads="1"/>
          </p:cNvSpPr>
          <p:nvPr>
            <p:ph type="ftr" sz="quarter" idx="11"/>
          </p:nvPr>
        </p:nvSpPr>
        <p:spPr>
          <a:ln/>
        </p:spPr>
        <p:txBody>
          <a:bodyPr/>
          <a:lstStyle>
            <a:lvl1pPr>
              <a:defRPr/>
            </a:lvl1pPr>
          </a:lstStyle>
          <a:p>
            <a:pPr>
              <a:defRPr/>
            </a:pPr>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73838" y="304800"/>
            <a:ext cx="2001837" cy="57912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566738" y="304800"/>
            <a:ext cx="5854700" cy="5791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6"/>
          <p:cNvSpPr>
            <a:spLocks noGrp="1" noChangeArrowheads="1"/>
          </p:cNvSpPr>
          <p:nvPr>
            <p:ph type="dt" sz="half" idx="10"/>
          </p:nvPr>
        </p:nvSpPr>
        <p:spPr>
          <a:ln/>
        </p:spPr>
        <p:txBody>
          <a:bodyPr/>
          <a:lstStyle>
            <a:lvl1pPr>
              <a:defRPr/>
            </a:lvl1pPr>
          </a:lstStyle>
          <a:p>
            <a:pPr>
              <a:defRPr/>
            </a:pPr>
            <a:endParaRPr lang="es-PE"/>
          </a:p>
        </p:txBody>
      </p:sp>
      <p:sp>
        <p:nvSpPr>
          <p:cNvPr id="5" name="Rectangle 7"/>
          <p:cNvSpPr>
            <a:spLocks noGrp="1" noChangeArrowheads="1"/>
          </p:cNvSpPr>
          <p:nvPr>
            <p:ph type="ftr" sz="quarter" idx="11"/>
          </p:nvPr>
        </p:nvSpPr>
        <p:spPr>
          <a:ln/>
        </p:spPr>
        <p:txBody>
          <a:bodyPr/>
          <a:lstStyle>
            <a:lvl1pPr>
              <a:defRPr/>
            </a:lvl1pPr>
          </a:lstStyle>
          <a:p>
            <a:pPr>
              <a:defRPr/>
            </a:pPr>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ES" dirty="0"/>
          </a:p>
        </p:txBody>
      </p:sp>
      <p:sp>
        <p:nvSpPr>
          <p:cNvPr id="4" name="11 Marcador de texto"/>
          <p:cNvSpPr>
            <a:spLocks noGrp="1"/>
          </p:cNvSpPr>
          <p:nvPr>
            <p:ph type="body" sz="quarter" idx="10"/>
          </p:nvPr>
        </p:nvSpPr>
        <p:spPr>
          <a:xfrm>
            <a:off x="250825" y="6223457"/>
            <a:ext cx="7993583" cy="620688"/>
          </a:xfrm>
        </p:spPr>
        <p:txBody>
          <a:bodyPr anchor="ctr"/>
          <a:lstStyle>
            <a:lvl1pPr marL="0" indent="0">
              <a:buNone/>
              <a:defRPr sz="2400" b="1">
                <a:solidFill>
                  <a:schemeClr val="bg1"/>
                </a:solidFill>
                <a:latin typeface="Arial Black" pitchFamily="34" charset="0"/>
              </a:defRPr>
            </a:lvl1pPr>
          </a:lstStyle>
          <a:p>
            <a:pPr lvl="0"/>
            <a:r>
              <a:rPr lang="es-ES" dirty="0" smtClean="0"/>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74675" y="142852"/>
            <a:ext cx="8001000" cy="785818"/>
          </a:xfr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6"/>
          <p:cNvSpPr>
            <a:spLocks noGrp="1" noChangeArrowheads="1"/>
          </p:cNvSpPr>
          <p:nvPr>
            <p:ph type="dt" sz="half" idx="10"/>
          </p:nvPr>
        </p:nvSpPr>
        <p:spPr>
          <a:ln/>
        </p:spPr>
        <p:txBody>
          <a:bodyPr/>
          <a:lstStyle>
            <a:lvl1pPr>
              <a:defRPr/>
            </a:lvl1pPr>
          </a:lstStyle>
          <a:p>
            <a:pPr>
              <a:defRPr/>
            </a:pPr>
            <a:endParaRPr lang="es-PE"/>
          </a:p>
        </p:txBody>
      </p:sp>
      <p:sp>
        <p:nvSpPr>
          <p:cNvPr id="5" name="Rectangle 7"/>
          <p:cNvSpPr>
            <a:spLocks noGrp="1" noChangeArrowheads="1"/>
          </p:cNvSpPr>
          <p:nvPr>
            <p:ph type="ftr" sz="quarter" idx="11"/>
          </p:nvPr>
        </p:nvSpPr>
        <p:spPr>
          <a:ln/>
        </p:spPr>
        <p:txBody>
          <a:bodyPr/>
          <a:lstStyle>
            <a:lvl1pPr>
              <a:defRPr/>
            </a:lvl1pPr>
          </a:lstStyle>
          <a:p>
            <a:pPr>
              <a:defRPr/>
            </a:pPr>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6"/>
          <p:cNvSpPr>
            <a:spLocks noGrp="1" noChangeArrowheads="1"/>
          </p:cNvSpPr>
          <p:nvPr>
            <p:ph type="dt" sz="half" idx="10"/>
          </p:nvPr>
        </p:nvSpPr>
        <p:spPr>
          <a:ln/>
        </p:spPr>
        <p:txBody>
          <a:bodyPr/>
          <a:lstStyle>
            <a:lvl1pPr>
              <a:defRPr/>
            </a:lvl1pPr>
          </a:lstStyle>
          <a:p>
            <a:pPr>
              <a:defRPr/>
            </a:pPr>
            <a:endParaRPr lang="es-PE"/>
          </a:p>
        </p:txBody>
      </p:sp>
      <p:sp>
        <p:nvSpPr>
          <p:cNvPr id="5" name="Rectangle 7"/>
          <p:cNvSpPr>
            <a:spLocks noGrp="1" noChangeArrowheads="1"/>
          </p:cNvSpPr>
          <p:nvPr>
            <p:ph type="ftr" sz="quarter" idx="11"/>
          </p:nvPr>
        </p:nvSpPr>
        <p:spPr>
          <a:ln/>
        </p:spPr>
        <p:txBody>
          <a:bodyPr/>
          <a:lstStyle>
            <a:lvl1pPr>
              <a:defRPr/>
            </a:lvl1pPr>
          </a:lstStyle>
          <a:p>
            <a:pPr>
              <a:defRPr/>
            </a:pPr>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566738" y="15240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3438" y="15240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6"/>
          <p:cNvSpPr>
            <a:spLocks noGrp="1" noChangeArrowheads="1"/>
          </p:cNvSpPr>
          <p:nvPr>
            <p:ph type="dt" sz="half" idx="10"/>
          </p:nvPr>
        </p:nvSpPr>
        <p:spPr>
          <a:ln/>
        </p:spPr>
        <p:txBody>
          <a:bodyPr/>
          <a:lstStyle>
            <a:lvl1pPr>
              <a:defRPr/>
            </a:lvl1pPr>
          </a:lstStyle>
          <a:p>
            <a:pPr>
              <a:defRPr/>
            </a:pPr>
            <a:endParaRPr lang="es-PE"/>
          </a:p>
        </p:txBody>
      </p:sp>
      <p:sp>
        <p:nvSpPr>
          <p:cNvPr id="6" name="Rectangle 7"/>
          <p:cNvSpPr>
            <a:spLocks noGrp="1" noChangeArrowheads="1"/>
          </p:cNvSpPr>
          <p:nvPr>
            <p:ph type="ftr" sz="quarter" idx="11"/>
          </p:nvPr>
        </p:nvSpPr>
        <p:spPr>
          <a:ln/>
        </p:spPr>
        <p:txBody>
          <a:bodyPr/>
          <a:lstStyle>
            <a:lvl1pPr>
              <a:defRPr/>
            </a:lvl1pPr>
          </a:lstStyle>
          <a:p>
            <a:pPr>
              <a:defRPr/>
            </a:pPr>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6"/>
          <p:cNvSpPr>
            <a:spLocks noGrp="1" noChangeArrowheads="1"/>
          </p:cNvSpPr>
          <p:nvPr>
            <p:ph type="dt" sz="half" idx="10"/>
          </p:nvPr>
        </p:nvSpPr>
        <p:spPr>
          <a:ln/>
        </p:spPr>
        <p:txBody>
          <a:bodyPr/>
          <a:lstStyle>
            <a:lvl1pPr>
              <a:defRPr/>
            </a:lvl1pPr>
          </a:lstStyle>
          <a:p>
            <a:pPr>
              <a:defRPr/>
            </a:pPr>
            <a:endParaRPr lang="es-PE"/>
          </a:p>
        </p:txBody>
      </p:sp>
      <p:sp>
        <p:nvSpPr>
          <p:cNvPr id="8" name="Rectangle 7"/>
          <p:cNvSpPr>
            <a:spLocks noGrp="1" noChangeArrowheads="1"/>
          </p:cNvSpPr>
          <p:nvPr>
            <p:ph type="ftr" sz="quarter" idx="11"/>
          </p:nvPr>
        </p:nvSpPr>
        <p:spPr>
          <a:ln/>
        </p:spPr>
        <p:txBody>
          <a:bodyPr/>
          <a:lstStyle>
            <a:lvl1pPr>
              <a:defRPr/>
            </a:lvl1pPr>
          </a:lstStyle>
          <a:p>
            <a:pPr>
              <a:defRPr/>
            </a:pPr>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6"/>
          <p:cNvSpPr>
            <a:spLocks noGrp="1" noChangeArrowheads="1"/>
          </p:cNvSpPr>
          <p:nvPr>
            <p:ph type="dt" sz="half" idx="10"/>
          </p:nvPr>
        </p:nvSpPr>
        <p:spPr>
          <a:ln/>
        </p:spPr>
        <p:txBody>
          <a:bodyPr/>
          <a:lstStyle>
            <a:lvl1pPr>
              <a:defRPr/>
            </a:lvl1pPr>
          </a:lstStyle>
          <a:p>
            <a:pPr>
              <a:defRPr/>
            </a:pPr>
            <a:endParaRPr lang="es-PE"/>
          </a:p>
        </p:txBody>
      </p:sp>
      <p:sp>
        <p:nvSpPr>
          <p:cNvPr id="4" name="Rectangle 7"/>
          <p:cNvSpPr>
            <a:spLocks noGrp="1" noChangeArrowheads="1"/>
          </p:cNvSpPr>
          <p:nvPr>
            <p:ph type="ftr" sz="quarter" idx="11"/>
          </p:nvPr>
        </p:nvSpPr>
        <p:spPr>
          <a:ln/>
        </p:spPr>
        <p:txBody>
          <a:bodyPr/>
          <a:lstStyle>
            <a:lvl1pPr>
              <a:defRPr/>
            </a:lvl1pPr>
          </a:lstStyle>
          <a:p>
            <a:pPr>
              <a:defRPr/>
            </a:pPr>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s-PE"/>
          </a:p>
        </p:txBody>
      </p:sp>
      <p:sp>
        <p:nvSpPr>
          <p:cNvPr id="3" name="Rectangle 7"/>
          <p:cNvSpPr>
            <a:spLocks noGrp="1" noChangeArrowheads="1"/>
          </p:cNvSpPr>
          <p:nvPr>
            <p:ph type="ftr" sz="quarter" idx="11"/>
          </p:nvPr>
        </p:nvSpPr>
        <p:spPr>
          <a:ln/>
        </p:spPr>
        <p:txBody>
          <a:bodyPr/>
          <a:lstStyle>
            <a:lvl1pPr>
              <a:defRPr/>
            </a:lvl1pPr>
          </a:lstStyle>
          <a:p>
            <a:pPr>
              <a:defRPr/>
            </a:pPr>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6"/>
          <p:cNvSpPr>
            <a:spLocks noGrp="1" noChangeArrowheads="1"/>
          </p:cNvSpPr>
          <p:nvPr>
            <p:ph type="dt" sz="half" idx="10"/>
          </p:nvPr>
        </p:nvSpPr>
        <p:spPr>
          <a:ln/>
        </p:spPr>
        <p:txBody>
          <a:bodyPr/>
          <a:lstStyle>
            <a:lvl1pPr>
              <a:defRPr/>
            </a:lvl1pPr>
          </a:lstStyle>
          <a:p>
            <a:pPr>
              <a:defRPr/>
            </a:pPr>
            <a:endParaRPr lang="es-PE"/>
          </a:p>
        </p:txBody>
      </p:sp>
      <p:sp>
        <p:nvSpPr>
          <p:cNvPr id="6" name="Rectangle 7"/>
          <p:cNvSpPr>
            <a:spLocks noGrp="1" noChangeArrowheads="1"/>
          </p:cNvSpPr>
          <p:nvPr>
            <p:ph type="ftr" sz="quarter" idx="11"/>
          </p:nvPr>
        </p:nvSpPr>
        <p:spPr>
          <a:ln/>
        </p:spPr>
        <p:txBody>
          <a:bodyPr/>
          <a:lstStyle>
            <a:lvl1pPr>
              <a:defRPr/>
            </a:lvl1pPr>
          </a:lstStyle>
          <a:p>
            <a:pPr>
              <a:defRPr/>
            </a:pPr>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6"/>
          <p:cNvSpPr>
            <a:spLocks noGrp="1" noChangeArrowheads="1"/>
          </p:cNvSpPr>
          <p:nvPr>
            <p:ph type="dt" sz="half" idx="10"/>
          </p:nvPr>
        </p:nvSpPr>
        <p:spPr>
          <a:ln/>
        </p:spPr>
        <p:txBody>
          <a:bodyPr/>
          <a:lstStyle>
            <a:lvl1pPr>
              <a:defRPr/>
            </a:lvl1pPr>
          </a:lstStyle>
          <a:p>
            <a:pPr>
              <a:defRPr/>
            </a:pPr>
            <a:endParaRPr lang="es-PE"/>
          </a:p>
        </p:txBody>
      </p:sp>
      <p:sp>
        <p:nvSpPr>
          <p:cNvPr id="6" name="Rectangle 7"/>
          <p:cNvSpPr>
            <a:spLocks noGrp="1" noChangeArrowheads="1"/>
          </p:cNvSpPr>
          <p:nvPr>
            <p:ph type="ftr" sz="quarter" idx="11"/>
          </p:nvPr>
        </p:nvSpPr>
        <p:spPr>
          <a:ln/>
        </p:spPr>
        <p:txBody>
          <a:bodyPr/>
          <a:lstStyle>
            <a:lvl1pPr>
              <a:defRPr/>
            </a:lvl1pPr>
          </a:lstStyle>
          <a:p>
            <a:pPr>
              <a:defRPr/>
            </a:pPr>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F8F8F8"/>
          </a:fgClr>
          <a:bgClr>
            <a:schemeClr val="bg1"/>
          </a:bgClr>
        </a:patt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74675" y="142875"/>
            <a:ext cx="8001000" cy="7858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PE" smtClean="0"/>
              <a:t>Haga clic para cambiar el estilo de título	</a:t>
            </a:r>
          </a:p>
        </p:txBody>
      </p:sp>
      <p:sp>
        <p:nvSpPr>
          <p:cNvPr id="3075" name="Rectangle 3"/>
          <p:cNvSpPr>
            <a:spLocks noGrp="1" noChangeArrowheads="1"/>
          </p:cNvSpPr>
          <p:nvPr>
            <p:ph type="body" idx="1"/>
          </p:nvPr>
        </p:nvSpPr>
        <p:spPr bwMode="auto">
          <a:xfrm>
            <a:off x="566738" y="1428750"/>
            <a:ext cx="8001000" cy="4643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PE" dirty="0" smtClean="0"/>
              <a:t>Haga clic para modificar el estilo de texto del patrón</a:t>
            </a:r>
          </a:p>
          <a:p>
            <a:pPr lvl="1"/>
            <a:r>
              <a:rPr lang="es-PE" dirty="0" smtClean="0"/>
              <a:t>Segundo nivel</a:t>
            </a:r>
          </a:p>
          <a:p>
            <a:pPr lvl="2"/>
            <a:r>
              <a:rPr lang="es-PE" dirty="0" smtClean="0"/>
              <a:t>Tercer nivel</a:t>
            </a:r>
          </a:p>
          <a:p>
            <a:pPr lvl="3"/>
            <a:r>
              <a:rPr lang="es-PE" dirty="0" smtClean="0"/>
              <a:t>Cuarto nivel</a:t>
            </a:r>
          </a:p>
        </p:txBody>
      </p:sp>
      <p:sp>
        <p:nvSpPr>
          <p:cNvPr id="1028" name="AutoShape 4"/>
          <p:cNvSpPr>
            <a:spLocks noChangeArrowheads="1"/>
          </p:cNvSpPr>
          <p:nvPr userDrawn="1"/>
        </p:nvSpPr>
        <p:spPr bwMode="auto">
          <a:xfrm>
            <a:off x="609600" y="10715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s-ES"/>
          </a:p>
        </p:txBody>
      </p:sp>
      <p:sp>
        <p:nvSpPr>
          <p:cNvPr id="1029" name="Line 5"/>
          <p:cNvSpPr>
            <a:spLocks noChangeShapeType="1"/>
          </p:cNvSpPr>
          <p:nvPr userDrawn="1"/>
        </p:nvSpPr>
        <p:spPr bwMode="auto">
          <a:xfrm flipV="1">
            <a:off x="609600" y="6172200"/>
            <a:ext cx="7924800" cy="0"/>
          </a:xfrm>
          <a:prstGeom prst="line">
            <a:avLst/>
          </a:prstGeom>
          <a:noFill/>
          <a:ln w="3175">
            <a:solidFill>
              <a:schemeClr val="accent2"/>
            </a:solidFill>
            <a:round/>
            <a:headEnd/>
            <a:tailEnd/>
          </a:ln>
        </p:spPr>
        <p:txBody>
          <a:bodyPr/>
          <a:lstStyle/>
          <a:p>
            <a:pPr>
              <a:defRPr/>
            </a:pPr>
            <a:endParaRPr lang="es-ES"/>
          </a:p>
        </p:txBody>
      </p:sp>
      <p:sp>
        <p:nvSpPr>
          <p:cNvPr id="2458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rgbClr val="000000"/>
                </a:solidFill>
                <a:effectLst/>
                <a:latin typeface="Book Antiqua" pitchFamily="18" charset="0"/>
                <a:cs typeface="+mn-cs"/>
              </a:defRPr>
            </a:lvl1pPr>
          </a:lstStyle>
          <a:p>
            <a:pPr>
              <a:defRPr/>
            </a:pPr>
            <a:endParaRPr lang="es-PE"/>
          </a:p>
        </p:txBody>
      </p:sp>
      <p:sp>
        <p:nvSpPr>
          <p:cNvPr id="2458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000000"/>
                </a:solidFill>
                <a:effectLst/>
                <a:latin typeface="Book Antiqua" pitchFamily="18" charset="0"/>
                <a:cs typeface="+mn-cs"/>
              </a:defRPr>
            </a:lvl1pPr>
          </a:lstStyle>
          <a:p>
            <a:pPr>
              <a:defRPr/>
            </a:pPr>
            <a:endParaRPr lang="es-PE"/>
          </a:p>
        </p:txBody>
      </p:sp>
      <p:sp>
        <p:nvSpPr>
          <p:cNvPr id="8" name="Rectangle 10"/>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solidFill>
                  <a:srgbClr val="000000"/>
                </a:solidFill>
                <a:effectLst/>
                <a:latin typeface="+mn-lt"/>
                <a:cs typeface="+mn-cs"/>
              </a:defRPr>
            </a:lvl1pPr>
          </a:lstStyle>
          <a:p>
            <a:pPr>
              <a:defRPr/>
            </a:pPr>
            <a:fld id="{B07FED14-7440-4591-AE7A-FCC255691605}" type="slidenum">
              <a:rPr lang="es-PE"/>
              <a:pPr>
                <a:defRPr/>
              </a:pPr>
              <a:t>‹Nº›</a:t>
            </a:fld>
            <a:endParaRPr lang="es-PE"/>
          </a:p>
        </p:txBody>
      </p:sp>
    </p:spTree>
  </p:cSld>
  <p:clrMap bg1="lt1" tx1="dk1" bg2="lt2" tx2="dk2" accent1="accent1" accent2="accent2" accent3="accent3" accent4="accent4" accent5="accent5" accent6="accent6" hlink="hlink" folHlink="folHlink"/>
  <p:sldLayoutIdLst>
    <p:sldLayoutId id="2147484095"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116" r:id="rId12"/>
  </p:sldLayoutIdLst>
  <p:timing>
    <p:tnLst>
      <p:par>
        <p:cTn id="1" dur="indefinite" restart="never" nodeType="tmRoot"/>
      </p:par>
    </p:tnLst>
  </p:timing>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Verdana" pitchFamily="34" charset="0"/>
        </a:defRPr>
      </a:lvl2pPr>
      <a:lvl3pPr algn="l" rtl="0" eaLnBrk="0" fontAlgn="base" hangingPunct="0">
        <a:spcBef>
          <a:spcPct val="0"/>
        </a:spcBef>
        <a:spcAft>
          <a:spcPct val="0"/>
        </a:spcAft>
        <a:defRPr sz="2400" b="1">
          <a:solidFill>
            <a:schemeClr val="tx2"/>
          </a:solidFill>
          <a:latin typeface="Verdana" pitchFamily="34" charset="0"/>
        </a:defRPr>
      </a:lvl3pPr>
      <a:lvl4pPr algn="l" rtl="0" eaLnBrk="0" fontAlgn="base" hangingPunct="0">
        <a:spcBef>
          <a:spcPct val="0"/>
        </a:spcBef>
        <a:spcAft>
          <a:spcPct val="0"/>
        </a:spcAft>
        <a:defRPr sz="2400" b="1">
          <a:solidFill>
            <a:schemeClr val="tx2"/>
          </a:solidFill>
          <a:latin typeface="Verdana" pitchFamily="34" charset="0"/>
        </a:defRPr>
      </a:lvl4pPr>
      <a:lvl5pPr algn="l" rtl="0" eaLnBrk="0" fontAlgn="base" hangingPunct="0">
        <a:spcBef>
          <a:spcPct val="0"/>
        </a:spcBef>
        <a:spcAft>
          <a:spcPct val="0"/>
        </a:spcAft>
        <a:defRPr sz="2400" b="1">
          <a:solidFill>
            <a:schemeClr val="tx2"/>
          </a:solidFill>
          <a:latin typeface="Verdana" pitchFamily="34" charset="0"/>
        </a:defRPr>
      </a:lvl5pPr>
      <a:lvl6pPr marL="457200" algn="l" rtl="0" fontAlgn="base">
        <a:spcBef>
          <a:spcPct val="0"/>
        </a:spcBef>
        <a:spcAft>
          <a:spcPct val="0"/>
        </a:spcAft>
        <a:defRPr sz="2400" b="1">
          <a:solidFill>
            <a:schemeClr val="tx2"/>
          </a:solidFill>
          <a:latin typeface="Verdana" pitchFamily="34" charset="0"/>
        </a:defRPr>
      </a:lvl6pPr>
      <a:lvl7pPr marL="914400" algn="l" rtl="0" fontAlgn="base">
        <a:spcBef>
          <a:spcPct val="0"/>
        </a:spcBef>
        <a:spcAft>
          <a:spcPct val="0"/>
        </a:spcAft>
        <a:defRPr sz="2400" b="1">
          <a:solidFill>
            <a:schemeClr val="tx2"/>
          </a:solidFill>
          <a:latin typeface="Verdana" pitchFamily="34" charset="0"/>
        </a:defRPr>
      </a:lvl7pPr>
      <a:lvl8pPr marL="1371600" algn="l" rtl="0" fontAlgn="base">
        <a:spcBef>
          <a:spcPct val="0"/>
        </a:spcBef>
        <a:spcAft>
          <a:spcPct val="0"/>
        </a:spcAft>
        <a:defRPr sz="2400" b="1">
          <a:solidFill>
            <a:schemeClr val="tx2"/>
          </a:solidFill>
          <a:latin typeface="Verdana" pitchFamily="34" charset="0"/>
        </a:defRPr>
      </a:lvl8pPr>
      <a:lvl9pPr marL="1828800" algn="l" rtl="0" fontAlgn="base">
        <a:spcBef>
          <a:spcPct val="0"/>
        </a:spcBef>
        <a:spcAft>
          <a:spcPct val="0"/>
        </a:spcAft>
        <a:defRPr sz="2400" b="1">
          <a:solidFill>
            <a:schemeClr val="tx2"/>
          </a:solidFill>
          <a:latin typeface="Verdana" pitchFamily="34" charset="0"/>
        </a:defRPr>
      </a:lvl9pPr>
    </p:titleStyle>
    <p:bodyStyle>
      <a:lvl1pPr marL="469900" indent="-469900" algn="just" rtl="0" eaLnBrk="0" fontAlgn="base" hangingPunct="0">
        <a:spcBef>
          <a:spcPct val="0"/>
        </a:spcBef>
        <a:spcAft>
          <a:spcPct val="20000"/>
        </a:spcAft>
        <a:buClr>
          <a:schemeClr val="accent2"/>
        </a:buClr>
        <a:buFont typeface="Wingdings" pitchFamily="2" charset="2"/>
        <a:buChar char="n"/>
        <a:defRPr sz="2000">
          <a:solidFill>
            <a:schemeClr val="tx1"/>
          </a:solidFill>
          <a:latin typeface="+mn-lt"/>
          <a:ea typeface="+mn-ea"/>
          <a:cs typeface="+mn-cs"/>
        </a:defRPr>
      </a:lvl1pPr>
      <a:lvl2pPr marL="908050" indent="-436563" algn="just" rtl="0" eaLnBrk="0" fontAlgn="base" hangingPunct="0">
        <a:spcBef>
          <a:spcPct val="5000"/>
        </a:spcBef>
        <a:spcAft>
          <a:spcPct val="10000"/>
        </a:spcAft>
        <a:buClr>
          <a:schemeClr val="accent2"/>
        </a:buClr>
        <a:buChar char="—"/>
        <a:defRPr sz="2000">
          <a:solidFill>
            <a:schemeClr val="tx1"/>
          </a:solidFill>
          <a:latin typeface="+mn-lt"/>
        </a:defRPr>
      </a:lvl2pPr>
      <a:lvl3pPr marL="1304925" indent="-395288" algn="just" rtl="0" eaLnBrk="0" fontAlgn="base" hangingPunct="0">
        <a:spcBef>
          <a:spcPct val="20000"/>
        </a:spcBef>
        <a:spcAft>
          <a:spcPct val="0"/>
        </a:spcAft>
        <a:buClr>
          <a:schemeClr val="accent2"/>
        </a:buClr>
        <a:buFont typeface="Wingdings" pitchFamily="2" charset="2"/>
        <a:buChar char="o"/>
        <a:defRPr sz="2000">
          <a:solidFill>
            <a:schemeClr val="tx1"/>
          </a:solidFill>
          <a:latin typeface="+mn-lt"/>
        </a:defRPr>
      </a:lvl3pPr>
      <a:lvl4pPr marL="1693863" indent="-387350" algn="just" rtl="0" eaLnBrk="0" fontAlgn="base" hangingPunct="0">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Sesión 11</a:t>
            </a:r>
            <a:endParaRPr lang="es-ES" dirty="0"/>
          </a:p>
        </p:txBody>
      </p:sp>
      <p:pic>
        <p:nvPicPr>
          <p:cNvPr id="1028" name="Picture 4" descr="http://www.eldiario.net/noticias/2012/2012_05/nt120507/f_2012-05-07_16.jpg"/>
          <p:cNvPicPr>
            <a:picLocks noChangeAspect="1" noChangeArrowheads="1"/>
          </p:cNvPicPr>
          <p:nvPr/>
        </p:nvPicPr>
        <p:blipFill>
          <a:blip r:embed="rId2" cstate="print"/>
          <a:srcRect/>
          <a:stretch>
            <a:fillRect/>
          </a:stretch>
        </p:blipFill>
        <p:spPr bwMode="auto">
          <a:xfrm>
            <a:off x="2771800" y="1628800"/>
            <a:ext cx="3456384" cy="4124482"/>
          </a:xfrm>
          <a:prstGeom prst="rect">
            <a:avLst/>
          </a:prstGeom>
          <a:noFill/>
        </p:spPr>
      </p:pic>
      <p:sp>
        <p:nvSpPr>
          <p:cNvPr id="6" name="5 Rectángulo"/>
          <p:cNvSpPr/>
          <p:nvPr/>
        </p:nvSpPr>
        <p:spPr>
          <a:xfrm>
            <a:off x="3600249" y="2564904"/>
            <a:ext cx="941540" cy="923330"/>
          </a:xfrm>
          <a:prstGeom prst="rect">
            <a:avLst/>
          </a:prstGeom>
          <a:noFill/>
        </p:spPr>
        <p:txBody>
          <a:bodyPr wrap="none" lIns="91440" tIns="45720" rIns="91440" bIns="45720">
            <a:spAutoFit/>
          </a:bodyPr>
          <a:lstStyle/>
          <a:p>
            <a:pPr algn="ctr"/>
            <a:r>
              <a:rPr lang="es-PE"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11</a:t>
            </a:r>
            <a:endParaRPr lang="es-E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Transacciones</a:t>
            </a:r>
            <a:endParaRPr lang="es-ES" dirty="0"/>
          </a:p>
        </p:txBody>
      </p:sp>
      <p:sp>
        <p:nvSpPr>
          <p:cNvPr id="3" name="2 Marcador de contenido"/>
          <p:cNvSpPr>
            <a:spLocks noGrp="1"/>
          </p:cNvSpPr>
          <p:nvPr>
            <p:ph idx="1"/>
          </p:nvPr>
        </p:nvSpPr>
        <p:spPr/>
        <p:txBody>
          <a:bodyPr/>
          <a:lstStyle/>
          <a:p>
            <a:pPr eaLnBrk="1" hangingPunct="1"/>
            <a:r>
              <a:rPr lang="es-CO" dirty="0" smtClean="0"/>
              <a:t>Todo </a:t>
            </a:r>
            <a:r>
              <a:rPr lang="es-CO" dirty="0" smtClean="0"/>
              <a:t>o </a:t>
            </a:r>
            <a:r>
              <a:rPr lang="es-CO" dirty="0" smtClean="0"/>
              <a:t>Nada</a:t>
            </a:r>
            <a:endParaRPr lang="es-CO" dirty="0" smtClean="0"/>
          </a:p>
          <a:p>
            <a:pPr lvl="1" eaLnBrk="1" hangingPunct="1"/>
            <a:r>
              <a:rPr lang="es-CO" dirty="0" smtClean="0"/>
              <a:t>Atomicidad de fallo: los efectos son atómicos aun en el caso de ruptura del servidor.</a:t>
            </a:r>
          </a:p>
          <a:p>
            <a:pPr lvl="1" eaLnBrk="1" hangingPunct="1"/>
            <a:r>
              <a:rPr lang="es-CO" dirty="0" smtClean="0"/>
              <a:t>Durabilidad: Después que una transacción ha finalizado con éxito, todos sus efectos son guardados en almacenamiento permanente.</a:t>
            </a:r>
          </a:p>
          <a:p>
            <a:pPr lvl="1" eaLnBrk="1" hangingPunct="1"/>
            <a:r>
              <a:rPr lang="es-CO" dirty="0" smtClean="0"/>
              <a:t>Aislamiento: Cada transacción debe realizarse sin interferencia de otras transacciones.</a:t>
            </a:r>
          </a:p>
          <a:p>
            <a:pPr lvl="1"/>
            <a:r>
              <a:rPr lang="es-CO" dirty="0" smtClean="0"/>
              <a:t>Consistencia: La transacción hace pasar el sistema de un estado consistente a otro.</a:t>
            </a:r>
          </a:p>
          <a:p>
            <a:pPr lvl="1"/>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Transacciones</a:t>
            </a:r>
            <a:endParaRPr lang="es-ES" dirty="0"/>
          </a:p>
        </p:txBody>
      </p:sp>
      <p:grpSp>
        <p:nvGrpSpPr>
          <p:cNvPr id="45" name="44 Grupo"/>
          <p:cNvGrpSpPr/>
          <p:nvPr/>
        </p:nvGrpSpPr>
        <p:grpSpPr>
          <a:xfrm>
            <a:off x="197296" y="1772816"/>
            <a:ext cx="8839200" cy="2427287"/>
            <a:chOff x="197296" y="1772816"/>
            <a:chExt cx="8839200" cy="2427287"/>
          </a:xfrm>
        </p:grpSpPr>
        <p:sp>
          <p:nvSpPr>
            <p:cNvPr id="4" name="Rectangle 4"/>
            <p:cNvSpPr>
              <a:spLocks noChangeArrowheads="1"/>
            </p:cNvSpPr>
            <p:nvPr/>
          </p:nvSpPr>
          <p:spPr bwMode="auto">
            <a:xfrm>
              <a:off x="368746" y="1772816"/>
              <a:ext cx="857250" cy="244475"/>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Con éxito</a:t>
              </a:r>
              <a:endParaRPr lang="en-GB" sz="1600"/>
            </a:p>
          </p:txBody>
        </p:sp>
        <p:sp>
          <p:nvSpPr>
            <p:cNvPr id="5" name="Rectangle 5"/>
            <p:cNvSpPr>
              <a:spLocks noChangeArrowheads="1"/>
            </p:cNvSpPr>
            <p:nvPr/>
          </p:nvSpPr>
          <p:spPr bwMode="auto">
            <a:xfrm>
              <a:off x="2416621" y="1772816"/>
              <a:ext cx="2032000" cy="244475"/>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Abortado por el cliente</a:t>
              </a:r>
              <a:endParaRPr lang="en-GB" sz="2400">
                <a:latin typeface="Times" charset="0"/>
              </a:endParaRPr>
            </a:p>
          </p:txBody>
        </p:sp>
        <p:sp>
          <p:nvSpPr>
            <p:cNvPr id="6" name="Rectangle 6"/>
            <p:cNvSpPr>
              <a:spLocks noChangeArrowheads="1"/>
            </p:cNvSpPr>
            <p:nvPr/>
          </p:nvSpPr>
          <p:spPr bwMode="auto">
            <a:xfrm>
              <a:off x="5536059" y="1772816"/>
              <a:ext cx="2282825" cy="244475"/>
            </a:xfrm>
            <a:prstGeom prst="rect">
              <a:avLst/>
            </a:prstGeom>
            <a:noFill/>
            <a:ln w="9525">
              <a:noFill/>
              <a:miter lim="800000"/>
              <a:headEnd/>
              <a:tailEnd/>
            </a:ln>
          </p:spPr>
          <p:txBody>
            <a:bodyPr lIns="0" tIns="0" rIns="0" bIns="0">
              <a:spAutoFit/>
            </a:bodyPr>
            <a:lstStyle/>
            <a:p>
              <a:pPr eaLnBrk="0" hangingPunct="0"/>
              <a:r>
                <a:rPr lang="en-GB" sz="1600" i="1">
                  <a:solidFill>
                    <a:srgbClr val="000000"/>
                  </a:solidFill>
                </a:rPr>
                <a:t>Abortado por el servidor</a:t>
              </a:r>
              <a:endParaRPr lang="en-GB" sz="2400">
                <a:latin typeface="Times" charset="0"/>
              </a:endParaRPr>
            </a:p>
          </p:txBody>
        </p:sp>
        <p:sp>
          <p:nvSpPr>
            <p:cNvPr id="7" name="Rectangle 7"/>
            <p:cNvSpPr>
              <a:spLocks noChangeArrowheads="1"/>
            </p:cNvSpPr>
            <p:nvPr/>
          </p:nvSpPr>
          <p:spPr bwMode="auto">
            <a:xfrm>
              <a:off x="7579171" y="1772816"/>
              <a:ext cx="52388" cy="228600"/>
            </a:xfrm>
            <a:prstGeom prst="rect">
              <a:avLst/>
            </a:prstGeom>
            <a:noFill/>
            <a:ln w="9525">
              <a:noFill/>
              <a:miter lim="800000"/>
              <a:headEnd/>
              <a:tailEnd/>
            </a:ln>
          </p:spPr>
          <p:txBody>
            <a:bodyPr wrap="none" lIns="0" tIns="0" rIns="0" bIns="0">
              <a:spAutoFit/>
            </a:bodyPr>
            <a:lstStyle/>
            <a:p>
              <a:pPr eaLnBrk="0" hangingPunct="0"/>
              <a:r>
                <a:rPr lang="en-GB" sz="1500" i="1">
                  <a:solidFill>
                    <a:srgbClr val="000000"/>
                  </a:solidFill>
                  <a:latin typeface="New York" charset="0"/>
                </a:rPr>
                <a:t> </a:t>
              </a:r>
              <a:endParaRPr lang="en-GB" sz="2400">
                <a:latin typeface="Times" charset="0"/>
              </a:endParaRPr>
            </a:p>
          </p:txBody>
        </p:sp>
        <p:sp>
          <p:nvSpPr>
            <p:cNvPr id="8" name="Rectangle 8"/>
            <p:cNvSpPr>
              <a:spLocks noChangeArrowheads="1"/>
            </p:cNvSpPr>
            <p:nvPr/>
          </p:nvSpPr>
          <p:spPr bwMode="auto">
            <a:xfrm>
              <a:off x="7641084" y="1772816"/>
              <a:ext cx="52387" cy="228600"/>
            </a:xfrm>
            <a:prstGeom prst="rect">
              <a:avLst/>
            </a:prstGeom>
            <a:noFill/>
            <a:ln w="9525">
              <a:noFill/>
              <a:miter lim="800000"/>
              <a:headEnd/>
              <a:tailEnd/>
            </a:ln>
          </p:spPr>
          <p:txBody>
            <a:bodyPr wrap="none" lIns="0" tIns="0" rIns="0" bIns="0">
              <a:spAutoFit/>
            </a:bodyPr>
            <a:lstStyle/>
            <a:p>
              <a:pPr eaLnBrk="0" hangingPunct="0"/>
              <a:r>
                <a:rPr lang="en-GB" sz="1500">
                  <a:solidFill>
                    <a:srgbClr val="000000"/>
                  </a:solidFill>
                  <a:latin typeface="New York" charset="0"/>
                </a:rPr>
                <a:t> </a:t>
              </a:r>
              <a:endParaRPr lang="en-GB" sz="2400">
                <a:latin typeface="Times" charset="0"/>
              </a:endParaRPr>
            </a:p>
          </p:txBody>
        </p:sp>
        <p:sp>
          <p:nvSpPr>
            <p:cNvPr id="9" name="Rectangle 9"/>
            <p:cNvSpPr>
              <a:spLocks noChangeArrowheads="1"/>
            </p:cNvSpPr>
            <p:nvPr/>
          </p:nvSpPr>
          <p:spPr bwMode="auto">
            <a:xfrm>
              <a:off x="235396" y="2109366"/>
              <a:ext cx="1533525" cy="244475"/>
            </a:xfrm>
            <a:prstGeom prst="rect">
              <a:avLst/>
            </a:prstGeom>
            <a:noFill/>
            <a:ln w="9525">
              <a:noFill/>
              <a:miter lim="800000"/>
              <a:headEnd/>
              <a:tailEnd/>
            </a:ln>
          </p:spPr>
          <p:txBody>
            <a:bodyPr wrap="none" lIns="0" tIns="0" rIns="0" bIns="0">
              <a:spAutoFit/>
            </a:bodyPr>
            <a:lstStyle/>
            <a:p>
              <a:pPr eaLnBrk="0" hangingPunct="0"/>
              <a:r>
                <a:rPr lang="en-GB" sz="1600" i="1" dirty="0" err="1">
                  <a:solidFill>
                    <a:srgbClr val="000000"/>
                  </a:solidFill>
                </a:rPr>
                <a:t>AbreTransacción</a:t>
              </a:r>
              <a:endParaRPr lang="en-GB" sz="1600" dirty="0"/>
            </a:p>
          </p:txBody>
        </p:sp>
        <p:sp>
          <p:nvSpPr>
            <p:cNvPr id="10" name="Rectangle 10"/>
            <p:cNvSpPr>
              <a:spLocks noChangeArrowheads="1"/>
            </p:cNvSpPr>
            <p:nvPr/>
          </p:nvSpPr>
          <p:spPr bwMode="auto">
            <a:xfrm>
              <a:off x="2411859" y="2095078"/>
              <a:ext cx="1704975" cy="244475"/>
            </a:xfrm>
            <a:prstGeom prst="rect">
              <a:avLst/>
            </a:prstGeom>
            <a:noFill/>
            <a:ln w="9525">
              <a:noFill/>
              <a:miter lim="800000"/>
              <a:headEnd/>
              <a:tailEnd/>
            </a:ln>
          </p:spPr>
          <p:txBody>
            <a:bodyPr lIns="0" tIns="0" rIns="0" bIns="0">
              <a:spAutoFit/>
            </a:bodyPr>
            <a:lstStyle/>
            <a:p>
              <a:pPr eaLnBrk="0" hangingPunct="0"/>
              <a:r>
                <a:rPr lang="en-GB" sz="1600" i="1">
                  <a:solidFill>
                    <a:srgbClr val="000000"/>
                  </a:solidFill>
                </a:rPr>
                <a:t>AbreTransacción</a:t>
              </a:r>
              <a:endParaRPr lang="en-GB" sz="1500" i="1">
                <a:solidFill>
                  <a:srgbClr val="000000"/>
                </a:solidFill>
                <a:latin typeface="New York" charset="0"/>
              </a:endParaRPr>
            </a:p>
          </p:txBody>
        </p:sp>
        <p:sp>
          <p:nvSpPr>
            <p:cNvPr id="11" name="Rectangle 11"/>
            <p:cNvSpPr>
              <a:spLocks noChangeArrowheads="1"/>
            </p:cNvSpPr>
            <p:nvPr/>
          </p:nvSpPr>
          <p:spPr bwMode="auto">
            <a:xfrm>
              <a:off x="6840984" y="2095078"/>
              <a:ext cx="1533525" cy="244475"/>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AbreTransacción</a:t>
              </a:r>
              <a:endParaRPr lang="en-GB" sz="1500" i="1">
                <a:solidFill>
                  <a:srgbClr val="000000"/>
                </a:solidFill>
                <a:latin typeface="New York" charset="0"/>
              </a:endParaRPr>
            </a:p>
          </p:txBody>
        </p:sp>
        <p:sp>
          <p:nvSpPr>
            <p:cNvPr id="12" name="Rectangle 12"/>
            <p:cNvSpPr>
              <a:spLocks noChangeArrowheads="1"/>
            </p:cNvSpPr>
            <p:nvPr/>
          </p:nvSpPr>
          <p:spPr bwMode="auto">
            <a:xfrm>
              <a:off x="197296" y="2325266"/>
              <a:ext cx="936625" cy="244475"/>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Operación</a:t>
              </a:r>
              <a:endParaRPr lang="en-GB" sz="2400">
                <a:latin typeface="Times" charset="0"/>
              </a:endParaRPr>
            </a:p>
          </p:txBody>
        </p:sp>
        <p:sp>
          <p:nvSpPr>
            <p:cNvPr id="13" name="Rectangle 13"/>
            <p:cNvSpPr>
              <a:spLocks noChangeArrowheads="1"/>
            </p:cNvSpPr>
            <p:nvPr/>
          </p:nvSpPr>
          <p:spPr bwMode="auto">
            <a:xfrm>
              <a:off x="2373759" y="2325266"/>
              <a:ext cx="1195387" cy="244475"/>
            </a:xfrm>
            <a:prstGeom prst="rect">
              <a:avLst/>
            </a:prstGeom>
            <a:noFill/>
            <a:ln w="9525">
              <a:noFill/>
              <a:miter lim="800000"/>
              <a:headEnd/>
              <a:tailEnd/>
            </a:ln>
          </p:spPr>
          <p:txBody>
            <a:bodyPr lIns="0" tIns="0" rIns="0" bIns="0">
              <a:spAutoFit/>
            </a:bodyPr>
            <a:lstStyle/>
            <a:p>
              <a:pPr eaLnBrk="0" hangingPunct="0"/>
              <a:r>
                <a:rPr lang="en-GB" sz="1600" i="1">
                  <a:solidFill>
                    <a:srgbClr val="000000"/>
                  </a:solidFill>
                </a:rPr>
                <a:t>Operación</a:t>
              </a:r>
              <a:endParaRPr lang="en-GB" sz="2400">
                <a:latin typeface="Times" charset="0"/>
              </a:endParaRPr>
            </a:p>
          </p:txBody>
        </p:sp>
        <p:sp>
          <p:nvSpPr>
            <p:cNvPr id="14" name="Rectangle 14"/>
            <p:cNvSpPr>
              <a:spLocks noChangeArrowheads="1"/>
            </p:cNvSpPr>
            <p:nvPr/>
          </p:nvSpPr>
          <p:spPr bwMode="auto">
            <a:xfrm>
              <a:off x="6802884" y="2325266"/>
              <a:ext cx="936625" cy="244475"/>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Operación</a:t>
              </a:r>
              <a:endParaRPr lang="en-GB" sz="2400">
                <a:latin typeface="Times" charset="0"/>
              </a:endParaRPr>
            </a:p>
          </p:txBody>
        </p:sp>
        <p:sp>
          <p:nvSpPr>
            <p:cNvPr id="15" name="Rectangle 15"/>
            <p:cNvSpPr>
              <a:spLocks noChangeArrowheads="1"/>
            </p:cNvSpPr>
            <p:nvPr/>
          </p:nvSpPr>
          <p:spPr bwMode="auto">
            <a:xfrm>
              <a:off x="7779196" y="2325266"/>
              <a:ext cx="52388" cy="228600"/>
            </a:xfrm>
            <a:prstGeom prst="rect">
              <a:avLst/>
            </a:prstGeom>
            <a:noFill/>
            <a:ln w="9525">
              <a:noFill/>
              <a:miter lim="800000"/>
              <a:headEnd/>
              <a:tailEnd/>
            </a:ln>
          </p:spPr>
          <p:txBody>
            <a:bodyPr wrap="none" lIns="0" tIns="0" rIns="0" bIns="0">
              <a:spAutoFit/>
            </a:bodyPr>
            <a:lstStyle/>
            <a:p>
              <a:pPr eaLnBrk="0" hangingPunct="0"/>
              <a:r>
                <a:rPr lang="en-GB" sz="1500" i="1">
                  <a:solidFill>
                    <a:srgbClr val="000000"/>
                  </a:solidFill>
                  <a:latin typeface="New York" charset="0"/>
                </a:rPr>
                <a:t> </a:t>
              </a:r>
              <a:endParaRPr lang="en-GB" sz="2400">
                <a:latin typeface="Times" charset="0"/>
              </a:endParaRPr>
            </a:p>
          </p:txBody>
        </p:sp>
        <p:sp>
          <p:nvSpPr>
            <p:cNvPr id="16" name="Rectangle 16"/>
            <p:cNvSpPr>
              <a:spLocks noChangeArrowheads="1"/>
            </p:cNvSpPr>
            <p:nvPr/>
          </p:nvSpPr>
          <p:spPr bwMode="auto">
            <a:xfrm>
              <a:off x="7841109" y="2325266"/>
              <a:ext cx="52387" cy="228600"/>
            </a:xfrm>
            <a:prstGeom prst="rect">
              <a:avLst/>
            </a:prstGeom>
            <a:noFill/>
            <a:ln w="9525">
              <a:noFill/>
              <a:miter lim="800000"/>
              <a:headEnd/>
              <a:tailEnd/>
            </a:ln>
          </p:spPr>
          <p:txBody>
            <a:bodyPr wrap="none" lIns="0" tIns="0" rIns="0" bIns="0">
              <a:spAutoFit/>
            </a:bodyPr>
            <a:lstStyle/>
            <a:p>
              <a:pPr eaLnBrk="0" hangingPunct="0"/>
              <a:r>
                <a:rPr lang="en-GB" sz="1500">
                  <a:solidFill>
                    <a:srgbClr val="000000"/>
                  </a:solidFill>
                  <a:latin typeface="New York" charset="0"/>
                </a:rPr>
                <a:t> </a:t>
              </a:r>
              <a:endParaRPr lang="en-GB" sz="2400">
                <a:latin typeface="Times" charset="0"/>
              </a:endParaRPr>
            </a:p>
          </p:txBody>
        </p:sp>
        <p:sp>
          <p:nvSpPr>
            <p:cNvPr id="17" name="Rectangle 17"/>
            <p:cNvSpPr>
              <a:spLocks noChangeArrowheads="1"/>
            </p:cNvSpPr>
            <p:nvPr/>
          </p:nvSpPr>
          <p:spPr bwMode="auto">
            <a:xfrm>
              <a:off x="197296" y="2557041"/>
              <a:ext cx="936625" cy="244475"/>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Operación</a:t>
              </a:r>
              <a:endParaRPr lang="en-GB" sz="2400">
                <a:latin typeface="Times" charset="0"/>
              </a:endParaRPr>
            </a:p>
          </p:txBody>
        </p:sp>
        <p:sp>
          <p:nvSpPr>
            <p:cNvPr id="18" name="Rectangle 18"/>
            <p:cNvSpPr>
              <a:spLocks noChangeArrowheads="1"/>
            </p:cNvSpPr>
            <p:nvPr/>
          </p:nvSpPr>
          <p:spPr bwMode="auto">
            <a:xfrm>
              <a:off x="2373759" y="2557041"/>
              <a:ext cx="1328737" cy="244475"/>
            </a:xfrm>
            <a:prstGeom prst="rect">
              <a:avLst/>
            </a:prstGeom>
            <a:noFill/>
            <a:ln w="9525">
              <a:noFill/>
              <a:miter lim="800000"/>
              <a:headEnd/>
              <a:tailEnd/>
            </a:ln>
          </p:spPr>
          <p:txBody>
            <a:bodyPr lIns="0" tIns="0" rIns="0" bIns="0">
              <a:spAutoFit/>
            </a:bodyPr>
            <a:lstStyle/>
            <a:p>
              <a:pPr eaLnBrk="0" hangingPunct="0"/>
              <a:r>
                <a:rPr lang="en-GB" sz="1600" i="1">
                  <a:solidFill>
                    <a:srgbClr val="000000"/>
                  </a:solidFill>
                </a:rPr>
                <a:t>Operación</a:t>
              </a:r>
              <a:endParaRPr lang="en-GB" sz="1600"/>
            </a:p>
          </p:txBody>
        </p:sp>
        <p:sp>
          <p:nvSpPr>
            <p:cNvPr id="19" name="Rectangle 19"/>
            <p:cNvSpPr>
              <a:spLocks noChangeArrowheads="1"/>
            </p:cNvSpPr>
            <p:nvPr/>
          </p:nvSpPr>
          <p:spPr bwMode="auto">
            <a:xfrm>
              <a:off x="6821934" y="2557041"/>
              <a:ext cx="936625" cy="244475"/>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Operación</a:t>
              </a:r>
              <a:endParaRPr lang="en-GB" sz="2400">
                <a:latin typeface="Times" charset="0"/>
              </a:endParaRPr>
            </a:p>
          </p:txBody>
        </p:sp>
        <p:sp>
          <p:nvSpPr>
            <p:cNvPr id="20" name="Rectangle 20"/>
            <p:cNvSpPr>
              <a:spLocks noChangeArrowheads="1"/>
            </p:cNvSpPr>
            <p:nvPr/>
          </p:nvSpPr>
          <p:spPr bwMode="auto">
            <a:xfrm>
              <a:off x="7779196" y="2557041"/>
              <a:ext cx="52388" cy="228600"/>
            </a:xfrm>
            <a:prstGeom prst="rect">
              <a:avLst/>
            </a:prstGeom>
            <a:noFill/>
            <a:ln w="9525">
              <a:noFill/>
              <a:miter lim="800000"/>
              <a:headEnd/>
              <a:tailEnd/>
            </a:ln>
          </p:spPr>
          <p:txBody>
            <a:bodyPr wrap="none" lIns="0" tIns="0" rIns="0" bIns="0">
              <a:spAutoFit/>
            </a:bodyPr>
            <a:lstStyle/>
            <a:p>
              <a:pPr eaLnBrk="0" hangingPunct="0"/>
              <a:r>
                <a:rPr lang="en-GB" sz="1500" i="1">
                  <a:solidFill>
                    <a:srgbClr val="000000"/>
                  </a:solidFill>
                  <a:latin typeface="New York" charset="0"/>
                </a:rPr>
                <a:t> </a:t>
              </a:r>
              <a:endParaRPr lang="en-GB" sz="2400">
                <a:latin typeface="Times" charset="0"/>
              </a:endParaRPr>
            </a:p>
          </p:txBody>
        </p:sp>
        <p:sp>
          <p:nvSpPr>
            <p:cNvPr id="21" name="Rectangle 21"/>
            <p:cNvSpPr>
              <a:spLocks noChangeArrowheads="1"/>
            </p:cNvSpPr>
            <p:nvPr/>
          </p:nvSpPr>
          <p:spPr bwMode="auto">
            <a:xfrm>
              <a:off x="7841109" y="2557041"/>
              <a:ext cx="52387" cy="228600"/>
            </a:xfrm>
            <a:prstGeom prst="rect">
              <a:avLst/>
            </a:prstGeom>
            <a:noFill/>
            <a:ln w="9525">
              <a:noFill/>
              <a:miter lim="800000"/>
              <a:headEnd/>
              <a:tailEnd/>
            </a:ln>
          </p:spPr>
          <p:txBody>
            <a:bodyPr wrap="none" lIns="0" tIns="0" rIns="0" bIns="0">
              <a:spAutoFit/>
            </a:bodyPr>
            <a:lstStyle/>
            <a:p>
              <a:pPr eaLnBrk="0" hangingPunct="0"/>
              <a:r>
                <a:rPr lang="en-GB" sz="1500">
                  <a:solidFill>
                    <a:srgbClr val="000000"/>
                  </a:solidFill>
                  <a:latin typeface="New York" charset="0"/>
                </a:rPr>
                <a:t> </a:t>
              </a:r>
              <a:endParaRPr lang="en-GB" sz="2400">
                <a:latin typeface="Times" charset="0"/>
              </a:endParaRPr>
            </a:p>
          </p:txBody>
        </p:sp>
        <p:grpSp>
          <p:nvGrpSpPr>
            <p:cNvPr id="22" name="Group 22"/>
            <p:cNvGrpSpPr>
              <a:grpSpLocks/>
            </p:cNvGrpSpPr>
            <p:nvPr/>
          </p:nvGrpSpPr>
          <p:grpSpPr bwMode="auto">
            <a:xfrm>
              <a:off x="4807396" y="2787228"/>
              <a:ext cx="1592263" cy="506413"/>
              <a:chOff x="3149" y="1998"/>
              <a:chExt cx="1003" cy="319"/>
            </a:xfrm>
          </p:grpSpPr>
          <p:sp>
            <p:nvSpPr>
              <p:cNvPr id="23" name="Rectangle 23"/>
              <p:cNvSpPr>
                <a:spLocks noChangeArrowheads="1"/>
              </p:cNvSpPr>
              <p:nvPr/>
            </p:nvSpPr>
            <p:spPr bwMode="auto">
              <a:xfrm>
                <a:off x="3149" y="1998"/>
                <a:ext cx="1003"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rPr>
                  <a:t>El servidor aborta</a:t>
                </a:r>
                <a:endParaRPr lang="en-GB" sz="2400">
                  <a:latin typeface="Times" charset="0"/>
                </a:endParaRPr>
              </a:p>
            </p:txBody>
          </p:sp>
          <p:sp>
            <p:nvSpPr>
              <p:cNvPr id="24" name="Rectangle 24"/>
              <p:cNvSpPr>
                <a:spLocks noChangeArrowheads="1"/>
              </p:cNvSpPr>
              <p:nvPr/>
            </p:nvSpPr>
            <p:spPr bwMode="auto">
              <a:xfrm>
                <a:off x="3149" y="2163"/>
                <a:ext cx="789"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rPr>
                  <a:t>la transacción</a:t>
                </a:r>
                <a:endParaRPr lang="en-GB" sz="2400">
                  <a:latin typeface="Times" charset="0"/>
                </a:endParaRPr>
              </a:p>
            </p:txBody>
          </p:sp>
        </p:grpSp>
        <p:sp>
          <p:nvSpPr>
            <p:cNvPr id="25" name="Rectangle 25"/>
            <p:cNvSpPr>
              <a:spLocks noChangeArrowheads="1"/>
            </p:cNvSpPr>
            <p:nvPr/>
          </p:nvSpPr>
          <p:spPr bwMode="auto">
            <a:xfrm>
              <a:off x="216346" y="3309516"/>
              <a:ext cx="936625" cy="244475"/>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Operación</a:t>
              </a:r>
              <a:endParaRPr lang="en-GB" sz="2400">
                <a:latin typeface="Times" charset="0"/>
              </a:endParaRPr>
            </a:p>
          </p:txBody>
        </p:sp>
        <p:sp>
          <p:nvSpPr>
            <p:cNvPr id="26" name="Rectangle 26"/>
            <p:cNvSpPr>
              <a:spLocks noChangeArrowheads="1"/>
            </p:cNvSpPr>
            <p:nvPr/>
          </p:nvSpPr>
          <p:spPr bwMode="auto">
            <a:xfrm>
              <a:off x="2392809" y="3309516"/>
              <a:ext cx="936625" cy="244475"/>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Operación</a:t>
              </a:r>
              <a:endParaRPr lang="en-GB" sz="2400">
                <a:latin typeface="Times" charset="0"/>
              </a:endParaRPr>
            </a:p>
          </p:txBody>
        </p:sp>
        <p:sp>
          <p:nvSpPr>
            <p:cNvPr id="27" name="Rectangle 27"/>
            <p:cNvSpPr>
              <a:spLocks noChangeArrowheads="1"/>
            </p:cNvSpPr>
            <p:nvPr/>
          </p:nvSpPr>
          <p:spPr bwMode="auto">
            <a:xfrm>
              <a:off x="6860034" y="3341266"/>
              <a:ext cx="2176462" cy="244475"/>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ERROR en la operación</a:t>
              </a:r>
              <a:endParaRPr lang="en-GB" sz="2400">
                <a:latin typeface="Times" charset="0"/>
              </a:endParaRPr>
            </a:p>
          </p:txBody>
        </p:sp>
        <p:sp>
          <p:nvSpPr>
            <p:cNvPr id="28" name="Rectangle 28"/>
            <p:cNvSpPr>
              <a:spLocks noChangeArrowheads="1"/>
            </p:cNvSpPr>
            <p:nvPr/>
          </p:nvSpPr>
          <p:spPr bwMode="auto">
            <a:xfrm>
              <a:off x="6860034" y="3601616"/>
              <a:ext cx="1777731" cy="246221"/>
            </a:xfrm>
            <a:prstGeom prst="rect">
              <a:avLst/>
            </a:prstGeom>
            <a:noFill/>
            <a:ln w="9525">
              <a:noFill/>
              <a:miter lim="800000"/>
              <a:headEnd/>
              <a:tailEnd/>
            </a:ln>
          </p:spPr>
          <p:txBody>
            <a:bodyPr wrap="none" lIns="0" tIns="0" rIns="0" bIns="0">
              <a:spAutoFit/>
            </a:bodyPr>
            <a:lstStyle/>
            <a:p>
              <a:pPr eaLnBrk="0" hangingPunct="0"/>
              <a:r>
                <a:rPr lang="es-PE" sz="1600" i="1" smtClean="0">
                  <a:solidFill>
                    <a:srgbClr val="000000"/>
                  </a:solidFill>
                </a:rPr>
                <a:t>informado</a:t>
              </a:r>
              <a:r>
                <a:rPr lang="es-PE" sz="1600" i="1" smtClean="0">
                  <a:solidFill>
                    <a:srgbClr val="000000"/>
                  </a:solidFill>
                </a:rPr>
                <a:t> al </a:t>
              </a:r>
              <a:r>
                <a:rPr lang="es-PE" sz="1600" i="1" smtClean="0">
                  <a:solidFill>
                    <a:srgbClr val="000000"/>
                  </a:solidFill>
                </a:rPr>
                <a:t>cliente</a:t>
              </a:r>
              <a:endParaRPr lang="es-PE" sz="2400">
                <a:latin typeface="Times" charset="0"/>
              </a:endParaRPr>
            </a:p>
          </p:txBody>
        </p:sp>
        <p:sp>
          <p:nvSpPr>
            <p:cNvPr id="29" name="Rectangle 29"/>
            <p:cNvSpPr>
              <a:spLocks noChangeArrowheads="1"/>
            </p:cNvSpPr>
            <p:nvPr/>
          </p:nvSpPr>
          <p:spPr bwMode="auto">
            <a:xfrm>
              <a:off x="216346" y="3833391"/>
              <a:ext cx="1657350" cy="244475"/>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CierraTransacción</a:t>
              </a:r>
              <a:endParaRPr lang="en-GB" sz="2400">
                <a:latin typeface="Times" charset="0"/>
              </a:endParaRPr>
            </a:p>
          </p:txBody>
        </p:sp>
        <p:sp>
          <p:nvSpPr>
            <p:cNvPr id="30" name="Rectangle 30"/>
            <p:cNvSpPr>
              <a:spLocks noChangeArrowheads="1"/>
            </p:cNvSpPr>
            <p:nvPr/>
          </p:nvSpPr>
          <p:spPr bwMode="auto">
            <a:xfrm>
              <a:off x="2392809" y="3833391"/>
              <a:ext cx="1951037" cy="244475"/>
            </a:xfrm>
            <a:prstGeom prst="rect">
              <a:avLst/>
            </a:prstGeom>
            <a:noFill/>
            <a:ln w="9525">
              <a:noFill/>
              <a:miter lim="800000"/>
              <a:headEnd/>
              <a:tailEnd/>
            </a:ln>
          </p:spPr>
          <p:txBody>
            <a:bodyPr lIns="0" tIns="0" rIns="0" bIns="0">
              <a:spAutoFit/>
            </a:bodyPr>
            <a:lstStyle/>
            <a:p>
              <a:pPr eaLnBrk="0" hangingPunct="0"/>
              <a:r>
                <a:rPr lang="en-GB" sz="1600" i="1">
                  <a:solidFill>
                    <a:srgbClr val="000000"/>
                  </a:solidFill>
                </a:rPr>
                <a:t>AbortaTransacción</a:t>
              </a:r>
              <a:endParaRPr lang="en-GB" sz="2400">
                <a:latin typeface="Times" charset="0"/>
              </a:endParaRPr>
            </a:p>
          </p:txBody>
        </p:sp>
        <p:grpSp>
          <p:nvGrpSpPr>
            <p:cNvPr id="31" name="Group 31"/>
            <p:cNvGrpSpPr>
              <a:grpSpLocks/>
            </p:cNvGrpSpPr>
            <p:nvPr/>
          </p:nvGrpSpPr>
          <p:grpSpPr bwMode="auto">
            <a:xfrm>
              <a:off x="273496" y="2931691"/>
              <a:ext cx="74613" cy="239712"/>
              <a:chOff x="517" y="1652"/>
              <a:chExt cx="47" cy="151"/>
            </a:xfrm>
          </p:grpSpPr>
          <p:sp>
            <p:nvSpPr>
              <p:cNvPr id="32" name="Oval 32"/>
              <p:cNvSpPr>
                <a:spLocks noChangeArrowheads="1"/>
              </p:cNvSpPr>
              <p:nvPr/>
            </p:nvSpPr>
            <p:spPr bwMode="auto">
              <a:xfrm>
                <a:off x="517" y="1652"/>
                <a:ext cx="47" cy="47"/>
              </a:xfrm>
              <a:prstGeom prst="ellipse">
                <a:avLst/>
              </a:prstGeom>
              <a:solidFill>
                <a:schemeClr val="tx1"/>
              </a:solidFill>
              <a:ln w="9525">
                <a:solidFill>
                  <a:schemeClr val="tx1"/>
                </a:solidFill>
                <a:round/>
                <a:headEnd/>
                <a:tailEnd/>
              </a:ln>
            </p:spPr>
            <p:txBody>
              <a:bodyPr wrap="none" anchor="ctr"/>
              <a:lstStyle/>
              <a:p>
                <a:endParaRPr lang="es-ES"/>
              </a:p>
            </p:txBody>
          </p:sp>
          <p:sp>
            <p:nvSpPr>
              <p:cNvPr id="33" name="Oval 33"/>
              <p:cNvSpPr>
                <a:spLocks noChangeArrowheads="1"/>
              </p:cNvSpPr>
              <p:nvPr/>
            </p:nvSpPr>
            <p:spPr bwMode="auto">
              <a:xfrm>
                <a:off x="517" y="1756"/>
                <a:ext cx="47" cy="47"/>
              </a:xfrm>
              <a:prstGeom prst="ellipse">
                <a:avLst/>
              </a:prstGeom>
              <a:solidFill>
                <a:schemeClr val="tx1"/>
              </a:solidFill>
              <a:ln w="9525">
                <a:solidFill>
                  <a:schemeClr val="tx1"/>
                </a:solidFill>
                <a:round/>
                <a:headEnd/>
                <a:tailEnd/>
              </a:ln>
            </p:spPr>
            <p:txBody>
              <a:bodyPr wrap="none" anchor="ctr"/>
              <a:lstStyle/>
              <a:p>
                <a:endParaRPr lang="es-ES"/>
              </a:p>
            </p:txBody>
          </p:sp>
        </p:grpSp>
        <p:grpSp>
          <p:nvGrpSpPr>
            <p:cNvPr id="34" name="Group 34"/>
            <p:cNvGrpSpPr>
              <a:grpSpLocks/>
            </p:cNvGrpSpPr>
            <p:nvPr/>
          </p:nvGrpSpPr>
          <p:grpSpPr bwMode="auto">
            <a:xfrm>
              <a:off x="2472184" y="2933278"/>
              <a:ext cx="74612" cy="239713"/>
              <a:chOff x="517" y="1652"/>
              <a:chExt cx="47" cy="151"/>
            </a:xfrm>
          </p:grpSpPr>
          <p:sp>
            <p:nvSpPr>
              <p:cNvPr id="35" name="Oval 35"/>
              <p:cNvSpPr>
                <a:spLocks noChangeArrowheads="1"/>
              </p:cNvSpPr>
              <p:nvPr/>
            </p:nvSpPr>
            <p:spPr bwMode="auto">
              <a:xfrm>
                <a:off x="517" y="1652"/>
                <a:ext cx="47" cy="47"/>
              </a:xfrm>
              <a:prstGeom prst="ellipse">
                <a:avLst/>
              </a:prstGeom>
              <a:solidFill>
                <a:schemeClr val="tx1"/>
              </a:solidFill>
              <a:ln w="9525">
                <a:solidFill>
                  <a:schemeClr val="tx1"/>
                </a:solidFill>
                <a:round/>
                <a:headEnd/>
                <a:tailEnd/>
              </a:ln>
            </p:spPr>
            <p:txBody>
              <a:bodyPr wrap="none" anchor="ctr"/>
              <a:lstStyle/>
              <a:p>
                <a:endParaRPr lang="es-ES"/>
              </a:p>
            </p:txBody>
          </p:sp>
          <p:sp>
            <p:nvSpPr>
              <p:cNvPr id="36" name="Oval 36"/>
              <p:cNvSpPr>
                <a:spLocks noChangeArrowheads="1"/>
              </p:cNvSpPr>
              <p:nvPr/>
            </p:nvSpPr>
            <p:spPr bwMode="auto">
              <a:xfrm>
                <a:off x="517" y="1756"/>
                <a:ext cx="47" cy="47"/>
              </a:xfrm>
              <a:prstGeom prst="ellipse">
                <a:avLst/>
              </a:prstGeom>
              <a:solidFill>
                <a:schemeClr val="tx1"/>
              </a:solidFill>
              <a:ln w="9525">
                <a:solidFill>
                  <a:schemeClr val="tx1"/>
                </a:solidFill>
                <a:round/>
                <a:headEnd/>
                <a:tailEnd/>
              </a:ln>
            </p:spPr>
            <p:txBody>
              <a:bodyPr wrap="none" anchor="ctr"/>
              <a:lstStyle/>
              <a:p>
                <a:endParaRPr lang="es-ES"/>
              </a:p>
            </p:txBody>
          </p:sp>
        </p:grpSp>
        <p:grpSp>
          <p:nvGrpSpPr>
            <p:cNvPr id="37" name="Group 37"/>
            <p:cNvGrpSpPr>
              <a:grpSpLocks/>
            </p:cNvGrpSpPr>
            <p:nvPr/>
          </p:nvGrpSpPr>
          <p:grpSpPr bwMode="auto">
            <a:xfrm>
              <a:off x="6890196" y="2933278"/>
              <a:ext cx="74613" cy="239713"/>
              <a:chOff x="517" y="1652"/>
              <a:chExt cx="47" cy="151"/>
            </a:xfrm>
          </p:grpSpPr>
          <p:sp>
            <p:nvSpPr>
              <p:cNvPr id="38" name="Oval 38"/>
              <p:cNvSpPr>
                <a:spLocks noChangeArrowheads="1"/>
              </p:cNvSpPr>
              <p:nvPr/>
            </p:nvSpPr>
            <p:spPr bwMode="auto">
              <a:xfrm>
                <a:off x="517" y="1652"/>
                <a:ext cx="47" cy="47"/>
              </a:xfrm>
              <a:prstGeom prst="ellipse">
                <a:avLst/>
              </a:prstGeom>
              <a:solidFill>
                <a:schemeClr val="tx1"/>
              </a:solidFill>
              <a:ln w="9525">
                <a:solidFill>
                  <a:schemeClr val="tx1"/>
                </a:solidFill>
                <a:round/>
                <a:headEnd/>
                <a:tailEnd/>
              </a:ln>
            </p:spPr>
            <p:txBody>
              <a:bodyPr wrap="none" anchor="ctr"/>
              <a:lstStyle/>
              <a:p>
                <a:endParaRPr lang="es-ES"/>
              </a:p>
            </p:txBody>
          </p:sp>
          <p:sp>
            <p:nvSpPr>
              <p:cNvPr id="39" name="Oval 39"/>
              <p:cNvSpPr>
                <a:spLocks noChangeArrowheads="1"/>
              </p:cNvSpPr>
              <p:nvPr/>
            </p:nvSpPr>
            <p:spPr bwMode="auto">
              <a:xfrm>
                <a:off x="517" y="1756"/>
                <a:ext cx="47" cy="47"/>
              </a:xfrm>
              <a:prstGeom prst="ellipse">
                <a:avLst/>
              </a:prstGeom>
              <a:solidFill>
                <a:schemeClr val="tx1"/>
              </a:solidFill>
              <a:ln w="9525">
                <a:solidFill>
                  <a:schemeClr val="tx1"/>
                </a:solidFill>
                <a:round/>
                <a:headEnd/>
                <a:tailEnd/>
              </a:ln>
            </p:spPr>
            <p:txBody>
              <a:bodyPr wrap="none" anchor="ctr"/>
              <a:lstStyle/>
              <a:p>
                <a:endParaRPr lang="es-ES"/>
              </a:p>
            </p:txBody>
          </p:sp>
        </p:grpSp>
        <p:sp>
          <p:nvSpPr>
            <p:cNvPr id="40" name="Line 40"/>
            <p:cNvSpPr>
              <a:spLocks noChangeShapeType="1"/>
            </p:cNvSpPr>
            <p:nvPr/>
          </p:nvSpPr>
          <p:spPr bwMode="auto">
            <a:xfrm>
              <a:off x="6171059" y="3171403"/>
              <a:ext cx="420687" cy="0"/>
            </a:xfrm>
            <a:prstGeom prst="line">
              <a:avLst/>
            </a:prstGeom>
            <a:noFill/>
            <a:ln w="28575">
              <a:solidFill>
                <a:schemeClr val="tx1"/>
              </a:solidFill>
              <a:round/>
              <a:headEnd/>
              <a:tailEnd type="triangle" w="med" len="med"/>
            </a:ln>
          </p:spPr>
          <p:txBody>
            <a:bodyPr wrap="none" anchor="ctr"/>
            <a:lstStyle/>
            <a:p>
              <a:endParaRPr lang="es-ES"/>
            </a:p>
          </p:txBody>
        </p:sp>
        <p:grpSp>
          <p:nvGrpSpPr>
            <p:cNvPr id="41" name="Group 41"/>
            <p:cNvGrpSpPr>
              <a:grpSpLocks/>
            </p:cNvGrpSpPr>
            <p:nvPr/>
          </p:nvGrpSpPr>
          <p:grpSpPr bwMode="auto">
            <a:xfrm>
              <a:off x="216346" y="1772816"/>
              <a:ext cx="8626475" cy="2427287"/>
              <a:chOff x="293" y="1331"/>
              <a:chExt cx="5585" cy="1529"/>
            </a:xfrm>
          </p:grpSpPr>
          <p:sp>
            <p:nvSpPr>
              <p:cNvPr id="42" name="Line 42"/>
              <p:cNvSpPr>
                <a:spLocks noChangeShapeType="1"/>
              </p:cNvSpPr>
              <p:nvPr/>
            </p:nvSpPr>
            <p:spPr bwMode="auto">
              <a:xfrm>
                <a:off x="293" y="1331"/>
                <a:ext cx="5585" cy="0"/>
              </a:xfrm>
              <a:prstGeom prst="line">
                <a:avLst/>
              </a:prstGeom>
              <a:noFill/>
              <a:ln w="28575">
                <a:solidFill>
                  <a:schemeClr val="tx1"/>
                </a:solidFill>
                <a:round/>
                <a:headEnd/>
                <a:tailEnd/>
              </a:ln>
            </p:spPr>
            <p:txBody>
              <a:bodyPr wrap="none" anchor="ctr"/>
              <a:lstStyle/>
              <a:p>
                <a:endParaRPr lang="es-ES"/>
              </a:p>
            </p:txBody>
          </p:sp>
          <p:sp>
            <p:nvSpPr>
              <p:cNvPr id="43" name="Line 43"/>
              <p:cNvSpPr>
                <a:spLocks noChangeShapeType="1"/>
              </p:cNvSpPr>
              <p:nvPr/>
            </p:nvSpPr>
            <p:spPr bwMode="auto">
              <a:xfrm>
                <a:off x="293" y="1522"/>
                <a:ext cx="5585" cy="0"/>
              </a:xfrm>
              <a:prstGeom prst="line">
                <a:avLst/>
              </a:prstGeom>
              <a:noFill/>
              <a:ln w="28575">
                <a:solidFill>
                  <a:schemeClr val="tx1"/>
                </a:solidFill>
                <a:round/>
                <a:headEnd/>
                <a:tailEnd/>
              </a:ln>
            </p:spPr>
            <p:txBody>
              <a:bodyPr wrap="none" anchor="ctr"/>
              <a:lstStyle/>
              <a:p>
                <a:endParaRPr lang="es-ES"/>
              </a:p>
            </p:txBody>
          </p:sp>
          <p:sp>
            <p:nvSpPr>
              <p:cNvPr id="44" name="Line 44"/>
              <p:cNvSpPr>
                <a:spLocks noChangeShapeType="1"/>
              </p:cNvSpPr>
              <p:nvPr/>
            </p:nvSpPr>
            <p:spPr bwMode="auto">
              <a:xfrm>
                <a:off x="293" y="2860"/>
                <a:ext cx="5585" cy="0"/>
              </a:xfrm>
              <a:prstGeom prst="line">
                <a:avLst/>
              </a:prstGeom>
              <a:noFill/>
              <a:ln w="28575">
                <a:solidFill>
                  <a:schemeClr val="tx1"/>
                </a:solidFill>
                <a:round/>
                <a:headEnd/>
                <a:tailEnd/>
              </a:ln>
            </p:spPr>
            <p:txBody>
              <a:bodyPr wrap="none" anchor="ctr"/>
              <a:lstStyle/>
              <a:p>
                <a:endParaRPr lang="es-ES"/>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Transacciones</a:t>
            </a:r>
            <a:endParaRPr lang="es-ES" dirty="0"/>
          </a:p>
        </p:txBody>
      </p:sp>
      <p:sp>
        <p:nvSpPr>
          <p:cNvPr id="46" name="2 Marcador de contenido"/>
          <p:cNvSpPr>
            <a:spLocks noGrp="1"/>
          </p:cNvSpPr>
          <p:nvPr>
            <p:ph idx="1"/>
          </p:nvPr>
        </p:nvSpPr>
        <p:spPr>
          <a:xfrm>
            <a:off x="566738" y="1428750"/>
            <a:ext cx="8001000" cy="4643438"/>
          </a:xfrm>
        </p:spPr>
        <p:txBody>
          <a:bodyPr/>
          <a:lstStyle/>
          <a:p>
            <a:pPr eaLnBrk="1" hangingPunct="1"/>
            <a:r>
              <a:rPr lang="es-CO" dirty="0" smtClean="0"/>
              <a:t>Acciones </a:t>
            </a:r>
            <a:r>
              <a:rPr lang="es-CO" dirty="0" smtClean="0"/>
              <a:t>del servidor </a:t>
            </a:r>
            <a:r>
              <a:rPr lang="es-CO" dirty="0" smtClean="0"/>
              <a:t>relacionadas con la ruptura del proceso: </a:t>
            </a:r>
            <a:endParaRPr lang="es-CO" dirty="0" smtClean="0"/>
          </a:p>
          <a:p>
            <a:pPr lvl="1" eaLnBrk="1" hangingPunct="1"/>
            <a:r>
              <a:rPr lang="es-CO" dirty="0" smtClean="0"/>
              <a:t>Si </a:t>
            </a:r>
            <a:r>
              <a:rPr lang="es-CO" dirty="0" smtClean="0"/>
              <a:t>un </a:t>
            </a:r>
            <a:r>
              <a:rPr lang="es-CO" b="1" dirty="0" smtClean="0"/>
              <a:t>proceso del </a:t>
            </a:r>
            <a:r>
              <a:rPr lang="es-CO" b="1" dirty="0" smtClean="0"/>
              <a:t>servidor </a:t>
            </a:r>
            <a:r>
              <a:rPr lang="es-CO" dirty="0" smtClean="0"/>
              <a:t>falla, </a:t>
            </a:r>
            <a:r>
              <a:rPr lang="es-CO" dirty="0" smtClean="0"/>
              <a:t>éste se </a:t>
            </a:r>
            <a:r>
              <a:rPr lang="es-CO" b="1" dirty="0" smtClean="0"/>
              <a:t>reemplaza</a:t>
            </a:r>
            <a:r>
              <a:rPr lang="es-CO" dirty="0" smtClean="0"/>
              <a:t> en algún momento. El nuevo proceso </a:t>
            </a:r>
            <a:r>
              <a:rPr lang="es-CO" b="1" dirty="0" smtClean="0"/>
              <a:t>aborta todas las transacciones no finalizadas </a:t>
            </a:r>
            <a:r>
              <a:rPr lang="es-CO" dirty="0" smtClean="0"/>
              <a:t>y usa un proceso de recuperación para </a:t>
            </a:r>
            <a:r>
              <a:rPr lang="es-CO" b="1" dirty="0" smtClean="0"/>
              <a:t>restablecer los valores </a:t>
            </a:r>
            <a:r>
              <a:rPr lang="es-CO" dirty="0" smtClean="0"/>
              <a:t>de los objetos producidos por la transacción finalizada de forma correcta más reciente.</a:t>
            </a:r>
          </a:p>
          <a:p>
            <a:pPr lvl="1"/>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Transacciones</a:t>
            </a:r>
            <a:endParaRPr lang="es-ES" dirty="0"/>
          </a:p>
        </p:txBody>
      </p:sp>
      <p:sp>
        <p:nvSpPr>
          <p:cNvPr id="46" name="2 Marcador de contenido"/>
          <p:cNvSpPr>
            <a:spLocks noGrp="1"/>
          </p:cNvSpPr>
          <p:nvPr>
            <p:ph idx="1"/>
          </p:nvPr>
        </p:nvSpPr>
        <p:spPr>
          <a:xfrm>
            <a:off x="566738" y="1428750"/>
            <a:ext cx="8001000" cy="4643438"/>
          </a:xfrm>
        </p:spPr>
        <p:txBody>
          <a:bodyPr/>
          <a:lstStyle/>
          <a:p>
            <a:pPr eaLnBrk="1" hangingPunct="1"/>
            <a:r>
              <a:rPr lang="es-CO" dirty="0" smtClean="0"/>
              <a:t>Acciones de un cliente relativas a la ruptura del proceso </a:t>
            </a:r>
            <a:r>
              <a:rPr lang="es-CO" dirty="0" smtClean="0"/>
              <a:t>del servidor</a:t>
            </a:r>
            <a:r>
              <a:rPr lang="es-CO" dirty="0" smtClean="0"/>
              <a:t>: </a:t>
            </a:r>
            <a:endParaRPr lang="es-CO" dirty="0" smtClean="0"/>
          </a:p>
          <a:p>
            <a:pPr lvl="1" eaLnBrk="1" hangingPunct="1"/>
            <a:r>
              <a:rPr lang="es-CO" dirty="0" smtClean="0"/>
              <a:t>Si </a:t>
            </a:r>
            <a:r>
              <a:rPr lang="es-CO" dirty="0" smtClean="0"/>
              <a:t>un servidor falla mientras una transacción esta en progreso, </a:t>
            </a:r>
            <a:r>
              <a:rPr lang="es-CO" b="1" dirty="0" smtClean="0"/>
              <a:t>el cliente será consciente </a:t>
            </a:r>
            <a:r>
              <a:rPr lang="es-CO" dirty="0" smtClean="0"/>
              <a:t>de ello </a:t>
            </a:r>
            <a:r>
              <a:rPr lang="es-CO" b="1" dirty="0" smtClean="0"/>
              <a:t>cuando</a:t>
            </a:r>
            <a:r>
              <a:rPr lang="es-CO" dirty="0" smtClean="0"/>
              <a:t> una de las operaciones </a:t>
            </a:r>
            <a:r>
              <a:rPr lang="es-CO" b="1" dirty="0" smtClean="0"/>
              <a:t>devuelve</a:t>
            </a:r>
            <a:r>
              <a:rPr lang="es-CO" dirty="0" smtClean="0"/>
              <a:t> </a:t>
            </a:r>
            <a:r>
              <a:rPr lang="es-CO" b="1" dirty="0" smtClean="0"/>
              <a:t>una</a:t>
            </a:r>
            <a:r>
              <a:rPr lang="es-CO" dirty="0" smtClean="0"/>
              <a:t> </a:t>
            </a:r>
            <a:r>
              <a:rPr lang="es-CO" b="1" dirty="0" smtClean="0"/>
              <a:t>excepción</a:t>
            </a:r>
            <a:r>
              <a:rPr lang="es-CO" dirty="0" smtClean="0"/>
              <a:t>.</a:t>
            </a:r>
          </a:p>
          <a:p>
            <a:pPr eaLnBrk="1" hangingPunct="1">
              <a:buFontTx/>
              <a:buNone/>
            </a:pPr>
            <a:endParaRPr lang="es-CO" dirty="0" smtClean="0"/>
          </a:p>
          <a:p>
            <a:pPr lvl="1"/>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Control de concurrencia</a:t>
            </a:r>
            <a:endParaRPr lang="es-ES" dirty="0"/>
          </a:p>
        </p:txBody>
      </p:sp>
      <p:sp>
        <p:nvSpPr>
          <p:cNvPr id="3" name="2 Marcador de contenido"/>
          <p:cNvSpPr>
            <a:spLocks noGrp="1"/>
          </p:cNvSpPr>
          <p:nvPr>
            <p:ph idx="1"/>
          </p:nvPr>
        </p:nvSpPr>
        <p:spPr/>
        <p:txBody>
          <a:bodyPr/>
          <a:lstStyle/>
          <a:p>
            <a:pPr eaLnBrk="1" hangingPunct="1"/>
            <a:r>
              <a:rPr lang="es-CO" dirty="0" smtClean="0"/>
              <a:t>Para describir los problemas de transacciones concurrentes se </a:t>
            </a:r>
            <a:r>
              <a:rPr lang="es-CO" dirty="0" smtClean="0"/>
              <a:t>usará </a:t>
            </a:r>
            <a:r>
              <a:rPr lang="es-CO" dirty="0" smtClean="0"/>
              <a:t>el contexto de un ejemplo bancario.</a:t>
            </a:r>
          </a:p>
          <a:p>
            <a:pPr eaLnBrk="1" hangingPunct="1"/>
            <a:r>
              <a:rPr lang="es-CO" dirty="0" smtClean="0"/>
              <a:t>Los problemas son:</a:t>
            </a:r>
          </a:p>
          <a:p>
            <a:pPr lvl="1" eaLnBrk="1" hangingPunct="1"/>
            <a:r>
              <a:rPr lang="es-CO" dirty="0" smtClean="0"/>
              <a:t>Actualizaciones perdidas.</a:t>
            </a:r>
          </a:p>
          <a:p>
            <a:pPr lvl="1" eaLnBrk="1" hangingPunct="1"/>
            <a:r>
              <a:rPr lang="es-CO" dirty="0" smtClean="0"/>
              <a:t>Recuperaciones inconsistentes.</a:t>
            </a:r>
          </a:p>
          <a:p>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Control de concurrencia</a:t>
            </a:r>
            <a:br>
              <a:rPr lang="es-CO" dirty="0" smtClean="0"/>
            </a:br>
            <a:r>
              <a:rPr lang="es-CO" dirty="0" smtClean="0"/>
              <a:t>(Actualizaciones perdidas)</a:t>
            </a:r>
            <a:endParaRPr lang="es-ES" dirty="0"/>
          </a:p>
        </p:txBody>
      </p:sp>
      <p:grpSp>
        <p:nvGrpSpPr>
          <p:cNvPr id="4" name="Group 4"/>
          <p:cNvGrpSpPr>
            <a:grpSpLocks/>
          </p:cNvGrpSpPr>
          <p:nvPr/>
        </p:nvGrpSpPr>
        <p:grpSpPr bwMode="auto">
          <a:xfrm>
            <a:off x="467544" y="1628800"/>
            <a:ext cx="8274050" cy="3949700"/>
            <a:chOff x="483" y="1172"/>
            <a:chExt cx="5212" cy="2488"/>
          </a:xfrm>
        </p:grpSpPr>
        <p:sp>
          <p:nvSpPr>
            <p:cNvPr id="5" name="Rectangle 5"/>
            <p:cNvSpPr>
              <a:spLocks noChangeArrowheads="1"/>
            </p:cNvSpPr>
            <p:nvPr/>
          </p:nvSpPr>
          <p:spPr bwMode="auto">
            <a:xfrm>
              <a:off x="625" y="1217"/>
              <a:ext cx="1064" cy="173"/>
            </a:xfrm>
            <a:prstGeom prst="rect">
              <a:avLst/>
            </a:prstGeom>
            <a:noFill/>
            <a:ln w="9525">
              <a:noFill/>
              <a:miter lim="800000"/>
              <a:headEnd/>
              <a:tailEnd/>
            </a:ln>
          </p:spPr>
          <p:txBody>
            <a:bodyPr wrap="none" lIns="0" tIns="0" rIns="0" bIns="0">
              <a:spAutoFit/>
            </a:bodyPr>
            <a:lstStyle/>
            <a:p>
              <a:pPr eaLnBrk="0" hangingPunct="0"/>
              <a:r>
                <a:rPr lang="en-GB" b="1">
                  <a:solidFill>
                    <a:srgbClr val="000000"/>
                  </a:solidFill>
                </a:rPr>
                <a:t>Transacción </a:t>
              </a:r>
              <a:r>
                <a:rPr lang="en-GB" b="1" i="1">
                  <a:solidFill>
                    <a:srgbClr val="000000"/>
                  </a:solidFill>
                </a:rPr>
                <a:t>T </a:t>
              </a:r>
              <a:r>
                <a:rPr lang="en-GB" b="1">
                  <a:solidFill>
                    <a:srgbClr val="000000"/>
                  </a:solidFill>
                </a:rPr>
                <a:t>:</a:t>
              </a:r>
              <a:endParaRPr lang="en-GB" sz="1900" b="1" i="1">
                <a:solidFill>
                  <a:srgbClr val="000000"/>
                </a:solidFill>
                <a:latin typeface="Times" charset="0"/>
              </a:endParaRPr>
            </a:p>
          </p:txBody>
        </p:sp>
        <p:sp>
          <p:nvSpPr>
            <p:cNvPr id="6" name="Rectangle 6"/>
            <p:cNvSpPr>
              <a:spLocks noChangeArrowheads="1"/>
            </p:cNvSpPr>
            <p:nvPr/>
          </p:nvSpPr>
          <p:spPr bwMode="auto">
            <a:xfrm>
              <a:off x="625" y="1450"/>
              <a:ext cx="1844" cy="173"/>
            </a:xfrm>
            <a:prstGeom prst="rect">
              <a:avLst/>
            </a:prstGeom>
            <a:noFill/>
            <a:ln w="9525">
              <a:noFill/>
              <a:miter lim="800000"/>
              <a:headEnd/>
              <a:tailEnd/>
            </a:ln>
          </p:spPr>
          <p:txBody>
            <a:bodyPr wrap="none" lIns="0" tIns="0" rIns="0" bIns="0">
              <a:spAutoFit/>
            </a:bodyPr>
            <a:lstStyle/>
            <a:p>
              <a:pPr eaLnBrk="0" hangingPunct="0"/>
              <a:r>
                <a:rPr lang="en-GB" i="1" dirty="0">
                  <a:solidFill>
                    <a:srgbClr val="000000"/>
                  </a:solidFill>
                </a:rPr>
                <a:t>balance = </a:t>
              </a:r>
              <a:r>
                <a:rPr lang="en-GB" i="1" dirty="0" err="1">
                  <a:solidFill>
                    <a:srgbClr val="000000"/>
                  </a:solidFill>
                </a:rPr>
                <a:t>b.obténBalance</a:t>
              </a:r>
              <a:r>
                <a:rPr lang="en-GB" i="1" dirty="0">
                  <a:solidFill>
                    <a:srgbClr val="000000"/>
                  </a:solidFill>
                </a:rPr>
                <a:t>( );</a:t>
              </a:r>
              <a:endParaRPr lang="en-GB" dirty="0"/>
            </a:p>
          </p:txBody>
        </p:sp>
        <p:sp>
          <p:nvSpPr>
            <p:cNvPr id="7" name="Rectangle 7"/>
            <p:cNvSpPr>
              <a:spLocks noChangeArrowheads="1"/>
            </p:cNvSpPr>
            <p:nvPr/>
          </p:nvSpPr>
          <p:spPr bwMode="auto">
            <a:xfrm>
              <a:off x="625" y="1660"/>
              <a:ext cx="177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b.ponBalance(balance*1.1);</a:t>
              </a:r>
              <a:endParaRPr lang="en-GB"/>
            </a:p>
          </p:txBody>
        </p:sp>
        <p:sp>
          <p:nvSpPr>
            <p:cNvPr id="8" name="Rectangle 8"/>
            <p:cNvSpPr>
              <a:spLocks noChangeArrowheads="1"/>
            </p:cNvSpPr>
            <p:nvPr/>
          </p:nvSpPr>
          <p:spPr bwMode="auto">
            <a:xfrm>
              <a:off x="625" y="1870"/>
              <a:ext cx="132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a.extrae(balance/10)</a:t>
              </a:r>
              <a:endParaRPr lang="en-GB" sz="2400">
                <a:latin typeface="Times" charset="0"/>
              </a:endParaRPr>
            </a:p>
          </p:txBody>
        </p:sp>
        <p:sp>
          <p:nvSpPr>
            <p:cNvPr id="9" name="Rectangle 9"/>
            <p:cNvSpPr>
              <a:spLocks noChangeArrowheads="1"/>
            </p:cNvSpPr>
            <p:nvPr/>
          </p:nvSpPr>
          <p:spPr bwMode="auto">
            <a:xfrm>
              <a:off x="3225" y="1217"/>
              <a:ext cx="1081" cy="182"/>
            </a:xfrm>
            <a:prstGeom prst="rect">
              <a:avLst/>
            </a:prstGeom>
            <a:noFill/>
            <a:ln w="9525">
              <a:noFill/>
              <a:miter lim="800000"/>
              <a:headEnd/>
              <a:tailEnd/>
            </a:ln>
          </p:spPr>
          <p:txBody>
            <a:bodyPr wrap="none" lIns="0" tIns="0" rIns="0" bIns="0">
              <a:spAutoFit/>
            </a:bodyPr>
            <a:lstStyle/>
            <a:p>
              <a:pPr eaLnBrk="0" hangingPunct="0"/>
              <a:r>
                <a:rPr lang="en-GB" b="1">
                  <a:solidFill>
                    <a:srgbClr val="000000"/>
                  </a:solidFill>
                </a:rPr>
                <a:t>Transacción </a:t>
              </a:r>
              <a:r>
                <a:rPr lang="en-GB" b="1" i="1">
                  <a:solidFill>
                    <a:srgbClr val="000000"/>
                  </a:solidFill>
                </a:rPr>
                <a:t>U</a:t>
              </a:r>
              <a:r>
                <a:rPr lang="en-GB" sz="1900" b="1">
                  <a:solidFill>
                    <a:srgbClr val="000000"/>
                  </a:solidFill>
                  <a:latin typeface="Times" charset="0"/>
                </a:rPr>
                <a:t> :</a:t>
              </a:r>
            </a:p>
          </p:txBody>
        </p:sp>
        <p:sp>
          <p:nvSpPr>
            <p:cNvPr id="10" name="Rectangle 10"/>
            <p:cNvSpPr>
              <a:spLocks noChangeArrowheads="1"/>
            </p:cNvSpPr>
            <p:nvPr/>
          </p:nvSpPr>
          <p:spPr bwMode="auto">
            <a:xfrm>
              <a:off x="3237" y="1495"/>
              <a:ext cx="1844" cy="173"/>
            </a:xfrm>
            <a:prstGeom prst="rect">
              <a:avLst/>
            </a:prstGeom>
            <a:noFill/>
            <a:ln w="9525">
              <a:noFill/>
              <a:miter lim="800000"/>
              <a:headEnd/>
              <a:tailEnd/>
            </a:ln>
          </p:spPr>
          <p:txBody>
            <a:bodyPr wrap="none" lIns="0" tIns="0" rIns="0" bIns="0">
              <a:spAutoFit/>
            </a:bodyPr>
            <a:lstStyle/>
            <a:p>
              <a:pPr eaLnBrk="0" hangingPunct="0"/>
              <a:r>
                <a:rPr lang="en-GB" i="1" dirty="0">
                  <a:solidFill>
                    <a:srgbClr val="000000"/>
                  </a:solidFill>
                </a:rPr>
                <a:t>balance = </a:t>
              </a:r>
              <a:r>
                <a:rPr lang="en-GB" i="1" dirty="0" err="1">
                  <a:solidFill>
                    <a:srgbClr val="000000"/>
                  </a:solidFill>
                </a:rPr>
                <a:t>b.obténBalance</a:t>
              </a:r>
              <a:r>
                <a:rPr lang="en-GB" i="1" dirty="0">
                  <a:solidFill>
                    <a:srgbClr val="000000"/>
                  </a:solidFill>
                </a:rPr>
                <a:t>( );</a:t>
              </a:r>
              <a:endParaRPr lang="en-GB" sz="2400" dirty="0">
                <a:latin typeface="Times" charset="0"/>
              </a:endParaRPr>
            </a:p>
          </p:txBody>
        </p:sp>
        <p:sp>
          <p:nvSpPr>
            <p:cNvPr id="11" name="Rectangle 11"/>
            <p:cNvSpPr>
              <a:spLocks noChangeArrowheads="1"/>
            </p:cNvSpPr>
            <p:nvPr/>
          </p:nvSpPr>
          <p:spPr bwMode="auto">
            <a:xfrm>
              <a:off x="3237" y="1705"/>
              <a:ext cx="177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b.ponBalance(balance*1.1);</a:t>
              </a:r>
              <a:endParaRPr lang="en-GB" sz="2400">
                <a:latin typeface="Times" charset="0"/>
              </a:endParaRPr>
            </a:p>
          </p:txBody>
        </p:sp>
        <p:sp>
          <p:nvSpPr>
            <p:cNvPr id="12" name="Rectangle 12"/>
            <p:cNvSpPr>
              <a:spLocks noChangeArrowheads="1"/>
            </p:cNvSpPr>
            <p:nvPr/>
          </p:nvSpPr>
          <p:spPr bwMode="auto">
            <a:xfrm>
              <a:off x="3237" y="1915"/>
              <a:ext cx="1312"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c.extrae(balance/10)</a:t>
              </a:r>
              <a:endParaRPr lang="en-GB" sz="2400">
                <a:latin typeface="Times" charset="0"/>
              </a:endParaRPr>
            </a:p>
          </p:txBody>
        </p:sp>
        <p:sp>
          <p:nvSpPr>
            <p:cNvPr id="13" name="Rectangle 13"/>
            <p:cNvSpPr>
              <a:spLocks noChangeArrowheads="1"/>
            </p:cNvSpPr>
            <p:nvPr/>
          </p:nvSpPr>
          <p:spPr bwMode="auto">
            <a:xfrm>
              <a:off x="625" y="2269"/>
              <a:ext cx="1884" cy="173"/>
            </a:xfrm>
            <a:prstGeom prst="rect">
              <a:avLst/>
            </a:prstGeom>
            <a:noFill/>
            <a:ln w="9525">
              <a:noFill/>
              <a:miter lim="800000"/>
              <a:headEnd/>
              <a:tailEnd/>
            </a:ln>
          </p:spPr>
          <p:txBody>
            <a:bodyPr wrap="none" lIns="0" tIns="0" rIns="0" bIns="0">
              <a:spAutoFit/>
            </a:bodyPr>
            <a:lstStyle/>
            <a:p>
              <a:pPr eaLnBrk="0" hangingPunct="0"/>
              <a:r>
                <a:rPr lang="en-GB" i="1" dirty="0">
                  <a:solidFill>
                    <a:srgbClr val="000000"/>
                  </a:solidFill>
                </a:rPr>
                <a:t>balance =  </a:t>
              </a:r>
              <a:r>
                <a:rPr lang="en-GB" i="1" dirty="0" err="1">
                  <a:solidFill>
                    <a:srgbClr val="000000"/>
                  </a:solidFill>
                </a:rPr>
                <a:t>b.obténBalance</a:t>
              </a:r>
              <a:r>
                <a:rPr lang="en-GB" i="1" dirty="0">
                  <a:solidFill>
                    <a:srgbClr val="000000"/>
                  </a:solidFill>
                </a:rPr>
                <a:t>( );</a:t>
              </a:r>
              <a:endParaRPr lang="en-GB" dirty="0"/>
            </a:p>
          </p:txBody>
        </p:sp>
        <p:sp>
          <p:nvSpPr>
            <p:cNvPr id="14" name="Rectangle 14"/>
            <p:cNvSpPr>
              <a:spLocks noChangeArrowheads="1"/>
            </p:cNvSpPr>
            <p:nvPr/>
          </p:nvSpPr>
          <p:spPr bwMode="auto">
            <a:xfrm>
              <a:off x="2528" y="2269"/>
              <a:ext cx="360" cy="173"/>
            </a:xfrm>
            <a:prstGeom prst="rect">
              <a:avLst/>
            </a:prstGeom>
            <a:noFill/>
            <a:ln w="9525">
              <a:noFill/>
              <a:miter lim="800000"/>
              <a:headEnd/>
              <a:tailEnd/>
            </a:ln>
          </p:spPr>
          <p:txBody>
            <a:bodyPr wrap="none" lIns="0" tIns="0" rIns="0" bIns="0">
              <a:spAutoFit/>
            </a:bodyPr>
            <a:lstStyle/>
            <a:p>
              <a:pPr eaLnBrk="0" hangingPunct="0"/>
              <a:r>
                <a:rPr lang="en-GB" dirty="0">
                  <a:solidFill>
                    <a:srgbClr val="000000"/>
                  </a:solidFill>
                </a:rPr>
                <a:t>200 $</a:t>
              </a:r>
            </a:p>
          </p:txBody>
        </p:sp>
        <p:sp>
          <p:nvSpPr>
            <p:cNvPr id="15" name="Rectangle 15"/>
            <p:cNvSpPr>
              <a:spLocks noChangeArrowheads="1"/>
            </p:cNvSpPr>
            <p:nvPr/>
          </p:nvSpPr>
          <p:spPr bwMode="auto">
            <a:xfrm>
              <a:off x="3237" y="2441"/>
              <a:ext cx="1844"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balance = b.obténBalance( );</a:t>
              </a:r>
              <a:endParaRPr lang="en-GB" sz="2400">
                <a:latin typeface="Times" charset="0"/>
              </a:endParaRPr>
            </a:p>
          </p:txBody>
        </p:sp>
        <p:sp>
          <p:nvSpPr>
            <p:cNvPr id="16" name="Rectangle 16"/>
            <p:cNvSpPr>
              <a:spLocks noChangeArrowheads="1"/>
            </p:cNvSpPr>
            <p:nvPr/>
          </p:nvSpPr>
          <p:spPr bwMode="auto">
            <a:xfrm>
              <a:off x="5128" y="2444"/>
              <a:ext cx="36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200 $</a:t>
              </a:r>
              <a:endParaRPr lang="en-GB" sz="2400">
                <a:latin typeface="Times" charset="0"/>
              </a:endParaRPr>
            </a:p>
          </p:txBody>
        </p:sp>
        <p:sp>
          <p:nvSpPr>
            <p:cNvPr id="17" name="Rectangle 17"/>
            <p:cNvSpPr>
              <a:spLocks noChangeArrowheads="1"/>
            </p:cNvSpPr>
            <p:nvPr/>
          </p:nvSpPr>
          <p:spPr bwMode="auto">
            <a:xfrm>
              <a:off x="3237" y="2696"/>
              <a:ext cx="177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b.ponBalance(balance*1.1);</a:t>
              </a:r>
              <a:endParaRPr lang="en-GB" sz="2400">
                <a:latin typeface="Times" charset="0"/>
              </a:endParaRPr>
            </a:p>
          </p:txBody>
        </p:sp>
        <p:sp>
          <p:nvSpPr>
            <p:cNvPr id="18" name="Rectangle 18"/>
            <p:cNvSpPr>
              <a:spLocks noChangeArrowheads="1"/>
            </p:cNvSpPr>
            <p:nvPr/>
          </p:nvSpPr>
          <p:spPr bwMode="auto">
            <a:xfrm>
              <a:off x="5128" y="2707"/>
              <a:ext cx="360" cy="173"/>
            </a:xfrm>
            <a:prstGeom prst="rect">
              <a:avLst/>
            </a:prstGeom>
            <a:noFill/>
            <a:ln w="9525">
              <a:noFill/>
              <a:miter lim="800000"/>
              <a:headEnd/>
              <a:tailEnd/>
            </a:ln>
          </p:spPr>
          <p:txBody>
            <a:bodyPr wrap="none" lIns="0" tIns="0" rIns="0" bIns="0">
              <a:spAutoFit/>
            </a:bodyPr>
            <a:lstStyle/>
            <a:p>
              <a:pPr eaLnBrk="0" hangingPunct="0"/>
              <a:r>
                <a:rPr lang="en-GB" dirty="0">
                  <a:solidFill>
                    <a:srgbClr val="000000"/>
                  </a:solidFill>
                </a:rPr>
                <a:t>220 $</a:t>
              </a:r>
              <a:endParaRPr lang="en-GB" sz="2400" dirty="0">
                <a:latin typeface="Times" charset="0"/>
              </a:endParaRPr>
            </a:p>
          </p:txBody>
        </p:sp>
        <p:sp>
          <p:nvSpPr>
            <p:cNvPr id="19" name="Rectangle 19"/>
            <p:cNvSpPr>
              <a:spLocks noChangeArrowheads="1"/>
            </p:cNvSpPr>
            <p:nvPr/>
          </p:nvSpPr>
          <p:spPr bwMode="auto">
            <a:xfrm>
              <a:off x="625" y="2951"/>
              <a:ext cx="177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b.ponBalance(balance*1.1);</a:t>
              </a:r>
              <a:endParaRPr lang="en-GB" sz="2400">
                <a:latin typeface="Times" charset="0"/>
              </a:endParaRPr>
            </a:p>
          </p:txBody>
        </p:sp>
        <p:sp>
          <p:nvSpPr>
            <p:cNvPr id="20" name="Rectangle 20"/>
            <p:cNvSpPr>
              <a:spLocks noChangeArrowheads="1"/>
            </p:cNvSpPr>
            <p:nvPr/>
          </p:nvSpPr>
          <p:spPr bwMode="auto">
            <a:xfrm>
              <a:off x="2516" y="2962"/>
              <a:ext cx="360" cy="173"/>
            </a:xfrm>
            <a:prstGeom prst="rect">
              <a:avLst/>
            </a:prstGeom>
            <a:noFill/>
            <a:ln w="9525">
              <a:noFill/>
              <a:miter lim="800000"/>
              <a:headEnd/>
              <a:tailEnd/>
            </a:ln>
          </p:spPr>
          <p:txBody>
            <a:bodyPr wrap="none" lIns="0" tIns="0" rIns="0" bIns="0">
              <a:spAutoFit/>
            </a:bodyPr>
            <a:lstStyle/>
            <a:p>
              <a:pPr eaLnBrk="0" hangingPunct="0"/>
              <a:r>
                <a:rPr lang="en-GB" dirty="0">
                  <a:solidFill>
                    <a:srgbClr val="000000"/>
                  </a:solidFill>
                </a:rPr>
                <a:t>220 $</a:t>
              </a:r>
              <a:endParaRPr lang="en-GB" sz="2400" dirty="0">
                <a:latin typeface="Times" charset="0"/>
              </a:endParaRPr>
            </a:p>
          </p:txBody>
        </p:sp>
        <p:sp>
          <p:nvSpPr>
            <p:cNvPr id="21" name="Rectangle 21"/>
            <p:cNvSpPr>
              <a:spLocks noChangeArrowheads="1"/>
            </p:cNvSpPr>
            <p:nvPr/>
          </p:nvSpPr>
          <p:spPr bwMode="auto">
            <a:xfrm>
              <a:off x="625" y="3206"/>
              <a:ext cx="132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a.extrae(balance/10)</a:t>
              </a:r>
              <a:endParaRPr lang="en-GB"/>
            </a:p>
          </p:txBody>
        </p:sp>
        <p:sp>
          <p:nvSpPr>
            <p:cNvPr id="22" name="Rectangle 22"/>
            <p:cNvSpPr>
              <a:spLocks noChangeArrowheads="1"/>
            </p:cNvSpPr>
            <p:nvPr/>
          </p:nvSpPr>
          <p:spPr bwMode="auto">
            <a:xfrm>
              <a:off x="2516" y="3217"/>
              <a:ext cx="356" cy="182"/>
            </a:xfrm>
            <a:prstGeom prst="rect">
              <a:avLst/>
            </a:prstGeom>
            <a:noFill/>
            <a:ln w="9525">
              <a:noFill/>
              <a:miter lim="800000"/>
              <a:headEnd/>
              <a:tailEnd/>
            </a:ln>
          </p:spPr>
          <p:txBody>
            <a:bodyPr wrap="none" lIns="0" tIns="0" rIns="0" bIns="0">
              <a:spAutoFit/>
            </a:bodyPr>
            <a:lstStyle/>
            <a:p>
              <a:pPr eaLnBrk="0" hangingPunct="0"/>
              <a:r>
                <a:rPr lang="en-GB" sz="1900">
                  <a:solidFill>
                    <a:srgbClr val="000000"/>
                  </a:solidFill>
                  <a:latin typeface="Times" charset="0"/>
                </a:rPr>
                <a:t>  </a:t>
              </a:r>
              <a:r>
                <a:rPr lang="en-GB">
                  <a:solidFill>
                    <a:srgbClr val="000000"/>
                  </a:solidFill>
                </a:rPr>
                <a:t>80 $</a:t>
              </a:r>
              <a:endParaRPr lang="en-GB" sz="2400">
                <a:latin typeface="Times" charset="0"/>
              </a:endParaRPr>
            </a:p>
          </p:txBody>
        </p:sp>
        <p:sp>
          <p:nvSpPr>
            <p:cNvPr id="23" name="Rectangle 23"/>
            <p:cNvSpPr>
              <a:spLocks noChangeArrowheads="1"/>
            </p:cNvSpPr>
            <p:nvPr/>
          </p:nvSpPr>
          <p:spPr bwMode="auto">
            <a:xfrm>
              <a:off x="3237" y="3349"/>
              <a:ext cx="1312" cy="173"/>
            </a:xfrm>
            <a:prstGeom prst="rect">
              <a:avLst/>
            </a:prstGeom>
            <a:noFill/>
            <a:ln w="9525">
              <a:noFill/>
              <a:miter lim="800000"/>
              <a:headEnd/>
              <a:tailEnd/>
            </a:ln>
          </p:spPr>
          <p:txBody>
            <a:bodyPr wrap="none" lIns="0" tIns="0" rIns="0" bIns="0">
              <a:spAutoFit/>
            </a:bodyPr>
            <a:lstStyle/>
            <a:p>
              <a:pPr eaLnBrk="0" hangingPunct="0"/>
              <a:r>
                <a:rPr lang="en-GB" i="1" dirty="0" err="1">
                  <a:solidFill>
                    <a:srgbClr val="000000"/>
                  </a:solidFill>
                </a:rPr>
                <a:t>c.extrae</a:t>
              </a:r>
              <a:r>
                <a:rPr lang="en-GB" i="1" dirty="0">
                  <a:solidFill>
                    <a:srgbClr val="000000"/>
                  </a:solidFill>
                </a:rPr>
                <a:t>(balance/10)</a:t>
              </a:r>
              <a:endParaRPr lang="en-GB" sz="2400" dirty="0">
                <a:latin typeface="Times" charset="0"/>
              </a:endParaRPr>
            </a:p>
          </p:txBody>
        </p:sp>
        <p:sp>
          <p:nvSpPr>
            <p:cNvPr id="24" name="Rectangle 24"/>
            <p:cNvSpPr>
              <a:spLocks noChangeArrowheads="1"/>
            </p:cNvSpPr>
            <p:nvPr/>
          </p:nvSpPr>
          <p:spPr bwMode="auto">
            <a:xfrm>
              <a:off x="5128" y="3395"/>
              <a:ext cx="360" cy="173"/>
            </a:xfrm>
            <a:prstGeom prst="rect">
              <a:avLst/>
            </a:prstGeom>
            <a:noFill/>
            <a:ln w="9525">
              <a:noFill/>
              <a:miter lim="800000"/>
              <a:headEnd/>
              <a:tailEnd/>
            </a:ln>
          </p:spPr>
          <p:txBody>
            <a:bodyPr wrap="none" lIns="0" tIns="0" rIns="0" bIns="0">
              <a:spAutoFit/>
            </a:bodyPr>
            <a:lstStyle/>
            <a:p>
              <a:pPr eaLnBrk="0" hangingPunct="0"/>
              <a:r>
                <a:rPr lang="en-GB" dirty="0">
                  <a:solidFill>
                    <a:srgbClr val="000000"/>
                  </a:solidFill>
                </a:rPr>
                <a:t>280 $</a:t>
              </a:r>
            </a:p>
          </p:txBody>
        </p:sp>
        <p:sp>
          <p:nvSpPr>
            <p:cNvPr id="25" name="Line 25"/>
            <p:cNvSpPr>
              <a:spLocks noChangeShapeType="1"/>
            </p:cNvSpPr>
            <p:nvPr/>
          </p:nvSpPr>
          <p:spPr bwMode="auto">
            <a:xfrm>
              <a:off x="483" y="1172"/>
              <a:ext cx="5212" cy="0"/>
            </a:xfrm>
            <a:prstGeom prst="line">
              <a:avLst/>
            </a:prstGeom>
            <a:noFill/>
            <a:ln w="38100">
              <a:solidFill>
                <a:schemeClr val="tx1"/>
              </a:solidFill>
              <a:round/>
              <a:headEnd/>
              <a:tailEnd/>
            </a:ln>
          </p:spPr>
          <p:txBody>
            <a:bodyPr wrap="none" anchor="ctr"/>
            <a:lstStyle/>
            <a:p>
              <a:endParaRPr lang="es-ES"/>
            </a:p>
          </p:txBody>
        </p:sp>
        <p:sp>
          <p:nvSpPr>
            <p:cNvPr id="26" name="Line 26"/>
            <p:cNvSpPr>
              <a:spLocks noChangeShapeType="1"/>
            </p:cNvSpPr>
            <p:nvPr/>
          </p:nvSpPr>
          <p:spPr bwMode="auto">
            <a:xfrm>
              <a:off x="483" y="2170"/>
              <a:ext cx="5212" cy="0"/>
            </a:xfrm>
            <a:prstGeom prst="line">
              <a:avLst/>
            </a:prstGeom>
            <a:noFill/>
            <a:ln w="38100">
              <a:solidFill>
                <a:schemeClr val="tx1"/>
              </a:solidFill>
              <a:round/>
              <a:headEnd/>
              <a:tailEnd/>
            </a:ln>
          </p:spPr>
          <p:txBody>
            <a:bodyPr wrap="none" anchor="ctr"/>
            <a:lstStyle/>
            <a:p>
              <a:endParaRPr lang="es-ES"/>
            </a:p>
          </p:txBody>
        </p:sp>
        <p:sp>
          <p:nvSpPr>
            <p:cNvPr id="27" name="Line 27"/>
            <p:cNvSpPr>
              <a:spLocks noChangeShapeType="1"/>
            </p:cNvSpPr>
            <p:nvPr/>
          </p:nvSpPr>
          <p:spPr bwMode="auto">
            <a:xfrm>
              <a:off x="483" y="3660"/>
              <a:ext cx="5212" cy="0"/>
            </a:xfrm>
            <a:prstGeom prst="line">
              <a:avLst/>
            </a:prstGeom>
            <a:noFill/>
            <a:ln w="38100">
              <a:solidFill>
                <a:schemeClr val="tx1"/>
              </a:solidFill>
              <a:round/>
              <a:headEnd/>
              <a:tailEnd/>
            </a:ln>
          </p:spPr>
          <p:txBody>
            <a:bodyPr wrap="none" anchor="ctr"/>
            <a:lstStyle/>
            <a:p>
              <a:endParaRPr lang="es-ES"/>
            </a:p>
          </p:txBody>
        </p:sp>
        <p:sp>
          <p:nvSpPr>
            <p:cNvPr id="28" name="Line 28"/>
            <p:cNvSpPr>
              <a:spLocks noChangeShapeType="1"/>
            </p:cNvSpPr>
            <p:nvPr/>
          </p:nvSpPr>
          <p:spPr bwMode="auto">
            <a:xfrm>
              <a:off x="3097" y="1180"/>
              <a:ext cx="0" cy="2480"/>
            </a:xfrm>
            <a:prstGeom prst="line">
              <a:avLst/>
            </a:prstGeom>
            <a:noFill/>
            <a:ln w="38100">
              <a:solidFill>
                <a:schemeClr val="tx1"/>
              </a:solidFill>
              <a:round/>
              <a:headEnd/>
              <a:tailEnd/>
            </a:ln>
          </p:spPr>
          <p:txBody>
            <a:bodyPr wrap="none" anchor="ctr"/>
            <a:lstStyle/>
            <a:p>
              <a:endParaRPr lang="es-ES"/>
            </a:p>
          </p:txBody>
        </p:sp>
      </p:grpSp>
      <p:sp>
        <p:nvSpPr>
          <p:cNvPr id="29" name="28 CuadroTexto"/>
          <p:cNvSpPr txBox="1"/>
          <p:nvPr/>
        </p:nvSpPr>
        <p:spPr>
          <a:xfrm>
            <a:off x="755576" y="5795972"/>
            <a:ext cx="1454244" cy="369332"/>
          </a:xfrm>
          <a:prstGeom prst="rect">
            <a:avLst/>
          </a:prstGeom>
          <a:noFill/>
        </p:spPr>
        <p:txBody>
          <a:bodyPr wrap="none" rtlCol="0">
            <a:spAutoFit/>
          </a:bodyPr>
          <a:lstStyle/>
          <a:p>
            <a:r>
              <a:rPr lang="es-PE" dirty="0" smtClean="0"/>
              <a:t>a tenia 100$</a:t>
            </a:r>
            <a:endParaRPr lang="es-ES" dirty="0"/>
          </a:p>
        </p:txBody>
      </p:sp>
      <p:sp>
        <p:nvSpPr>
          <p:cNvPr id="30" name="29 CuadroTexto"/>
          <p:cNvSpPr txBox="1"/>
          <p:nvPr/>
        </p:nvSpPr>
        <p:spPr>
          <a:xfrm>
            <a:off x="4788024" y="5805264"/>
            <a:ext cx="1441420" cy="369332"/>
          </a:xfrm>
          <a:prstGeom prst="rect">
            <a:avLst/>
          </a:prstGeom>
          <a:noFill/>
        </p:spPr>
        <p:txBody>
          <a:bodyPr wrap="none" rtlCol="0">
            <a:spAutoFit/>
          </a:bodyPr>
          <a:lstStyle/>
          <a:p>
            <a:r>
              <a:rPr lang="es-PE" dirty="0" smtClean="0"/>
              <a:t>c tenia 300$</a:t>
            </a: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s-CO" dirty="0" smtClean="0"/>
              <a:t>Control de concurrencia</a:t>
            </a:r>
            <a:br>
              <a:rPr lang="es-CO" dirty="0" smtClean="0"/>
            </a:br>
            <a:r>
              <a:rPr lang="es-CO" dirty="0" smtClean="0"/>
              <a:t>(Equivalencia secuencial)</a:t>
            </a:r>
          </a:p>
        </p:txBody>
      </p:sp>
      <p:grpSp>
        <p:nvGrpSpPr>
          <p:cNvPr id="61" name="60 Grupo"/>
          <p:cNvGrpSpPr/>
          <p:nvPr/>
        </p:nvGrpSpPr>
        <p:grpSpPr>
          <a:xfrm>
            <a:off x="323850" y="1628800"/>
            <a:ext cx="8466138" cy="3978275"/>
            <a:chOff x="323850" y="1989138"/>
            <a:chExt cx="8466138" cy="3978275"/>
          </a:xfrm>
        </p:grpSpPr>
        <p:grpSp>
          <p:nvGrpSpPr>
            <p:cNvPr id="2" name="Group 60"/>
            <p:cNvGrpSpPr>
              <a:grpSpLocks/>
            </p:cNvGrpSpPr>
            <p:nvPr/>
          </p:nvGrpSpPr>
          <p:grpSpPr bwMode="auto">
            <a:xfrm>
              <a:off x="323850" y="1989138"/>
              <a:ext cx="8466138" cy="3978275"/>
              <a:chOff x="413" y="1130"/>
              <a:chExt cx="5333" cy="2506"/>
            </a:xfrm>
          </p:grpSpPr>
          <p:sp>
            <p:nvSpPr>
              <p:cNvPr id="19462" name="Rectangle 61"/>
              <p:cNvSpPr>
                <a:spLocks noChangeArrowheads="1"/>
              </p:cNvSpPr>
              <p:nvPr/>
            </p:nvSpPr>
            <p:spPr bwMode="auto">
              <a:xfrm>
                <a:off x="558" y="1381"/>
                <a:ext cx="1844"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balance = b.obténBalance( );</a:t>
                </a:r>
                <a:endParaRPr lang="en-GB" sz="2400">
                  <a:latin typeface="Times" charset="0"/>
                </a:endParaRPr>
              </a:p>
            </p:txBody>
          </p:sp>
          <p:sp>
            <p:nvSpPr>
              <p:cNvPr id="19463" name="Rectangle 62"/>
              <p:cNvSpPr>
                <a:spLocks noChangeArrowheads="1"/>
              </p:cNvSpPr>
              <p:nvPr/>
            </p:nvSpPr>
            <p:spPr bwMode="auto">
              <a:xfrm>
                <a:off x="558" y="1596"/>
                <a:ext cx="177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b.ponBalance(balance*1.1);</a:t>
                </a:r>
                <a:endParaRPr lang="en-GB"/>
              </a:p>
            </p:txBody>
          </p:sp>
          <p:sp>
            <p:nvSpPr>
              <p:cNvPr id="19464" name="Rectangle 63"/>
              <p:cNvSpPr>
                <a:spLocks noChangeArrowheads="1"/>
              </p:cNvSpPr>
              <p:nvPr/>
            </p:nvSpPr>
            <p:spPr bwMode="auto">
              <a:xfrm>
                <a:off x="558" y="1811"/>
                <a:ext cx="136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a.extrae(balance/10);</a:t>
                </a:r>
                <a:endParaRPr lang="en-GB"/>
              </a:p>
            </p:txBody>
          </p:sp>
          <p:sp>
            <p:nvSpPr>
              <p:cNvPr id="19465" name="Rectangle 64"/>
              <p:cNvSpPr>
                <a:spLocks noChangeArrowheads="1"/>
              </p:cNvSpPr>
              <p:nvPr/>
            </p:nvSpPr>
            <p:spPr bwMode="auto">
              <a:xfrm>
                <a:off x="4263" y="1153"/>
                <a:ext cx="80" cy="192"/>
              </a:xfrm>
              <a:prstGeom prst="rect">
                <a:avLst/>
              </a:prstGeom>
              <a:noFill/>
              <a:ln w="9525">
                <a:noFill/>
                <a:miter lim="800000"/>
                <a:headEnd/>
                <a:tailEnd/>
              </a:ln>
            </p:spPr>
            <p:txBody>
              <a:bodyPr wrap="none" lIns="0" tIns="0" rIns="0" bIns="0">
                <a:spAutoFit/>
              </a:bodyPr>
              <a:lstStyle/>
              <a:p>
                <a:pPr eaLnBrk="0" hangingPunct="0"/>
                <a:r>
                  <a:rPr lang="en-GB" sz="2000" b="1">
                    <a:solidFill>
                      <a:srgbClr val="000000"/>
                    </a:solidFill>
                    <a:latin typeface="Times" charset="0"/>
                  </a:rPr>
                  <a:t>  </a:t>
                </a:r>
                <a:endParaRPr lang="en-GB" sz="2400">
                  <a:latin typeface="Times" charset="0"/>
                </a:endParaRPr>
              </a:p>
            </p:txBody>
          </p:sp>
          <p:sp>
            <p:nvSpPr>
              <p:cNvPr id="19466" name="Rectangle 65"/>
              <p:cNvSpPr>
                <a:spLocks noChangeArrowheads="1"/>
              </p:cNvSpPr>
              <p:nvPr/>
            </p:nvSpPr>
            <p:spPr bwMode="auto">
              <a:xfrm>
                <a:off x="3233" y="1381"/>
                <a:ext cx="1844"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balance = b.obténBalance( );</a:t>
                </a:r>
                <a:endParaRPr lang="en-GB"/>
              </a:p>
            </p:txBody>
          </p:sp>
          <p:sp>
            <p:nvSpPr>
              <p:cNvPr id="19467" name="Rectangle 66"/>
              <p:cNvSpPr>
                <a:spLocks noChangeArrowheads="1"/>
              </p:cNvSpPr>
              <p:nvPr/>
            </p:nvSpPr>
            <p:spPr bwMode="auto">
              <a:xfrm>
                <a:off x="3233" y="1596"/>
                <a:ext cx="177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b.ponBalance(balance*1.1);</a:t>
                </a:r>
                <a:endParaRPr lang="en-GB"/>
              </a:p>
            </p:txBody>
          </p:sp>
          <p:sp>
            <p:nvSpPr>
              <p:cNvPr id="19468" name="Rectangle 67"/>
              <p:cNvSpPr>
                <a:spLocks noChangeArrowheads="1"/>
              </p:cNvSpPr>
              <p:nvPr/>
            </p:nvSpPr>
            <p:spPr bwMode="auto">
              <a:xfrm>
                <a:off x="3233" y="1811"/>
                <a:ext cx="1379"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latin typeface="Times" charset="0"/>
                  </a:rPr>
                  <a:t>c.extrae(balance/10);</a:t>
                </a:r>
                <a:endParaRPr lang="en-GB" sz="2400">
                  <a:latin typeface="Times" charset="0"/>
                </a:endParaRPr>
              </a:p>
            </p:txBody>
          </p:sp>
          <p:sp>
            <p:nvSpPr>
              <p:cNvPr id="19469" name="Line 68"/>
              <p:cNvSpPr>
                <a:spLocks noChangeShapeType="1"/>
              </p:cNvSpPr>
              <p:nvPr/>
            </p:nvSpPr>
            <p:spPr bwMode="auto">
              <a:xfrm>
                <a:off x="413" y="1130"/>
                <a:ext cx="2659" cy="1"/>
              </a:xfrm>
              <a:prstGeom prst="line">
                <a:avLst/>
              </a:prstGeom>
              <a:noFill/>
              <a:ln w="36513">
                <a:solidFill>
                  <a:srgbClr val="000000"/>
                </a:solidFill>
                <a:round/>
                <a:headEnd/>
                <a:tailEnd/>
              </a:ln>
            </p:spPr>
            <p:txBody>
              <a:bodyPr/>
              <a:lstStyle/>
              <a:p>
                <a:endParaRPr lang="es-ES"/>
              </a:p>
            </p:txBody>
          </p:sp>
          <p:sp>
            <p:nvSpPr>
              <p:cNvPr id="19470" name="Line 69"/>
              <p:cNvSpPr>
                <a:spLocks noChangeShapeType="1"/>
              </p:cNvSpPr>
              <p:nvPr/>
            </p:nvSpPr>
            <p:spPr bwMode="auto">
              <a:xfrm>
                <a:off x="3087" y="1130"/>
                <a:ext cx="1" cy="1"/>
              </a:xfrm>
              <a:prstGeom prst="line">
                <a:avLst/>
              </a:prstGeom>
              <a:noFill/>
              <a:ln w="36513">
                <a:solidFill>
                  <a:srgbClr val="000000"/>
                </a:solidFill>
                <a:round/>
                <a:headEnd/>
                <a:tailEnd/>
              </a:ln>
            </p:spPr>
            <p:txBody>
              <a:bodyPr/>
              <a:lstStyle/>
              <a:p>
                <a:endParaRPr lang="es-ES"/>
              </a:p>
            </p:txBody>
          </p:sp>
          <p:sp>
            <p:nvSpPr>
              <p:cNvPr id="19471" name="Line 70"/>
              <p:cNvSpPr>
                <a:spLocks noChangeShapeType="1"/>
              </p:cNvSpPr>
              <p:nvPr/>
            </p:nvSpPr>
            <p:spPr bwMode="auto">
              <a:xfrm>
                <a:off x="3103" y="1130"/>
                <a:ext cx="2643" cy="1"/>
              </a:xfrm>
              <a:prstGeom prst="line">
                <a:avLst/>
              </a:prstGeom>
              <a:noFill/>
              <a:ln w="36513">
                <a:solidFill>
                  <a:srgbClr val="000000"/>
                </a:solidFill>
                <a:round/>
                <a:headEnd/>
                <a:tailEnd/>
              </a:ln>
            </p:spPr>
            <p:txBody>
              <a:bodyPr/>
              <a:lstStyle/>
              <a:p>
                <a:endParaRPr lang="es-ES"/>
              </a:p>
            </p:txBody>
          </p:sp>
          <p:sp>
            <p:nvSpPr>
              <p:cNvPr id="19472" name="Line 71"/>
              <p:cNvSpPr>
                <a:spLocks noChangeShapeType="1"/>
              </p:cNvSpPr>
              <p:nvPr/>
            </p:nvSpPr>
            <p:spPr bwMode="auto">
              <a:xfrm>
                <a:off x="3087" y="1145"/>
                <a:ext cx="1" cy="892"/>
              </a:xfrm>
              <a:prstGeom prst="line">
                <a:avLst/>
              </a:prstGeom>
              <a:noFill/>
              <a:ln w="36513">
                <a:solidFill>
                  <a:srgbClr val="000000"/>
                </a:solidFill>
                <a:round/>
                <a:headEnd/>
                <a:tailEnd/>
              </a:ln>
            </p:spPr>
            <p:txBody>
              <a:bodyPr/>
              <a:lstStyle/>
              <a:p>
                <a:endParaRPr lang="es-ES"/>
              </a:p>
            </p:txBody>
          </p:sp>
          <p:sp>
            <p:nvSpPr>
              <p:cNvPr id="19473" name="Rectangle 72"/>
              <p:cNvSpPr>
                <a:spLocks noChangeArrowheads="1"/>
              </p:cNvSpPr>
              <p:nvPr/>
            </p:nvSpPr>
            <p:spPr bwMode="auto">
              <a:xfrm>
                <a:off x="558" y="2167"/>
                <a:ext cx="1844"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balance = b.obténBalance( );</a:t>
                </a:r>
                <a:endParaRPr lang="en-GB"/>
              </a:p>
            </p:txBody>
          </p:sp>
          <p:sp>
            <p:nvSpPr>
              <p:cNvPr id="19474" name="Rectangle 73"/>
              <p:cNvSpPr>
                <a:spLocks noChangeArrowheads="1"/>
              </p:cNvSpPr>
              <p:nvPr/>
            </p:nvSpPr>
            <p:spPr bwMode="auto">
              <a:xfrm>
                <a:off x="2495" y="2167"/>
                <a:ext cx="36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200 $</a:t>
                </a:r>
                <a:endParaRPr lang="en-GB" sz="2400">
                  <a:latin typeface="Times" charset="0"/>
                </a:endParaRPr>
              </a:p>
            </p:txBody>
          </p:sp>
          <p:sp>
            <p:nvSpPr>
              <p:cNvPr id="19475" name="Line 74"/>
              <p:cNvSpPr>
                <a:spLocks noChangeShapeType="1"/>
              </p:cNvSpPr>
              <p:nvPr/>
            </p:nvSpPr>
            <p:spPr bwMode="auto">
              <a:xfrm>
                <a:off x="413" y="2052"/>
                <a:ext cx="2044" cy="1"/>
              </a:xfrm>
              <a:prstGeom prst="line">
                <a:avLst/>
              </a:prstGeom>
              <a:noFill/>
              <a:ln w="36513">
                <a:solidFill>
                  <a:srgbClr val="000000"/>
                </a:solidFill>
                <a:round/>
                <a:headEnd/>
                <a:tailEnd/>
              </a:ln>
            </p:spPr>
            <p:txBody>
              <a:bodyPr/>
              <a:lstStyle/>
              <a:p>
                <a:endParaRPr lang="es-ES"/>
              </a:p>
            </p:txBody>
          </p:sp>
          <p:sp>
            <p:nvSpPr>
              <p:cNvPr id="19476" name="Line 75"/>
              <p:cNvSpPr>
                <a:spLocks noChangeShapeType="1"/>
              </p:cNvSpPr>
              <p:nvPr/>
            </p:nvSpPr>
            <p:spPr bwMode="auto">
              <a:xfrm>
                <a:off x="2488" y="2052"/>
                <a:ext cx="584" cy="1"/>
              </a:xfrm>
              <a:prstGeom prst="line">
                <a:avLst/>
              </a:prstGeom>
              <a:noFill/>
              <a:ln w="36513">
                <a:solidFill>
                  <a:srgbClr val="000000"/>
                </a:solidFill>
                <a:round/>
                <a:headEnd/>
                <a:tailEnd/>
              </a:ln>
            </p:spPr>
            <p:txBody>
              <a:bodyPr/>
              <a:lstStyle/>
              <a:p>
                <a:endParaRPr lang="es-ES"/>
              </a:p>
            </p:txBody>
          </p:sp>
          <p:sp>
            <p:nvSpPr>
              <p:cNvPr id="19477" name="Line 76"/>
              <p:cNvSpPr>
                <a:spLocks noChangeShapeType="1"/>
              </p:cNvSpPr>
              <p:nvPr/>
            </p:nvSpPr>
            <p:spPr bwMode="auto">
              <a:xfrm>
                <a:off x="3087" y="1811"/>
                <a:ext cx="1" cy="1"/>
              </a:xfrm>
              <a:prstGeom prst="line">
                <a:avLst/>
              </a:prstGeom>
              <a:noFill/>
              <a:ln w="36513">
                <a:solidFill>
                  <a:srgbClr val="000000"/>
                </a:solidFill>
                <a:round/>
                <a:headEnd/>
                <a:tailEnd/>
              </a:ln>
            </p:spPr>
            <p:txBody>
              <a:bodyPr/>
              <a:lstStyle/>
              <a:p>
                <a:endParaRPr lang="es-ES"/>
              </a:p>
            </p:txBody>
          </p:sp>
          <p:sp>
            <p:nvSpPr>
              <p:cNvPr id="19478" name="Line 77"/>
              <p:cNvSpPr>
                <a:spLocks noChangeShapeType="1"/>
              </p:cNvSpPr>
              <p:nvPr/>
            </p:nvSpPr>
            <p:spPr bwMode="auto">
              <a:xfrm>
                <a:off x="3103" y="2053"/>
                <a:ext cx="2028" cy="1"/>
              </a:xfrm>
              <a:prstGeom prst="line">
                <a:avLst/>
              </a:prstGeom>
              <a:noFill/>
              <a:ln w="36513">
                <a:solidFill>
                  <a:srgbClr val="000000"/>
                </a:solidFill>
                <a:round/>
                <a:headEnd/>
                <a:tailEnd/>
              </a:ln>
            </p:spPr>
            <p:txBody>
              <a:bodyPr/>
              <a:lstStyle/>
              <a:p>
                <a:endParaRPr lang="es-ES"/>
              </a:p>
            </p:txBody>
          </p:sp>
          <p:sp>
            <p:nvSpPr>
              <p:cNvPr id="19479" name="Line 78"/>
              <p:cNvSpPr>
                <a:spLocks noChangeShapeType="1"/>
              </p:cNvSpPr>
              <p:nvPr/>
            </p:nvSpPr>
            <p:spPr bwMode="auto">
              <a:xfrm>
                <a:off x="5147" y="2052"/>
                <a:ext cx="1" cy="1"/>
              </a:xfrm>
              <a:prstGeom prst="line">
                <a:avLst/>
              </a:prstGeom>
              <a:noFill/>
              <a:ln w="36513">
                <a:solidFill>
                  <a:srgbClr val="000000"/>
                </a:solidFill>
                <a:round/>
                <a:headEnd/>
                <a:tailEnd/>
              </a:ln>
            </p:spPr>
            <p:txBody>
              <a:bodyPr/>
              <a:lstStyle/>
              <a:p>
                <a:endParaRPr lang="es-ES"/>
              </a:p>
            </p:txBody>
          </p:sp>
          <p:sp>
            <p:nvSpPr>
              <p:cNvPr id="19480" name="Line 79"/>
              <p:cNvSpPr>
                <a:spLocks noChangeShapeType="1"/>
              </p:cNvSpPr>
              <p:nvPr/>
            </p:nvSpPr>
            <p:spPr bwMode="auto">
              <a:xfrm>
                <a:off x="5162" y="2052"/>
                <a:ext cx="584" cy="1"/>
              </a:xfrm>
              <a:prstGeom prst="line">
                <a:avLst/>
              </a:prstGeom>
              <a:noFill/>
              <a:ln w="36513">
                <a:solidFill>
                  <a:srgbClr val="000000"/>
                </a:solidFill>
                <a:round/>
                <a:headEnd/>
                <a:tailEnd/>
              </a:ln>
            </p:spPr>
            <p:txBody>
              <a:bodyPr/>
              <a:lstStyle/>
              <a:p>
                <a:endParaRPr lang="es-ES"/>
              </a:p>
            </p:txBody>
          </p:sp>
          <p:sp>
            <p:nvSpPr>
              <p:cNvPr id="19481" name="Rectangle 80"/>
              <p:cNvSpPr>
                <a:spLocks noChangeArrowheads="1"/>
              </p:cNvSpPr>
              <p:nvPr/>
            </p:nvSpPr>
            <p:spPr bwMode="auto">
              <a:xfrm>
                <a:off x="2472" y="2067"/>
                <a:ext cx="16" cy="262"/>
              </a:xfrm>
              <a:prstGeom prst="rect">
                <a:avLst/>
              </a:prstGeom>
              <a:solidFill>
                <a:srgbClr val="FFFFFF"/>
              </a:solidFill>
              <a:ln w="9525">
                <a:noFill/>
                <a:miter lim="800000"/>
                <a:headEnd/>
                <a:tailEnd/>
              </a:ln>
            </p:spPr>
            <p:txBody>
              <a:bodyPr/>
              <a:lstStyle/>
              <a:p>
                <a:endParaRPr lang="es-ES"/>
              </a:p>
            </p:txBody>
          </p:sp>
          <p:sp>
            <p:nvSpPr>
              <p:cNvPr id="19482" name="Line 81"/>
              <p:cNvSpPr>
                <a:spLocks noChangeShapeType="1"/>
              </p:cNvSpPr>
              <p:nvPr/>
            </p:nvSpPr>
            <p:spPr bwMode="auto">
              <a:xfrm>
                <a:off x="3087" y="2067"/>
                <a:ext cx="1" cy="246"/>
              </a:xfrm>
              <a:prstGeom prst="line">
                <a:avLst/>
              </a:prstGeom>
              <a:noFill/>
              <a:ln w="36513">
                <a:solidFill>
                  <a:srgbClr val="000000"/>
                </a:solidFill>
                <a:round/>
                <a:headEnd/>
                <a:tailEnd/>
              </a:ln>
            </p:spPr>
            <p:txBody>
              <a:bodyPr/>
              <a:lstStyle/>
              <a:p>
                <a:endParaRPr lang="es-ES"/>
              </a:p>
            </p:txBody>
          </p:sp>
          <p:sp>
            <p:nvSpPr>
              <p:cNvPr id="19483" name="Rectangle 82"/>
              <p:cNvSpPr>
                <a:spLocks noChangeArrowheads="1"/>
              </p:cNvSpPr>
              <p:nvPr/>
            </p:nvSpPr>
            <p:spPr bwMode="auto">
              <a:xfrm>
                <a:off x="5147" y="2067"/>
                <a:ext cx="15" cy="262"/>
              </a:xfrm>
              <a:prstGeom prst="rect">
                <a:avLst/>
              </a:prstGeom>
              <a:solidFill>
                <a:srgbClr val="FFFFFF"/>
              </a:solidFill>
              <a:ln w="9525">
                <a:noFill/>
                <a:miter lim="800000"/>
                <a:headEnd/>
                <a:tailEnd/>
              </a:ln>
            </p:spPr>
            <p:txBody>
              <a:bodyPr/>
              <a:lstStyle/>
              <a:p>
                <a:endParaRPr lang="es-ES"/>
              </a:p>
            </p:txBody>
          </p:sp>
          <p:sp>
            <p:nvSpPr>
              <p:cNvPr id="19484" name="Rectangle 83"/>
              <p:cNvSpPr>
                <a:spLocks noChangeArrowheads="1"/>
              </p:cNvSpPr>
              <p:nvPr/>
            </p:nvSpPr>
            <p:spPr bwMode="auto">
              <a:xfrm>
                <a:off x="558" y="2428"/>
                <a:ext cx="177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b.ponBalance(balance*1.1);</a:t>
                </a:r>
                <a:endParaRPr lang="en-GB" sz="2400">
                  <a:latin typeface="Times" charset="0"/>
                </a:endParaRPr>
              </a:p>
            </p:txBody>
          </p:sp>
          <p:sp>
            <p:nvSpPr>
              <p:cNvPr id="19485" name="Rectangle 84"/>
              <p:cNvSpPr>
                <a:spLocks noChangeArrowheads="1"/>
              </p:cNvSpPr>
              <p:nvPr/>
            </p:nvSpPr>
            <p:spPr bwMode="auto">
              <a:xfrm>
                <a:off x="2495" y="2428"/>
                <a:ext cx="36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220 $</a:t>
                </a:r>
                <a:endParaRPr lang="en-GB" sz="2400">
                  <a:latin typeface="Times" charset="0"/>
                </a:endParaRPr>
              </a:p>
            </p:txBody>
          </p:sp>
          <p:sp>
            <p:nvSpPr>
              <p:cNvPr id="19486" name="Rectangle 85"/>
              <p:cNvSpPr>
                <a:spLocks noChangeArrowheads="1"/>
              </p:cNvSpPr>
              <p:nvPr/>
            </p:nvSpPr>
            <p:spPr bwMode="auto">
              <a:xfrm>
                <a:off x="2472" y="2384"/>
                <a:ext cx="16" cy="261"/>
              </a:xfrm>
              <a:prstGeom prst="rect">
                <a:avLst/>
              </a:prstGeom>
              <a:solidFill>
                <a:srgbClr val="FFFFFF"/>
              </a:solidFill>
              <a:ln w="9525">
                <a:noFill/>
                <a:miter lim="800000"/>
                <a:headEnd/>
                <a:tailEnd/>
              </a:ln>
            </p:spPr>
            <p:txBody>
              <a:bodyPr/>
              <a:lstStyle/>
              <a:p>
                <a:endParaRPr lang="es-ES"/>
              </a:p>
            </p:txBody>
          </p:sp>
          <p:sp>
            <p:nvSpPr>
              <p:cNvPr id="19487" name="Line 86"/>
              <p:cNvSpPr>
                <a:spLocks noChangeShapeType="1"/>
              </p:cNvSpPr>
              <p:nvPr/>
            </p:nvSpPr>
            <p:spPr bwMode="auto">
              <a:xfrm>
                <a:off x="3087" y="2329"/>
                <a:ext cx="1" cy="245"/>
              </a:xfrm>
              <a:prstGeom prst="line">
                <a:avLst/>
              </a:prstGeom>
              <a:noFill/>
              <a:ln w="36513">
                <a:solidFill>
                  <a:srgbClr val="000000"/>
                </a:solidFill>
                <a:round/>
                <a:headEnd/>
                <a:tailEnd/>
              </a:ln>
            </p:spPr>
            <p:txBody>
              <a:bodyPr/>
              <a:lstStyle/>
              <a:p>
                <a:endParaRPr lang="es-ES"/>
              </a:p>
            </p:txBody>
          </p:sp>
          <p:sp>
            <p:nvSpPr>
              <p:cNvPr id="19488" name="Rectangle 87"/>
              <p:cNvSpPr>
                <a:spLocks noChangeArrowheads="1"/>
              </p:cNvSpPr>
              <p:nvPr/>
            </p:nvSpPr>
            <p:spPr bwMode="auto">
              <a:xfrm>
                <a:off x="5147" y="2329"/>
                <a:ext cx="15" cy="261"/>
              </a:xfrm>
              <a:prstGeom prst="rect">
                <a:avLst/>
              </a:prstGeom>
              <a:solidFill>
                <a:srgbClr val="FFFFFF"/>
              </a:solidFill>
              <a:ln w="9525">
                <a:noFill/>
                <a:miter lim="800000"/>
                <a:headEnd/>
                <a:tailEnd/>
              </a:ln>
            </p:spPr>
            <p:txBody>
              <a:bodyPr/>
              <a:lstStyle/>
              <a:p>
                <a:endParaRPr lang="es-ES"/>
              </a:p>
            </p:txBody>
          </p:sp>
          <p:sp>
            <p:nvSpPr>
              <p:cNvPr id="19489" name="Rectangle 88"/>
              <p:cNvSpPr>
                <a:spLocks noChangeArrowheads="1"/>
              </p:cNvSpPr>
              <p:nvPr/>
            </p:nvSpPr>
            <p:spPr bwMode="auto">
              <a:xfrm>
                <a:off x="3233" y="2623"/>
                <a:ext cx="1844"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balance = b.obténBalance( );</a:t>
                </a:r>
                <a:endParaRPr lang="en-GB" sz="2400">
                  <a:latin typeface="Times" charset="0"/>
                </a:endParaRPr>
              </a:p>
            </p:txBody>
          </p:sp>
          <p:sp>
            <p:nvSpPr>
              <p:cNvPr id="19490" name="Rectangle 89"/>
              <p:cNvSpPr>
                <a:spLocks noChangeArrowheads="1"/>
              </p:cNvSpPr>
              <p:nvPr/>
            </p:nvSpPr>
            <p:spPr bwMode="auto">
              <a:xfrm>
                <a:off x="5169" y="2623"/>
                <a:ext cx="36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220 $</a:t>
                </a:r>
                <a:endParaRPr lang="en-GB" sz="2400">
                  <a:latin typeface="Times" charset="0"/>
                </a:endParaRPr>
              </a:p>
            </p:txBody>
          </p:sp>
          <p:sp>
            <p:nvSpPr>
              <p:cNvPr id="19491" name="Rectangle 90"/>
              <p:cNvSpPr>
                <a:spLocks noChangeArrowheads="1"/>
              </p:cNvSpPr>
              <p:nvPr/>
            </p:nvSpPr>
            <p:spPr bwMode="auto">
              <a:xfrm>
                <a:off x="2472" y="2590"/>
                <a:ext cx="16" cy="261"/>
              </a:xfrm>
              <a:prstGeom prst="rect">
                <a:avLst/>
              </a:prstGeom>
              <a:solidFill>
                <a:srgbClr val="FFFFFF"/>
              </a:solidFill>
              <a:ln w="9525">
                <a:noFill/>
                <a:miter lim="800000"/>
                <a:headEnd/>
                <a:tailEnd/>
              </a:ln>
            </p:spPr>
            <p:txBody>
              <a:bodyPr/>
              <a:lstStyle/>
              <a:p>
                <a:endParaRPr lang="es-ES"/>
              </a:p>
            </p:txBody>
          </p:sp>
          <p:sp>
            <p:nvSpPr>
              <p:cNvPr id="19492" name="Line 91"/>
              <p:cNvSpPr>
                <a:spLocks noChangeShapeType="1"/>
              </p:cNvSpPr>
              <p:nvPr/>
            </p:nvSpPr>
            <p:spPr bwMode="auto">
              <a:xfrm>
                <a:off x="3087" y="2590"/>
                <a:ext cx="1" cy="246"/>
              </a:xfrm>
              <a:prstGeom prst="line">
                <a:avLst/>
              </a:prstGeom>
              <a:noFill/>
              <a:ln w="36513">
                <a:solidFill>
                  <a:srgbClr val="000000"/>
                </a:solidFill>
                <a:round/>
                <a:headEnd/>
                <a:tailEnd/>
              </a:ln>
            </p:spPr>
            <p:txBody>
              <a:bodyPr/>
              <a:lstStyle/>
              <a:p>
                <a:endParaRPr lang="es-ES"/>
              </a:p>
            </p:txBody>
          </p:sp>
          <p:sp>
            <p:nvSpPr>
              <p:cNvPr id="19493" name="Rectangle 92"/>
              <p:cNvSpPr>
                <a:spLocks noChangeArrowheads="1"/>
              </p:cNvSpPr>
              <p:nvPr/>
            </p:nvSpPr>
            <p:spPr bwMode="auto">
              <a:xfrm>
                <a:off x="5147" y="2590"/>
                <a:ext cx="15" cy="261"/>
              </a:xfrm>
              <a:prstGeom prst="rect">
                <a:avLst/>
              </a:prstGeom>
              <a:solidFill>
                <a:srgbClr val="FFFFFF"/>
              </a:solidFill>
              <a:ln w="9525">
                <a:noFill/>
                <a:miter lim="800000"/>
                <a:headEnd/>
                <a:tailEnd/>
              </a:ln>
            </p:spPr>
            <p:txBody>
              <a:bodyPr/>
              <a:lstStyle/>
              <a:p>
                <a:endParaRPr lang="es-ES"/>
              </a:p>
            </p:txBody>
          </p:sp>
          <p:sp>
            <p:nvSpPr>
              <p:cNvPr id="19494" name="Rectangle 93"/>
              <p:cNvSpPr>
                <a:spLocks noChangeArrowheads="1"/>
              </p:cNvSpPr>
              <p:nvPr/>
            </p:nvSpPr>
            <p:spPr bwMode="auto">
              <a:xfrm>
                <a:off x="3233" y="2885"/>
                <a:ext cx="177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b.ponBalance(balance*1.1);</a:t>
                </a:r>
                <a:endParaRPr lang="en-GB" sz="2400">
                  <a:latin typeface="Times" charset="0"/>
                </a:endParaRPr>
              </a:p>
            </p:txBody>
          </p:sp>
          <p:sp>
            <p:nvSpPr>
              <p:cNvPr id="19495" name="Rectangle 94"/>
              <p:cNvSpPr>
                <a:spLocks noChangeArrowheads="1"/>
              </p:cNvSpPr>
              <p:nvPr/>
            </p:nvSpPr>
            <p:spPr bwMode="auto">
              <a:xfrm>
                <a:off x="5169" y="2885"/>
                <a:ext cx="36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242 $</a:t>
                </a:r>
                <a:endParaRPr lang="en-GB" sz="2400">
                  <a:latin typeface="Times" charset="0"/>
                </a:endParaRPr>
              </a:p>
            </p:txBody>
          </p:sp>
          <p:sp>
            <p:nvSpPr>
              <p:cNvPr id="19496" name="Rectangle 95"/>
              <p:cNvSpPr>
                <a:spLocks noChangeArrowheads="1"/>
              </p:cNvSpPr>
              <p:nvPr/>
            </p:nvSpPr>
            <p:spPr bwMode="auto">
              <a:xfrm>
                <a:off x="2472" y="2851"/>
                <a:ext cx="16" cy="261"/>
              </a:xfrm>
              <a:prstGeom prst="rect">
                <a:avLst/>
              </a:prstGeom>
              <a:solidFill>
                <a:srgbClr val="FFFFFF"/>
              </a:solidFill>
              <a:ln w="9525">
                <a:noFill/>
                <a:miter lim="800000"/>
                <a:headEnd/>
                <a:tailEnd/>
              </a:ln>
            </p:spPr>
            <p:txBody>
              <a:bodyPr/>
              <a:lstStyle/>
              <a:p>
                <a:endParaRPr lang="es-ES"/>
              </a:p>
            </p:txBody>
          </p:sp>
          <p:sp>
            <p:nvSpPr>
              <p:cNvPr id="19497" name="Line 96"/>
              <p:cNvSpPr>
                <a:spLocks noChangeShapeType="1"/>
              </p:cNvSpPr>
              <p:nvPr/>
            </p:nvSpPr>
            <p:spPr bwMode="auto">
              <a:xfrm>
                <a:off x="3087" y="2851"/>
                <a:ext cx="1" cy="246"/>
              </a:xfrm>
              <a:prstGeom prst="line">
                <a:avLst/>
              </a:prstGeom>
              <a:noFill/>
              <a:ln w="36513">
                <a:solidFill>
                  <a:srgbClr val="000000"/>
                </a:solidFill>
                <a:round/>
                <a:headEnd/>
                <a:tailEnd/>
              </a:ln>
            </p:spPr>
            <p:txBody>
              <a:bodyPr/>
              <a:lstStyle/>
              <a:p>
                <a:endParaRPr lang="es-ES"/>
              </a:p>
            </p:txBody>
          </p:sp>
          <p:sp>
            <p:nvSpPr>
              <p:cNvPr id="19498" name="Rectangle 97"/>
              <p:cNvSpPr>
                <a:spLocks noChangeArrowheads="1"/>
              </p:cNvSpPr>
              <p:nvPr/>
            </p:nvSpPr>
            <p:spPr bwMode="auto">
              <a:xfrm>
                <a:off x="5147" y="2851"/>
                <a:ext cx="15" cy="261"/>
              </a:xfrm>
              <a:prstGeom prst="rect">
                <a:avLst/>
              </a:prstGeom>
              <a:solidFill>
                <a:srgbClr val="FFFFFF"/>
              </a:solidFill>
              <a:ln w="9525">
                <a:noFill/>
                <a:miter lim="800000"/>
                <a:headEnd/>
                <a:tailEnd/>
              </a:ln>
            </p:spPr>
            <p:txBody>
              <a:bodyPr/>
              <a:lstStyle/>
              <a:p>
                <a:endParaRPr lang="es-ES"/>
              </a:p>
            </p:txBody>
          </p:sp>
          <p:sp>
            <p:nvSpPr>
              <p:cNvPr id="19499" name="Rectangle 98"/>
              <p:cNvSpPr>
                <a:spLocks noChangeArrowheads="1"/>
              </p:cNvSpPr>
              <p:nvPr/>
            </p:nvSpPr>
            <p:spPr bwMode="auto">
              <a:xfrm>
                <a:off x="558" y="3112"/>
                <a:ext cx="136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a.extrae(balance/10);</a:t>
                </a:r>
                <a:endParaRPr lang="en-GB" sz="2400">
                  <a:latin typeface="Times" charset="0"/>
                </a:endParaRPr>
              </a:p>
            </p:txBody>
          </p:sp>
          <p:sp>
            <p:nvSpPr>
              <p:cNvPr id="19500" name="Rectangle 99"/>
              <p:cNvSpPr>
                <a:spLocks noChangeArrowheads="1"/>
              </p:cNvSpPr>
              <p:nvPr/>
            </p:nvSpPr>
            <p:spPr bwMode="auto">
              <a:xfrm>
                <a:off x="2495" y="3112"/>
                <a:ext cx="360"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charset="0"/>
                  </a:rPr>
                  <a:t>  </a:t>
                </a:r>
                <a:r>
                  <a:rPr lang="en-GB">
                    <a:solidFill>
                      <a:srgbClr val="000000"/>
                    </a:solidFill>
                  </a:rPr>
                  <a:t>80 $</a:t>
                </a:r>
                <a:endParaRPr lang="en-GB" sz="2400">
                  <a:latin typeface="Times" charset="0"/>
                </a:endParaRPr>
              </a:p>
            </p:txBody>
          </p:sp>
          <p:sp>
            <p:nvSpPr>
              <p:cNvPr id="19501" name="Rectangle 100"/>
              <p:cNvSpPr>
                <a:spLocks noChangeArrowheads="1"/>
              </p:cNvSpPr>
              <p:nvPr/>
            </p:nvSpPr>
            <p:spPr bwMode="auto">
              <a:xfrm>
                <a:off x="5169" y="3166"/>
                <a:ext cx="40"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charset="0"/>
                  </a:rPr>
                  <a:t> </a:t>
                </a:r>
                <a:endParaRPr lang="en-GB" sz="2400">
                  <a:latin typeface="Times" charset="0"/>
                </a:endParaRPr>
              </a:p>
            </p:txBody>
          </p:sp>
          <p:sp>
            <p:nvSpPr>
              <p:cNvPr id="19502" name="Rectangle 101"/>
              <p:cNvSpPr>
                <a:spLocks noChangeArrowheads="1"/>
              </p:cNvSpPr>
              <p:nvPr/>
            </p:nvSpPr>
            <p:spPr bwMode="auto">
              <a:xfrm>
                <a:off x="5215" y="3166"/>
                <a:ext cx="40"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latin typeface="Times" charset="0"/>
                  </a:rPr>
                  <a:t> </a:t>
                </a:r>
                <a:endParaRPr lang="en-GB" sz="2400">
                  <a:latin typeface="Times" charset="0"/>
                </a:endParaRPr>
              </a:p>
            </p:txBody>
          </p:sp>
          <p:sp>
            <p:nvSpPr>
              <p:cNvPr id="19503" name="Rectangle 102"/>
              <p:cNvSpPr>
                <a:spLocks noChangeArrowheads="1"/>
              </p:cNvSpPr>
              <p:nvPr/>
            </p:nvSpPr>
            <p:spPr bwMode="auto">
              <a:xfrm>
                <a:off x="2472" y="3112"/>
                <a:ext cx="16" cy="261"/>
              </a:xfrm>
              <a:prstGeom prst="rect">
                <a:avLst/>
              </a:prstGeom>
              <a:solidFill>
                <a:srgbClr val="FFFFFF"/>
              </a:solidFill>
              <a:ln w="9525">
                <a:noFill/>
                <a:miter lim="800000"/>
                <a:headEnd/>
                <a:tailEnd/>
              </a:ln>
            </p:spPr>
            <p:txBody>
              <a:bodyPr/>
              <a:lstStyle/>
              <a:p>
                <a:endParaRPr lang="es-ES"/>
              </a:p>
            </p:txBody>
          </p:sp>
          <p:sp>
            <p:nvSpPr>
              <p:cNvPr id="19504" name="Line 103"/>
              <p:cNvSpPr>
                <a:spLocks noChangeShapeType="1"/>
              </p:cNvSpPr>
              <p:nvPr/>
            </p:nvSpPr>
            <p:spPr bwMode="auto">
              <a:xfrm>
                <a:off x="3087" y="3112"/>
                <a:ext cx="1" cy="246"/>
              </a:xfrm>
              <a:prstGeom prst="line">
                <a:avLst/>
              </a:prstGeom>
              <a:noFill/>
              <a:ln w="36513">
                <a:solidFill>
                  <a:srgbClr val="000000"/>
                </a:solidFill>
                <a:round/>
                <a:headEnd/>
                <a:tailEnd/>
              </a:ln>
            </p:spPr>
            <p:txBody>
              <a:bodyPr/>
              <a:lstStyle/>
              <a:p>
                <a:endParaRPr lang="es-ES"/>
              </a:p>
            </p:txBody>
          </p:sp>
          <p:sp>
            <p:nvSpPr>
              <p:cNvPr id="19505" name="Rectangle 104"/>
              <p:cNvSpPr>
                <a:spLocks noChangeArrowheads="1"/>
              </p:cNvSpPr>
              <p:nvPr/>
            </p:nvSpPr>
            <p:spPr bwMode="auto">
              <a:xfrm>
                <a:off x="5147" y="3112"/>
                <a:ext cx="15" cy="261"/>
              </a:xfrm>
              <a:prstGeom prst="rect">
                <a:avLst/>
              </a:prstGeom>
              <a:solidFill>
                <a:srgbClr val="FFFFFF"/>
              </a:solidFill>
              <a:ln w="9525">
                <a:noFill/>
                <a:miter lim="800000"/>
                <a:headEnd/>
                <a:tailEnd/>
              </a:ln>
            </p:spPr>
            <p:txBody>
              <a:bodyPr/>
              <a:lstStyle/>
              <a:p>
                <a:endParaRPr lang="es-ES"/>
              </a:p>
            </p:txBody>
          </p:sp>
          <p:sp>
            <p:nvSpPr>
              <p:cNvPr id="19506" name="Rectangle 105"/>
              <p:cNvSpPr>
                <a:spLocks noChangeArrowheads="1"/>
              </p:cNvSpPr>
              <p:nvPr/>
            </p:nvSpPr>
            <p:spPr bwMode="auto">
              <a:xfrm>
                <a:off x="3233" y="3373"/>
                <a:ext cx="1312"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c.extrae(balance/10)</a:t>
                </a:r>
                <a:endParaRPr lang="en-GB" sz="2400">
                  <a:latin typeface="Times" charset="0"/>
                </a:endParaRPr>
              </a:p>
            </p:txBody>
          </p:sp>
          <p:sp>
            <p:nvSpPr>
              <p:cNvPr id="19507" name="Rectangle 106"/>
              <p:cNvSpPr>
                <a:spLocks noChangeArrowheads="1"/>
              </p:cNvSpPr>
              <p:nvPr/>
            </p:nvSpPr>
            <p:spPr bwMode="auto">
              <a:xfrm>
                <a:off x="5169" y="3373"/>
                <a:ext cx="36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278 $</a:t>
                </a:r>
                <a:endParaRPr lang="en-GB"/>
              </a:p>
            </p:txBody>
          </p:sp>
          <p:sp>
            <p:nvSpPr>
              <p:cNvPr id="19508" name="Line 107"/>
              <p:cNvSpPr>
                <a:spLocks noChangeShapeType="1"/>
              </p:cNvSpPr>
              <p:nvPr/>
            </p:nvSpPr>
            <p:spPr bwMode="auto">
              <a:xfrm>
                <a:off x="413" y="3635"/>
                <a:ext cx="2044" cy="1"/>
              </a:xfrm>
              <a:prstGeom prst="line">
                <a:avLst/>
              </a:prstGeom>
              <a:noFill/>
              <a:ln w="36513">
                <a:solidFill>
                  <a:srgbClr val="000000"/>
                </a:solidFill>
                <a:round/>
                <a:headEnd/>
                <a:tailEnd/>
              </a:ln>
            </p:spPr>
            <p:txBody>
              <a:bodyPr/>
              <a:lstStyle/>
              <a:p>
                <a:endParaRPr lang="es-ES"/>
              </a:p>
            </p:txBody>
          </p:sp>
          <p:sp>
            <p:nvSpPr>
              <p:cNvPr id="19509" name="Rectangle 108"/>
              <p:cNvSpPr>
                <a:spLocks noChangeArrowheads="1"/>
              </p:cNvSpPr>
              <p:nvPr/>
            </p:nvSpPr>
            <p:spPr bwMode="auto">
              <a:xfrm>
                <a:off x="2472" y="3373"/>
                <a:ext cx="16" cy="262"/>
              </a:xfrm>
              <a:prstGeom prst="rect">
                <a:avLst/>
              </a:prstGeom>
              <a:solidFill>
                <a:srgbClr val="FFFFFF"/>
              </a:solidFill>
              <a:ln w="9525">
                <a:noFill/>
                <a:miter lim="800000"/>
                <a:headEnd/>
                <a:tailEnd/>
              </a:ln>
            </p:spPr>
            <p:txBody>
              <a:bodyPr/>
              <a:lstStyle/>
              <a:p>
                <a:endParaRPr lang="es-ES"/>
              </a:p>
            </p:txBody>
          </p:sp>
          <p:sp>
            <p:nvSpPr>
              <p:cNvPr id="19510" name="Line 109"/>
              <p:cNvSpPr>
                <a:spLocks noChangeShapeType="1"/>
              </p:cNvSpPr>
              <p:nvPr/>
            </p:nvSpPr>
            <p:spPr bwMode="auto">
              <a:xfrm>
                <a:off x="2472" y="3635"/>
                <a:ext cx="1" cy="1"/>
              </a:xfrm>
              <a:prstGeom prst="line">
                <a:avLst/>
              </a:prstGeom>
              <a:noFill/>
              <a:ln w="36513">
                <a:solidFill>
                  <a:srgbClr val="000000"/>
                </a:solidFill>
                <a:round/>
                <a:headEnd/>
                <a:tailEnd/>
              </a:ln>
            </p:spPr>
            <p:txBody>
              <a:bodyPr/>
              <a:lstStyle/>
              <a:p>
                <a:endParaRPr lang="es-ES"/>
              </a:p>
            </p:txBody>
          </p:sp>
          <p:sp>
            <p:nvSpPr>
              <p:cNvPr id="19511" name="Line 110"/>
              <p:cNvSpPr>
                <a:spLocks noChangeShapeType="1"/>
              </p:cNvSpPr>
              <p:nvPr/>
            </p:nvSpPr>
            <p:spPr bwMode="auto">
              <a:xfrm>
                <a:off x="2488" y="3635"/>
                <a:ext cx="584" cy="1"/>
              </a:xfrm>
              <a:prstGeom prst="line">
                <a:avLst/>
              </a:prstGeom>
              <a:noFill/>
              <a:ln w="36513">
                <a:solidFill>
                  <a:srgbClr val="000000"/>
                </a:solidFill>
                <a:round/>
                <a:headEnd/>
                <a:tailEnd/>
              </a:ln>
            </p:spPr>
            <p:txBody>
              <a:bodyPr/>
              <a:lstStyle/>
              <a:p>
                <a:endParaRPr lang="es-ES"/>
              </a:p>
            </p:txBody>
          </p:sp>
          <p:sp>
            <p:nvSpPr>
              <p:cNvPr id="19512" name="Line 111"/>
              <p:cNvSpPr>
                <a:spLocks noChangeShapeType="1"/>
              </p:cNvSpPr>
              <p:nvPr/>
            </p:nvSpPr>
            <p:spPr bwMode="auto">
              <a:xfrm>
                <a:off x="3087" y="3373"/>
                <a:ext cx="1" cy="246"/>
              </a:xfrm>
              <a:prstGeom prst="line">
                <a:avLst/>
              </a:prstGeom>
              <a:noFill/>
              <a:ln w="36513">
                <a:solidFill>
                  <a:srgbClr val="000000"/>
                </a:solidFill>
                <a:round/>
                <a:headEnd/>
                <a:tailEnd/>
              </a:ln>
            </p:spPr>
            <p:txBody>
              <a:bodyPr/>
              <a:lstStyle/>
              <a:p>
                <a:endParaRPr lang="es-ES"/>
              </a:p>
            </p:txBody>
          </p:sp>
          <p:sp>
            <p:nvSpPr>
              <p:cNvPr id="19513" name="Line 112"/>
              <p:cNvSpPr>
                <a:spLocks noChangeShapeType="1"/>
              </p:cNvSpPr>
              <p:nvPr/>
            </p:nvSpPr>
            <p:spPr bwMode="auto">
              <a:xfrm>
                <a:off x="3087" y="3635"/>
                <a:ext cx="1" cy="1"/>
              </a:xfrm>
              <a:prstGeom prst="line">
                <a:avLst/>
              </a:prstGeom>
              <a:noFill/>
              <a:ln w="36513">
                <a:solidFill>
                  <a:srgbClr val="000000"/>
                </a:solidFill>
                <a:round/>
                <a:headEnd/>
                <a:tailEnd/>
              </a:ln>
            </p:spPr>
            <p:txBody>
              <a:bodyPr/>
              <a:lstStyle/>
              <a:p>
                <a:endParaRPr lang="es-ES"/>
              </a:p>
            </p:txBody>
          </p:sp>
          <p:sp>
            <p:nvSpPr>
              <p:cNvPr id="19514" name="Line 113"/>
              <p:cNvSpPr>
                <a:spLocks noChangeShapeType="1"/>
              </p:cNvSpPr>
              <p:nvPr/>
            </p:nvSpPr>
            <p:spPr bwMode="auto">
              <a:xfrm>
                <a:off x="3103" y="3635"/>
                <a:ext cx="2028" cy="1"/>
              </a:xfrm>
              <a:prstGeom prst="line">
                <a:avLst/>
              </a:prstGeom>
              <a:noFill/>
              <a:ln w="36513">
                <a:solidFill>
                  <a:srgbClr val="000000"/>
                </a:solidFill>
                <a:round/>
                <a:headEnd/>
                <a:tailEnd/>
              </a:ln>
            </p:spPr>
            <p:txBody>
              <a:bodyPr/>
              <a:lstStyle/>
              <a:p>
                <a:endParaRPr lang="es-ES"/>
              </a:p>
            </p:txBody>
          </p:sp>
          <p:sp>
            <p:nvSpPr>
              <p:cNvPr id="19515" name="Rectangle 114"/>
              <p:cNvSpPr>
                <a:spLocks noChangeArrowheads="1"/>
              </p:cNvSpPr>
              <p:nvPr/>
            </p:nvSpPr>
            <p:spPr bwMode="auto">
              <a:xfrm>
                <a:off x="5147" y="3373"/>
                <a:ext cx="15" cy="262"/>
              </a:xfrm>
              <a:prstGeom prst="rect">
                <a:avLst/>
              </a:prstGeom>
              <a:solidFill>
                <a:srgbClr val="FFFFFF"/>
              </a:solidFill>
              <a:ln w="9525">
                <a:noFill/>
                <a:miter lim="800000"/>
                <a:headEnd/>
                <a:tailEnd/>
              </a:ln>
            </p:spPr>
            <p:txBody>
              <a:bodyPr/>
              <a:lstStyle/>
              <a:p>
                <a:endParaRPr lang="es-ES"/>
              </a:p>
            </p:txBody>
          </p:sp>
          <p:sp>
            <p:nvSpPr>
              <p:cNvPr id="19516" name="Line 115"/>
              <p:cNvSpPr>
                <a:spLocks noChangeShapeType="1"/>
              </p:cNvSpPr>
              <p:nvPr/>
            </p:nvSpPr>
            <p:spPr bwMode="auto">
              <a:xfrm>
                <a:off x="5162" y="3635"/>
                <a:ext cx="584" cy="1"/>
              </a:xfrm>
              <a:prstGeom prst="line">
                <a:avLst/>
              </a:prstGeom>
              <a:noFill/>
              <a:ln w="36513">
                <a:solidFill>
                  <a:srgbClr val="000000"/>
                </a:solidFill>
                <a:round/>
                <a:headEnd/>
                <a:tailEnd/>
              </a:ln>
            </p:spPr>
            <p:txBody>
              <a:bodyPr/>
              <a:lstStyle/>
              <a:p>
                <a:endParaRPr lang="es-ES"/>
              </a:p>
            </p:txBody>
          </p:sp>
        </p:grpSp>
        <p:sp>
          <p:nvSpPr>
            <p:cNvPr id="19460" name="Rectangle 116"/>
            <p:cNvSpPr>
              <a:spLocks noChangeArrowheads="1"/>
            </p:cNvSpPr>
            <p:nvPr/>
          </p:nvSpPr>
          <p:spPr bwMode="auto">
            <a:xfrm>
              <a:off x="584200" y="2089150"/>
              <a:ext cx="1689100" cy="274638"/>
            </a:xfrm>
            <a:prstGeom prst="rect">
              <a:avLst/>
            </a:prstGeom>
            <a:noFill/>
            <a:ln w="9525">
              <a:noFill/>
              <a:miter lim="800000"/>
              <a:headEnd/>
              <a:tailEnd/>
            </a:ln>
          </p:spPr>
          <p:txBody>
            <a:bodyPr wrap="none" lIns="0" tIns="0" rIns="0" bIns="0">
              <a:spAutoFit/>
            </a:bodyPr>
            <a:lstStyle/>
            <a:p>
              <a:pPr eaLnBrk="0" hangingPunct="0"/>
              <a:r>
                <a:rPr lang="en-GB" b="1">
                  <a:solidFill>
                    <a:srgbClr val="000000"/>
                  </a:solidFill>
                </a:rPr>
                <a:t>Transacción </a:t>
              </a:r>
              <a:r>
                <a:rPr lang="en-GB" b="1" i="1">
                  <a:solidFill>
                    <a:srgbClr val="000000"/>
                  </a:solidFill>
                </a:rPr>
                <a:t>T </a:t>
              </a:r>
              <a:r>
                <a:rPr lang="en-GB" b="1">
                  <a:solidFill>
                    <a:srgbClr val="000000"/>
                  </a:solidFill>
                </a:rPr>
                <a:t>:</a:t>
              </a:r>
              <a:endParaRPr lang="en-GB" sz="1900" b="1" i="1">
                <a:solidFill>
                  <a:srgbClr val="000000"/>
                </a:solidFill>
                <a:latin typeface="Times" charset="0"/>
              </a:endParaRPr>
            </a:p>
          </p:txBody>
        </p:sp>
        <p:sp>
          <p:nvSpPr>
            <p:cNvPr id="19461" name="Rectangle 117"/>
            <p:cNvSpPr>
              <a:spLocks noChangeArrowheads="1"/>
            </p:cNvSpPr>
            <p:nvPr/>
          </p:nvSpPr>
          <p:spPr bwMode="auto">
            <a:xfrm>
              <a:off x="4768850" y="2089150"/>
              <a:ext cx="1716088" cy="288925"/>
            </a:xfrm>
            <a:prstGeom prst="rect">
              <a:avLst/>
            </a:prstGeom>
            <a:noFill/>
            <a:ln w="9525">
              <a:noFill/>
              <a:miter lim="800000"/>
              <a:headEnd/>
              <a:tailEnd/>
            </a:ln>
          </p:spPr>
          <p:txBody>
            <a:bodyPr wrap="none" lIns="0" tIns="0" rIns="0" bIns="0">
              <a:spAutoFit/>
            </a:bodyPr>
            <a:lstStyle/>
            <a:p>
              <a:pPr eaLnBrk="0" hangingPunct="0"/>
              <a:r>
                <a:rPr lang="en-GB" b="1">
                  <a:solidFill>
                    <a:srgbClr val="000000"/>
                  </a:solidFill>
                </a:rPr>
                <a:t>Transacción </a:t>
              </a:r>
              <a:r>
                <a:rPr lang="en-GB" b="1" i="1">
                  <a:solidFill>
                    <a:srgbClr val="000000"/>
                  </a:solidFill>
                </a:rPr>
                <a:t>U</a:t>
              </a:r>
              <a:r>
                <a:rPr lang="en-GB" sz="1900" b="1">
                  <a:solidFill>
                    <a:srgbClr val="000000"/>
                  </a:solidFill>
                  <a:latin typeface="Times" charset="0"/>
                </a:rPr>
                <a:t> :</a:t>
              </a:r>
            </a:p>
          </p:txBody>
        </p:sp>
      </p:grpSp>
      <p:sp>
        <p:nvSpPr>
          <p:cNvPr id="62" name="61 CuadroTexto"/>
          <p:cNvSpPr txBox="1"/>
          <p:nvPr/>
        </p:nvSpPr>
        <p:spPr>
          <a:xfrm>
            <a:off x="755576" y="5795972"/>
            <a:ext cx="1454244" cy="369332"/>
          </a:xfrm>
          <a:prstGeom prst="rect">
            <a:avLst/>
          </a:prstGeom>
          <a:noFill/>
        </p:spPr>
        <p:txBody>
          <a:bodyPr wrap="none" rtlCol="0">
            <a:spAutoFit/>
          </a:bodyPr>
          <a:lstStyle/>
          <a:p>
            <a:r>
              <a:rPr lang="es-PE" dirty="0" smtClean="0"/>
              <a:t>a tenia 100$</a:t>
            </a:r>
            <a:endParaRPr lang="es-ES" dirty="0"/>
          </a:p>
        </p:txBody>
      </p:sp>
      <p:sp>
        <p:nvSpPr>
          <p:cNvPr id="63" name="62 CuadroTexto"/>
          <p:cNvSpPr txBox="1"/>
          <p:nvPr/>
        </p:nvSpPr>
        <p:spPr>
          <a:xfrm>
            <a:off x="4788024" y="5805264"/>
            <a:ext cx="1441420" cy="369332"/>
          </a:xfrm>
          <a:prstGeom prst="rect">
            <a:avLst/>
          </a:prstGeom>
          <a:noFill/>
        </p:spPr>
        <p:txBody>
          <a:bodyPr wrap="none" rtlCol="0">
            <a:spAutoFit/>
          </a:bodyPr>
          <a:lstStyle/>
          <a:p>
            <a:r>
              <a:rPr lang="es-PE" dirty="0" smtClean="0"/>
              <a:t>c tenia 300$</a:t>
            </a:r>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CO" dirty="0" smtClean="0"/>
              <a:t>Control de concurrencia</a:t>
            </a:r>
            <a:br>
              <a:rPr lang="es-CO" dirty="0" smtClean="0"/>
            </a:br>
            <a:r>
              <a:rPr lang="es-CO" dirty="0" smtClean="0"/>
              <a:t>(Recuperaciones inconsistentes)</a:t>
            </a:r>
          </a:p>
        </p:txBody>
      </p:sp>
      <p:grpSp>
        <p:nvGrpSpPr>
          <p:cNvPr id="49" name="48 Grupo"/>
          <p:cNvGrpSpPr/>
          <p:nvPr/>
        </p:nvGrpSpPr>
        <p:grpSpPr>
          <a:xfrm>
            <a:off x="250825" y="1844824"/>
            <a:ext cx="8693150" cy="3582987"/>
            <a:chOff x="250825" y="2205038"/>
            <a:chExt cx="8693150" cy="3582987"/>
          </a:xfrm>
        </p:grpSpPr>
        <p:grpSp>
          <p:nvGrpSpPr>
            <p:cNvPr id="2" name="Group 4"/>
            <p:cNvGrpSpPr>
              <a:grpSpLocks/>
            </p:cNvGrpSpPr>
            <p:nvPr/>
          </p:nvGrpSpPr>
          <p:grpSpPr bwMode="auto">
            <a:xfrm>
              <a:off x="250825" y="2205038"/>
              <a:ext cx="8693150" cy="3582987"/>
              <a:chOff x="295" y="1158"/>
              <a:chExt cx="5476" cy="2257"/>
            </a:xfrm>
          </p:grpSpPr>
          <p:sp>
            <p:nvSpPr>
              <p:cNvPr id="18438" name="Rectangle 5"/>
              <p:cNvSpPr>
                <a:spLocks noChangeArrowheads="1"/>
              </p:cNvSpPr>
              <p:nvPr/>
            </p:nvSpPr>
            <p:spPr bwMode="auto">
              <a:xfrm>
                <a:off x="1430" y="1181"/>
                <a:ext cx="80" cy="192"/>
              </a:xfrm>
              <a:prstGeom prst="rect">
                <a:avLst/>
              </a:prstGeom>
              <a:noFill/>
              <a:ln w="9525">
                <a:noFill/>
                <a:miter lim="800000"/>
                <a:headEnd/>
                <a:tailEnd/>
              </a:ln>
            </p:spPr>
            <p:txBody>
              <a:bodyPr wrap="none" lIns="0" tIns="0" rIns="0" bIns="0">
                <a:spAutoFit/>
              </a:bodyPr>
              <a:lstStyle/>
              <a:p>
                <a:pPr eaLnBrk="0" hangingPunct="0"/>
                <a:r>
                  <a:rPr lang="en-GB" sz="2000" b="1">
                    <a:solidFill>
                      <a:srgbClr val="000000"/>
                    </a:solidFill>
                    <a:latin typeface="Times" charset="0"/>
                  </a:rPr>
                  <a:t>  </a:t>
                </a:r>
                <a:endParaRPr lang="en-GB" sz="2400">
                  <a:latin typeface="Times" charset="0"/>
                </a:endParaRPr>
              </a:p>
            </p:txBody>
          </p:sp>
          <p:sp>
            <p:nvSpPr>
              <p:cNvPr id="18439" name="Rectangle 6"/>
              <p:cNvSpPr>
                <a:spLocks noChangeArrowheads="1"/>
              </p:cNvSpPr>
              <p:nvPr/>
            </p:nvSpPr>
            <p:spPr bwMode="auto">
              <a:xfrm>
                <a:off x="444" y="1405"/>
                <a:ext cx="1093" cy="173"/>
              </a:xfrm>
              <a:prstGeom prst="rect">
                <a:avLst/>
              </a:prstGeom>
              <a:noFill/>
              <a:ln w="9525">
                <a:noFill/>
                <a:miter lim="800000"/>
                <a:headEnd/>
                <a:tailEnd/>
              </a:ln>
            </p:spPr>
            <p:txBody>
              <a:bodyPr lIns="0" tIns="0" rIns="0" bIns="0">
                <a:spAutoFit/>
              </a:bodyPr>
              <a:lstStyle/>
              <a:p>
                <a:pPr eaLnBrk="0" hangingPunct="0"/>
                <a:r>
                  <a:rPr lang="en-GB" i="1">
                    <a:solidFill>
                      <a:srgbClr val="000000"/>
                    </a:solidFill>
                  </a:rPr>
                  <a:t>a.extrae(100);</a:t>
                </a:r>
                <a:endParaRPr lang="en-GB" sz="2400">
                  <a:latin typeface="Times" charset="0"/>
                </a:endParaRPr>
              </a:p>
            </p:txBody>
          </p:sp>
          <p:sp>
            <p:nvSpPr>
              <p:cNvPr id="18440" name="Rectangle 7"/>
              <p:cNvSpPr>
                <a:spLocks noChangeArrowheads="1"/>
              </p:cNvSpPr>
              <p:nvPr/>
            </p:nvSpPr>
            <p:spPr bwMode="auto">
              <a:xfrm>
                <a:off x="444" y="1626"/>
                <a:ext cx="100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b.deposita(100)</a:t>
                </a:r>
                <a:endParaRPr lang="en-GB" sz="2400">
                  <a:latin typeface="Times" charset="0"/>
                </a:endParaRPr>
              </a:p>
            </p:txBody>
          </p:sp>
          <p:sp>
            <p:nvSpPr>
              <p:cNvPr id="18441" name="Rectangle 8"/>
              <p:cNvSpPr>
                <a:spLocks noChangeArrowheads="1"/>
              </p:cNvSpPr>
              <p:nvPr/>
            </p:nvSpPr>
            <p:spPr bwMode="auto">
              <a:xfrm>
                <a:off x="2954" y="1497"/>
                <a:ext cx="1784"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unasucursal.totalSucursal( )</a:t>
                </a:r>
                <a:endParaRPr lang="en-GB" sz="2400">
                  <a:latin typeface="Times" charset="0"/>
                </a:endParaRPr>
              </a:p>
            </p:txBody>
          </p:sp>
          <p:sp>
            <p:nvSpPr>
              <p:cNvPr id="18442" name="Line 9"/>
              <p:cNvSpPr>
                <a:spLocks noChangeShapeType="1"/>
              </p:cNvSpPr>
              <p:nvPr/>
            </p:nvSpPr>
            <p:spPr bwMode="auto">
              <a:xfrm>
                <a:off x="295" y="1158"/>
                <a:ext cx="2493" cy="1"/>
              </a:xfrm>
              <a:prstGeom prst="line">
                <a:avLst/>
              </a:prstGeom>
              <a:noFill/>
              <a:ln w="36513">
                <a:solidFill>
                  <a:srgbClr val="000000"/>
                </a:solidFill>
                <a:round/>
                <a:headEnd/>
                <a:tailEnd/>
              </a:ln>
            </p:spPr>
            <p:txBody>
              <a:bodyPr/>
              <a:lstStyle/>
              <a:p>
                <a:endParaRPr lang="es-ES"/>
              </a:p>
            </p:txBody>
          </p:sp>
          <p:sp>
            <p:nvSpPr>
              <p:cNvPr id="18443" name="Line 10"/>
              <p:cNvSpPr>
                <a:spLocks noChangeShapeType="1"/>
              </p:cNvSpPr>
              <p:nvPr/>
            </p:nvSpPr>
            <p:spPr bwMode="auto">
              <a:xfrm>
                <a:off x="2804" y="1158"/>
                <a:ext cx="1" cy="1"/>
              </a:xfrm>
              <a:prstGeom prst="line">
                <a:avLst/>
              </a:prstGeom>
              <a:noFill/>
              <a:ln w="36513">
                <a:solidFill>
                  <a:srgbClr val="000000"/>
                </a:solidFill>
                <a:round/>
                <a:headEnd/>
                <a:tailEnd/>
              </a:ln>
            </p:spPr>
            <p:txBody>
              <a:bodyPr/>
              <a:lstStyle/>
              <a:p>
                <a:endParaRPr lang="es-ES"/>
              </a:p>
            </p:txBody>
          </p:sp>
          <p:sp>
            <p:nvSpPr>
              <p:cNvPr id="18444" name="Line 11"/>
              <p:cNvSpPr>
                <a:spLocks noChangeShapeType="1"/>
              </p:cNvSpPr>
              <p:nvPr/>
            </p:nvSpPr>
            <p:spPr bwMode="auto">
              <a:xfrm>
                <a:off x="2820" y="1158"/>
                <a:ext cx="2951" cy="1"/>
              </a:xfrm>
              <a:prstGeom prst="line">
                <a:avLst/>
              </a:prstGeom>
              <a:noFill/>
              <a:ln w="36513">
                <a:solidFill>
                  <a:srgbClr val="000000"/>
                </a:solidFill>
                <a:round/>
                <a:headEnd/>
                <a:tailEnd/>
              </a:ln>
            </p:spPr>
            <p:txBody>
              <a:bodyPr/>
              <a:lstStyle/>
              <a:p>
                <a:endParaRPr lang="es-ES"/>
              </a:p>
            </p:txBody>
          </p:sp>
          <p:sp>
            <p:nvSpPr>
              <p:cNvPr id="18445" name="Line 12"/>
              <p:cNvSpPr>
                <a:spLocks noChangeShapeType="1"/>
              </p:cNvSpPr>
              <p:nvPr/>
            </p:nvSpPr>
            <p:spPr bwMode="auto">
              <a:xfrm>
                <a:off x="2804" y="1174"/>
                <a:ext cx="1" cy="647"/>
              </a:xfrm>
              <a:prstGeom prst="line">
                <a:avLst/>
              </a:prstGeom>
              <a:noFill/>
              <a:ln w="36513">
                <a:solidFill>
                  <a:srgbClr val="000000"/>
                </a:solidFill>
                <a:round/>
                <a:headEnd/>
                <a:tailEnd/>
              </a:ln>
            </p:spPr>
            <p:txBody>
              <a:bodyPr/>
              <a:lstStyle/>
              <a:p>
                <a:endParaRPr lang="es-ES"/>
              </a:p>
            </p:txBody>
          </p:sp>
          <p:sp>
            <p:nvSpPr>
              <p:cNvPr id="18446" name="Rectangle 13"/>
              <p:cNvSpPr>
                <a:spLocks noChangeArrowheads="1"/>
              </p:cNvSpPr>
              <p:nvPr/>
            </p:nvSpPr>
            <p:spPr bwMode="auto">
              <a:xfrm>
                <a:off x="444" y="1954"/>
                <a:ext cx="89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a.extrae(100);</a:t>
                </a:r>
                <a:endParaRPr lang="en-GB" sz="2400">
                  <a:latin typeface="Times" charset="0"/>
                </a:endParaRPr>
              </a:p>
            </p:txBody>
          </p:sp>
          <p:sp>
            <p:nvSpPr>
              <p:cNvPr id="18447" name="Rectangle 14"/>
              <p:cNvSpPr>
                <a:spLocks noChangeArrowheads="1"/>
              </p:cNvSpPr>
              <p:nvPr/>
            </p:nvSpPr>
            <p:spPr bwMode="auto">
              <a:xfrm>
                <a:off x="2243" y="1971"/>
                <a:ext cx="36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100 $</a:t>
                </a:r>
                <a:endParaRPr lang="en-GB" sz="2400">
                  <a:latin typeface="Times" charset="0"/>
                </a:endParaRPr>
              </a:p>
            </p:txBody>
          </p:sp>
          <p:sp>
            <p:nvSpPr>
              <p:cNvPr id="18448" name="Line 15"/>
              <p:cNvSpPr>
                <a:spLocks noChangeShapeType="1"/>
              </p:cNvSpPr>
              <p:nvPr/>
            </p:nvSpPr>
            <p:spPr bwMode="auto">
              <a:xfrm>
                <a:off x="295" y="1836"/>
                <a:ext cx="1910" cy="1"/>
              </a:xfrm>
              <a:prstGeom prst="line">
                <a:avLst/>
              </a:prstGeom>
              <a:noFill/>
              <a:ln w="36513">
                <a:solidFill>
                  <a:srgbClr val="000000"/>
                </a:solidFill>
                <a:round/>
                <a:headEnd/>
                <a:tailEnd/>
              </a:ln>
            </p:spPr>
            <p:txBody>
              <a:bodyPr/>
              <a:lstStyle/>
              <a:p>
                <a:endParaRPr lang="es-ES"/>
              </a:p>
            </p:txBody>
          </p:sp>
          <p:sp>
            <p:nvSpPr>
              <p:cNvPr id="18449" name="Line 16"/>
              <p:cNvSpPr>
                <a:spLocks noChangeShapeType="1"/>
              </p:cNvSpPr>
              <p:nvPr/>
            </p:nvSpPr>
            <p:spPr bwMode="auto">
              <a:xfrm>
                <a:off x="2220" y="1836"/>
                <a:ext cx="1" cy="1"/>
              </a:xfrm>
              <a:prstGeom prst="line">
                <a:avLst/>
              </a:prstGeom>
              <a:noFill/>
              <a:ln w="36513">
                <a:solidFill>
                  <a:srgbClr val="000000"/>
                </a:solidFill>
                <a:round/>
                <a:headEnd/>
                <a:tailEnd/>
              </a:ln>
            </p:spPr>
            <p:txBody>
              <a:bodyPr/>
              <a:lstStyle/>
              <a:p>
                <a:endParaRPr lang="es-ES"/>
              </a:p>
            </p:txBody>
          </p:sp>
          <p:sp>
            <p:nvSpPr>
              <p:cNvPr id="18450" name="Line 17"/>
              <p:cNvSpPr>
                <a:spLocks noChangeShapeType="1"/>
              </p:cNvSpPr>
              <p:nvPr/>
            </p:nvSpPr>
            <p:spPr bwMode="auto">
              <a:xfrm>
                <a:off x="2236" y="1836"/>
                <a:ext cx="552" cy="1"/>
              </a:xfrm>
              <a:prstGeom prst="line">
                <a:avLst/>
              </a:prstGeom>
              <a:noFill/>
              <a:ln w="36513">
                <a:solidFill>
                  <a:srgbClr val="000000"/>
                </a:solidFill>
                <a:round/>
                <a:headEnd/>
                <a:tailEnd/>
              </a:ln>
            </p:spPr>
            <p:txBody>
              <a:bodyPr/>
              <a:lstStyle/>
              <a:p>
                <a:endParaRPr lang="es-ES"/>
              </a:p>
            </p:txBody>
          </p:sp>
          <p:sp>
            <p:nvSpPr>
              <p:cNvPr id="18451" name="Line 18"/>
              <p:cNvSpPr>
                <a:spLocks noChangeShapeType="1"/>
              </p:cNvSpPr>
              <p:nvPr/>
            </p:nvSpPr>
            <p:spPr bwMode="auto">
              <a:xfrm>
                <a:off x="2804" y="1836"/>
                <a:ext cx="1" cy="1"/>
              </a:xfrm>
              <a:prstGeom prst="line">
                <a:avLst/>
              </a:prstGeom>
              <a:noFill/>
              <a:ln w="36513">
                <a:solidFill>
                  <a:srgbClr val="000000"/>
                </a:solidFill>
                <a:round/>
                <a:headEnd/>
                <a:tailEnd/>
              </a:ln>
            </p:spPr>
            <p:txBody>
              <a:bodyPr/>
              <a:lstStyle/>
              <a:p>
                <a:endParaRPr lang="es-ES"/>
              </a:p>
            </p:txBody>
          </p:sp>
          <p:sp>
            <p:nvSpPr>
              <p:cNvPr id="18452" name="Line 19"/>
              <p:cNvSpPr>
                <a:spLocks noChangeShapeType="1"/>
              </p:cNvSpPr>
              <p:nvPr/>
            </p:nvSpPr>
            <p:spPr bwMode="auto">
              <a:xfrm>
                <a:off x="2820" y="1836"/>
                <a:ext cx="2273" cy="1"/>
              </a:xfrm>
              <a:prstGeom prst="line">
                <a:avLst/>
              </a:prstGeom>
              <a:noFill/>
              <a:ln w="36513">
                <a:solidFill>
                  <a:srgbClr val="000000"/>
                </a:solidFill>
                <a:round/>
                <a:headEnd/>
                <a:tailEnd/>
              </a:ln>
            </p:spPr>
            <p:txBody>
              <a:bodyPr/>
              <a:lstStyle/>
              <a:p>
                <a:endParaRPr lang="es-ES"/>
              </a:p>
            </p:txBody>
          </p:sp>
          <p:sp>
            <p:nvSpPr>
              <p:cNvPr id="18453" name="Line 20"/>
              <p:cNvSpPr>
                <a:spLocks noChangeShapeType="1"/>
              </p:cNvSpPr>
              <p:nvPr/>
            </p:nvSpPr>
            <p:spPr bwMode="auto">
              <a:xfrm>
                <a:off x="5109" y="1836"/>
                <a:ext cx="1" cy="1"/>
              </a:xfrm>
              <a:prstGeom prst="line">
                <a:avLst/>
              </a:prstGeom>
              <a:noFill/>
              <a:ln w="36513">
                <a:solidFill>
                  <a:srgbClr val="000000"/>
                </a:solidFill>
                <a:round/>
                <a:headEnd/>
                <a:tailEnd/>
              </a:ln>
            </p:spPr>
            <p:txBody>
              <a:bodyPr/>
              <a:lstStyle/>
              <a:p>
                <a:endParaRPr lang="es-ES"/>
              </a:p>
            </p:txBody>
          </p:sp>
          <p:sp>
            <p:nvSpPr>
              <p:cNvPr id="18454" name="Line 21"/>
              <p:cNvSpPr>
                <a:spLocks noChangeShapeType="1"/>
              </p:cNvSpPr>
              <p:nvPr/>
            </p:nvSpPr>
            <p:spPr bwMode="auto">
              <a:xfrm>
                <a:off x="5124" y="1836"/>
                <a:ext cx="647" cy="1"/>
              </a:xfrm>
              <a:prstGeom prst="line">
                <a:avLst/>
              </a:prstGeom>
              <a:noFill/>
              <a:ln w="36513">
                <a:solidFill>
                  <a:srgbClr val="000000"/>
                </a:solidFill>
                <a:round/>
                <a:headEnd/>
                <a:tailEnd/>
              </a:ln>
            </p:spPr>
            <p:txBody>
              <a:bodyPr/>
              <a:lstStyle/>
              <a:p>
                <a:endParaRPr lang="es-ES"/>
              </a:p>
            </p:txBody>
          </p:sp>
          <p:sp>
            <p:nvSpPr>
              <p:cNvPr id="18455" name="Rectangle 22"/>
              <p:cNvSpPr>
                <a:spLocks noChangeArrowheads="1"/>
              </p:cNvSpPr>
              <p:nvPr/>
            </p:nvSpPr>
            <p:spPr bwMode="auto">
              <a:xfrm>
                <a:off x="2220" y="1852"/>
                <a:ext cx="16" cy="268"/>
              </a:xfrm>
              <a:prstGeom prst="rect">
                <a:avLst/>
              </a:prstGeom>
              <a:solidFill>
                <a:srgbClr val="FFFFFF"/>
              </a:solidFill>
              <a:ln w="9525">
                <a:noFill/>
                <a:miter lim="800000"/>
                <a:headEnd/>
                <a:tailEnd/>
              </a:ln>
            </p:spPr>
            <p:txBody>
              <a:bodyPr/>
              <a:lstStyle/>
              <a:p>
                <a:endParaRPr lang="es-ES"/>
              </a:p>
            </p:txBody>
          </p:sp>
          <p:sp>
            <p:nvSpPr>
              <p:cNvPr id="18456" name="Line 23"/>
              <p:cNvSpPr>
                <a:spLocks noChangeShapeType="1"/>
              </p:cNvSpPr>
              <p:nvPr/>
            </p:nvSpPr>
            <p:spPr bwMode="auto">
              <a:xfrm>
                <a:off x="2804" y="1852"/>
                <a:ext cx="1" cy="253"/>
              </a:xfrm>
              <a:prstGeom prst="line">
                <a:avLst/>
              </a:prstGeom>
              <a:noFill/>
              <a:ln w="36513">
                <a:solidFill>
                  <a:srgbClr val="000000"/>
                </a:solidFill>
                <a:round/>
                <a:headEnd/>
                <a:tailEnd/>
              </a:ln>
            </p:spPr>
            <p:txBody>
              <a:bodyPr/>
              <a:lstStyle/>
              <a:p>
                <a:endParaRPr lang="es-ES"/>
              </a:p>
            </p:txBody>
          </p:sp>
          <p:sp>
            <p:nvSpPr>
              <p:cNvPr id="18457" name="Rectangle 24"/>
              <p:cNvSpPr>
                <a:spLocks noChangeArrowheads="1"/>
              </p:cNvSpPr>
              <p:nvPr/>
            </p:nvSpPr>
            <p:spPr bwMode="auto">
              <a:xfrm>
                <a:off x="2954" y="2222"/>
                <a:ext cx="1572"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total = a.obténBalance( )</a:t>
                </a:r>
                <a:endParaRPr lang="en-GB"/>
              </a:p>
            </p:txBody>
          </p:sp>
          <p:sp>
            <p:nvSpPr>
              <p:cNvPr id="18458" name="Rectangle 25"/>
              <p:cNvSpPr>
                <a:spLocks noChangeArrowheads="1"/>
              </p:cNvSpPr>
              <p:nvPr/>
            </p:nvSpPr>
            <p:spPr bwMode="auto">
              <a:xfrm>
                <a:off x="5132" y="2201"/>
                <a:ext cx="360" cy="173"/>
              </a:xfrm>
              <a:prstGeom prst="rect">
                <a:avLst/>
              </a:prstGeom>
              <a:noFill/>
              <a:ln w="9525">
                <a:noFill/>
                <a:miter lim="800000"/>
                <a:headEnd/>
                <a:tailEnd/>
              </a:ln>
            </p:spPr>
            <p:txBody>
              <a:bodyPr wrap="none" lIns="0" tIns="0" rIns="0" bIns="0">
                <a:spAutoFit/>
              </a:bodyPr>
              <a:lstStyle/>
              <a:p>
                <a:pPr eaLnBrk="0" hangingPunct="0"/>
                <a:r>
                  <a:rPr lang="en-GB" dirty="0">
                    <a:solidFill>
                      <a:srgbClr val="000000"/>
                    </a:solidFill>
                  </a:rPr>
                  <a:t>100 $</a:t>
                </a:r>
                <a:endParaRPr lang="en-GB" sz="2400" dirty="0">
                  <a:latin typeface="Times" charset="0"/>
                </a:endParaRPr>
              </a:p>
            </p:txBody>
          </p:sp>
          <p:sp>
            <p:nvSpPr>
              <p:cNvPr id="18459" name="Line 26"/>
              <p:cNvSpPr>
                <a:spLocks noChangeShapeType="1"/>
              </p:cNvSpPr>
              <p:nvPr/>
            </p:nvSpPr>
            <p:spPr bwMode="auto">
              <a:xfrm>
                <a:off x="2804" y="2120"/>
                <a:ext cx="1" cy="253"/>
              </a:xfrm>
              <a:prstGeom prst="line">
                <a:avLst/>
              </a:prstGeom>
              <a:noFill/>
              <a:ln w="36513">
                <a:solidFill>
                  <a:srgbClr val="000000"/>
                </a:solidFill>
                <a:round/>
                <a:headEnd/>
                <a:tailEnd/>
              </a:ln>
            </p:spPr>
            <p:txBody>
              <a:bodyPr/>
              <a:lstStyle/>
              <a:p>
                <a:endParaRPr lang="es-ES"/>
              </a:p>
            </p:txBody>
          </p:sp>
          <p:sp>
            <p:nvSpPr>
              <p:cNvPr id="18460" name="Rectangle 27"/>
              <p:cNvSpPr>
                <a:spLocks noChangeArrowheads="1"/>
              </p:cNvSpPr>
              <p:nvPr/>
            </p:nvSpPr>
            <p:spPr bwMode="auto">
              <a:xfrm>
                <a:off x="2954" y="2491"/>
                <a:ext cx="2048"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total = total + b.obténBalance( );</a:t>
                </a:r>
                <a:endParaRPr lang="en-GB" sz="2400">
                  <a:latin typeface="Times" charset="0"/>
                </a:endParaRPr>
              </a:p>
            </p:txBody>
          </p:sp>
          <p:sp>
            <p:nvSpPr>
              <p:cNvPr id="18461" name="Rectangle 28"/>
              <p:cNvSpPr>
                <a:spLocks noChangeArrowheads="1"/>
              </p:cNvSpPr>
              <p:nvPr/>
            </p:nvSpPr>
            <p:spPr bwMode="auto">
              <a:xfrm>
                <a:off x="5132" y="2499"/>
                <a:ext cx="36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300 $</a:t>
                </a:r>
                <a:endParaRPr lang="en-GB" sz="2400">
                  <a:latin typeface="Times" charset="0"/>
                </a:endParaRPr>
              </a:p>
            </p:txBody>
          </p:sp>
          <p:sp>
            <p:nvSpPr>
              <p:cNvPr id="18462" name="Line 29"/>
              <p:cNvSpPr>
                <a:spLocks noChangeShapeType="1"/>
              </p:cNvSpPr>
              <p:nvPr/>
            </p:nvSpPr>
            <p:spPr bwMode="auto">
              <a:xfrm>
                <a:off x="2804" y="2389"/>
                <a:ext cx="1" cy="252"/>
              </a:xfrm>
              <a:prstGeom prst="line">
                <a:avLst/>
              </a:prstGeom>
              <a:noFill/>
              <a:ln w="36513">
                <a:solidFill>
                  <a:srgbClr val="000000"/>
                </a:solidFill>
                <a:round/>
                <a:headEnd/>
                <a:tailEnd/>
              </a:ln>
            </p:spPr>
            <p:txBody>
              <a:bodyPr/>
              <a:lstStyle/>
              <a:p>
                <a:endParaRPr lang="es-ES"/>
              </a:p>
            </p:txBody>
          </p:sp>
          <p:sp>
            <p:nvSpPr>
              <p:cNvPr id="18463" name="Rectangle 30"/>
              <p:cNvSpPr>
                <a:spLocks noChangeArrowheads="1"/>
              </p:cNvSpPr>
              <p:nvPr/>
            </p:nvSpPr>
            <p:spPr bwMode="auto">
              <a:xfrm>
                <a:off x="2954" y="2759"/>
                <a:ext cx="200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total = total + c.obténBalance( )</a:t>
                </a:r>
                <a:endParaRPr lang="en-GB" sz="2400">
                  <a:latin typeface="Times" charset="0"/>
                </a:endParaRPr>
              </a:p>
            </p:txBody>
          </p:sp>
          <p:sp>
            <p:nvSpPr>
              <p:cNvPr id="18464" name="Line 31"/>
              <p:cNvSpPr>
                <a:spLocks noChangeShapeType="1"/>
              </p:cNvSpPr>
              <p:nvPr/>
            </p:nvSpPr>
            <p:spPr bwMode="auto">
              <a:xfrm>
                <a:off x="2804" y="2657"/>
                <a:ext cx="1" cy="252"/>
              </a:xfrm>
              <a:prstGeom prst="line">
                <a:avLst/>
              </a:prstGeom>
              <a:noFill/>
              <a:ln w="36513">
                <a:solidFill>
                  <a:srgbClr val="000000"/>
                </a:solidFill>
                <a:round/>
                <a:headEnd/>
                <a:tailEnd/>
              </a:ln>
            </p:spPr>
            <p:txBody>
              <a:bodyPr/>
              <a:lstStyle/>
              <a:p>
                <a:endParaRPr lang="es-ES"/>
              </a:p>
            </p:txBody>
          </p:sp>
          <p:sp>
            <p:nvSpPr>
              <p:cNvPr id="18465" name="Rectangle 32"/>
              <p:cNvSpPr>
                <a:spLocks noChangeArrowheads="1"/>
              </p:cNvSpPr>
              <p:nvPr/>
            </p:nvSpPr>
            <p:spPr bwMode="auto">
              <a:xfrm>
                <a:off x="444" y="3027"/>
                <a:ext cx="100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b.deposita(100)</a:t>
                </a:r>
                <a:endParaRPr lang="en-GB" sz="2400">
                  <a:latin typeface="Times" charset="0"/>
                </a:endParaRPr>
              </a:p>
            </p:txBody>
          </p:sp>
          <p:sp>
            <p:nvSpPr>
              <p:cNvPr id="18466" name="Rectangle 33"/>
              <p:cNvSpPr>
                <a:spLocks noChangeArrowheads="1"/>
              </p:cNvSpPr>
              <p:nvPr/>
            </p:nvSpPr>
            <p:spPr bwMode="auto">
              <a:xfrm>
                <a:off x="2243" y="3044"/>
                <a:ext cx="36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300 $</a:t>
                </a:r>
                <a:endParaRPr lang="en-GB" sz="2400">
                  <a:latin typeface="Times" charset="0"/>
                </a:endParaRPr>
              </a:p>
            </p:txBody>
          </p:sp>
          <p:sp>
            <p:nvSpPr>
              <p:cNvPr id="18467" name="Line 34"/>
              <p:cNvSpPr>
                <a:spLocks noChangeShapeType="1"/>
              </p:cNvSpPr>
              <p:nvPr/>
            </p:nvSpPr>
            <p:spPr bwMode="auto">
              <a:xfrm>
                <a:off x="2804" y="2925"/>
                <a:ext cx="1" cy="253"/>
              </a:xfrm>
              <a:prstGeom prst="line">
                <a:avLst/>
              </a:prstGeom>
              <a:noFill/>
              <a:ln w="36513">
                <a:solidFill>
                  <a:srgbClr val="000000"/>
                </a:solidFill>
                <a:round/>
                <a:headEnd/>
                <a:tailEnd/>
              </a:ln>
            </p:spPr>
            <p:txBody>
              <a:bodyPr/>
              <a:lstStyle/>
              <a:p>
                <a:endParaRPr lang="es-ES"/>
              </a:p>
            </p:txBody>
          </p:sp>
          <p:sp>
            <p:nvSpPr>
              <p:cNvPr id="18468" name="Line 35"/>
              <p:cNvSpPr>
                <a:spLocks noChangeShapeType="1"/>
              </p:cNvSpPr>
              <p:nvPr/>
            </p:nvSpPr>
            <p:spPr bwMode="auto">
              <a:xfrm>
                <a:off x="295" y="3414"/>
                <a:ext cx="1910" cy="1"/>
              </a:xfrm>
              <a:prstGeom prst="line">
                <a:avLst/>
              </a:prstGeom>
              <a:noFill/>
              <a:ln w="36513">
                <a:solidFill>
                  <a:srgbClr val="000000"/>
                </a:solidFill>
                <a:round/>
                <a:headEnd/>
                <a:tailEnd/>
              </a:ln>
            </p:spPr>
            <p:txBody>
              <a:bodyPr/>
              <a:lstStyle/>
              <a:p>
                <a:endParaRPr lang="es-ES"/>
              </a:p>
            </p:txBody>
          </p:sp>
          <p:sp>
            <p:nvSpPr>
              <p:cNvPr id="18469" name="Rectangle 36"/>
              <p:cNvSpPr>
                <a:spLocks noChangeArrowheads="1"/>
              </p:cNvSpPr>
              <p:nvPr/>
            </p:nvSpPr>
            <p:spPr bwMode="auto">
              <a:xfrm>
                <a:off x="2220" y="3193"/>
                <a:ext cx="16" cy="221"/>
              </a:xfrm>
              <a:prstGeom prst="rect">
                <a:avLst/>
              </a:prstGeom>
              <a:solidFill>
                <a:srgbClr val="FFFFFF"/>
              </a:solidFill>
              <a:ln w="9525">
                <a:noFill/>
                <a:miter lim="800000"/>
                <a:headEnd/>
                <a:tailEnd/>
              </a:ln>
            </p:spPr>
            <p:txBody>
              <a:bodyPr/>
              <a:lstStyle/>
              <a:p>
                <a:endParaRPr lang="es-ES"/>
              </a:p>
            </p:txBody>
          </p:sp>
          <p:sp>
            <p:nvSpPr>
              <p:cNvPr id="18470" name="Line 37"/>
              <p:cNvSpPr>
                <a:spLocks noChangeShapeType="1"/>
              </p:cNvSpPr>
              <p:nvPr/>
            </p:nvSpPr>
            <p:spPr bwMode="auto">
              <a:xfrm>
                <a:off x="2220" y="3414"/>
                <a:ext cx="1" cy="1"/>
              </a:xfrm>
              <a:prstGeom prst="line">
                <a:avLst/>
              </a:prstGeom>
              <a:noFill/>
              <a:ln w="36513">
                <a:solidFill>
                  <a:srgbClr val="000000"/>
                </a:solidFill>
                <a:round/>
                <a:headEnd/>
                <a:tailEnd/>
              </a:ln>
            </p:spPr>
            <p:txBody>
              <a:bodyPr/>
              <a:lstStyle/>
              <a:p>
                <a:endParaRPr lang="es-ES"/>
              </a:p>
            </p:txBody>
          </p:sp>
          <p:sp>
            <p:nvSpPr>
              <p:cNvPr id="18471" name="Line 38"/>
              <p:cNvSpPr>
                <a:spLocks noChangeShapeType="1"/>
              </p:cNvSpPr>
              <p:nvPr/>
            </p:nvSpPr>
            <p:spPr bwMode="auto">
              <a:xfrm>
                <a:off x="2236" y="3414"/>
                <a:ext cx="552" cy="1"/>
              </a:xfrm>
              <a:prstGeom prst="line">
                <a:avLst/>
              </a:prstGeom>
              <a:noFill/>
              <a:ln w="36513">
                <a:solidFill>
                  <a:srgbClr val="000000"/>
                </a:solidFill>
                <a:round/>
                <a:headEnd/>
                <a:tailEnd/>
              </a:ln>
            </p:spPr>
            <p:txBody>
              <a:bodyPr/>
              <a:lstStyle/>
              <a:p>
                <a:endParaRPr lang="es-ES"/>
              </a:p>
            </p:txBody>
          </p:sp>
          <p:sp>
            <p:nvSpPr>
              <p:cNvPr id="18472" name="Line 39"/>
              <p:cNvSpPr>
                <a:spLocks noChangeShapeType="1"/>
              </p:cNvSpPr>
              <p:nvPr/>
            </p:nvSpPr>
            <p:spPr bwMode="auto">
              <a:xfrm>
                <a:off x="2804" y="3193"/>
                <a:ext cx="1" cy="205"/>
              </a:xfrm>
              <a:prstGeom prst="line">
                <a:avLst/>
              </a:prstGeom>
              <a:noFill/>
              <a:ln w="36513">
                <a:solidFill>
                  <a:srgbClr val="000000"/>
                </a:solidFill>
                <a:round/>
                <a:headEnd/>
                <a:tailEnd/>
              </a:ln>
            </p:spPr>
            <p:txBody>
              <a:bodyPr/>
              <a:lstStyle/>
              <a:p>
                <a:endParaRPr lang="es-ES"/>
              </a:p>
            </p:txBody>
          </p:sp>
          <p:sp>
            <p:nvSpPr>
              <p:cNvPr id="18473" name="Line 40"/>
              <p:cNvSpPr>
                <a:spLocks noChangeShapeType="1"/>
              </p:cNvSpPr>
              <p:nvPr/>
            </p:nvSpPr>
            <p:spPr bwMode="auto">
              <a:xfrm>
                <a:off x="2804" y="3414"/>
                <a:ext cx="1" cy="1"/>
              </a:xfrm>
              <a:prstGeom prst="line">
                <a:avLst/>
              </a:prstGeom>
              <a:noFill/>
              <a:ln w="36513">
                <a:solidFill>
                  <a:srgbClr val="000000"/>
                </a:solidFill>
                <a:round/>
                <a:headEnd/>
                <a:tailEnd/>
              </a:ln>
            </p:spPr>
            <p:txBody>
              <a:bodyPr/>
              <a:lstStyle/>
              <a:p>
                <a:endParaRPr lang="es-ES"/>
              </a:p>
            </p:txBody>
          </p:sp>
          <p:sp>
            <p:nvSpPr>
              <p:cNvPr id="18474" name="Line 41"/>
              <p:cNvSpPr>
                <a:spLocks noChangeShapeType="1"/>
              </p:cNvSpPr>
              <p:nvPr/>
            </p:nvSpPr>
            <p:spPr bwMode="auto">
              <a:xfrm>
                <a:off x="2820" y="3414"/>
                <a:ext cx="2273" cy="1"/>
              </a:xfrm>
              <a:prstGeom prst="line">
                <a:avLst/>
              </a:prstGeom>
              <a:noFill/>
              <a:ln w="36513">
                <a:solidFill>
                  <a:srgbClr val="000000"/>
                </a:solidFill>
                <a:round/>
                <a:headEnd/>
                <a:tailEnd/>
              </a:ln>
            </p:spPr>
            <p:txBody>
              <a:bodyPr/>
              <a:lstStyle/>
              <a:p>
                <a:endParaRPr lang="es-ES"/>
              </a:p>
            </p:txBody>
          </p:sp>
          <p:sp>
            <p:nvSpPr>
              <p:cNvPr id="18475" name="Rectangle 42"/>
              <p:cNvSpPr>
                <a:spLocks noChangeArrowheads="1"/>
              </p:cNvSpPr>
              <p:nvPr/>
            </p:nvSpPr>
            <p:spPr bwMode="auto">
              <a:xfrm>
                <a:off x="5109" y="3193"/>
                <a:ext cx="15" cy="221"/>
              </a:xfrm>
              <a:prstGeom prst="rect">
                <a:avLst/>
              </a:prstGeom>
              <a:solidFill>
                <a:srgbClr val="FFFFFF"/>
              </a:solidFill>
              <a:ln w="9525">
                <a:noFill/>
                <a:miter lim="800000"/>
                <a:headEnd/>
                <a:tailEnd/>
              </a:ln>
            </p:spPr>
            <p:txBody>
              <a:bodyPr/>
              <a:lstStyle/>
              <a:p>
                <a:endParaRPr lang="es-ES"/>
              </a:p>
            </p:txBody>
          </p:sp>
          <p:sp>
            <p:nvSpPr>
              <p:cNvPr id="18476" name="Line 43"/>
              <p:cNvSpPr>
                <a:spLocks noChangeShapeType="1"/>
              </p:cNvSpPr>
              <p:nvPr/>
            </p:nvSpPr>
            <p:spPr bwMode="auto">
              <a:xfrm>
                <a:off x="5109" y="3414"/>
                <a:ext cx="1" cy="1"/>
              </a:xfrm>
              <a:prstGeom prst="line">
                <a:avLst/>
              </a:prstGeom>
              <a:noFill/>
              <a:ln w="36513">
                <a:solidFill>
                  <a:srgbClr val="000000"/>
                </a:solidFill>
                <a:round/>
                <a:headEnd/>
                <a:tailEnd/>
              </a:ln>
            </p:spPr>
            <p:txBody>
              <a:bodyPr/>
              <a:lstStyle/>
              <a:p>
                <a:endParaRPr lang="es-ES"/>
              </a:p>
            </p:txBody>
          </p:sp>
          <p:sp>
            <p:nvSpPr>
              <p:cNvPr id="18477" name="Line 44"/>
              <p:cNvSpPr>
                <a:spLocks noChangeShapeType="1"/>
              </p:cNvSpPr>
              <p:nvPr/>
            </p:nvSpPr>
            <p:spPr bwMode="auto">
              <a:xfrm>
                <a:off x="5124" y="3414"/>
                <a:ext cx="647" cy="1"/>
              </a:xfrm>
              <a:prstGeom prst="line">
                <a:avLst/>
              </a:prstGeom>
              <a:noFill/>
              <a:ln w="36513">
                <a:solidFill>
                  <a:srgbClr val="000000"/>
                </a:solidFill>
                <a:round/>
                <a:headEnd/>
                <a:tailEnd/>
              </a:ln>
            </p:spPr>
            <p:txBody>
              <a:bodyPr/>
              <a:lstStyle/>
              <a:p>
                <a:endParaRPr lang="es-ES"/>
              </a:p>
            </p:txBody>
          </p:sp>
          <p:grpSp>
            <p:nvGrpSpPr>
              <p:cNvPr id="3" name="Group 45"/>
              <p:cNvGrpSpPr>
                <a:grpSpLocks/>
              </p:cNvGrpSpPr>
              <p:nvPr/>
            </p:nvGrpSpPr>
            <p:grpSpPr bwMode="auto">
              <a:xfrm>
                <a:off x="2981" y="3054"/>
                <a:ext cx="47" cy="151"/>
                <a:chOff x="517" y="1652"/>
                <a:chExt cx="47" cy="151"/>
              </a:xfrm>
            </p:grpSpPr>
            <p:sp>
              <p:nvSpPr>
                <p:cNvPr id="18479" name="Oval 46"/>
                <p:cNvSpPr>
                  <a:spLocks noChangeArrowheads="1"/>
                </p:cNvSpPr>
                <p:nvPr/>
              </p:nvSpPr>
              <p:spPr bwMode="auto">
                <a:xfrm>
                  <a:off x="517" y="1652"/>
                  <a:ext cx="47" cy="47"/>
                </a:xfrm>
                <a:prstGeom prst="ellipse">
                  <a:avLst/>
                </a:prstGeom>
                <a:solidFill>
                  <a:schemeClr val="tx1"/>
                </a:solidFill>
                <a:ln w="9525">
                  <a:solidFill>
                    <a:schemeClr val="tx1"/>
                  </a:solidFill>
                  <a:round/>
                  <a:headEnd/>
                  <a:tailEnd/>
                </a:ln>
              </p:spPr>
              <p:txBody>
                <a:bodyPr wrap="none" anchor="ctr"/>
                <a:lstStyle/>
                <a:p>
                  <a:endParaRPr lang="es-ES"/>
                </a:p>
              </p:txBody>
            </p:sp>
            <p:sp>
              <p:nvSpPr>
                <p:cNvPr id="18480" name="Oval 47"/>
                <p:cNvSpPr>
                  <a:spLocks noChangeArrowheads="1"/>
                </p:cNvSpPr>
                <p:nvPr/>
              </p:nvSpPr>
              <p:spPr bwMode="auto">
                <a:xfrm>
                  <a:off x="517" y="1756"/>
                  <a:ext cx="47" cy="47"/>
                </a:xfrm>
                <a:prstGeom prst="ellipse">
                  <a:avLst/>
                </a:prstGeom>
                <a:solidFill>
                  <a:schemeClr val="tx1"/>
                </a:solidFill>
                <a:ln w="9525">
                  <a:solidFill>
                    <a:schemeClr val="tx1"/>
                  </a:solidFill>
                  <a:round/>
                  <a:headEnd/>
                  <a:tailEnd/>
                </a:ln>
              </p:spPr>
              <p:txBody>
                <a:bodyPr wrap="none" anchor="ctr"/>
                <a:lstStyle/>
                <a:p>
                  <a:endParaRPr lang="es-ES"/>
                </a:p>
              </p:txBody>
            </p:sp>
          </p:grpSp>
        </p:grpSp>
        <p:sp>
          <p:nvSpPr>
            <p:cNvPr id="18436" name="Rectangle 48"/>
            <p:cNvSpPr>
              <a:spLocks noChangeArrowheads="1"/>
            </p:cNvSpPr>
            <p:nvPr/>
          </p:nvSpPr>
          <p:spPr bwMode="auto">
            <a:xfrm>
              <a:off x="508000" y="2241550"/>
              <a:ext cx="1701800" cy="274638"/>
            </a:xfrm>
            <a:prstGeom prst="rect">
              <a:avLst/>
            </a:prstGeom>
            <a:noFill/>
            <a:ln w="9525">
              <a:noFill/>
              <a:miter lim="800000"/>
              <a:headEnd/>
              <a:tailEnd/>
            </a:ln>
          </p:spPr>
          <p:txBody>
            <a:bodyPr wrap="none" lIns="0" tIns="0" rIns="0" bIns="0">
              <a:spAutoFit/>
            </a:bodyPr>
            <a:lstStyle/>
            <a:p>
              <a:pPr eaLnBrk="0" hangingPunct="0"/>
              <a:r>
                <a:rPr lang="en-GB" b="1">
                  <a:solidFill>
                    <a:srgbClr val="000000"/>
                  </a:solidFill>
                </a:rPr>
                <a:t>Transacción </a:t>
              </a:r>
              <a:r>
                <a:rPr lang="en-GB" b="1" i="1">
                  <a:solidFill>
                    <a:srgbClr val="000000"/>
                  </a:solidFill>
                </a:rPr>
                <a:t>V </a:t>
              </a:r>
              <a:r>
                <a:rPr lang="en-GB" b="1">
                  <a:solidFill>
                    <a:srgbClr val="000000"/>
                  </a:solidFill>
                </a:rPr>
                <a:t>:</a:t>
              </a:r>
              <a:endParaRPr lang="en-GB" sz="1900" b="1" i="1">
                <a:solidFill>
                  <a:srgbClr val="000000"/>
                </a:solidFill>
                <a:latin typeface="Times" charset="0"/>
              </a:endParaRPr>
            </a:p>
          </p:txBody>
        </p:sp>
        <p:sp>
          <p:nvSpPr>
            <p:cNvPr id="18437" name="Rectangle 49"/>
            <p:cNvSpPr>
              <a:spLocks noChangeArrowheads="1"/>
            </p:cNvSpPr>
            <p:nvPr/>
          </p:nvSpPr>
          <p:spPr bwMode="auto">
            <a:xfrm>
              <a:off x="4489450" y="2260600"/>
              <a:ext cx="1765300" cy="274638"/>
            </a:xfrm>
            <a:prstGeom prst="rect">
              <a:avLst/>
            </a:prstGeom>
            <a:noFill/>
            <a:ln w="9525">
              <a:noFill/>
              <a:miter lim="800000"/>
              <a:headEnd/>
              <a:tailEnd/>
            </a:ln>
          </p:spPr>
          <p:txBody>
            <a:bodyPr wrap="none" lIns="0" tIns="0" rIns="0" bIns="0">
              <a:spAutoFit/>
            </a:bodyPr>
            <a:lstStyle/>
            <a:p>
              <a:pPr eaLnBrk="0" hangingPunct="0"/>
              <a:r>
                <a:rPr lang="en-GB" b="1">
                  <a:solidFill>
                    <a:srgbClr val="000000"/>
                  </a:solidFill>
                </a:rPr>
                <a:t>Transacción </a:t>
              </a:r>
              <a:r>
                <a:rPr lang="en-GB" b="1" i="1">
                  <a:solidFill>
                    <a:srgbClr val="000000"/>
                  </a:solidFill>
                </a:rPr>
                <a:t>W </a:t>
              </a:r>
              <a:r>
                <a:rPr lang="en-GB" b="1">
                  <a:solidFill>
                    <a:srgbClr val="000000"/>
                  </a:solidFill>
                </a:rPr>
                <a:t>:</a:t>
              </a:r>
              <a:endParaRPr lang="en-GB" sz="1900" b="1" i="1">
                <a:solidFill>
                  <a:srgbClr val="000000"/>
                </a:solidFill>
                <a:latin typeface="Times" charset="0"/>
              </a:endParaRPr>
            </a:p>
          </p:txBody>
        </p:sp>
      </p:grpSp>
      <p:sp>
        <p:nvSpPr>
          <p:cNvPr id="50" name="49 CuadroTexto"/>
          <p:cNvSpPr txBox="1"/>
          <p:nvPr/>
        </p:nvSpPr>
        <p:spPr>
          <a:xfrm>
            <a:off x="755576" y="5795972"/>
            <a:ext cx="1454244" cy="369332"/>
          </a:xfrm>
          <a:prstGeom prst="rect">
            <a:avLst/>
          </a:prstGeom>
          <a:noFill/>
        </p:spPr>
        <p:txBody>
          <a:bodyPr wrap="none" rtlCol="0">
            <a:spAutoFit/>
          </a:bodyPr>
          <a:lstStyle/>
          <a:p>
            <a:r>
              <a:rPr lang="es-PE" dirty="0" smtClean="0"/>
              <a:t>a tenia 200$</a:t>
            </a:r>
            <a:endParaRPr lang="es-ES" dirty="0"/>
          </a:p>
        </p:txBody>
      </p:sp>
      <p:sp>
        <p:nvSpPr>
          <p:cNvPr id="51" name="50 CuadroTexto"/>
          <p:cNvSpPr txBox="1"/>
          <p:nvPr/>
        </p:nvSpPr>
        <p:spPr>
          <a:xfrm>
            <a:off x="2555776" y="5795972"/>
            <a:ext cx="1454244" cy="369332"/>
          </a:xfrm>
          <a:prstGeom prst="rect">
            <a:avLst/>
          </a:prstGeom>
          <a:noFill/>
        </p:spPr>
        <p:txBody>
          <a:bodyPr wrap="none" rtlCol="0">
            <a:spAutoFit/>
          </a:bodyPr>
          <a:lstStyle/>
          <a:p>
            <a:r>
              <a:rPr lang="es-PE" dirty="0" smtClean="0"/>
              <a:t>b tenia 200$</a:t>
            </a:r>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s-CO" dirty="0" smtClean="0"/>
              <a:t>Control de concurrencia</a:t>
            </a:r>
            <a:br>
              <a:rPr lang="es-CO" dirty="0" smtClean="0"/>
            </a:br>
            <a:r>
              <a:rPr lang="es-CO" dirty="0" smtClean="0"/>
              <a:t>(Equivalencia secuencial)</a:t>
            </a:r>
          </a:p>
        </p:txBody>
      </p:sp>
      <p:grpSp>
        <p:nvGrpSpPr>
          <p:cNvPr id="56" name="55 Grupo"/>
          <p:cNvGrpSpPr/>
          <p:nvPr/>
        </p:nvGrpSpPr>
        <p:grpSpPr>
          <a:xfrm>
            <a:off x="250825" y="1844824"/>
            <a:ext cx="8604250" cy="3621087"/>
            <a:chOff x="250825" y="1989138"/>
            <a:chExt cx="8604250" cy="3621087"/>
          </a:xfrm>
        </p:grpSpPr>
        <p:grpSp>
          <p:nvGrpSpPr>
            <p:cNvPr id="2" name="Group 55"/>
            <p:cNvGrpSpPr>
              <a:grpSpLocks/>
            </p:cNvGrpSpPr>
            <p:nvPr/>
          </p:nvGrpSpPr>
          <p:grpSpPr bwMode="auto">
            <a:xfrm>
              <a:off x="250825" y="1989138"/>
              <a:ext cx="8604250" cy="3621087"/>
              <a:chOff x="425" y="1091"/>
              <a:chExt cx="5420" cy="2281"/>
            </a:xfrm>
          </p:grpSpPr>
          <p:sp>
            <p:nvSpPr>
              <p:cNvPr id="20486" name="Rectangle 56"/>
              <p:cNvSpPr>
                <a:spLocks noChangeArrowheads="1"/>
              </p:cNvSpPr>
              <p:nvPr/>
            </p:nvSpPr>
            <p:spPr bwMode="auto">
              <a:xfrm>
                <a:off x="1593" y="1113"/>
                <a:ext cx="80" cy="192"/>
              </a:xfrm>
              <a:prstGeom prst="rect">
                <a:avLst/>
              </a:prstGeom>
              <a:noFill/>
              <a:ln w="9525">
                <a:noFill/>
                <a:miter lim="800000"/>
                <a:headEnd/>
                <a:tailEnd/>
              </a:ln>
            </p:spPr>
            <p:txBody>
              <a:bodyPr wrap="none" lIns="0" tIns="0" rIns="0" bIns="0">
                <a:spAutoFit/>
              </a:bodyPr>
              <a:lstStyle/>
              <a:p>
                <a:pPr eaLnBrk="0" hangingPunct="0"/>
                <a:r>
                  <a:rPr lang="en-GB" sz="2000" b="1">
                    <a:solidFill>
                      <a:srgbClr val="000000"/>
                    </a:solidFill>
                    <a:latin typeface="Times" charset="0"/>
                  </a:rPr>
                  <a:t>  </a:t>
                </a:r>
                <a:endParaRPr lang="en-GB" sz="2400">
                  <a:latin typeface="Times" charset="0"/>
                </a:endParaRPr>
              </a:p>
            </p:txBody>
          </p:sp>
          <p:sp>
            <p:nvSpPr>
              <p:cNvPr id="20487" name="Rectangle 57"/>
              <p:cNvSpPr>
                <a:spLocks noChangeArrowheads="1"/>
              </p:cNvSpPr>
              <p:nvPr/>
            </p:nvSpPr>
            <p:spPr bwMode="auto">
              <a:xfrm>
                <a:off x="573" y="1302"/>
                <a:ext cx="89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a.extrae(100);</a:t>
                </a:r>
                <a:endParaRPr lang="en-GB" sz="2400">
                  <a:latin typeface="Times" charset="0"/>
                </a:endParaRPr>
              </a:p>
            </p:txBody>
          </p:sp>
          <p:sp>
            <p:nvSpPr>
              <p:cNvPr id="20488" name="Rectangle 58"/>
              <p:cNvSpPr>
                <a:spLocks noChangeArrowheads="1"/>
              </p:cNvSpPr>
              <p:nvPr/>
            </p:nvSpPr>
            <p:spPr bwMode="auto">
              <a:xfrm>
                <a:off x="573" y="1521"/>
                <a:ext cx="100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b.deposita(100)</a:t>
                </a:r>
                <a:endParaRPr lang="en-GB" sz="2400">
                  <a:latin typeface="Times" charset="0"/>
                </a:endParaRPr>
              </a:p>
            </p:txBody>
          </p:sp>
          <p:sp>
            <p:nvSpPr>
              <p:cNvPr id="20489" name="Rectangle 59"/>
              <p:cNvSpPr>
                <a:spLocks noChangeArrowheads="1"/>
              </p:cNvSpPr>
              <p:nvPr/>
            </p:nvSpPr>
            <p:spPr bwMode="auto">
              <a:xfrm>
                <a:off x="3056" y="1426"/>
                <a:ext cx="1824"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unasucursal.totalSucursal( );</a:t>
                </a:r>
                <a:endParaRPr lang="en-GB" sz="2400">
                  <a:latin typeface="Times" charset="0"/>
                </a:endParaRPr>
              </a:p>
            </p:txBody>
          </p:sp>
          <p:sp>
            <p:nvSpPr>
              <p:cNvPr id="20490" name="Line 60"/>
              <p:cNvSpPr>
                <a:spLocks noChangeShapeType="1"/>
              </p:cNvSpPr>
              <p:nvPr/>
            </p:nvSpPr>
            <p:spPr bwMode="auto">
              <a:xfrm>
                <a:off x="425" y="1091"/>
                <a:ext cx="2468" cy="1"/>
              </a:xfrm>
              <a:prstGeom prst="line">
                <a:avLst/>
              </a:prstGeom>
              <a:noFill/>
              <a:ln w="36513">
                <a:solidFill>
                  <a:srgbClr val="000000"/>
                </a:solidFill>
                <a:round/>
                <a:headEnd/>
                <a:tailEnd/>
              </a:ln>
            </p:spPr>
            <p:txBody>
              <a:bodyPr/>
              <a:lstStyle/>
              <a:p>
                <a:endParaRPr lang="es-ES"/>
              </a:p>
            </p:txBody>
          </p:sp>
          <p:sp>
            <p:nvSpPr>
              <p:cNvPr id="20491" name="Line 61"/>
              <p:cNvSpPr>
                <a:spLocks noChangeShapeType="1"/>
              </p:cNvSpPr>
              <p:nvPr/>
            </p:nvSpPr>
            <p:spPr bwMode="auto">
              <a:xfrm>
                <a:off x="2908" y="1091"/>
                <a:ext cx="1" cy="1"/>
              </a:xfrm>
              <a:prstGeom prst="line">
                <a:avLst/>
              </a:prstGeom>
              <a:noFill/>
              <a:ln w="36513">
                <a:solidFill>
                  <a:srgbClr val="000000"/>
                </a:solidFill>
                <a:round/>
                <a:headEnd/>
                <a:tailEnd/>
              </a:ln>
            </p:spPr>
            <p:txBody>
              <a:bodyPr/>
              <a:lstStyle/>
              <a:p>
                <a:endParaRPr lang="es-ES"/>
              </a:p>
            </p:txBody>
          </p:sp>
          <p:sp>
            <p:nvSpPr>
              <p:cNvPr id="20492" name="Line 62"/>
              <p:cNvSpPr>
                <a:spLocks noChangeShapeType="1"/>
              </p:cNvSpPr>
              <p:nvPr/>
            </p:nvSpPr>
            <p:spPr bwMode="auto">
              <a:xfrm>
                <a:off x="2924" y="1091"/>
                <a:ext cx="2921" cy="1"/>
              </a:xfrm>
              <a:prstGeom prst="line">
                <a:avLst/>
              </a:prstGeom>
              <a:noFill/>
              <a:ln w="36513">
                <a:solidFill>
                  <a:srgbClr val="000000"/>
                </a:solidFill>
                <a:round/>
                <a:headEnd/>
                <a:tailEnd/>
              </a:ln>
            </p:spPr>
            <p:txBody>
              <a:bodyPr/>
              <a:lstStyle/>
              <a:p>
                <a:endParaRPr lang="es-ES"/>
              </a:p>
            </p:txBody>
          </p:sp>
          <p:sp>
            <p:nvSpPr>
              <p:cNvPr id="20493" name="Line 63"/>
              <p:cNvSpPr>
                <a:spLocks noChangeShapeType="1"/>
              </p:cNvSpPr>
              <p:nvPr/>
            </p:nvSpPr>
            <p:spPr bwMode="auto">
              <a:xfrm>
                <a:off x="2908" y="1107"/>
                <a:ext cx="1" cy="640"/>
              </a:xfrm>
              <a:prstGeom prst="line">
                <a:avLst/>
              </a:prstGeom>
              <a:noFill/>
              <a:ln w="36513">
                <a:solidFill>
                  <a:srgbClr val="000000"/>
                </a:solidFill>
                <a:round/>
                <a:headEnd/>
                <a:tailEnd/>
              </a:ln>
            </p:spPr>
            <p:txBody>
              <a:bodyPr/>
              <a:lstStyle/>
              <a:p>
                <a:endParaRPr lang="es-ES"/>
              </a:p>
            </p:txBody>
          </p:sp>
          <p:sp>
            <p:nvSpPr>
              <p:cNvPr id="20494" name="Rectangle 64"/>
              <p:cNvSpPr>
                <a:spLocks noChangeArrowheads="1"/>
              </p:cNvSpPr>
              <p:nvPr/>
            </p:nvSpPr>
            <p:spPr bwMode="auto">
              <a:xfrm>
                <a:off x="573" y="1879"/>
                <a:ext cx="89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a.extrae(100);</a:t>
                </a:r>
                <a:endParaRPr lang="en-GB" sz="2400">
                  <a:latin typeface="Times" charset="0"/>
                </a:endParaRPr>
              </a:p>
            </p:txBody>
          </p:sp>
          <p:sp>
            <p:nvSpPr>
              <p:cNvPr id="20495" name="Rectangle 65"/>
              <p:cNvSpPr>
                <a:spLocks noChangeArrowheads="1"/>
              </p:cNvSpPr>
              <p:nvPr/>
            </p:nvSpPr>
            <p:spPr bwMode="auto">
              <a:xfrm>
                <a:off x="2353" y="1832"/>
                <a:ext cx="36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100 $</a:t>
                </a:r>
                <a:endParaRPr lang="en-GB" sz="2400">
                  <a:latin typeface="Times" charset="0"/>
                </a:endParaRPr>
              </a:p>
            </p:txBody>
          </p:sp>
          <p:sp>
            <p:nvSpPr>
              <p:cNvPr id="20496" name="Line 66"/>
              <p:cNvSpPr>
                <a:spLocks noChangeShapeType="1"/>
              </p:cNvSpPr>
              <p:nvPr/>
            </p:nvSpPr>
            <p:spPr bwMode="auto">
              <a:xfrm>
                <a:off x="425" y="1763"/>
                <a:ext cx="1890" cy="1"/>
              </a:xfrm>
              <a:prstGeom prst="line">
                <a:avLst/>
              </a:prstGeom>
              <a:noFill/>
              <a:ln w="36513">
                <a:solidFill>
                  <a:srgbClr val="000000"/>
                </a:solidFill>
                <a:round/>
                <a:headEnd/>
                <a:tailEnd/>
              </a:ln>
            </p:spPr>
            <p:txBody>
              <a:bodyPr/>
              <a:lstStyle/>
              <a:p>
                <a:endParaRPr lang="es-ES"/>
              </a:p>
            </p:txBody>
          </p:sp>
          <p:sp>
            <p:nvSpPr>
              <p:cNvPr id="20497" name="Line 67"/>
              <p:cNvSpPr>
                <a:spLocks noChangeShapeType="1"/>
              </p:cNvSpPr>
              <p:nvPr/>
            </p:nvSpPr>
            <p:spPr bwMode="auto">
              <a:xfrm>
                <a:off x="2330" y="1763"/>
                <a:ext cx="1" cy="1"/>
              </a:xfrm>
              <a:prstGeom prst="line">
                <a:avLst/>
              </a:prstGeom>
              <a:noFill/>
              <a:ln w="36513">
                <a:solidFill>
                  <a:srgbClr val="000000"/>
                </a:solidFill>
                <a:round/>
                <a:headEnd/>
                <a:tailEnd/>
              </a:ln>
            </p:spPr>
            <p:txBody>
              <a:bodyPr/>
              <a:lstStyle/>
              <a:p>
                <a:endParaRPr lang="es-ES"/>
              </a:p>
            </p:txBody>
          </p:sp>
          <p:sp>
            <p:nvSpPr>
              <p:cNvPr id="20498" name="Line 68"/>
              <p:cNvSpPr>
                <a:spLocks noChangeShapeType="1"/>
              </p:cNvSpPr>
              <p:nvPr/>
            </p:nvSpPr>
            <p:spPr bwMode="auto">
              <a:xfrm>
                <a:off x="2346" y="1763"/>
                <a:ext cx="547" cy="1"/>
              </a:xfrm>
              <a:prstGeom prst="line">
                <a:avLst/>
              </a:prstGeom>
              <a:noFill/>
              <a:ln w="36513">
                <a:solidFill>
                  <a:srgbClr val="000000"/>
                </a:solidFill>
                <a:round/>
                <a:headEnd/>
                <a:tailEnd/>
              </a:ln>
            </p:spPr>
            <p:txBody>
              <a:bodyPr/>
              <a:lstStyle/>
              <a:p>
                <a:endParaRPr lang="es-ES"/>
              </a:p>
            </p:txBody>
          </p:sp>
          <p:sp>
            <p:nvSpPr>
              <p:cNvPr id="20499" name="Line 69"/>
              <p:cNvSpPr>
                <a:spLocks noChangeShapeType="1"/>
              </p:cNvSpPr>
              <p:nvPr/>
            </p:nvSpPr>
            <p:spPr bwMode="auto">
              <a:xfrm>
                <a:off x="2908" y="1763"/>
                <a:ext cx="1" cy="1"/>
              </a:xfrm>
              <a:prstGeom prst="line">
                <a:avLst/>
              </a:prstGeom>
              <a:noFill/>
              <a:ln w="36513">
                <a:solidFill>
                  <a:srgbClr val="000000"/>
                </a:solidFill>
                <a:round/>
                <a:headEnd/>
                <a:tailEnd/>
              </a:ln>
            </p:spPr>
            <p:txBody>
              <a:bodyPr/>
              <a:lstStyle/>
              <a:p>
                <a:endParaRPr lang="es-ES"/>
              </a:p>
            </p:txBody>
          </p:sp>
          <p:sp>
            <p:nvSpPr>
              <p:cNvPr id="20500" name="Line 70"/>
              <p:cNvSpPr>
                <a:spLocks noChangeShapeType="1"/>
              </p:cNvSpPr>
              <p:nvPr/>
            </p:nvSpPr>
            <p:spPr bwMode="auto">
              <a:xfrm>
                <a:off x="2924" y="1763"/>
                <a:ext cx="2249" cy="1"/>
              </a:xfrm>
              <a:prstGeom prst="line">
                <a:avLst/>
              </a:prstGeom>
              <a:noFill/>
              <a:ln w="36513">
                <a:solidFill>
                  <a:srgbClr val="000000"/>
                </a:solidFill>
                <a:round/>
                <a:headEnd/>
                <a:tailEnd/>
              </a:ln>
            </p:spPr>
            <p:txBody>
              <a:bodyPr/>
              <a:lstStyle/>
              <a:p>
                <a:endParaRPr lang="es-ES"/>
              </a:p>
            </p:txBody>
          </p:sp>
          <p:sp>
            <p:nvSpPr>
              <p:cNvPr id="20501" name="Line 71"/>
              <p:cNvSpPr>
                <a:spLocks noChangeShapeType="1"/>
              </p:cNvSpPr>
              <p:nvPr/>
            </p:nvSpPr>
            <p:spPr bwMode="auto">
              <a:xfrm>
                <a:off x="5189" y="1763"/>
                <a:ext cx="1" cy="1"/>
              </a:xfrm>
              <a:prstGeom prst="line">
                <a:avLst/>
              </a:prstGeom>
              <a:noFill/>
              <a:ln w="36513">
                <a:solidFill>
                  <a:srgbClr val="000000"/>
                </a:solidFill>
                <a:round/>
                <a:headEnd/>
                <a:tailEnd/>
              </a:ln>
            </p:spPr>
            <p:txBody>
              <a:bodyPr/>
              <a:lstStyle/>
              <a:p>
                <a:endParaRPr lang="es-ES"/>
              </a:p>
            </p:txBody>
          </p:sp>
          <p:sp>
            <p:nvSpPr>
              <p:cNvPr id="20502" name="Line 72"/>
              <p:cNvSpPr>
                <a:spLocks noChangeShapeType="1"/>
              </p:cNvSpPr>
              <p:nvPr/>
            </p:nvSpPr>
            <p:spPr bwMode="auto">
              <a:xfrm>
                <a:off x="5204" y="1763"/>
                <a:ext cx="641" cy="1"/>
              </a:xfrm>
              <a:prstGeom prst="line">
                <a:avLst/>
              </a:prstGeom>
              <a:noFill/>
              <a:ln w="36513">
                <a:solidFill>
                  <a:srgbClr val="000000"/>
                </a:solidFill>
                <a:round/>
                <a:headEnd/>
                <a:tailEnd/>
              </a:ln>
            </p:spPr>
            <p:txBody>
              <a:bodyPr/>
              <a:lstStyle/>
              <a:p>
                <a:endParaRPr lang="es-ES"/>
              </a:p>
            </p:txBody>
          </p:sp>
          <p:sp>
            <p:nvSpPr>
              <p:cNvPr id="20503" name="Rectangle 73"/>
              <p:cNvSpPr>
                <a:spLocks noChangeArrowheads="1"/>
              </p:cNvSpPr>
              <p:nvPr/>
            </p:nvSpPr>
            <p:spPr bwMode="auto">
              <a:xfrm>
                <a:off x="2330" y="1778"/>
                <a:ext cx="16" cy="266"/>
              </a:xfrm>
              <a:prstGeom prst="rect">
                <a:avLst/>
              </a:prstGeom>
              <a:solidFill>
                <a:srgbClr val="FFFFFF"/>
              </a:solidFill>
              <a:ln w="9525">
                <a:noFill/>
                <a:miter lim="800000"/>
                <a:headEnd/>
                <a:tailEnd/>
              </a:ln>
            </p:spPr>
            <p:txBody>
              <a:bodyPr/>
              <a:lstStyle/>
              <a:p>
                <a:endParaRPr lang="es-ES"/>
              </a:p>
            </p:txBody>
          </p:sp>
          <p:sp>
            <p:nvSpPr>
              <p:cNvPr id="20504" name="Line 74"/>
              <p:cNvSpPr>
                <a:spLocks noChangeShapeType="1"/>
              </p:cNvSpPr>
              <p:nvPr/>
            </p:nvSpPr>
            <p:spPr bwMode="auto">
              <a:xfrm>
                <a:off x="2908" y="1778"/>
                <a:ext cx="1" cy="250"/>
              </a:xfrm>
              <a:prstGeom prst="line">
                <a:avLst/>
              </a:prstGeom>
              <a:noFill/>
              <a:ln w="36513">
                <a:solidFill>
                  <a:srgbClr val="000000"/>
                </a:solidFill>
                <a:round/>
                <a:headEnd/>
                <a:tailEnd/>
              </a:ln>
            </p:spPr>
            <p:txBody>
              <a:bodyPr/>
              <a:lstStyle/>
              <a:p>
                <a:endParaRPr lang="es-ES"/>
              </a:p>
            </p:txBody>
          </p:sp>
          <p:sp>
            <p:nvSpPr>
              <p:cNvPr id="20505" name="Rectangle 75"/>
              <p:cNvSpPr>
                <a:spLocks noChangeArrowheads="1"/>
              </p:cNvSpPr>
              <p:nvPr/>
            </p:nvSpPr>
            <p:spPr bwMode="auto">
              <a:xfrm>
                <a:off x="5189" y="1778"/>
                <a:ext cx="15" cy="266"/>
              </a:xfrm>
              <a:prstGeom prst="rect">
                <a:avLst/>
              </a:prstGeom>
              <a:solidFill>
                <a:srgbClr val="FFFFFF"/>
              </a:solidFill>
              <a:ln w="9525">
                <a:noFill/>
                <a:miter lim="800000"/>
                <a:headEnd/>
                <a:tailEnd/>
              </a:ln>
            </p:spPr>
            <p:txBody>
              <a:bodyPr/>
              <a:lstStyle/>
              <a:p>
                <a:endParaRPr lang="es-ES"/>
              </a:p>
            </p:txBody>
          </p:sp>
          <p:sp>
            <p:nvSpPr>
              <p:cNvPr id="20506" name="Rectangle 76"/>
              <p:cNvSpPr>
                <a:spLocks noChangeArrowheads="1"/>
              </p:cNvSpPr>
              <p:nvPr/>
            </p:nvSpPr>
            <p:spPr bwMode="auto">
              <a:xfrm>
                <a:off x="573" y="2144"/>
                <a:ext cx="100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b.deposita(100)</a:t>
                </a:r>
                <a:endParaRPr lang="en-GB" sz="2400">
                  <a:latin typeface="Times" charset="0"/>
                </a:endParaRPr>
              </a:p>
            </p:txBody>
          </p:sp>
          <p:sp>
            <p:nvSpPr>
              <p:cNvPr id="20507" name="Rectangle 77"/>
              <p:cNvSpPr>
                <a:spLocks noChangeArrowheads="1"/>
              </p:cNvSpPr>
              <p:nvPr/>
            </p:nvSpPr>
            <p:spPr bwMode="auto">
              <a:xfrm>
                <a:off x="2353" y="2097"/>
                <a:ext cx="36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300 $</a:t>
                </a:r>
                <a:endParaRPr lang="en-GB" sz="2400">
                  <a:latin typeface="Times" charset="0"/>
                </a:endParaRPr>
              </a:p>
            </p:txBody>
          </p:sp>
          <p:sp>
            <p:nvSpPr>
              <p:cNvPr id="20508" name="Rectangle 78"/>
              <p:cNvSpPr>
                <a:spLocks noChangeArrowheads="1"/>
              </p:cNvSpPr>
              <p:nvPr/>
            </p:nvSpPr>
            <p:spPr bwMode="auto">
              <a:xfrm>
                <a:off x="2330" y="2044"/>
                <a:ext cx="16" cy="265"/>
              </a:xfrm>
              <a:prstGeom prst="rect">
                <a:avLst/>
              </a:prstGeom>
              <a:solidFill>
                <a:srgbClr val="FFFFFF"/>
              </a:solidFill>
              <a:ln w="9525">
                <a:noFill/>
                <a:miter lim="800000"/>
                <a:headEnd/>
                <a:tailEnd/>
              </a:ln>
            </p:spPr>
            <p:txBody>
              <a:bodyPr/>
              <a:lstStyle/>
              <a:p>
                <a:endParaRPr lang="es-ES"/>
              </a:p>
            </p:txBody>
          </p:sp>
          <p:sp>
            <p:nvSpPr>
              <p:cNvPr id="20509" name="Line 79"/>
              <p:cNvSpPr>
                <a:spLocks noChangeShapeType="1"/>
              </p:cNvSpPr>
              <p:nvPr/>
            </p:nvSpPr>
            <p:spPr bwMode="auto">
              <a:xfrm>
                <a:off x="2908" y="2044"/>
                <a:ext cx="1" cy="250"/>
              </a:xfrm>
              <a:prstGeom prst="line">
                <a:avLst/>
              </a:prstGeom>
              <a:noFill/>
              <a:ln w="36513">
                <a:solidFill>
                  <a:srgbClr val="000000"/>
                </a:solidFill>
                <a:round/>
                <a:headEnd/>
                <a:tailEnd/>
              </a:ln>
            </p:spPr>
            <p:txBody>
              <a:bodyPr/>
              <a:lstStyle/>
              <a:p>
                <a:endParaRPr lang="es-ES"/>
              </a:p>
            </p:txBody>
          </p:sp>
          <p:sp>
            <p:nvSpPr>
              <p:cNvPr id="20510" name="Rectangle 80"/>
              <p:cNvSpPr>
                <a:spLocks noChangeArrowheads="1"/>
              </p:cNvSpPr>
              <p:nvPr/>
            </p:nvSpPr>
            <p:spPr bwMode="auto">
              <a:xfrm>
                <a:off x="5189" y="2044"/>
                <a:ext cx="15" cy="265"/>
              </a:xfrm>
              <a:prstGeom prst="rect">
                <a:avLst/>
              </a:prstGeom>
              <a:solidFill>
                <a:srgbClr val="FFFFFF"/>
              </a:solidFill>
              <a:ln w="9525">
                <a:noFill/>
                <a:miter lim="800000"/>
                <a:headEnd/>
                <a:tailEnd/>
              </a:ln>
            </p:spPr>
            <p:txBody>
              <a:bodyPr/>
              <a:lstStyle/>
              <a:p>
                <a:endParaRPr lang="es-ES"/>
              </a:p>
            </p:txBody>
          </p:sp>
          <p:sp>
            <p:nvSpPr>
              <p:cNvPr id="20511" name="Rectangle 81"/>
              <p:cNvSpPr>
                <a:spLocks noChangeArrowheads="1"/>
              </p:cNvSpPr>
              <p:nvPr/>
            </p:nvSpPr>
            <p:spPr bwMode="auto">
              <a:xfrm>
                <a:off x="3056" y="2410"/>
                <a:ext cx="1572"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total = a.obténBalance( )</a:t>
                </a:r>
                <a:endParaRPr lang="en-GB" sz="2400">
                  <a:latin typeface="Times" charset="0"/>
                </a:endParaRPr>
              </a:p>
            </p:txBody>
          </p:sp>
          <p:sp>
            <p:nvSpPr>
              <p:cNvPr id="20512" name="Rectangle 82"/>
              <p:cNvSpPr>
                <a:spLocks noChangeArrowheads="1"/>
              </p:cNvSpPr>
              <p:nvPr/>
            </p:nvSpPr>
            <p:spPr bwMode="auto">
              <a:xfrm>
                <a:off x="5212" y="2421"/>
                <a:ext cx="36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100 $</a:t>
                </a:r>
                <a:endParaRPr lang="en-GB"/>
              </a:p>
            </p:txBody>
          </p:sp>
          <p:sp>
            <p:nvSpPr>
              <p:cNvPr id="20513" name="Rectangle 83"/>
              <p:cNvSpPr>
                <a:spLocks noChangeArrowheads="1"/>
              </p:cNvSpPr>
              <p:nvPr/>
            </p:nvSpPr>
            <p:spPr bwMode="auto">
              <a:xfrm>
                <a:off x="2330" y="2309"/>
                <a:ext cx="16" cy="266"/>
              </a:xfrm>
              <a:prstGeom prst="rect">
                <a:avLst/>
              </a:prstGeom>
              <a:solidFill>
                <a:srgbClr val="FFFFFF"/>
              </a:solidFill>
              <a:ln w="9525">
                <a:noFill/>
                <a:miter lim="800000"/>
                <a:headEnd/>
                <a:tailEnd/>
              </a:ln>
            </p:spPr>
            <p:txBody>
              <a:bodyPr/>
              <a:lstStyle/>
              <a:p>
                <a:endParaRPr lang="es-ES"/>
              </a:p>
            </p:txBody>
          </p:sp>
          <p:sp>
            <p:nvSpPr>
              <p:cNvPr id="20514" name="Line 84"/>
              <p:cNvSpPr>
                <a:spLocks noChangeShapeType="1"/>
              </p:cNvSpPr>
              <p:nvPr/>
            </p:nvSpPr>
            <p:spPr bwMode="auto">
              <a:xfrm>
                <a:off x="2908" y="2309"/>
                <a:ext cx="1" cy="250"/>
              </a:xfrm>
              <a:prstGeom prst="line">
                <a:avLst/>
              </a:prstGeom>
              <a:noFill/>
              <a:ln w="36513">
                <a:solidFill>
                  <a:srgbClr val="000000"/>
                </a:solidFill>
                <a:round/>
                <a:headEnd/>
                <a:tailEnd/>
              </a:ln>
            </p:spPr>
            <p:txBody>
              <a:bodyPr/>
              <a:lstStyle/>
              <a:p>
                <a:endParaRPr lang="es-ES"/>
              </a:p>
            </p:txBody>
          </p:sp>
          <p:sp>
            <p:nvSpPr>
              <p:cNvPr id="20515" name="Rectangle 85"/>
              <p:cNvSpPr>
                <a:spLocks noChangeArrowheads="1"/>
              </p:cNvSpPr>
              <p:nvPr/>
            </p:nvSpPr>
            <p:spPr bwMode="auto">
              <a:xfrm>
                <a:off x="5189" y="2309"/>
                <a:ext cx="15" cy="266"/>
              </a:xfrm>
              <a:prstGeom prst="rect">
                <a:avLst/>
              </a:prstGeom>
              <a:solidFill>
                <a:srgbClr val="FFFFFF"/>
              </a:solidFill>
              <a:ln w="9525">
                <a:noFill/>
                <a:miter lim="800000"/>
                <a:headEnd/>
                <a:tailEnd/>
              </a:ln>
            </p:spPr>
            <p:txBody>
              <a:bodyPr/>
              <a:lstStyle/>
              <a:p>
                <a:endParaRPr lang="es-ES"/>
              </a:p>
            </p:txBody>
          </p:sp>
          <p:sp>
            <p:nvSpPr>
              <p:cNvPr id="20516" name="Rectangle 86"/>
              <p:cNvSpPr>
                <a:spLocks noChangeArrowheads="1"/>
              </p:cNvSpPr>
              <p:nvPr/>
            </p:nvSpPr>
            <p:spPr bwMode="auto">
              <a:xfrm>
                <a:off x="3056" y="2675"/>
                <a:ext cx="2048"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total = total + b.obténBalance( );</a:t>
                </a:r>
                <a:endParaRPr lang="en-GB" sz="2400">
                  <a:latin typeface="Times" charset="0"/>
                </a:endParaRPr>
              </a:p>
            </p:txBody>
          </p:sp>
          <p:sp>
            <p:nvSpPr>
              <p:cNvPr id="20517" name="Rectangle 87"/>
              <p:cNvSpPr>
                <a:spLocks noChangeArrowheads="1"/>
              </p:cNvSpPr>
              <p:nvPr/>
            </p:nvSpPr>
            <p:spPr bwMode="auto">
              <a:xfrm>
                <a:off x="5212" y="2687"/>
                <a:ext cx="360" cy="173"/>
              </a:xfrm>
              <a:prstGeom prst="rect">
                <a:avLst/>
              </a:prstGeom>
              <a:noFill/>
              <a:ln w="9525">
                <a:noFill/>
                <a:miter lim="800000"/>
                <a:headEnd/>
                <a:tailEnd/>
              </a:ln>
            </p:spPr>
            <p:txBody>
              <a:bodyPr wrap="none" lIns="0" tIns="0" rIns="0" bIns="0">
                <a:spAutoFit/>
              </a:bodyPr>
              <a:lstStyle/>
              <a:p>
                <a:pPr eaLnBrk="0" hangingPunct="0"/>
                <a:r>
                  <a:rPr lang="en-GB" dirty="0">
                    <a:solidFill>
                      <a:srgbClr val="000000"/>
                    </a:solidFill>
                  </a:rPr>
                  <a:t>400 $</a:t>
                </a:r>
                <a:endParaRPr lang="en-GB" sz="2400" dirty="0">
                  <a:latin typeface="Times" charset="0"/>
                </a:endParaRPr>
              </a:p>
            </p:txBody>
          </p:sp>
          <p:sp>
            <p:nvSpPr>
              <p:cNvPr id="20518" name="Rectangle 88"/>
              <p:cNvSpPr>
                <a:spLocks noChangeArrowheads="1"/>
              </p:cNvSpPr>
              <p:nvPr/>
            </p:nvSpPr>
            <p:spPr bwMode="auto">
              <a:xfrm>
                <a:off x="2330" y="2575"/>
                <a:ext cx="16" cy="265"/>
              </a:xfrm>
              <a:prstGeom prst="rect">
                <a:avLst/>
              </a:prstGeom>
              <a:solidFill>
                <a:srgbClr val="FFFFFF"/>
              </a:solidFill>
              <a:ln w="9525">
                <a:noFill/>
                <a:miter lim="800000"/>
                <a:headEnd/>
                <a:tailEnd/>
              </a:ln>
            </p:spPr>
            <p:txBody>
              <a:bodyPr/>
              <a:lstStyle/>
              <a:p>
                <a:endParaRPr lang="es-ES"/>
              </a:p>
            </p:txBody>
          </p:sp>
          <p:sp>
            <p:nvSpPr>
              <p:cNvPr id="20519" name="Line 89"/>
              <p:cNvSpPr>
                <a:spLocks noChangeShapeType="1"/>
              </p:cNvSpPr>
              <p:nvPr/>
            </p:nvSpPr>
            <p:spPr bwMode="auto">
              <a:xfrm>
                <a:off x="2908" y="2575"/>
                <a:ext cx="1" cy="250"/>
              </a:xfrm>
              <a:prstGeom prst="line">
                <a:avLst/>
              </a:prstGeom>
              <a:noFill/>
              <a:ln w="36513">
                <a:solidFill>
                  <a:srgbClr val="000000"/>
                </a:solidFill>
                <a:round/>
                <a:headEnd/>
                <a:tailEnd/>
              </a:ln>
            </p:spPr>
            <p:txBody>
              <a:bodyPr/>
              <a:lstStyle/>
              <a:p>
                <a:endParaRPr lang="es-ES"/>
              </a:p>
            </p:txBody>
          </p:sp>
          <p:sp>
            <p:nvSpPr>
              <p:cNvPr id="20520" name="Rectangle 90"/>
              <p:cNvSpPr>
                <a:spLocks noChangeArrowheads="1"/>
              </p:cNvSpPr>
              <p:nvPr/>
            </p:nvSpPr>
            <p:spPr bwMode="auto">
              <a:xfrm>
                <a:off x="5189" y="2575"/>
                <a:ext cx="15" cy="265"/>
              </a:xfrm>
              <a:prstGeom prst="rect">
                <a:avLst/>
              </a:prstGeom>
              <a:solidFill>
                <a:srgbClr val="FFFFFF"/>
              </a:solidFill>
              <a:ln w="9525">
                <a:noFill/>
                <a:miter lim="800000"/>
                <a:headEnd/>
                <a:tailEnd/>
              </a:ln>
            </p:spPr>
            <p:txBody>
              <a:bodyPr/>
              <a:lstStyle/>
              <a:p>
                <a:endParaRPr lang="es-ES"/>
              </a:p>
            </p:txBody>
          </p:sp>
          <p:sp>
            <p:nvSpPr>
              <p:cNvPr id="20521" name="Rectangle 91"/>
              <p:cNvSpPr>
                <a:spLocks noChangeArrowheads="1"/>
              </p:cNvSpPr>
              <p:nvPr/>
            </p:nvSpPr>
            <p:spPr bwMode="auto">
              <a:xfrm>
                <a:off x="3056" y="2941"/>
                <a:ext cx="204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total = total + c.obténBalance( );</a:t>
                </a:r>
                <a:endParaRPr lang="en-GB" sz="2400">
                  <a:latin typeface="Times" charset="0"/>
                </a:endParaRPr>
              </a:p>
            </p:txBody>
          </p:sp>
          <p:sp>
            <p:nvSpPr>
              <p:cNvPr id="20522" name="Rectangle 92"/>
              <p:cNvSpPr>
                <a:spLocks noChangeArrowheads="1"/>
              </p:cNvSpPr>
              <p:nvPr/>
            </p:nvSpPr>
            <p:spPr bwMode="auto">
              <a:xfrm>
                <a:off x="2330" y="2840"/>
                <a:ext cx="16" cy="266"/>
              </a:xfrm>
              <a:prstGeom prst="rect">
                <a:avLst/>
              </a:prstGeom>
              <a:solidFill>
                <a:srgbClr val="FFFFFF"/>
              </a:solidFill>
              <a:ln w="9525">
                <a:noFill/>
                <a:miter lim="800000"/>
                <a:headEnd/>
                <a:tailEnd/>
              </a:ln>
            </p:spPr>
            <p:txBody>
              <a:bodyPr/>
              <a:lstStyle/>
              <a:p>
                <a:endParaRPr lang="es-ES"/>
              </a:p>
            </p:txBody>
          </p:sp>
          <p:sp>
            <p:nvSpPr>
              <p:cNvPr id="20523" name="Line 93"/>
              <p:cNvSpPr>
                <a:spLocks noChangeShapeType="1"/>
              </p:cNvSpPr>
              <p:nvPr/>
            </p:nvSpPr>
            <p:spPr bwMode="auto">
              <a:xfrm>
                <a:off x="2908" y="2840"/>
                <a:ext cx="1" cy="250"/>
              </a:xfrm>
              <a:prstGeom prst="line">
                <a:avLst/>
              </a:prstGeom>
              <a:noFill/>
              <a:ln w="36513">
                <a:solidFill>
                  <a:srgbClr val="000000"/>
                </a:solidFill>
                <a:round/>
                <a:headEnd/>
                <a:tailEnd/>
              </a:ln>
            </p:spPr>
            <p:txBody>
              <a:bodyPr/>
              <a:lstStyle/>
              <a:p>
                <a:endParaRPr lang="es-ES"/>
              </a:p>
            </p:txBody>
          </p:sp>
          <p:sp>
            <p:nvSpPr>
              <p:cNvPr id="20524" name="Rectangle 94"/>
              <p:cNvSpPr>
                <a:spLocks noChangeArrowheads="1"/>
              </p:cNvSpPr>
              <p:nvPr/>
            </p:nvSpPr>
            <p:spPr bwMode="auto">
              <a:xfrm>
                <a:off x="5189" y="2840"/>
                <a:ext cx="15" cy="266"/>
              </a:xfrm>
              <a:prstGeom prst="rect">
                <a:avLst/>
              </a:prstGeom>
              <a:solidFill>
                <a:srgbClr val="FFFFFF"/>
              </a:solidFill>
              <a:ln w="9525">
                <a:noFill/>
                <a:miter lim="800000"/>
                <a:headEnd/>
                <a:tailEnd/>
              </a:ln>
            </p:spPr>
            <p:txBody>
              <a:bodyPr/>
              <a:lstStyle/>
              <a:p>
                <a:endParaRPr lang="es-ES"/>
              </a:p>
            </p:txBody>
          </p:sp>
          <p:sp>
            <p:nvSpPr>
              <p:cNvPr id="20525" name="Rectangle 95"/>
              <p:cNvSpPr>
                <a:spLocks noChangeArrowheads="1"/>
              </p:cNvSpPr>
              <p:nvPr/>
            </p:nvSpPr>
            <p:spPr bwMode="auto">
              <a:xfrm>
                <a:off x="3056" y="3140"/>
                <a:ext cx="132"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rPr>
                  <a:t>...</a:t>
                </a:r>
                <a:endParaRPr lang="en-GB" sz="2400">
                  <a:latin typeface="Times" charset="0"/>
                </a:endParaRPr>
              </a:p>
            </p:txBody>
          </p:sp>
          <p:sp>
            <p:nvSpPr>
              <p:cNvPr id="20526" name="Line 96"/>
              <p:cNvSpPr>
                <a:spLocks noChangeShapeType="1"/>
              </p:cNvSpPr>
              <p:nvPr/>
            </p:nvSpPr>
            <p:spPr bwMode="auto">
              <a:xfrm>
                <a:off x="425" y="3371"/>
                <a:ext cx="1890" cy="1"/>
              </a:xfrm>
              <a:prstGeom prst="line">
                <a:avLst/>
              </a:prstGeom>
              <a:noFill/>
              <a:ln w="36513">
                <a:solidFill>
                  <a:srgbClr val="000000"/>
                </a:solidFill>
                <a:round/>
                <a:headEnd/>
                <a:tailEnd/>
              </a:ln>
            </p:spPr>
            <p:txBody>
              <a:bodyPr/>
              <a:lstStyle/>
              <a:p>
                <a:endParaRPr lang="es-ES"/>
              </a:p>
            </p:txBody>
          </p:sp>
          <p:sp>
            <p:nvSpPr>
              <p:cNvPr id="20527" name="Rectangle 97"/>
              <p:cNvSpPr>
                <a:spLocks noChangeArrowheads="1"/>
              </p:cNvSpPr>
              <p:nvPr/>
            </p:nvSpPr>
            <p:spPr bwMode="auto">
              <a:xfrm>
                <a:off x="2330" y="3106"/>
                <a:ext cx="16" cy="265"/>
              </a:xfrm>
              <a:prstGeom prst="rect">
                <a:avLst/>
              </a:prstGeom>
              <a:solidFill>
                <a:srgbClr val="FFFFFF"/>
              </a:solidFill>
              <a:ln w="9525">
                <a:noFill/>
                <a:miter lim="800000"/>
                <a:headEnd/>
                <a:tailEnd/>
              </a:ln>
            </p:spPr>
            <p:txBody>
              <a:bodyPr/>
              <a:lstStyle/>
              <a:p>
                <a:endParaRPr lang="es-ES"/>
              </a:p>
            </p:txBody>
          </p:sp>
          <p:sp>
            <p:nvSpPr>
              <p:cNvPr id="20528" name="Line 98"/>
              <p:cNvSpPr>
                <a:spLocks noChangeShapeType="1"/>
              </p:cNvSpPr>
              <p:nvPr/>
            </p:nvSpPr>
            <p:spPr bwMode="auto">
              <a:xfrm>
                <a:off x="2330" y="3371"/>
                <a:ext cx="1" cy="1"/>
              </a:xfrm>
              <a:prstGeom prst="line">
                <a:avLst/>
              </a:prstGeom>
              <a:noFill/>
              <a:ln w="36513">
                <a:solidFill>
                  <a:srgbClr val="000000"/>
                </a:solidFill>
                <a:round/>
                <a:headEnd/>
                <a:tailEnd/>
              </a:ln>
            </p:spPr>
            <p:txBody>
              <a:bodyPr/>
              <a:lstStyle/>
              <a:p>
                <a:endParaRPr lang="es-ES"/>
              </a:p>
            </p:txBody>
          </p:sp>
          <p:sp>
            <p:nvSpPr>
              <p:cNvPr id="20529" name="Line 99"/>
              <p:cNvSpPr>
                <a:spLocks noChangeShapeType="1"/>
              </p:cNvSpPr>
              <p:nvPr/>
            </p:nvSpPr>
            <p:spPr bwMode="auto">
              <a:xfrm>
                <a:off x="2346" y="3371"/>
                <a:ext cx="547" cy="1"/>
              </a:xfrm>
              <a:prstGeom prst="line">
                <a:avLst/>
              </a:prstGeom>
              <a:noFill/>
              <a:ln w="36513">
                <a:solidFill>
                  <a:srgbClr val="000000"/>
                </a:solidFill>
                <a:round/>
                <a:headEnd/>
                <a:tailEnd/>
              </a:ln>
            </p:spPr>
            <p:txBody>
              <a:bodyPr/>
              <a:lstStyle/>
              <a:p>
                <a:endParaRPr lang="es-ES"/>
              </a:p>
            </p:txBody>
          </p:sp>
          <p:sp>
            <p:nvSpPr>
              <p:cNvPr id="20530" name="Line 100"/>
              <p:cNvSpPr>
                <a:spLocks noChangeShapeType="1"/>
              </p:cNvSpPr>
              <p:nvPr/>
            </p:nvSpPr>
            <p:spPr bwMode="auto">
              <a:xfrm>
                <a:off x="2908" y="3106"/>
                <a:ext cx="1" cy="250"/>
              </a:xfrm>
              <a:prstGeom prst="line">
                <a:avLst/>
              </a:prstGeom>
              <a:noFill/>
              <a:ln w="36513">
                <a:solidFill>
                  <a:srgbClr val="000000"/>
                </a:solidFill>
                <a:round/>
                <a:headEnd/>
                <a:tailEnd/>
              </a:ln>
            </p:spPr>
            <p:txBody>
              <a:bodyPr/>
              <a:lstStyle/>
              <a:p>
                <a:endParaRPr lang="es-ES"/>
              </a:p>
            </p:txBody>
          </p:sp>
          <p:sp>
            <p:nvSpPr>
              <p:cNvPr id="20531" name="Line 101"/>
              <p:cNvSpPr>
                <a:spLocks noChangeShapeType="1"/>
              </p:cNvSpPr>
              <p:nvPr/>
            </p:nvSpPr>
            <p:spPr bwMode="auto">
              <a:xfrm>
                <a:off x="2908" y="3371"/>
                <a:ext cx="1" cy="1"/>
              </a:xfrm>
              <a:prstGeom prst="line">
                <a:avLst/>
              </a:prstGeom>
              <a:noFill/>
              <a:ln w="36513">
                <a:solidFill>
                  <a:srgbClr val="000000"/>
                </a:solidFill>
                <a:round/>
                <a:headEnd/>
                <a:tailEnd/>
              </a:ln>
            </p:spPr>
            <p:txBody>
              <a:bodyPr/>
              <a:lstStyle/>
              <a:p>
                <a:endParaRPr lang="es-ES"/>
              </a:p>
            </p:txBody>
          </p:sp>
          <p:sp>
            <p:nvSpPr>
              <p:cNvPr id="20532" name="Line 102"/>
              <p:cNvSpPr>
                <a:spLocks noChangeShapeType="1"/>
              </p:cNvSpPr>
              <p:nvPr/>
            </p:nvSpPr>
            <p:spPr bwMode="auto">
              <a:xfrm>
                <a:off x="2924" y="3371"/>
                <a:ext cx="2249" cy="1"/>
              </a:xfrm>
              <a:prstGeom prst="line">
                <a:avLst/>
              </a:prstGeom>
              <a:noFill/>
              <a:ln w="36513">
                <a:solidFill>
                  <a:srgbClr val="000000"/>
                </a:solidFill>
                <a:round/>
                <a:headEnd/>
                <a:tailEnd/>
              </a:ln>
            </p:spPr>
            <p:txBody>
              <a:bodyPr/>
              <a:lstStyle/>
              <a:p>
                <a:endParaRPr lang="es-ES"/>
              </a:p>
            </p:txBody>
          </p:sp>
          <p:sp>
            <p:nvSpPr>
              <p:cNvPr id="20533" name="Rectangle 103"/>
              <p:cNvSpPr>
                <a:spLocks noChangeArrowheads="1"/>
              </p:cNvSpPr>
              <p:nvPr/>
            </p:nvSpPr>
            <p:spPr bwMode="auto">
              <a:xfrm>
                <a:off x="5189" y="3106"/>
                <a:ext cx="15" cy="265"/>
              </a:xfrm>
              <a:prstGeom prst="rect">
                <a:avLst/>
              </a:prstGeom>
              <a:solidFill>
                <a:srgbClr val="FFFFFF"/>
              </a:solidFill>
              <a:ln w="9525">
                <a:noFill/>
                <a:miter lim="800000"/>
                <a:headEnd/>
                <a:tailEnd/>
              </a:ln>
            </p:spPr>
            <p:txBody>
              <a:bodyPr/>
              <a:lstStyle/>
              <a:p>
                <a:endParaRPr lang="es-ES"/>
              </a:p>
            </p:txBody>
          </p:sp>
          <p:sp>
            <p:nvSpPr>
              <p:cNvPr id="20534" name="Line 104"/>
              <p:cNvSpPr>
                <a:spLocks noChangeShapeType="1"/>
              </p:cNvSpPr>
              <p:nvPr/>
            </p:nvSpPr>
            <p:spPr bwMode="auto">
              <a:xfrm>
                <a:off x="5189" y="3371"/>
                <a:ext cx="1" cy="1"/>
              </a:xfrm>
              <a:prstGeom prst="line">
                <a:avLst/>
              </a:prstGeom>
              <a:noFill/>
              <a:ln w="36513">
                <a:solidFill>
                  <a:srgbClr val="000000"/>
                </a:solidFill>
                <a:round/>
                <a:headEnd/>
                <a:tailEnd/>
              </a:ln>
            </p:spPr>
            <p:txBody>
              <a:bodyPr/>
              <a:lstStyle/>
              <a:p>
                <a:endParaRPr lang="es-ES"/>
              </a:p>
            </p:txBody>
          </p:sp>
          <p:sp>
            <p:nvSpPr>
              <p:cNvPr id="20535" name="Line 105"/>
              <p:cNvSpPr>
                <a:spLocks noChangeShapeType="1"/>
              </p:cNvSpPr>
              <p:nvPr/>
            </p:nvSpPr>
            <p:spPr bwMode="auto">
              <a:xfrm>
                <a:off x="5204" y="3371"/>
                <a:ext cx="641" cy="1"/>
              </a:xfrm>
              <a:prstGeom prst="line">
                <a:avLst/>
              </a:prstGeom>
              <a:noFill/>
              <a:ln w="36513">
                <a:solidFill>
                  <a:srgbClr val="000000"/>
                </a:solidFill>
                <a:round/>
                <a:headEnd/>
                <a:tailEnd/>
              </a:ln>
            </p:spPr>
            <p:txBody>
              <a:bodyPr/>
              <a:lstStyle/>
              <a:p>
                <a:endParaRPr lang="es-ES"/>
              </a:p>
            </p:txBody>
          </p:sp>
        </p:grpSp>
        <p:sp>
          <p:nvSpPr>
            <p:cNvPr id="20484" name="Rectangle 106"/>
            <p:cNvSpPr>
              <a:spLocks noChangeArrowheads="1"/>
            </p:cNvSpPr>
            <p:nvPr/>
          </p:nvSpPr>
          <p:spPr bwMode="auto">
            <a:xfrm>
              <a:off x="492125" y="2055813"/>
              <a:ext cx="1701800" cy="274637"/>
            </a:xfrm>
            <a:prstGeom prst="rect">
              <a:avLst/>
            </a:prstGeom>
            <a:noFill/>
            <a:ln w="9525">
              <a:noFill/>
              <a:miter lim="800000"/>
              <a:headEnd/>
              <a:tailEnd/>
            </a:ln>
          </p:spPr>
          <p:txBody>
            <a:bodyPr wrap="none" lIns="0" tIns="0" rIns="0" bIns="0">
              <a:spAutoFit/>
            </a:bodyPr>
            <a:lstStyle/>
            <a:p>
              <a:pPr eaLnBrk="0" hangingPunct="0"/>
              <a:r>
                <a:rPr lang="en-GB" b="1">
                  <a:solidFill>
                    <a:srgbClr val="000000"/>
                  </a:solidFill>
                </a:rPr>
                <a:t>Transacción </a:t>
              </a:r>
              <a:r>
                <a:rPr lang="en-GB" b="1" i="1">
                  <a:solidFill>
                    <a:srgbClr val="000000"/>
                  </a:solidFill>
                </a:rPr>
                <a:t>V </a:t>
              </a:r>
              <a:r>
                <a:rPr lang="en-GB" b="1">
                  <a:solidFill>
                    <a:srgbClr val="000000"/>
                  </a:solidFill>
                </a:rPr>
                <a:t>:</a:t>
              </a:r>
              <a:endParaRPr lang="en-GB" sz="1900" b="1" i="1">
                <a:solidFill>
                  <a:srgbClr val="000000"/>
                </a:solidFill>
                <a:latin typeface="Times" charset="0"/>
              </a:endParaRPr>
            </a:p>
          </p:txBody>
        </p:sp>
        <p:sp>
          <p:nvSpPr>
            <p:cNvPr id="20485" name="Rectangle 107"/>
            <p:cNvSpPr>
              <a:spLocks noChangeArrowheads="1"/>
            </p:cNvSpPr>
            <p:nvPr/>
          </p:nvSpPr>
          <p:spPr bwMode="auto">
            <a:xfrm>
              <a:off x="4429125" y="2036763"/>
              <a:ext cx="1766888" cy="288925"/>
            </a:xfrm>
            <a:prstGeom prst="rect">
              <a:avLst/>
            </a:prstGeom>
            <a:noFill/>
            <a:ln w="9525">
              <a:noFill/>
              <a:miter lim="800000"/>
              <a:headEnd/>
              <a:tailEnd/>
            </a:ln>
          </p:spPr>
          <p:txBody>
            <a:bodyPr wrap="none" lIns="0" tIns="0" rIns="0" bIns="0">
              <a:spAutoFit/>
            </a:bodyPr>
            <a:lstStyle/>
            <a:p>
              <a:pPr eaLnBrk="0" hangingPunct="0"/>
              <a:r>
                <a:rPr lang="en-GB" b="1">
                  <a:solidFill>
                    <a:srgbClr val="000000"/>
                  </a:solidFill>
                </a:rPr>
                <a:t>Transacción </a:t>
              </a:r>
              <a:r>
                <a:rPr lang="en-GB" b="1" i="1">
                  <a:solidFill>
                    <a:srgbClr val="000000"/>
                  </a:solidFill>
                </a:rPr>
                <a:t>W</a:t>
              </a:r>
              <a:r>
                <a:rPr lang="en-GB" sz="1900" b="1">
                  <a:solidFill>
                    <a:srgbClr val="000000"/>
                  </a:solidFill>
                  <a:latin typeface="Times" charset="0"/>
                </a:rPr>
                <a:t> :</a:t>
              </a:r>
            </a:p>
          </p:txBody>
        </p:sp>
      </p:grpSp>
      <p:sp>
        <p:nvSpPr>
          <p:cNvPr id="57" name="56 CuadroTexto"/>
          <p:cNvSpPr txBox="1"/>
          <p:nvPr/>
        </p:nvSpPr>
        <p:spPr>
          <a:xfrm>
            <a:off x="755576" y="5795972"/>
            <a:ext cx="1454244" cy="369332"/>
          </a:xfrm>
          <a:prstGeom prst="rect">
            <a:avLst/>
          </a:prstGeom>
          <a:noFill/>
        </p:spPr>
        <p:txBody>
          <a:bodyPr wrap="none" rtlCol="0">
            <a:spAutoFit/>
          </a:bodyPr>
          <a:lstStyle/>
          <a:p>
            <a:r>
              <a:rPr lang="es-PE" dirty="0" smtClean="0"/>
              <a:t>a tenia 200$</a:t>
            </a:r>
            <a:endParaRPr lang="es-ES" dirty="0"/>
          </a:p>
        </p:txBody>
      </p:sp>
      <p:sp>
        <p:nvSpPr>
          <p:cNvPr id="58" name="57 CuadroTexto"/>
          <p:cNvSpPr txBox="1"/>
          <p:nvPr/>
        </p:nvSpPr>
        <p:spPr>
          <a:xfrm>
            <a:off x="2555776" y="5795972"/>
            <a:ext cx="1454244" cy="369332"/>
          </a:xfrm>
          <a:prstGeom prst="rect">
            <a:avLst/>
          </a:prstGeom>
          <a:noFill/>
        </p:spPr>
        <p:txBody>
          <a:bodyPr wrap="none" rtlCol="0">
            <a:spAutoFit/>
          </a:bodyPr>
          <a:lstStyle/>
          <a:p>
            <a:r>
              <a:rPr lang="es-PE" dirty="0" smtClean="0"/>
              <a:t>b tenia 200$</a:t>
            </a:r>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CO" dirty="0" smtClean="0"/>
              <a:t>Control de concurrencia</a:t>
            </a:r>
            <a:br>
              <a:rPr lang="es-CO" dirty="0" smtClean="0"/>
            </a:br>
            <a:r>
              <a:rPr lang="es-CO" dirty="0" smtClean="0"/>
              <a:t>(Operaciones conflictivas)</a:t>
            </a:r>
          </a:p>
        </p:txBody>
      </p:sp>
      <p:grpSp>
        <p:nvGrpSpPr>
          <p:cNvPr id="2" name="Group 4"/>
          <p:cNvGrpSpPr>
            <a:grpSpLocks/>
          </p:cNvGrpSpPr>
          <p:nvPr/>
        </p:nvGrpSpPr>
        <p:grpSpPr bwMode="auto">
          <a:xfrm>
            <a:off x="139700" y="2133600"/>
            <a:ext cx="9004300" cy="3244850"/>
            <a:chOff x="265" y="1244"/>
            <a:chExt cx="5672" cy="2044"/>
          </a:xfrm>
        </p:grpSpPr>
        <p:sp>
          <p:nvSpPr>
            <p:cNvPr id="21508" name="Rectangle 5"/>
            <p:cNvSpPr>
              <a:spLocks noChangeArrowheads="1"/>
            </p:cNvSpPr>
            <p:nvPr/>
          </p:nvSpPr>
          <p:spPr bwMode="auto">
            <a:xfrm>
              <a:off x="265" y="1301"/>
              <a:ext cx="1632" cy="346"/>
            </a:xfrm>
            <a:prstGeom prst="rect">
              <a:avLst/>
            </a:prstGeom>
            <a:noFill/>
            <a:ln w="9525">
              <a:noFill/>
              <a:miter lim="800000"/>
              <a:headEnd/>
              <a:tailEnd/>
            </a:ln>
          </p:spPr>
          <p:txBody>
            <a:bodyPr lIns="0" tIns="0" rIns="0" bIns="0">
              <a:spAutoFit/>
            </a:bodyPr>
            <a:lstStyle/>
            <a:p>
              <a:pPr algn="ctr" eaLnBrk="0" hangingPunct="0"/>
              <a:r>
                <a:rPr lang="en-GB" i="1">
                  <a:solidFill>
                    <a:srgbClr val="000000"/>
                  </a:solidFill>
                </a:rPr>
                <a:t>Operaciones de diferentes transacciones</a:t>
              </a:r>
              <a:endParaRPr lang="en-GB"/>
            </a:p>
          </p:txBody>
        </p:sp>
        <p:sp>
          <p:nvSpPr>
            <p:cNvPr id="21509" name="Rectangle 6"/>
            <p:cNvSpPr>
              <a:spLocks noChangeArrowheads="1"/>
            </p:cNvSpPr>
            <p:nvPr/>
          </p:nvSpPr>
          <p:spPr bwMode="auto">
            <a:xfrm>
              <a:off x="1997" y="1313"/>
              <a:ext cx="56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Conflicto</a:t>
              </a:r>
              <a:endParaRPr lang="en-GB" sz="2400">
                <a:latin typeface="Times" charset="0"/>
              </a:endParaRPr>
            </a:p>
          </p:txBody>
        </p:sp>
        <p:sp>
          <p:nvSpPr>
            <p:cNvPr id="21510" name="Rectangle 7"/>
            <p:cNvSpPr>
              <a:spLocks noChangeArrowheads="1"/>
            </p:cNvSpPr>
            <p:nvPr/>
          </p:nvSpPr>
          <p:spPr bwMode="auto">
            <a:xfrm>
              <a:off x="3559" y="1325"/>
              <a:ext cx="668" cy="173"/>
            </a:xfrm>
            <a:prstGeom prst="rect">
              <a:avLst/>
            </a:prstGeom>
            <a:noFill/>
            <a:ln w="9525">
              <a:noFill/>
              <a:miter lim="800000"/>
              <a:headEnd/>
              <a:tailEnd/>
            </a:ln>
          </p:spPr>
          <p:txBody>
            <a:bodyPr lIns="0" tIns="0" rIns="0" bIns="0">
              <a:spAutoFit/>
            </a:bodyPr>
            <a:lstStyle/>
            <a:p>
              <a:pPr eaLnBrk="0" hangingPunct="0"/>
              <a:r>
                <a:rPr lang="en-GB" i="1">
                  <a:solidFill>
                    <a:srgbClr val="000000"/>
                  </a:solidFill>
                </a:rPr>
                <a:t>Causa</a:t>
              </a:r>
              <a:endParaRPr lang="en-GB" sz="2400">
                <a:latin typeface="Times" charset="0"/>
              </a:endParaRPr>
            </a:p>
          </p:txBody>
        </p:sp>
        <p:sp>
          <p:nvSpPr>
            <p:cNvPr id="21511" name="Rectangle 8"/>
            <p:cNvSpPr>
              <a:spLocks noChangeArrowheads="1"/>
            </p:cNvSpPr>
            <p:nvPr/>
          </p:nvSpPr>
          <p:spPr bwMode="auto">
            <a:xfrm>
              <a:off x="460" y="1766"/>
              <a:ext cx="24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Lee</a:t>
              </a:r>
              <a:endParaRPr lang="en-GB" sz="2400">
                <a:latin typeface="Times" charset="0"/>
              </a:endParaRPr>
            </a:p>
          </p:txBody>
        </p:sp>
        <p:sp>
          <p:nvSpPr>
            <p:cNvPr id="21512" name="Rectangle 9"/>
            <p:cNvSpPr>
              <a:spLocks noChangeArrowheads="1"/>
            </p:cNvSpPr>
            <p:nvPr/>
          </p:nvSpPr>
          <p:spPr bwMode="auto">
            <a:xfrm>
              <a:off x="1273" y="1796"/>
              <a:ext cx="240" cy="173"/>
            </a:xfrm>
            <a:prstGeom prst="rect">
              <a:avLst/>
            </a:prstGeom>
            <a:noFill/>
            <a:ln w="9525">
              <a:noFill/>
              <a:miter lim="800000"/>
              <a:headEnd/>
              <a:tailEnd/>
            </a:ln>
          </p:spPr>
          <p:txBody>
            <a:bodyPr wrap="none" lIns="0" tIns="0" rIns="0" bIns="0">
              <a:spAutoFit/>
            </a:bodyPr>
            <a:lstStyle/>
            <a:p>
              <a:pPr eaLnBrk="0" hangingPunct="0"/>
              <a:r>
                <a:rPr lang="en-GB" i="1" dirty="0">
                  <a:solidFill>
                    <a:srgbClr val="000000"/>
                  </a:solidFill>
                </a:rPr>
                <a:t>Lee</a:t>
              </a:r>
              <a:endParaRPr lang="en-GB" sz="2000" i="1" dirty="0">
                <a:solidFill>
                  <a:srgbClr val="000000"/>
                </a:solidFill>
                <a:latin typeface="Times" charset="0"/>
              </a:endParaRPr>
            </a:p>
          </p:txBody>
        </p:sp>
        <p:sp>
          <p:nvSpPr>
            <p:cNvPr id="21513" name="Rectangle 10"/>
            <p:cNvSpPr>
              <a:spLocks noChangeArrowheads="1"/>
            </p:cNvSpPr>
            <p:nvPr/>
          </p:nvSpPr>
          <p:spPr bwMode="auto">
            <a:xfrm>
              <a:off x="2109" y="1766"/>
              <a:ext cx="184"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No</a:t>
              </a:r>
              <a:endParaRPr lang="en-GB" sz="2400">
                <a:latin typeface="Times" charset="0"/>
              </a:endParaRPr>
            </a:p>
          </p:txBody>
        </p:sp>
        <p:sp>
          <p:nvSpPr>
            <p:cNvPr id="21514" name="Rectangle 11"/>
            <p:cNvSpPr>
              <a:spLocks noChangeArrowheads="1"/>
            </p:cNvSpPr>
            <p:nvPr/>
          </p:nvSpPr>
          <p:spPr bwMode="auto">
            <a:xfrm>
              <a:off x="2577" y="1766"/>
              <a:ext cx="3360" cy="519"/>
            </a:xfrm>
            <a:prstGeom prst="rect">
              <a:avLst/>
            </a:prstGeom>
            <a:noFill/>
            <a:ln w="9525">
              <a:noFill/>
              <a:miter lim="800000"/>
              <a:headEnd/>
              <a:tailEnd/>
            </a:ln>
          </p:spPr>
          <p:txBody>
            <a:bodyPr lIns="0" tIns="0" rIns="0" bIns="0">
              <a:spAutoFit/>
            </a:bodyPr>
            <a:lstStyle/>
            <a:p>
              <a:pPr eaLnBrk="0" hangingPunct="0"/>
              <a:r>
                <a:rPr lang="en-GB">
                  <a:solidFill>
                    <a:srgbClr val="000000"/>
                  </a:solidFill>
                </a:rPr>
                <a:t>Porque el efecto de un par de operaciones de </a:t>
              </a:r>
            </a:p>
            <a:p>
              <a:pPr eaLnBrk="0" hangingPunct="0"/>
              <a:r>
                <a:rPr lang="en-GB" i="1">
                  <a:solidFill>
                    <a:srgbClr val="000000"/>
                  </a:solidFill>
                </a:rPr>
                <a:t>lectura </a:t>
              </a:r>
              <a:r>
                <a:rPr lang="en-GB">
                  <a:solidFill>
                    <a:srgbClr val="000000"/>
                  </a:solidFill>
                </a:rPr>
                <a:t>no depende del orden en el que son ejecutadas.</a:t>
              </a:r>
              <a:endParaRPr lang="en-GB"/>
            </a:p>
          </p:txBody>
        </p:sp>
        <p:sp>
          <p:nvSpPr>
            <p:cNvPr id="21515" name="Rectangle 12"/>
            <p:cNvSpPr>
              <a:spLocks noChangeArrowheads="1"/>
            </p:cNvSpPr>
            <p:nvPr/>
          </p:nvSpPr>
          <p:spPr bwMode="auto">
            <a:xfrm>
              <a:off x="460" y="2410"/>
              <a:ext cx="24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Lee</a:t>
              </a:r>
              <a:endParaRPr lang="en-GB" sz="2000" i="1">
                <a:solidFill>
                  <a:srgbClr val="000000"/>
                </a:solidFill>
                <a:latin typeface="Times" charset="0"/>
              </a:endParaRPr>
            </a:p>
          </p:txBody>
        </p:sp>
        <p:sp>
          <p:nvSpPr>
            <p:cNvPr id="21516" name="Rectangle 13"/>
            <p:cNvSpPr>
              <a:spLocks noChangeArrowheads="1"/>
            </p:cNvSpPr>
            <p:nvPr/>
          </p:nvSpPr>
          <p:spPr bwMode="auto">
            <a:xfrm>
              <a:off x="1273" y="2378"/>
              <a:ext cx="480" cy="173"/>
            </a:xfrm>
            <a:prstGeom prst="rect">
              <a:avLst/>
            </a:prstGeom>
            <a:noFill/>
            <a:ln w="9525">
              <a:noFill/>
              <a:miter lim="800000"/>
              <a:headEnd/>
              <a:tailEnd/>
            </a:ln>
          </p:spPr>
          <p:txBody>
            <a:bodyPr wrap="none" lIns="0" tIns="0" rIns="0" bIns="0">
              <a:spAutoFit/>
            </a:bodyPr>
            <a:lstStyle/>
            <a:p>
              <a:pPr eaLnBrk="0" hangingPunct="0"/>
              <a:r>
                <a:rPr lang="en-GB" i="1" dirty="0" err="1">
                  <a:solidFill>
                    <a:srgbClr val="000000"/>
                  </a:solidFill>
                </a:rPr>
                <a:t>Escribe</a:t>
              </a:r>
              <a:endParaRPr lang="en-GB" sz="2400" dirty="0">
                <a:latin typeface="Times" charset="0"/>
              </a:endParaRPr>
            </a:p>
          </p:txBody>
        </p:sp>
        <p:sp>
          <p:nvSpPr>
            <p:cNvPr id="21517" name="Rectangle 14"/>
            <p:cNvSpPr>
              <a:spLocks noChangeArrowheads="1"/>
            </p:cNvSpPr>
            <p:nvPr/>
          </p:nvSpPr>
          <p:spPr bwMode="auto">
            <a:xfrm>
              <a:off x="2133" y="2410"/>
              <a:ext cx="136"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Sí</a:t>
              </a:r>
              <a:endParaRPr lang="en-GB" sz="2400">
                <a:latin typeface="Times" charset="0"/>
              </a:endParaRPr>
            </a:p>
          </p:txBody>
        </p:sp>
        <p:sp>
          <p:nvSpPr>
            <p:cNvPr id="21518" name="Rectangle 15"/>
            <p:cNvSpPr>
              <a:spLocks noChangeArrowheads="1"/>
            </p:cNvSpPr>
            <p:nvPr/>
          </p:nvSpPr>
          <p:spPr bwMode="auto">
            <a:xfrm>
              <a:off x="2577" y="2374"/>
              <a:ext cx="3264" cy="346"/>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Porque el efecto de una operación de </a:t>
              </a:r>
              <a:r>
                <a:rPr lang="en-GB" i="1">
                  <a:solidFill>
                    <a:srgbClr val="000000"/>
                  </a:solidFill>
                </a:rPr>
                <a:t>lectura </a:t>
              </a:r>
              <a:r>
                <a:rPr lang="en-GB">
                  <a:solidFill>
                    <a:srgbClr val="000000"/>
                  </a:solidFill>
                </a:rPr>
                <a:t>y una</a:t>
              </a:r>
            </a:p>
            <a:p>
              <a:pPr eaLnBrk="0" hangingPunct="0"/>
              <a:r>
                <a:rPr lang="en-GB">
                  <a:solidFill>
                    <a:srgbClr val="000000"/>
                  </a:solidFill>
                </a:rPr>
                <a:t>de </a:t>
              </a:r>
              <a:r>
                <a:rPr lang="en-GB" i="1">
                  <a:solidFill>
                    <a:srgbClr val="000000"/>
                  </a:solidFill>
                </a:rPr>
                <a:t>escritura </a:t>
              </a:r>
              <a:r>
                <a:rPr lang="en-GB">
                  <a:solidFill>
                    <a:srgbClr val="000000"/>
                  </a:solidFill>
                </a:rPr>
                <a:t>dependen del orden de su operación. </a:t>
              </a:r>
              <a:endParaRPr lang="en-GB"/>
            </a:p>
          </p:txBody>
        </p:sp>
        <p:sp>
          <p:nvSpPr>
            <p:cNvPr id="21519" name="Rectangle 16"/>
            <p:cNvSpPr>
              <a:spLocks noChangeArrowheads="1"/>
            </p:cNvSpPr>
            <p:nvPr/>
          </p:nvSpPr>
          <p:spPr bwMode="auto">
            <a:xfrm>
              <a:off x="5092" y="2625"/>
              <a:ext cx="80"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charset="0"/>
                </a:rPr>
                <a:t>  </a:t>
              </a:r>
              <a:endParaRPr lang="en-GB" sz="2400">
                <a:latin typeface="Times" charset="0"/>
              </a:endParaRPr>
            </a:p>
          </p:txBody>
        </p:sp>
        <p:sp>
          <p:nvSpPr>
            <p:cNvPr id="21520" name="Rectangle 17"/>
            <p:cNvSpPr>
              <a:spLocks noChangeArrowheads="1"/>
            </p:cNvSpPr>
            <p:nvPr/>
          </p:nvSpPr>
          <p:spPr bwMode="auto">
            <a:xfrm>
              <a:off x="460" y="2839"/>
              <a:ext cx="48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Escribe</a:t>
              </a:r>
              <a:endParaRPr lang="en-GB" sz="2400">
                <a:latin typeface="Times" charset="0"/>
              </a:endParaRPr>
            </a:p>
          </p:txBody>
        </p:sp>
        <p:sp>
          <p:nvSpPr>
            <p:cNvPr id="21521" name="Rectangle 18"/>
            <p:cNvSpPr>
              <a:spLocks noChangeArrowheads="1"/>
            </p:cNvSpPr>
            <p:nvPr/>
          </p:nvSpPr>
          <p:spPr bwMode="auto">
            <a:xfrm>
              <a:off x="1273" y="2839"/>
              <a:ext cx="48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Escribe</a:t>
              </a:r>
              <a:endParaRPr lang="en-GB" sz="2400">
                <a:latin typeface="Times" charset="0"/>
              </a:endParaRPr>
            </a:p>
          </p:txBody>
        </p:sp>
        <p:sp>
          <p:nvSpPr>
            <p:cNvPr id="21522" name="Rectangle 19"/>
            <p:cNvSpPr>
              <a:spLocks noChangeArrowheads="1"/>
            </p:cNvSpPr>
            <p:nvPr/>
          </p:nvSpPr>
          <p:spPr bwMode="auto">
            <a:xfrm>
              <a:off x="2133" y="2839"/>
              <a:ext cx="136"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Sí</a:t>
              </a:r>
              <a:endParaRPr lang="en-GB" sz="2400">
                <a:latin typeface="Times" charset="0"/>
              </a:endParaRPr>
            </a:p>
          </p:txBody>
        </p:sp>
        <p:sp>
          <p:nvSpPr>
            <p:cNvPr id="21523" name="Rectangle 20"/>
            <p:cNvSpPr>
              <a:spLocks noChangeArrowheads="1"/>
            </p:cNvSpPr>
            <p:nvPr/>
          </p:nvSpPr>
          <p:spPr bwMode="auto">
            <a:xfrm>
              <a:off x="2577" y="2803"/>
              <a:ext cx="2960" cy="365"/>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Porque el efecto de un par de operaciones de </a:t>
              </a:r>
            </a:p>
            <a:p>
              <a:pPr eaLnBrk="0" hangingPunct="0"/>
              <a:r>
                <a:rPr lang="en-GB" i="1">
                  <a:solidFill>
                    <a:srgbClr val="000000"/>
                  </a:solidFill>
                </a:rPr>
                <a:t>escritura </a:t>
              </a:r>
              <a:r>
                <a:rPr lang="en-GB">
                  <a:solidFill>
                    <a:srgbClr val="000000"/>
                  </a:solidFill>
                </a:rPr>
                <a:t>depende del orden de su ejecución.</a:t>
              </a:r>
              <a:r>
                <a:rPr lang="en-GB" sz="2000">
                  <a:solidFill>
                    <a:srgbClr val="000000"/>
                  </a:solidFill>
                  <a:latin typeface="Times" charset="0"/>
                </a:rPr>
                <a:t> </a:t>
              </a:r>
              <a:endParaRPr lang="en-GB" sz="2400">
                <a:latin typeface="Times" charset="0"/>
              </a:endParaRPr>
            </a:p>
          </p:txBody>
        </p:sp>
        <p:sp>
          <p:nvSpPr>
            <p:cNvPr id="21524" name="Rectangle 21"/>
            <p:cNvSpPr>
              <a:spLocks noChangeArrowheads="1"/>
            </p:cNvSpPr>
            <p:nvPr/>
          </p:nvSpPr>
          <p:spPr bwMode="auto">
            <a:xfrm>
              <a:off x="5092" y="3054"/>
              <a:ext cx="80"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charset="0"/>
                </a:rPr>
                <a:t>  </a:t>
              </a:r>
              <a:endParaRPr lang="en-GB" sz="2400">
                <a:latin typeface="Times" charset="0"/>
              </a:endParaRPr>
            </a:p>
          </p:txBody>
        </p:sp>
        <p:sp>
          <p:nvSpPr>
            <p:cNvPr id="21525" name="Line 22"/>
            <p:cNvSpPr>
              <a:spLocks noChangeShapeType="1"/>
            </p:cNvSpPr>
            <p:nvPr/>
          </p:nvSpPr>
          <p:spPr bwMode="auto">
            <a:xfrm>
              <a:off x="317" y="1244"/>
              <a:ext cx="5521" cy="0"/>
            </a:xfrm>
            <a:prstGeom prst="line">
              <a:avLst/>
            </a:prstGeom>
            <a:noFill/>
            <a:ln w="38100">
              <a:solidFill>
                <a:schemeClr val="tx1"/>
              </a:solidFill>
              <a:round/>
              <a:headEnd/>
              <a:tailEnd/>
            </a:ln>
          </p:spPr>
          <p:txBody>
            <a:bodyPr wrap="none" anchor="ctr"/>
            <a:lstStyle/>
            <a:p>
              <a:endParaRPr lang="es-ES"/>
            </a:p>
          </p:txBody>
        </p:sp>
        <p:sp>
          <p:nvSpPr>
            <p:cNvPr id="21526" name="Line 23"/>
            <p:cNvSpPr>
              <a:spLocks noChangeShapeType="1"/>
            </p:cNvSpPr>
            <p:nvPr/>
          </p:nvSpPr>
          <p:spPr bwMode="auto">
            <a:xfrm>
              <a:off x="317" y="1695"/>
              <a:ext cx="5521" cy="0"/>
            </a:xfrm>
            <a:prstGeom prst="line">
              <a:avLst/>
            </a:prstGeom>
            <a:noFill/>
            <a:ln w="38100">
              <a:solidFill>
                <a:schemeClr val="tx1"/>
              </a:solidFill>
              <a:round/>
              <a:headEnd/>
              <a:tailEnd/>
            </a:ln>
          </p:spPr>
          <p:txBody>
            <a:bodyPr wrap="none" anchor="ctr"/>
            <a:lstStyle/>
            <a:p>
              <a:endParaRPr lang="es-ES"/>
            </a:p>
          </p:txBody>
        </p:sp>
        <p:sp>
          <p:nvSpPr>
            <p:cNvPr id="21527" name="Line 24"/>
            <p:cNvSpPr>
              <a:spLocks noChangeShapeType="1"/>
            </p:cNvSpPr>
            <p:nvPr/>
          </p:nvSpPr>
          <p:spPr bwMode="auto">
            <a:xfrm>
              <a:off x="317" y="3288"/>
              <a:ext cx="5521" cy="0"/>
            </a:xfrm>
            <a:prstGeom prst="line">
              <a:avLst/>
            </a:prstGeom>
            <a:noFill/>
            <a:ln w="38100">
              <a:solidFill>
                <a:schemeClr val="tx1"/>
              </a:solidFill>
              <a:round/>
              <a:headEnd/>
              <a:tailEnd/>
            </a:ln>
          </p:spPr>
          <p:txBody>
            <a:bodyPr wrap="none" anchor="ctr"/>
            <a:lstStyle/>
            <a:p>
              <a:endParaRPr lang="es-E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Transacciones y </a:t>
            </a:r>
            <a:r>
              <a:rPr lang="es-ES" dirty="0" smtClean="0"/>
              <a:t>Control </a:t>
            </a:r>
            <a:r>
              <a:rPr lang="es-ES" dirty="0" smtClean="0"/>
              <a:t>de </a:t>
            </a:r>
            <a:r>
              <a:rPr lang="es-ES" dirty="0" smtClean="0"/>
              <a:t>Concurrencia</a:t>
            </a:r>
            <a:endParaRPr lang="es-ES" dirty="0"/>
          </a:p>
        </p:txBody>
      </p:sp>
      <p:sp>
        <p:nvSpPr>
          <p:cNvPr id="3" name="2 Marcador de contenido"/>
          <p:cNvSpPr>
            <a:spLocks noGrp="1"/>
          </p:cNvSpPr>
          <p:nvPr>
            <p:ph idx="1"/>
          </p:nvPr>
        </p:nvSpPr>
        <p:spPr/>
        <p:txBody>
          <a:bodyPr/>
          <a:lstStyle/>
          <a:p>
            <a:endParaRPr lang="es-ES" dirty="0"/>
          </a:p>
        </p:txBody>
      </p:sp>
      <p:pic>
        <p:nvPicPr>
          <p:cNvPr id="75778" name="Picture 2" descr="http://aitorciki.files.wordpress.com/2012/04/concurrency.jpg?w=580&amp;h=377"/>
          <p:cNvPicPr>
            <a:picLocks noChangeAspect="1" noChangeArrowheads="1"/>
          </p:cNvPicPr>
          <p:nvPr/>
        </p:nvPicPr>
        <p:blipFill>
          <a:blip r:embed="rId2" cstate="print"/>
          <a:srcRect/>
          <a:stretch>
            <a:fillRect/>
          </a:stretch>
        </p:blipFill>
        <p:spPr bwMode="auto">
          <a:xfrm>
            <a:off x="1907704" y="1844824"/>
            <a:ext cx="5524500" cy="3590926"/>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s-CO" dirty="0" smtClean="0"/>
              <a:t>Recuperación </a:t>
            </a:r>
            <a:r>
              <a:rPr lang="es-CO" dirty="0" smtClean="0"/>
              <a:t>de transacciones </a:t>
            </a:r>
            <a:r>
              <a:rPr lang="es-CO" dirty="0" smtClean="0"/>
              <a:t>abortadas Lecturas sucias</a:t>
            </a:r>
            <a:endParaRPr lang="es-CO" dirty="0" smtClean="0"/>
          </a:p>
        </p:txBody>
      </p:sp>
      <p:grpSp>
        <p:nvGrpSpPr>
          <p:cNvPr id="59" name="58 Grupo"/>
          <p:cNvGrpSpPr/>
          <p:nvPr/>
        </p:nvGrpSpPr>
        <p:grpSpPr>
          <a:xfrm>
            <a:off x="251520" y="1556792"/>
            <a:ext cx="8675687" cy="4543425"/>
            <a:chOff x="468313" y="1916113"/>
            <a:chExt cx="8675687" cy="4543425"/>
          </a:xfrm>
        </p:grpSpPr>
        <p:grpSp>
          <p:nvGrpSpPr>
            <p:cNvPr id="2" name="Group 4"/>
            <p:cNvGrpSpPr>
              <a:grpSpLocks/>
            </p:cNvGrpSpPr>
            <p:nvPr/>
          </p:nvGrpSpPr>
          <p:grpSpPr bwMode="auto">
            <a:xfrm>
              <a:off x="488950" y="1916113"/>
              <a:ext cx="8655050" cy="3786187"/>
              <a:chOff x="393" y="1119"/>
              <a:chExt cx="5452" cy="2385"/>
            </a:xfrm>
          </p:grpSpPr>
          <p:sp>
            <p:nvSpPr>
              <p:cNvPr id="24581" name="Rectangle 5"/>
              <p:cNvSpPr>
                <a:spLocks noChangeArrowheads="1"/>
              </p:cNvSpPr>
              <p:nvPr/>
            </p:nvSpPr>
            <p:spPr bwMode="auto">
              <a:xfrm>
                <a:off x="526" y="1142"/>
                <a:ext cx="1104" cy="173"/>
              </a:xfrm>
              <a:prstGeom prst="rect">
                <a:avLst/>
              </a:prstGeom>
              <a:noFill/>
              <a:ln w="9525">
                <a:noFill/>
                <a:miter lim="800000"/>
                <a:headEnd/>
                <a:tailEnd/>
              </a:ln>
            </p:spPr>
            <p:txBody>
              <a:bodyPr wrap="none" lIns="0" tIns="0" rIns="0" bIns="0">
                <a:spAutoFit/>
              </a:bodyPr>
              <a:lstStyle/>
              <a:p>
                <a:pPr eaLnBrk="0" hangingPunct="0"/>
                <a:r>
                  <a:rPr lang="en-GB" b="1">
                    <a:solidFill>
                      <a:srgbClr val="000000"/>
                    </a:solidFill>
                  </a:rPr>
                  <a:t>Transacción </a:t>
                </a:r>
                <a:r>
                  <a:rPr lang="en-GB" b="1" i="1">
                    <a:solidFill>
                      <a:srgbClr val="000000"/>
                    </a:solidFill>
                  </a:rPr>
                  <a:t>T </a:t>
                </a:r>
                <a:r>
                  <a:rPr lang="en-GB" b="1">
                    <a:solidFill>
                      <a:srgbClr val="000000"/>
                    </a:solidFill>
                  </a:rPr>
                  <a:t>: </a:t>
                </a:r>
                <a:endParaRPr lang="en-GB"/>
              </a:p>
            </p:txBody>
          </p:sp>
          <p:sp>
            <p:nvSpPr>
              <p:cNvPr id="24582" name="Rectangle 6"/>
              <p:cNvSpPr>
                <a:spLocks noChangeArrowheads="1"/>
              </p:cNvSpPr>
              <p:nvPr/>
            </p:nvSpPr>
            <p:spPr bwMode="auto">
              <a:xfrm>
                <a:off x="1563" y="1142"/>
                <a:ext cx="80" cy="192"/>
              </a:xfrm>
              <a:prstGeom prst="rect">
                <a:avLst/>
              </a:prstGeom>
              <a:noFill/>
              <a:ln w="9525">
                <a:noFill/>
                <a:miter lim="800000"/>
                <a:headEnd/>
                <a:tailEnd/>
              </a:ln>
            </p:spPr>
            <p:txBody>
              <a:bodyPr wrap="none" lIns="0" tIns="0" rIns="0" bIns="0">
                <a:spAutoFit/>
              </a:bodyPr>
              <a:lstStyle/>
              <a:p>
                <a:pPr eaLnBrk="0" hangingPunct="0"/>
                <a:r>
                  <a:rPr lang="en-GB" sz="2000" b="1">
                    <a:solidFill>
                      <a:srgbClr val="000000"/>
                    </a:solidFill>
                    <a:latin typeface="Times" charset="0"/>
                  </a:rPr>
                  <a:t>  </a:t>
                </a:r>
                <a:endParaRPr lang="en-GB" sz="2400">
                  <a:latin typeface="Times" charset="0"/>
                </a:endParaRPr>
              </a:p>
            </p:txBody>
          </p:sp>
          <p:sp>
            <p:nvSpPr>
              <p:cNvPr id="24583" name="Rectangle 7"/>
              <p:cNvSpPr>
                <a:spLocks noChangeArrowheads="1"/>
              </p:cNvSpPr>
              <p:nvPr/>
            </p:nvSpPr>
            <p:spPr bwMode="auto">
              <a:xfrm>
                <a:off x="542" y="1402"/>
                <a:ext cx="113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a.obténBalance( )</a:t>
                </a:r>
                <a:endParaRPr lang="en-GB"/>
              </a:p>
            </p:txBody>
          </p:sp>
          <p:sp>
            <p:nvSpPr>
              <p:cNvPr id="24584" name="Rectangle 8"/>
              <p:cNvSpPr>
                <a:spLocks noChangeArrowheads="1"/>
              </p:cNvSpPr>
              <p:nvPr/>
            </p:nvSpPr>
            <p:spPr bwMode="auto">
              <a:xfrm>
                <a:off x="542" y="1621"/>
                <a:ext cx="1804"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a.ponBalance(balance + 10)</a:t>
                </a:r>
                <a:endParaRPr lang="en-GB" sz="2400">
                  <a:latin typeface="Times" charset="0"/>
                </a:endParaRPr>
              </a:p>
            </p:txBody>
          </p:sp>
          <p:sp>
            <p:nvSpPr>
              <p:cNvPr id="24585" name="Rectangle 9"/>
              <p:cNvSpPr>
                <a:spLocks noChangeArrowheads="1"/>
              </p:cNvSpPr>
              <p:nvPr/>
            </p:nvSpPr>
            <p:spPr bwMode="auto">
              <a:xfrm>
                <a:off x="3264" y="1142"/>
                <a:ext cx="1080" cy="173"/>
              </a:xfrm>
              <a:prstGeom prst="rect">
                <a:avLst/>
              </a:prstGeom>
              <a:noFill/>
              <a:ln w="9525">
                <a:noFill/>
                <a:miter lim="800000"/>
                <a:headEnd/>
                <a:tailEnd/>
              </a:ln>
            </p:spPr>
            <p:txBody>
              <a:bodyPr wrap="none" lIns="0" tIns="0" rIns="0" bIns="0">
                <a:spAutoFit/>
              </a:bodyPr>
              <a:lstStyle/>
              <a:p>
                <a:pPr eaLnBrk="0" hangingPunct="0"/>
                <a:r>
                  <a:rPr lang="en-GB" b="1">
                    <a:solidFill>
                      <a:srgbClr val="000000"/>
                    </a:solidFill>
                  </a:rPr>
                  <a:t>Transacción </a:t>
                </a:r>
                <a:r>
                  <a:rPr lang="en-GB" b="1" i="1">
                    <a:solidFill>
                      <a:srgbClr val="000000"/>
                    </a:solidFill>
                  </a:rPr>
                  <a:t>U</a:t>
                </a:r>
                <a:r>
                  <a:rPr lang="en-GB" b="1">
                    <a:solidFill>
                      <a:srgbClr val="000000"/>
                    </a:solidFill>
                  </a:rPr>
                  <a:t> :</a:t>
                </a:r>
                <a:endParaRPr lang="en-GB" sz="2400">
                  <a:latin typeface="Times" charset="0"/>
                </a:endParaRPr>
              </a:p>
            </p:txBody>
          </p:sp>
          <p:sp>
            <p:nvSpPr>
              <p:cNvPr id="24586" name="Rectangle 10"/>
              <p:cNvSpPr>
                <a:spLocks noChangeArrowheads="1"/>
              </p:cNvSpPr>
              <p:nvPr/>
            </p:nvSpPr>
            <p:spPr bwMode="auto">
              <a:xfrm>
                <a:off x="3276" y="1402"/>
                <a:ext cx="113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a.obténBalance( )</a:t>
                </a:r>
                <a:endParaRPr lang="en-GB"/>
              </a:p>
            </p:txBody>
          </p:sp>
          <p:sp>
            <p:nvSpPr>
              <p:cNvPr id="24587" name="Rectangle 11"/>
              <p:cNvSpPr>
                <a:spLocks noChangeArrowheads="1"/>
              </p:cNvSpPr>
              <p:nvPr/>
            </p:nvSpPr>
            <p:spPr bwMode="auto">
              <a:xfrm>
                <a:off x="3276" y="1621"/>
                <a:ext cx="1804"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a.ponBalance(balance + 20)</a:t>
                </a:r>
                <a:endParaRPr lang="en-GB" sz="2400">
                  <a:latin typeface="Times" charset="0"/>
                </a:endParaRPr>
              </a:p>
            </p:txBody>
          </p:sp>
          <p:sp>
            <p:nvSpPr>
              <p:cNvPr id="24588" name="Line 12"/>
              <p:cNvSpPr>
                <a:spLocks noChangeShapeType="1"/>
              </p:cNvSpPr>
              <p:nvPr/>
            </p:nvSpPr>
            <p:spPr bwMode="auto">
              <a:xfrm>
                <a:off x="393" y="1119"/>
                <a:ext cx="2718" cy="1"/>
              </a:xfrm>
              <a:prstGeom prst="line">
                <a:avLst/>
              </a:prstGeom>
              <a:noFill/>
              <a:ln w="36513">
                <a:solidFill>
                  <a:srgbClr val="000000"/>
                </a:solidFill>
                <a:round/>
                <a:headEnd/>
                <a:tailEnd/>
              </a:ln>
            </p:spPr>
            <p:txBody>
              <a:bodyPr/>
              <a:lstStyle/>
              <a:p>
                <a:endParaRPr lang="es-ES"/>
              </a:p>
            </p:txBody>
          </p:sp>
          <p:sp>
            <p:nvSpPr>
              <p:cNvPr id="24589" name="Line 13"/>
              <p:cNvSpPr>
                <a:spLocks noChangeShapeType="1"/>
              </p:cNvSpPr>
              <p:nvPr/>
            </p:nvSpPr>
            <p:spPr bwMode="auto">
              <a:xfrm>
                <a:off x="3127" y="1119"/>
                <a:ext cx="1" cy="1"/>
              </a:xfrm>
              <a:prstGeom prst="line">
                <a:avLst/>
              </a:prstGeom>
              <a:noFill/>
              <a:ln w="36513">
                <a:solidFill>
                  <a:srgbClr val="000000"/>
                </a:solidFill>
                <a:round/>
                <a:headEnd/>
                <a:tailEnd/>
              </a:ln>
            </p:spPr>
            <p:txBody>
              <a:bodyPr/>
              <a:lstStyle/>
              <a:p>
                <a:endParaRPr lang="es-ES"/>
              </a:p>
            </p:txBody>
          </p:sp>
          <p:sp>
            <p:nvSpPr>
              <p:cNvPr id="24590" name="Line 14"/>
              <p:cNvSpPr>
                <a:spLocks noChangeShapeType="1"/>
              </p:cNvSpPr>
              <p:nvPr/>
            </p:nvSpPr>
            <p:spPr bwMode="auto">
              <a:xfrm>
                <a:off x="3143" y="1119"/>
                <a:ext cx="2702" cy="1"/>
              </a:xfrm>
              <a:prstGeom prst="line">
                <a:avLst/>
              </a:prstGeom>
              <a:noFill/>
              <a:ln w="36513">
                <a:solidFill>
                  <a:srgbClr val="000000"/>
                </a:solidFill>
                <a:round/>
                <a:headEnd/>
                <a:tailEnd/>
              </a:ln>
            </p:spPr>
            <p:txBody>
              <a:bodyPr/>
              <a:lstStyle/>
              <a:p>
                <a:endParaRPr lang="es-ES"/>
              </a:p>
            </p:txBody>
          </p:sp>
          <p:sp>
            <p:nvSpPr>
              <p:cNvPr id="24591" name="Line 15"/>
              <p:cNvSpPr>
                <a:spLocks noChangeShapeType="1"/>
              </p:cNvSpPr>
              <p:nvPr/>
            </p:nvSpPr>
            <p:spPr bwMode="auto">
              <a:xfrm>
                <a:off x="3127" y="1135"/>
                <a:ext cx="1" cy="691"/>
              </a:xfrm>
              <a:prstGeom prst="line">
                <a:avLst/>
              </a:prstGeom>
              <a:noFill/>
              <a:ln w="36513">
                <a:solidFill>
                  <a:srgbClr val="000000"/>
                </a:solidFill>
                <a:round/>
                <a:headEnd/>
                <a:tailEnd/>
              </a:ln>
            </p:spPr>
            <p:txBody>
              <a:bodyPr/>
              <a:lstStyle/>
              <a:p>
                <a:endParaRPr lang="es-ES"/>
              </a:p>
            </p:txBody>
          </p:sp>
          <p:sp>
            <p:nvSpPr>
              <p:cNvPr id="24592" name="Rectangle 16"/>
              <p:cNvSpPr>
                <a:spLocks noChangeArrowheads="1"/>
              </p:cNvSpPr>
              <p:nvPr/>
            </p:nvSpPr>
            <p:spPr bwMode="auto">
              <a:xfrm>
                <a:off x="542" y="1989"/>
                <a:ext cx="1804" cy="173"/>
              </a:xfrm>
              <a:prstGeom prst="rect">
                <a:avLst/>
              </a:prstGeom>
              <a:noFill/>
              <a:ln w="9525">
                <a:noFill/>
                <a:miter lim="800000"/>
                <a:headEnd/>
                <a:tailEnd/>
              </a:ln>
            </p:spPr>
            <p:txBody>
              <a:bodyPr wrap="none" lIns="0" tIns="0" rIns="0" bIns="0">
                <a:spAutoFit/>
              </a:bodyPr>
              <a:lstStyle/>
              <a:p>
                <a:pPr eaLnBrk="0" hangingPunct="0"/>
                <a:r>
                  <a:rPr lang="en-GB" i="1" dirty="0">
                    <a:solidFill>
                      <a:srgbClr val="000000"/>
                    </a:solidFill>
                  </a:rPr>
                  <a:t>balance = </a:t>
                </a:r>
                <a:r>
                  <a:rPr lang="en-GB" i="1" dirty="0" err="1">
                    <a:solidFill>
                      <a:srgbClr val="000000"/>
                    </a:solidFill>
                  </a:rPr>
                  <a:t>a.obténBalance</a:t>
                </a:r>
                <a:r>
                  <a:rPr lang="en-GB" i="1" dirty="0">
                    <a:solidFill>
                      <a:srgbClr val="000000"/>
                    </a:solidFill>
                  </a:rPr>
                  <a:t>( )</a:t>
                </a:r>
                <a:endParaRPr lang="en-GB" dirty="0"/>
              </a:p>
            </p:txBody>
          </p:sp>
          <p:sp>
            <p:nvSpPr>
              <p:cNvPr id="24593" name="Rectangle 17"/>
              <p:cNvSpPr>
                <a:spLocks noChangeArrowheads="1"/>
              </p:cNvSpPr>
              <p:nvPr/>
            </p:nvSpPr>
            <p:spPr bwMode="auto">
              <a:xfrm>
                <a:off x="2521" y="1944"/>
                <a:ext cx="360" cy="173"/>
              </a:xfrm>
              <a:prstGeom prst="rect">
                <a:avLst/>
              </a:prstGeom>
              <a:noFill/>
              <a:ln w="9525">
                <a:noFill/>
                <a:miter lim="800000"/>
                <a:headEnd/>
                <a:tailEnd/>
              </a:ln>
            </p:spPr>
            <p:txBody>
              <a:bodyPr wrap="none" lIns="0" tIns="0" rIns="0" bIns="0">
                <a:spAutoFit/>
              </a:bodyPr>
              <a:lstStyle/>
              <a:p>
                <a:pPr eaLnBrk="0" hangingPunct="0"/>
                <a:r>
                  <a:rPr lang="en-GB" dirty="0">
                    <a:solidFill>
                      <a:srgbClr val="000000"/>
                    </a:solidFill>
                  </a:rPr>
                  <a:t>100 $</a:t>
                </a:r>
                <a:endParaRPr lang="en-GB" sz="2400" dirty="0">
                  <a:latin typeface="Times" charset="0"/>
                </a:endParaRPr>
              </a:p>
            </p:txBody>
          </p:sp>
          <p:sp>
            <p:nvSpPr>
              <p:cNvPr id="24594" name="Line 18"/>
              <p:cNvSpPr>
                <a:spLocks noChangeShapeType="1"/>
              </p:cNvSpPr>
              <p:nvPr/>
            </p:nvSpPr>
            <p:spPr bwMode="auto">
              <a:xfrm>
                <a:off x="393" y="1842"/>
                <a:ext cx="2090" cy="1"/>
              </a:xfrm>
              <a:prstGeom prst="line">
                <a:avLst/>
              </a:prstGeom>
              <a:noFill/>
              <a:ln w="36513">
                <a:solidFill>
                  <a:srgbClr val="000000"/>
                </a:solidFill>
                <a:round/>
                <a:headEnd/>
                <a:tailEnd/>
              </a:ln>
            </p:spPr>
            <p:txBody>
              <a:bodyPr/>
              <a:lstStyle/>
              <a:p>
                <a:endParaRPr lang="es-ES"/>
              </a:p>
            </p:txBody>
          </p:sp>
          <p:sp>
            <p:nvSpPr>
              <p:cNvPr id="24595" name="Line 19"/>
              <p:cNvSpPr>
                <a:spLocks noChangeShapeType="1"/>
              </p:cNvSpPr>
              <p:nvPr/>
            </p:nvSpPr>
            <p:spPr bwMode="auto">
              <a:xfrm>
                <a:off x="2498" y="1842"/>
                <a:ext cx="1" cy="1"/>
              </a:xfrm>
              <a:prstGeom prst="line">
                <a:avLst/>
              </a:prstGeom>
              <a:noFill/>
              <a:ln w="36513">
                <a:solidFill>
                  <a:srgbClr val="000000"/>
                </a:solidFill>
                <a:round/>
                <a:headEnd/>
                <a:tailEnd/>
              </a:ln>
            </p:spPr>
            <p:txBody>
              <a:bodyPr/>
              <a:lstStyle/>
              <a:p>
                <a:endParaRPr lang="es-ES"/>
              </a:p>
            </p:txBody>
          </p:sp>
          <p:sp>
            <p:nvSpPr>
              <p:cNvPr id="24596" name="Line 20"/>
              <p:cNvSpPr>
                <a:spLocks noChangeShapeType="1"/>
              </p:cNvSpPr>
              <p:nvPr/>
            </p:nvSpPr>
            <p:spPr bwMode="auto">
              <a:xfrm flipV="1">
                <a:off x="2376" y="1843"/>
                <a:ext cx="735" cy="2"/>
              </a:xfrm>
              <a:prstGeom prst="line">
                <a:avLst/>
              </a:prstGeom>
              <a:noFill/>
              <a:ln w="36513">
                <a:solidFill>
                  <a:srgbClr val="000000"/>
                </a:solidFill>
                <a:round/>
                <a:headEnd/>
                <a:tailEnd/>
              </a:ln>
            </p:spPr>
            <p:txBody>
              <a:bodyPr/>
              <a:lstStyle/>
              <a:p>
                <a:endParaRPr lang="es-ES"/>
              </a:p>
            </p:txBody>
          </p:sp>
          <p:sp>
            <p:nvSpPr>
              <p:cNvPr id="24597" name="Line 21"/>
              <p:cNvSpPr>
                <a:spLocks noChangeShapeType="1"/>
              </p:cNvSpPr>
              <p:nvPr/>
            </p:nvSpPr>
            <p:spPr bwMode="auto">
              <a:xfrm>
                <a:off x="3127" y="1842"/>
                <a:ext cx="1" cy="1"/>
              </a:xfrm>
              <a:prstGeom prst="line">
                <a:avLst/>
              </a:prstGeom>
              <a:noFill/>
              <a:ln w="36513">
                <a:solidFill>
                  <a:srgbClr val="000000"/>
                </a:solidFill>
                <a:round/>
                <a:headEnd/>
                <a:tailEnd/>
              </a:ln>
            </p:spPr>
            <p:txBody>
              <a:bodyPr/>
              <a:lstStyle/>
              <a:p>
                <a:endParaRPr lang="es-ES"/>
              </a:p>
            </p:txBody>
          </p:sp>
          <p:sp>
            <p:nvSpPr>
              <p:cNvPr id="24598" name="Line 22"/>
              <p:cNvSpPr>
                <a:spLocks noChangeShapeType="1"/>
              </p:cNvSpPr>
              <p:nvPr/>
            </p:nvSpPr>
            <p:spPr bwMode="auto">
              <a:xfrm>
                <a:off x="3143" y="1842"/>
                <a:ext cx="2136" cy="3"/>
              </a:xfrm>
              <a:prstGeom prst="line">
                <a:avLst/>
              </a:prstGeom>
              <a:noFill/>
              <a:ln w="36513">
                <a:solidFill>
                  <a:srgbClr val="000000"/>
                </a:solidFill>
                <a:round/>
                <a:headEnd/>
                <a:tailEnd/>
              </a:ln>
            </p:spPr>
            <p:txBody>
              <a:bodyPr/>
              <a:lstStyle/>
              <a:p>
                <a:endParaRPr lang="es-ES"/>
              </a:p>
            </p:txBody>
          </p:sp>
          <p:sp>
            <p:nvSpPr>
              <p:cNvPr id="24599" name="Line 23"/>
              <p:cNvSpPr>
                <a:spLocks noChangeShapeType="1"/>
              </p:cNvSpPr>
              <p:nvPr/>
            </p:nvSpPr>
            <p:spPr bwMode="auto">
              <a:xfrm>
                <a:off x="5232" y="1842"/>
                <a:ext cx="1" cy="1"/>
              </a:xfrm>
              <a:prstGeom prst="line">
                <a:avLst/>
              </a:prstGeom>
              <a:noFill/>
              <a:ln w="36513">
                <a:solidFill>
                  <a:srgbClr val="000000"/>
                </a:solidFill>
                <a:round/>
                <a:headEnd/>
                <a:tailEnd/>
              </a:ln>
            </p:spPr>
            <p:txBody>
              <a:bodyPr/>
              <a:lstStyle/>
              <a:p>
                <a:endParaRPr lang="es-ES"/>
              </a:p>
            </p:txBody>
          </p:sp>
          <p:sp>
            <p:nvSpPr>
              <p:cNvPr id="24600" name="Line 24"/>
              <p:cNvSpPr>
                <a:spLocks noChangeShapeType="1"/>
              </p:cNvSpPr>
              <p:nvPr/>
            </p:nvSpPr>
            <p:spPr bwMode="auto">
              <a:xfrm>
                <a:off x="5248" y="1842"/>
                <a:ext cx="597" cy="1"/>
              </a:xfrm>
              <a:prstGeom prst="line">
                <a:avLst/>
              </a:prstGeom>
              <a:noFill/>
              <a:ln w="36513">
                <a:solidFill>
                  <a:srgbClr val="000000"/>
                </a:solidFill>
                <a:round/>
                <a:headEnd/>
                <a:tailEnd/>
              </a:ln>
            </p:spPr>
            <p:txBody>
              <a:bodyPr/>
              <a:lstStyle/>
              <a:p>
                <a:endParaRPr lang="es-ES"/>
              </a:p>
            </p:txBody>
          </p:sp>
          <p:sp>
            <p:nvSpPr>
              <p:cNvPr id="24601" name="Line 25"/>
              <p:cNvSpPr>
                <a:spLocks noChangeShapeType="1"/>
              </p:cNvSpPr>
              <p:nvPr/>
            </p:nvSpPr>
            <p:spPr bwMode="auto">
              <a:xfrm>
                <a:off x="3127" y="1857"/>
                <a:ext cx="1" cy="252"/>
              </a:xfrm>
              <a:prstGeom prst="line">
                <a:avLst/>
              </a:prstGeom>
              <a:noFill/>
              <a:ln w="36513">
                <a:solidFill>
                  <a:srgbClr val="000000"/>
                </a:solidFill>
                <a:round/>
                <a:headEnd/>
                <a:tailEnd/>
              </a:ln>
            </p:spPr>
            <p:txBody>
              <a:bodyPr/>
              <a:lstStyle/>
              <a:p>
                <a:endParaRPr lang="es-ES"/>
              </a:p>
            </p:txBody>
          </p:sp>
          <p:sp>
            <p:nvSpPr>
              <p:cNvPr id="24602" name="Rectangle 26"/>
              <p:cNvSpPr>
                <a:spLocks noChangeArrowheads="1"/>
              </p:cNvSpPr>
              <p:nvPr/>
            </p:nvSpPr>
            <p:spPr bwMode="auto">
              <a:xfrm>
                <a:off x="5232" y="1857"/>
                <a:ext cx="16" cy="267"/>
              </a:xfrm>
              <a:prstGeom prst="rect">
                <a:avLst/>
              </a:prstGeom>
              <a:solidFill>
                <a:srgbClr val="FFFFFF"/>
              </a:solidFill>
              <a:ln w="9525">
                <a:noFill/>
                <a:miter lim="800000"/>
                <a:headEnd/>
                <a:tailEnd/>
              </a:ln>
            </p:spPr>
            <p:txBody>
              <a:bodyPr/>
              <a:lstStyle/>
              <a:p>
                <a:endParaRPr lang="es-ES"/>
              </a:p>
            </p:txBody>
          </p:sp>
          <p:sp>
            <p:nvSpPr>
              <p:cNvPr id="24603" name="Rectangle 27"/>
              <p:cNvSpPr>
                <a:spLocks noChangeArrowheads="1"/>
              </p:cNvSpPr>
              <p:nvPr/>
            </p:nvSpPr>
            <p:spPr bwMode="auto">
              <a:xfrm>
                <a:off x="542" y="2212"/>
                <a:ext cx="1804"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a.ponBalance(balance + 10)</a:t>
                </a:r>
                <a:endParaRPr lang="en-GB" sz="2400">
                  <a:latin typeface="Times" charset="0"/>
                </a:endParaRPr>
              </a:p>
            </p:txBody>
          </p:sp>
          <p:sp>
            <p:nvSpPr>
              <p:cNvPr id="24604" name="Rectangle 28"/>
              <p:cNvSpPr>
                <a:spLocks noChangeArrowheads="1"/>
              </p:cNvSpPr>
              <p:nvPr/>
            </p:nvSpPr>
            <p:spPr bwMode="auto">
              <a:xfrm>
                <a:off x="2521" y="2212"/>
                <a:ext cx="36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110 $</a:t>
                </a:r>
                <a:endParaRPr lang="en-GB" sz="2400">
                  <a:latin typeface="Times" charset="0"/>
                </a:endParaRPr>
              </a:p>
            </p:txBody>
          </p:sp>
          <p:sp>
            <p:nvSpPr>
              <p:cNvPr id="24605" name="Rectangle 29"/>
              <p:cNvSpPr>
                <a:spLocks noChangeArrowheads="1"/>
              </p:cNvSpPr>
              <p:nvPr/>
            </p:nvSpPr>
            <p:spPr bwMode="auto">
              <a:xfrm>
                <a:off x="2498" y="2157"/>
                <a:ext cx="16" cy="267"/>
              </a:xfrm>
              <a:prstGeom prst="rect">
                <a:avLst/>
              </a:prstGeom>
              <a:solidFill>
                <a:srgbClr val="FFFFFF"/>
              </a:solidFill>
              <a:ln w="9525">
                <a:noFill/>
                <a:miter lim="800000"/>
                <a:headEnd/>
                <a:tailEnd/>
              </a:ln>
            </p:spPr>
            <p:txBody>
              <a:bodyPr/>
              <a:lstStyle/>
              <a:p>
                <a:endParaRPr lang="es-ES"/>
              </a:p>
            </p:txBody>
          </p:sp>
          <p:sp>
            <p:nvSpPr>
              <p:cNvPr id="24606" name="Line 30"/>
              <p:cNvSpPr>
                <a:spLocks noChangeShapeType="1"/>
              </p:cNvSpPr>
              <p:nvPr/>
            </p:nvSpPr>
            <p:spPr bwMode="auto">
              <a:xfrm>
                <a:off x="3127" y="2124"/>
                <a:ext cx="1" cy="252"/>
              </a:xfrm>
              <a:prstGeom prst="line">
                <a:avLst/>
              </a:prstGeom>
              <a:noFill/>
              <a:ln w="36513">
                <a:solidFill>
                  <a:srgbClr val="000000"/>
                </a:solidFill>
                <a:round/>
                <a:headEnd/>
                <a:tailEnd/>
              </a:ln>
            </p:spPr>
            <p:txBody>
              <a:bodyPr/>
              <a:lstStyle/>
              <a:p>
                <a:endParaRPr lang="es-ES"/>
              </a:p>
            </p:txBody>
          </p:sp>
          <p:sp>
            <p:nvSpPr>
              <p:cNvPr id="24607" name="Rectangle 31"/>
              <p:cNvSpPr>
                <a:spLocks noChangeArrowheads="1"/>
              </p:cNvSpPr>
              <p:nvPr/>
            </p:nvSpPr>
            <p:spPr bwMode="auto">
              <a:xfrm>
                <a:off x="5232" y="2124"/>
                <a:ext cx="16" cy="267"/>
              </a:xfrm>
              <a:prstGeom prst="rect">
                <a:avLst/>
              </a:prstGeom>
              <a:solidFill>
                <a:srgbClr val="FFFFFF"/>
              </a:solidFill>
              <a:ln w="9525">
                <a:noFill/>
                <a:miter lim="800000"/>
                <a:headEnd/>
                <a:tailEnd/>
              </a:ln>
            </p:spPr>
            <p:txBody>
              <a:bodyPr/>
              <a:lstStyle/>
              <a:p>
                <a:endParaRPr lang="es-ES"/>
              </a:p>
            </p:txBody>
          </p:sp>
          <p:sp>
            <p:nvSpPr>
              <p:cNvPr id="24608" name="Rectangle 32"/>
              <p:cNvSpPr>
                <a:spLocks noChangeArrowheads="1"/>
              </p:cNvSpPr>
              <p:nvPr/>
            </p:nvSpPr>
            <p:spPr bwMode="auto">
              <a:xfrm>
                <a:off x="3276" y="2435"/>
                <a:ext cx="1804"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balance = a.obténBalance( )</a:t>
                </a:r>
                <a:endParaRPr lang="en-GB" sz="2400">
                  <a:latin typeface="Times" charset="0"/>
                </a:endParaRPr>
              </a:p>
            </p:txBody>
          </p:sp>
          <p:sp>
            <p:nvSpPr>
              <p:cNvPr id="24609" name="Rectangle 33"/>
              <p:cNvSpPr>
                <a:spLocks noChangeArrowheads="1"/>
              </p:cNvSpPr>
              <p:nvPr/>
            </p:nvSpPr>
            <p:spPr bwMode="auto">
              <a:xfrm>
                <a:off x="5255" y="2435"/>
                <a:ext cx="36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110 $</a:t>
                </a:r>
                <a:endParaRPr lang="en-GB" sz="2400">
                  <a:latin typeface="Times" charset="0"/>
                </a:endParaRPr>
              </a:p>
            </p:txBody>
          </p:sp>
          <p:sp>
            <p:nvSpPr>
              <p:cNvPr id="24610" name="Rectangle 34"/>
              <p:cNvSpPr>
                <a:spLocks noChangeArrowheads="1"/>
              </p:cNvSpPr>
              <p:nvPr/>
            </p:nvSpPr>
            <p:spPr bwMode="auto">
              <a:xfrm>
                <a:off x="2498" y="2391"/>
                <a:ext cx="16" cy="267"/>
              </a:xfrm>
              <a:prstGeom prst="rect">
                <a:avLst/>
              </a:prstGeom>
              <a:solidFill>
                <a:srgbClr val="FFFFFF"/>
              </a:solidFill>
              <a:ln w="9525">
                <a:noFill/>
                <a:miter lim="800000"/>
                <a:headEnd/>
                <a:tailEnd/>
              </a:ln>
            </p:spPr>
            <p:txBody>
              <a:bodyPr/>
              <a:lstStyle/>
              <a:p>
                <a:endParaRPr lang="es-ES"/>
              </a:p>
            </p:txBody>
          </p:sp>
          <p:sp>
            <p:nvSpPr>
              <p:cNvPr id="24611" name="Line 35"/>
              <p:cNvSpPr>
                <a:spLocks noChangeShapeType="1"/>
              </p:cNvSpPr>
              <p:nvPr/>
            </p:nvSpPr>
            <p:spPr bwMode="auto">
              <a:xfrm>
                <a:off x="3127" y="2391"/>
                <a:ext cx="1" cy="252"/>
              </a:xfrm>
              <a:prstGeom prst="line">
                <a:avLst/>
              </a:prstGeom>
              <a:noFill/>
              <a:ln w="36513">
                <a:solidFill>
                  <a:srgbClr val="000000"/>
                </a:solidFill>
                <a:round/>
                <a:headEnd/>
                <a:tailEnd/>
              </a:ln>
            </p:spPr>
            <p:txBody>
              <a:bodyPr/>
              <a:lstStyle/>
              <a:p>
                <a:endParaRPr lang="es-ES"/>
              </a:p>
            </p:txBody>
          </p:sp>
          <p:sp>
            <p:nvSpPr>
              <p:cNvPr id="24612" name="Rectangle 36"/>
              <p:cNvSpPr>
                <a:spLocks noChangeArrowheads="1"/>
              </p:cNvSpPr>
              <p:nvPr/>
            </p:nvSpPr>
            <p:spPr bwMode="auto">
              <a:xfrm>
                <a:off x="5232" y="2435"/>
                <a:ext cx="16" cy="267"/>
              </a:xfrm>
              <a:prstGeom prst="rect">
                <a:avLst/>
              </a:prstGeom>
              <a:solidFill>
                <a:srgbClr val="FFFFFF"/>
              </a:solidFill>
              <a:ln w="9525">
                <a:noFill/>
                <a:miter lim="800000"/>
                <a:headEnd/>
                <a:tailEnd/>
              </a:ln>
            </p:spPr>
            <p:txBody>
              <a:bodyPr/>
              <a:lstStyle/>
              <a:p>
                <a:endParaRPr lang="es-ES"/>
              </a:p>
            </p:txBody>
          </p:sp>
          <p:sp>
            <p:nvSpPr>
              <p:cNvPr id="24613" name="Rectangle 37"/>
              <p:cNvSpPr>
                <a:spLocks noChangeArrowheads="1"/>
              </p:cNvSpPr>
              <p:nvPr/>
            </p:nvSpPr>
            <p:spPr bwMode="auto">
              <a:xfrm>
                <a:off x="3276" y="2757"/>
                <a:ext cx="1804"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a.ponBalance(balance + 20)</a:t>
                </a:r>
                <a:endParaRPr lang="en-GB" sz="2400">
                  <a:latin typeface="Times" charset="0"/>
                </a:endParaRPr>
              </a:p>
            </p:txBody>
          </p:sp>
          <p:sp>
            <p:nvSpPr>
              <p:cNvPr id="24614" name="Rectangle 38"/>
              <p:cNvSpPr>
                <a:spLocks noChangeArrowheads="1"/>
              </p:cNvSpPr>
              <p:nvPr/>
            </p:nvSpPr>
            <p:spPr bwMode="auto">
              <a:xfrm>
                <a:off x="5051" y="2757"/>
                <a:ext cx="40"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latin typeface="Times" charset="0"/>
                  </a:rPr>
                  <a:t> </a:t>
                </a:r>
                <a:endParaRPr lang="en-GB" sz="2400">
                  <a:latin typeface="Times" charset="0"/>
                </a:endParaRPr>
              </a:p>
            </p:txBody>
          </p:sp>
          <p:sp>
            <p:nvSpPr>
              <p:cNvPr id="24615" name="Rectangle 39"/>
              <p:cNvSpPr>
                <a:spLocks noChangeArrowheads="1"/>
              </p:cNvSpPr>
              <p:nvPr/>
            </p:nvSpPr>
            <p:spPr bwMode="auto">
              <a:xfrm>
                <a:off x="5082" y="2757"/>
                <a:ext cx="40"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charset="0"/>
                  </a:rPr>
                  <a:t> </a:t>
                </a:r>
                <a:endParaRPr lang="en-GB" sz="2400">
                  <a:latin typeface="Times" charset="0"/>
                </a:endParaRPr>
              </a:p>
            </p:txBody>
          </p:sp>
          <p:sp>
            <p:nvSpPr>
              <p:cNvPr id="24616" name="Rectangle 40"/>
              <p:cNvSpPr>
                <a:spLocks noChangeArrowheads="1"/>
              </p:cNvSpPr>
              <p:nvPr/>
            </p:nvSpPr>
            <p:spPr bwMode="auto">
              <a:xfrm>
                <a:off x="5255" y="2806"/>
                <a:ext cx="360" cy="173"/>
              </a:xfrm>
              <a:prstGeom prst="rect">
                <a:avLst/>
              </a:prstGeom>
              <a:noFill/>
              <a:ln w="9525">
                <a:noFill/>
                <a:miter lim="800000"/>
                <a:headEnd/>
                <a:tailEnd/>
              </a:ln>
            </p:spPr>
            <p:txBody>
              <a:bodyPr wrap="none" lIns="0" tIns="0" rIns="0" bIns="0">
                <a:spAutoFit/>
              </a:bodyPr>
              <a:lstStyle/>
              <a:p>
                <a:pPr eaLnBrk="0" hangingPunct="0"/>
                <a:r>
                  <a:rPr lang="en-GB" dirty="0">
                    <a:solidFill>
                      <a:srgbClr val="000000"/>
                    </a:solidFill>
                  </a:rPr>
                  <a:t>130 $</a:t>
                </a:r>
                <a:endParaRPr lang="en-GB" dirty="0"/>
              </a:p>
            </p:txBody>
          </p:sp>
          <p:sp>
            <p:nvSpPr>
              <p:cNvPr id="24617" name="Rectangle 41"/>
              <p:cNvSpPr>
                <a:spLocks noChangeArrowheads="1"/>
              </p:cNvSpPr>
              <p:nvPr/>
            </p:nvSpPr>
            <p:spPr bwMode="auto">
              <a:xfrm>
                <a:off x="2498" y="2658"/>
                <a:ext cx="16" cy="267"/>
              </a:xfrm>
              <a:prstGeom prst="rect">
                <a:avLst/>
              </a:prstGeom>
              <a:solidFill>
                <a:srgbClr val="FFFFFF"/>
              </a:solidFill>
              <a:ln w="9525">
                <a:noFill/>
                <a:miter lim="800000"/>
                <a:headEnd/>
                <a:tailEnd/>
              </a:ln>
            </p:spPr>
            <p:txBody>
              <a:bodyPr/>
              <a:lstStyle/>
              <a:p>
                <a:endParaRPr lang="es-ES"/>
              </a:p>
            </p:txBody>
          </p:sp>
          <p:sp>
            <p:nvSpPr>
              <p:cNvPr id="24618" name="Line 42"/>
              <p:cNvSpPr>
                <a:spLocks noChangeShapeType="1"/>
              </p:cNvSpPr>
              <p:nvPr/>
            </p:nvSpPr>
            <p:spPr bwMode="auto">
              <a:xfrm>
                <a:off x="3127" y="2658"/>
                <a:ext cx="1" cy="252"/>
              </a:xfrm>
              <a:prstGeom prst="line">
                <a:avLst/>
              </a:prstGeom>
              <a:noFill/>
              <a:ln w="36513">
                <a:solidFill>
                  <a:srgbClr val="000000"/>
                </a:solidFill>
                <a:round/>
                <a:headEnd/>
                <a:tailEnd/>
              </a:ln>
            </p:spPr>
            <p:txBody>
              <a:bodyPr/>
              <a:lstStyle/>
              <a:p>
                <a:endParaRPr lang="es-ES"/>
              </a:p>
            </p:txBody>
          </p:sp>
          <p:sp>
            <p:nvSpPr>
              <p:cNvPr id="24619" name="Rectangle 43"/>
              <p:cNvSpPr>
                <a:spLocks noChangeArrowheads="1"/>
              </p:cNvSpPr>
              <p:nvPr/>
            </p:nvSpPr>
            <p:spPr bwMode="auto">
              <a:xfrm>
                <a:off x="5232" y="2702"/>
                <a:ext cx="16" cy="267"/>
              </a:xfrm>
              <a:prstGeom prst="rect">
                <a:avLst/>
              </a:prstGeom>
              <a:solidFill>
                <a:srgbClr val="FFFFFF"/>
              </a:solidFill>
              <a:ln w="9525">
                <a:noFill/>
                <a:miter lim="800000"/>
                <a:headEnd/>
                <a:tailEnd/>
              </a:ln>
            </p:spPr>
            <p:txBody>
              <a:bodyPr/>
              <a:lstStyle/>
              <a:p>
                <a:endParaRPr lang="es-ES"/>
              </a:p>
            </p:txBody>
          </p:sp>
          <p:sp>
            <p:nvSpPr>
              <p:cNvPr id="24620" name="Rectangle 44"/>
              <p:cNvSpPr>
                <a:spLocks noChangeArrowheads="1"/>
              </p:cNvSpPr>
              <p:nvPr/>
            </p:nvSpPr>
            <p:spPr bwMode="auto">
              <a:xfrm>
                <a:off x="3276" y="3027"/>
                <a:ext cx="1576" cy="173"/>
              </a:xfrm>
              <a:prstGeom prst="rect">
                <a:avLst/>
              </a:prstGeom>
              <a:noFill/>
              <a:ln w="9525">
                <a:noFill/>
                <a:miter lim="800000"/>
                <a:headEnd/>
                <a:tailEnd/>
              </a:ln>
            </p:spPr>
            <p:txBody>
              <a:bodyPr lIns="0" tIns="0" rIns="0" bIns="0">
                <a:spAutoFit/>
              </a:bodyPr>
              <a:lstStyle/>
              <a:p>
                <a:pPr eaLnBrk="0" hangingPunct="0"/>
                <a:r>
                  <a:rPr lang="en-GB" i="1">
                    <a:solidFill>
                      <a:srgbClr val="000000"/>
                    </a:solidFill>
                  </a:rPr>
                  <a:t>consumar transacción</a:t>
                </a:r>
                <a:endParaRPr lang="en-GB" sz="2400">
                  <a:latin typeface="Times" charset="0"/>
                </a:endParaRPr>
              </a:p>
            </p:txBody>
          </p:sp>
          <p:sp>
            <p:nvSpPr>
              <p:cNvPr id="24621" name="Rectangle 45"/>
              <p:cNvSpPr>
                <a:spLocks noChangeArrowheads="1"/>
              </p:cNvSpPr>
              <p:nvPr/>
            </p:nvSpPr>
            <p:spPr bwMode="auto">
              <a:xfrm>
                <a:off x="2498" y="2925"/>
                <a:ext cx="16" cy="267"/>
              </a:xfrm>
              <a:prstGeom prst="rect">
                <a:avLst/>
              </a:prstGeom>
              <a:solidFill>
                <a:srgbClr val="FFFFFF"/>
              </a:solidFill>
              <a:ln w="9525">
                <a:noFill/>
                <a:miter lim="800000"/>
                <a:headEnd/>
                <a:tailEnd/>
              </a:ln>
            </p:spPr>
            <p:txBody>
              <a:bodyPr/>
              <a:lstStyle/>
              <a:p>
                <a:endParaRPr lang="es-ES"/>
              </a:p>
            </p:txBody>
          </p:sp>
          <p:sp>
            <p:nvSpPr>
              <p:cNvPr id="24622" name="Line 46"/>
              <p:cNvSpPr>
                <a:spLocks noChangeShapeType="1"/>
              </p:cNvSpPr>
              <p:nvPr/>
            </p:nvSpPr>
            <p:spPr bwMode="auto">
              <a:xfrm>
                <a:off x="3127" y="2925"/>
                <a:ext cx="1" cy="252"/>
              </a:xfrm>
              <a:prstGeom prst="line">
                <a:avLst/>
              </a:prstGeom>
              <a:noFill/>
              <a:ln w="36513">
                <a:solidFill>
                  <a:srgbClr val="000000"/>
                </a:solidFill>
                <a:round/>
                <a:headEnd/>
                <a:tailEnd/>
              </a:ln>
            </p:spPr>
            <p:txBody>
              <a:bodyPr/>
              <a:lstStyle/>
              <a:p>
                <a:endParaRPr lang="es-ES"/>
              </a:p>
            </p:txBody>
          </p:sp>
          <p:sp>
            <p:nvSpPr>
              <p:cNvPr id="24623" name="Rectangle 47"/>
              <p:cNvSpPr>
                <a:spLocks noChangeArrowheads="1"/>
              </p:cNvSpPr>
              <p:nvPr/>
            </p:nvSpPr>
            <p:spPr bwMode="auto">
              <a:xfrm>
                <a:off x="5232" y="2925"/>
                <a:ext cx="16" cy="267"/>
              </a:xfrm>
              <a:prstGeom prst="rect">
                <a:avLst/>
              </a:prstGeom>
              <a:solidFill>
                <a:srgbClr val="FFFFFF"/>
              </a:solidFill>
              <a:ln w="9525">
                <a:noFill/>
                <a:miter lim="800000"/>
                <a:headEnd/>
                <a:tailEnd/>
              </a:ln>
            </p:spPr>
            <p:txBody>
              <a:bodyPr/>
              <a:lstStyle/>
              <a:p>
                <a:endParaRPr lang="es-ES"/>
              </a:p>
            </p:txBody>
          </p:sp>
          <p:sp>
            <p:nvSpPr>
              <p:cNvPr id="24624" name="Rectangle 48"/>
              <p:cNvSpPr>
                <a:spLocks noChangeArrowheads="1"/>
              </p:cNvSpPr>
              <p:nvPr/>
            </p:nvSpPr>
            <p:spPr bwMode="auto">
              <a:xfrm>
                <a:off x="542" y="3294"/>
                <a:ext cx="1232" cy="173"/>
              </a:xfrm>
              <a:prstGeom prst="rect">
                <a:avLst/>
              </a:prstGeom>
              <a:noFill/>
              <a:ln w="9525">
                <a:noFill/>
                <a:miter lim="800000"/>
                <a:headEnd/>
                <a:tailEnd/>
              </a:ln>
            </p:spPr>
            <p:txBody>
              <a:bodyPr wrap="none" lIns="0" tIns="0" rIns="0" bIns="0">
                <a:spAutoFit/>
              </a:bodyPr>
              <a:lstStyle/>
              <a:p>
                <a:pPr eaLnBrk="0" hangingPunct="0"/>
                <a:r>
                  <a:rPr lang="en-GB" i="1" dirty="0" err="1">
                    <a:solidFill>
                      <a:srgbClr val="000000"/>
                    </a:solidFill>
                  </a:rPr>
                  <a:t>abortar</a:t>
                </a:r>
                <a:r>
                  <a:rPr lang="en-GB" i="1" dirty="0">
                    <a:solidFill>
                      <a:srgbClr val="000000"/>
                    </a:solidFill>
                  </a:rPr>
                  <a:t> </a:t>
                </a:r>
                <a:r>
                  <a:rPr lang="en-GB" i="1" dirty="0" err="1">
                    <a:solidFill>
                      <a:srgbClr val="000000"/>
                    </a:solidFill>
                  </a:rPr>
                  <a:t>transacción</a:t>
                </a:r>
                <a:endParaRPr lang="en-GB" sz="2400" dirty="0">
                  <a:latin typeface="Times" charset="0"/>
                </a:endParaRPr>
              </a:p>
            </p:txBody>
          </p:sp>
          <p:sp>
            <p:nvSpPr>
              <p:cNvPr id="24625" name="Line 49"/>
              <p:cNvSpPr>
                <a:spLocks noChangeShapeType="1"/>
              </p:cNvSpPr>
              <p:nvPr/>
            </p:nvSpPr>
            <p:spPr bwMode="auto">
              <a:xfrm>
                <a:off x="393" y="3503"/>
                <a:ext cx="2090" cy="1"/>
              </a:xfrm>
              <a:prstGeom prst="line">
                <a:avLst/>
              </a:prstGeom>
              <a:noFill/>
              <a:ln w="36513">
                <a:solidFill>
                  <a:srgbClr val="000000"/>
                </a:solidFill>
                <a:round/>
                <a:headEnd/>
                <a:tailEnd/>
              </a:ln>
            </p:spPr>
            <p:txBody>
              <a:bodyPr/>
              <a:lstStyle/>
              <a:p>
                <a:endParaRPr lang="es-ES"/>
              </a:p>
            </p:txBody>
          </p:sp>
          <p:sp>
            <p:nvSpPr>
              <p:cNvPr id="24626" name="Rectangle 50"/>
              <p:cNvSpPr>
                <a:spLocks noChangeArrowheads="1"/>
              </p:cNvSpPr>
              <p:nvPr/>
            </p:nvSpPr>
            <p:spPr bwMode="auto">
              <a:xfrm>
                <a:off x="2498" y="3192"/>
                <a:ext cx="16" cy="267"/>
              </a:xfrm>
              <a:prstGeom prst="rect">
                <a:avLst/>
              </a:prstGeom>
              <a:solidFill>
                <a:srgbClr val="FFFFFF"/>
              </a:solidFill>
              <a:ln w="9525">
                <a:noFill/>
                <a:miter lim="800000"/>
                <a:headEnd/>
                <a:tailEnd/>
              </a:ln>
            </p:spPr>
            <p:txBody>
              <a:bodyPr/>
              <a:lstStyle/>
              <a:p>
                <a:endParaRPr lang="es-ES"/>
              </a:p>
            </p:txBody>
          </p:sp>
          <p:sp>
            <p:nvSpPr>
              <p:cNvPr id="24627" name="Line 51"/>
              <p:cNvSpPr>
                <a:spLocks noChangeShapeType="1"/>
              </p:cNvSpPr>
              <p:nvPr/>
            </p:nvSpPr>
            <p:spPr bwMode="auto">
              <a:xfrm>
                <a:off x="2498" y="3503"/>
                <a:ext cx="1" cy="1"/>
              </a:xfrm>
              <a:prstGeom prst="line">
                <a:avLst/>
              </a:prstGeom>
              <a:noFill/>
              <a:ln w="36513">
                <a:solidFill>
                  <a:srgbClr val="000000"/>
                </a:solidFill>
                <a:round/>
                <a:headEnd/>
                <a:tailEnd/>
              </a:ln>
            </p:spPr>
            <p:txBody>
              <a:bodyPr/>
              <a:lstStyle/>
              <a:p>
                <a:endParaRPr lang="es-ES"/>
              </a:p>
            </p:txBody>
          </p:sp>
          <p:sp>
            <p:nvSpPr>
              <p:cNvPr id="24628" name="Line 52"/>
              <p:cNvSpPr>
                <a:spLocks noChangeShapeType="1"/>
              </p:cNvSpPr>
              <p:nvPr/>
            </p:nvSpPr>
            <p:spPr bwMode="auto">
              <a:xfrm>
                <a:off x="2514" y="3503"/>
                <a:ext cx="597" cy="1"/>
              </a:xfrm>
              <a:prstGeom prst="line">
                <a:avLst/>
              </a:prstGeom>
              <a:noFill/>
              <a:ln w="36513">
                <a:solidFill>
                  <a:srgbClr val="000000"/>
                </a:solidFill>
                <a:round/>
                <a:headEnd/>
                <a:tailEnd/>
              </a:ln>
            </p:spPr>
            <p:txBody>
              <a:bodyPr/>
              <a:lstStyle/>
              <a:p>
                <a:endParaRPr lang="es-ES"/>
              </a:p>
            </p:txBody>
          </p:sp>
          <p:sp>
            <p:nvSpPr>
              <p:cNvPr id="24629" name="Line 53"/>
              <p:cNvSpPr>
                <a:spLocks noChangeShapeType="1"/>
              </p:cNvSpPr>
              <p:nvPr/>
            </p:nvSpPr>
            <p:spPr bwMode="auto">
              <a:xfrm>
                <a:off x="3127" y="3192"/>
                <a:ext cx="1" cy="284"/>
              </a:xfrm>
              <a:prstGeom prst="line">
                <a:avLst/>
              </a:prstGeom>
              <a:noFill/>
              <a:ln w="36513">
                <a:solidFill>
                  <a:srgbClr val="000000"/>
                </a:solidFill>
                <a:round/>
                <a:headEnd/>
                <a:tailEnd/>
              </a:ln>
            </p:spPr>
            <p:txBody>
              <a:bodyPr/>
              <a:lstStyle/>
              <a:p>
                <a:endParaRPr lang="es-ES"/>
              </a:p>
            </p:txBody>
          </p:sp>
          <p:sp>
            <p:nvSpPr>
              <p:cNvPr id="24630" name="Line 54"/>
              <p:cNvSpPr>
                <a:spLocks noChangeShapeType="1"/>
              </p:cNvSpPr>
              <p:nvPr/>
            </p:nvSpPr>
            <p:spPr bwMode="auto">
              <a:xfrm>
                <a:off x="3127" y="3503"/>
                <a:ext cx="1" cy="1"/>
              </a:xfrm>
              <a:prstGeom prst="line">
                <a:avLst/>
              </a:prstGeom>
              <a:noFill/>
              <a:ln w="36513">
                <a:solidFill>
                  <a:srgbClr val="000000"/>
                </a:solidFill>
                <a:round/>
                <a:headEnd/>
                <a:tailEnd/>
              </a:ln>
            </p:spPr>
            <p:txBody>
              <a:bodyPr/>
              <a:lstStyle/>
              <a:p>
                <a:endParaRPr lang="es-ES"/>
              </a:p>
            </p:txBody>
          </p:sp>
          <p:sp>
            <p:nvSpPr>
              <p:cNvPr id="24631" name="Line 55"/>
              <p:cNvSpPr>
                <a:spLocks noChangeShapeType="1"/>
              </p:cNvSpPr>
              <p:nvPr/>
            </p:nvSpPr>
            <p:spPr bwMode="auto">
              <a:xfrm>
                <a:off x="3143" y="3503"/>
                <a:ext cx="2073" cy="1"/>
              </a:xfrm>
              <a:prstGeom prst="line">
                <a:avLst/>
              </a:prstGeom>
              <a:noFill/>
              <a:ln w="36513">
                <a:solidFill>
                  <a:srgbClr val="000000"/>
                </a:solidFill>
                <a:round/>
                <a:headEnd/>
                <a:tailEnd/>
              </a:ln>
            </p:spPr>
            <p:txBody>
              <a:bodyPr/>
              <a:lstStyle/>
              <a:p>
                <a:endParaRPr lang="es-ES"/>
              </a:p>
            </p:txBody>
          </p:sp>
          <p:sp>
            <p:nvSpPr>
              <p:cNvPr id="24632" name="Rectangle 56"/>
              <p:cNvSpPr>
                <a:spLocks noChangeArrowheads="1"/>
              </p:cNvSpPr>
              <p:nvPr/>
            </p:nvSpPr>
            <p:spPr bwMode="auto">
              <a:xfrm>
                <a:off x="5232" y="3192"/>
                <a:ext cx="16" cy="267"/>
              </a:xfrm>
              <a:prstGeom prst="rect">
                <a:avLst/>
              </a:prstGeom>
              <a:solidFill>
                <a:srgbClr val="FFFFFF"/>
              </a:solidFill>
              <a:ln w="9525">
                <a:noFill/>
                <a:miter lim="800000"/>
                <a:headEnd/>
                <a:tailEnd/>
              </a:ln>
            </p:spPr>
            <p:txBody>
              <a:bodyPr/>
              <a:lstStyle/>
              <a:p>
                <a:endParaRPr lang="es-ES"/>
              </a:p>
            </p:txBody>
          </p:sp>
          <p:sp>
            <p:nvSpPr>
              <p:cNvPr id="24633" name="Line 57"/>
              <p:cNvSpPr>
                <a:spLocks noChangeShapeType="1"/>
              </p:cNvSpPr>
              <p:nvPr/>
            </p:nvSpPr>
            <p:spPr bwMode="auto">
              <a:xfrm>
                <a:off x="5232" y="3503"/>
                <a:ext cx="1" cy="1"/>
              </a:xfrm>
              <a:prstGeom prst="line">
                <a:avLst/>
              </a:prstGeom>
              <a:noFill/>
              <a:ln w="36513">
                <a:solidFill>
                  <a:srgbClr val="000000"/>
                </a:solidFill>
                <a:round/>
                <a:headEnd/>
                <a:tailEnd/>
              </a:ln>
            </p:spPr>
            <p:txBody>
              <a:bodyPr/>
              <a:lstStyle/>
              <a:p>
                <a:endParaRPr lang="es-ES"/>
              </a:p>
            </p:txBody>
          </p:sp>
          <p:sp>
            <p:nvSpPr>
              <p:cNvPr id="24634" name="Line 58"/>
              <p:cNvSpPr>
                <a:spLocks noChangeShapeType="1"/>
              </p:cNvSpPr>
              <p:nvPr/>
            </p:nvSpPr>
            <p:spPr bwMode="auto">
              <a:xfrm>
                <a:off x="5248" y="3503"/>
                <a:ext cx="597" cy="1"/>
              </a:xfrm>
              <a:prstGeom prst="line">
                <a:avLst/>
              </a:prstGeom>
              <a:noFill/>
              <a:ln w="36513">
                <a:solidFill>
                  <a:srgbClr val="000000"/>
                </a:solidFill>
                <a:round/>
                <a:headEnd/>
                <a:tailEnd/>
              </a:ln>
            </p:spPr>
            <p:txBody>
              <a:bodyPr/>
              <a:lstStyle/>
              <a:p>
                <a:endParaRPr lang="es-ES"/>
              </a:p>
            </p:txBody>
          </p:sp>
        </p:grpSp>
        <p:sp>
          <p:nvSpPr>
            <p:cNvPr id="24580" name="Text Box 59"/>
            <p:cNvSpPr txBox="1">
              <a:spLocks noChangeArrowheads="1"/>
            </p:cNvSpPr>
            <p:nvPr/>
          </p:nvSpPr>
          <p:spPr bwMode="auto">
            <a:xfrm>
              <a:off x="468313" y="6092825"/>
              <a:ext cx="7273925" cy="366713"/>
            </a:xfrm>
            <a:prstGeom prst="rect">
              <a:avLst/>
            </a:prstGeom>
            <a:noFill/>
            <a:ln w="9525">
              <a:noFill/>
              <a:miter lim="800000"/>
              <a:headEnd/>
              <a:tailEnd/>
            </a:ln>
          </p:spPr>
          <p:txBody>
            <a:bodyPr>
              <a:spAutoFit/>
            </a:bodyPr>
            <a:lstStyle/>
            <a:p>
              <a:pPr>
                <a:spcBef>
                  <a:spcPct val="50000"/>
                </a:spcBef>
              </a:pPr>
              <a:r>
                <a:rPr lang="es-CO"/>
                <a:t>Solución: Recuperación de transacciones y abortos en cascada</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CO" dirty="0" smtClean="0"/>
              <a:t>Recuperación </a:t>
            </a:r>
            <a:r>
              <a:rPr lang="es-CO" dirty="0" smtClean="0"/>
              <a:t>de transacciones abortadas</a:t>
            </a:r>
            <a:br>
              <a:rPr lang="es-CO" dirty="0" smtClean="0"/>
            </a:br>
            <a:r>
              <a:rPr lang="es-CO" dirty="0" smtClean="0"/>
              <a:t>Escrituras </a:t>
            </a:r>
            <a:r>
              <a:rPr lang="es-CO" dirty="0" smtClean="0"/>
              <a:t>prematuras</a:t>
            </a:r>
            <a:endParaRPr lang="es-CO" dirty="0" smtClean="0"/>
          </a:p>
        </p:txBody>
      </p:sp>
      <p:grpSp>
        <p:nvGrpSpPr>
          <p:cNvPr id="19" name="18 Grupo"/>
          <p:cNvGrpSpPr/>
          <p:nvPr/>
        </p:nvGrpSpPr>
        <p:grpSpPr>
          <a:xfrm>
            <a:off x="250825" y="2028527"/>
            <a:ext cx="8626475" cy="3177620"/>
            <a:chOff x="250825" y="2708275"/>
            <a:chExt cx="8626475" cy="3177620"/>
          </a:xfrm>
        </p:grpSpPr>
        <p:grpSp>
          <p:nvGrpSpPr>
            <p:cNvPr id="2" name="Group 4"/>
            <p:cNvGrpSpPr>
              <a:grpSpLocks/>
            </p:cNvGrpSpPr>
            <p:nvPr/>
          </p:nvGrpSpPr>
          <p:grpSpPr bwMode="auto">
            <a:xfrm>
              <a:off x="250825" y="2708275"/>
              <a:ext cx="8626475" cy="2138363"/>
              <a:chOff x="364" y="1513"/>
              <a:chExt cx="5434" cy="1347"/>
            </a:xfrm>
          </p:grpSpPr>
          <p:sp>
            <p:nvSpPr>
              <p:cNvPr id="25606" name="Rectangle 5"/>
              <p:cNvSpPr>
                <a:spLocks noChangeArrowheads="1"/>
              </p:cNvSpPr>
              <p:nvPr/>
            </p:nvSpPr>
            <p:spPr bwMode="auto">
              <a:xfrm>
                <a:off x="490" y="1557"/>
                <a:ext cx="1104" cy="173"/>
              </a:xfrm>
              <a:prstGeom prst="rect">
                <a:avLst/>
              </a:prstGeom>
              <a:noFill/>
              <a:ln w="9525">
                <a:noFill/>
                <a:miter lim="800000"/>
                <a:headEnd/>
                <a:tailEnd/>
              </a:ln>
            </p:spPr>
            <p:txBody>
              <a:bodyPr wrap="none" lIns="0" tIns="0" rIns="0" bIns="0">
                <a:spAutoFit/>
              </a:bodyPr>
              <a:lstStyle/>
              <a:p>
                <a:pPr eaLnBrk="0" hangingPunct="0"/>
                <a:r>
                  <a:rPr lang="en-GB" b="1">
                    <a:solidFill>
                      <a:srgbClr val="000000"/>
                    </a:solidFill>
                  </a:rPr>
                  <a:t>Transacción </a:t>
                </a:r>
                <a:r>
                  <a:rPr lang="en-GB" b="1" i="1">
                    <a:solidFill>
                      <a:srgbClr val="000000"/>
                    </a:solidFill>
                  </a:rPr>
                  <a:t>T :</a:t>
                </a:r>
                <a:r>
                  <a:rPr lang="en-GB" b="1">
                    <a:solidFill>
                      <a:srgbClr val="000000"/>
                    </a:solidFill>
                  </a:rPr>
                  <a:t> </a:t>
                </a:r>
              </a:p>
            </p:txBody>
          </p:sp>
          <p:sp>
            <p:nvSpPr>
              <p:cNvPr id="25607" name="Rectangle 6"/>
              <p:cNvSpPr>
                <a:spLocks noChangeArrowheads="1"/>
              </p:cNvSpPr>
              <p:nvPr/>
            </p:nvSpPr>
            <p:spPr bwMode="auto">
              <a:xfrm>
                <a:off x="509" y="1830"/>
                <a:ext cx="121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a.ponBalance(105)</a:t>
                </a:r>
                <a:endParaRPr lang="en-GB" sz="2400">
                  <a:latin typeface="Times" charset="0"/>
                </a:endParaRPr>
              </a:p>
            </p:txBody>
          </p:sp>
          <p:sp>
            <p:nvSpPr>
              <p:cNvPr id="25608" name="Rectangle 7"/>
              <p:cNvSpPr>
                <a:spLocks noChangeArrowheads="1"/>
              </p:cNvSpPr>
              <p:nvPr/>
            </p:nvSpPr>
            <p:spPr bwMode="auto">
              <a:xfrm>
                <a:off x="3300" y="1830"/>
                <a:ext cx="121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a.ponBalance(110)</a:t>
                </a:r>
                <a:endParaRPr lang="en-GB"/>
              </a:p>
            </p:txBody>
          </p:sp>
          <p:sp>
            <p:nvSpPr>
              <p:cNvPr id="25609" name="Rectangle 8"/>
              <p:cNvSpPr>
                <a:spLocks noChangeArrowheads="1"/>
              </p:cNvSpPr>
              <p:nvPr/>
            </p:nvSpPr>
            <p:spPr bwMode="auto">
              <a:xfrm>
                <a:off x="2530" y="2140"/>
                <a:ext cx="36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100 $</a:t>
                </a:r>
                <a:endParaRPr lang="en-GB" sz="2400">
                  <a:latin typeface="Times" charset="0"/>
                </a:endParaRPr>
              </a:p>
            </p:txBody>
          </p:sp>
          <p:sp>
            <p:nvSpPr>
              <p:cNvPr id="25610" name="Rectangle 9"/>
              <p:cNvSpPr>
                <a:spLocks noChangeArrowheads="1"/>
              </p:cNvSpPr>
              <p:nvPr/>
            </p:nvSpPr>
            <p:spPr bwMode="auto">
              <a:xfrm>
                <a:off x="509" y="2365"/>
                <a:ext cx="121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a.ponBalance(105)</a:t>
                </a:r>
                <a:endParaRPr lang="en-GB" sz="2400">
                  <a:latin typeface="Times" charset="0"/>
                </a:endParaRPr>
              </a:p>
            </p:txBody>
          </p:sp>
          <p:sp>
            <p:nvSpPr>
              <p:cNvPr id="25611" name="Rectangle 10"/>
              <p:cNvSpPr>
                <a:spLocks noChangeArrowheads="1"/>
              </p:cNvSpPr>
              <p:nvPr/>
            </p:nvSpPr>
            <p:spPr bwMode="auto">
              <a:xfrm>
                <a:off x="2530" y="2365"/>
                <a:ext cx="36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105 $</a:t>
                </a:r>
                <a:endParaRPr lang="en-GB" sz="2400">
                  <a:latin typeface="Times" charset="0"/>
                </a:endParaRPr>
              </a:p>
            </p:txBody>
          </p:sp>
          <p:sp>
            <p:nvSpPr>
              <p:cNvPr id="25612" name="Rectangle 11"/>
              <p:cNvSpPr>
                <a:spLocks noChangeArrowheads="1"/>
              </p:cNvSpPr>
              <p:nvPr/>
            </p:nvSpPr>
            <p:spPr bwMode="auto">
              <a:xfrm>
                <a:off x="3300" y="2608"/>
                <a:ext cx="121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a.ponBalance(110)</a:t>
                </a:r>
                <a:endParaRPr lang="en-GB" sz="2400">
                  <a:latin typeface="Times" charset="0"/>
                </a:endParaRPr>
              </a:p>
            </p:txBody>
          </p:sp>
          <p:sp>
            <p:nvSpPr>
              <p:cNvPr id="25613" name="Rectangle 12"/>
              <p:cNvSpPr>
                <a:spLocks noChangeArrowheads="1"/>
              </p:cNvSpPr>
              <p:nvPr/>
            </p:nvSpPr>
            <p:spPr bwMode="auto">
              <a:xfrm>
                <a:off x="5321" y="2608"/>
                <a:ext cx="36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110 $</a:t>
                </a:r>
                <a:endParaRPr lang="en-GB" sz="2400">
                  <a:latin typeface="Times" charset="0"/>
                </a:endParaRPr>
              </a:p>
            </p:txBody>
          </p:sp>
          <p:grpSp>
            <p:nvGrpSpPr>
              <p:cNvPr id="3" name="Group 13"/>
              <p:cNvGrpSpPr>
                <a:grpSpLocks/>
              </p:cNvGrpSpPr>
              <p:nvPr/>
            </p:nvGrpSpPr>
            <p:grpSpPr bwMode="auto">
              <a:xfrm>
                <a:off x="364" y="1513"/>
                <a:ext cx="5434" cy="1346"/>
                <a:chOff x="293" y="1513"/>
                <a:chExt cx="5553" cy="1346"/>
              </a:xfrm>
            </p:grpSpPr>
            <p:sp>
              <p:nvSpPr>
                <p:cNvPr id="25616" name="Line 14"/>
                <p:cNvSpPr>
                  <a:spLocks noChangeShapeType="1"/>
                </p:cNvSpPr>
                <p:nvPr/>
              </p:nvSpPr>
              <p:spPr bwMode="auto">
                <a:xfrm>
                  <a:off x="293" y="1513"/>
                  <a:ext cx="5553" cy="0"/>
                </a:xfrm>
                <a:prstGeom prst="line">
                  <a:avLst/>
                </a:prstGeom>
                <a:noFill/>
                <a:ln w="38100">
                  <a:solidFill>
                    <a:schemeClr val="tx1"/>
                  </a:solidFill>
                  <a:round/>
                  <a:headEnd/>
                  <a:tailEnd/>
                </a:ln>
              </p:spPr>
              <p:txBody>
                <a:bodyPr wrap="none" anchor="ctr"/>
                <a:lstStyle/>
                <a:p>
                  <a:endParaRPr lang="es-ES"/>
                </a:p>
              </p:txBody>
            </p:sp>
            <p:sp>
              <p:nvSpPr>
                <p:cNvPr id="25617" name="Line 15"/>
                <p:cNvSpPr>
                  <a:spLocks noChangeShapeType="1"/>
                </p:cNvSpPr>
                <p:nvPr/>
              </p:nvSpPr>
              <p:spPr bwMode="auto">
                <a:xfrm>
                  <a:off x="293" y="2075"/>
                  <a:ext cx="5553" cy="0"/>
                </a:xfrm>
                <a:prstGeom prst="line">
                  <a:avLst/>
                </a:prstGeom>
                <a:noFill/>
                <a:ln w="38100">
                  <a:solidFill>
                    <a:schemeClr val="tx1"/>
                  </a:solidFill>
                  <a:round/>
                  <a:headEnd/>
                  <a:tailEnd/>
                </a:ln>
              </p:spPr>
              <p:txBody>
                <a:bodyPr wrap="none" anchor="ctr"/>
                <a:lstStyle/>
                <a:p>
                  <a:endParaRPr lang="es-ES"/>
                </a:p>
              </p:txBody>
            </p:sp>
            <p:sp>
              <p:nvSpPr>
                <p:cNvPr id="25618" name="Line 16"/>
                <p:cNvSpPr>
                  <a:spLocks noChangeShapeType="1"/>
                </p:cNvSpPr>
                <p:nvPr/>
              </p:nvSpPr>
              <p:spPr bwMode="auto">
                <a:xfrm>
                  <a:off x="293" y="2859"/>
                  <a:ext cx="5553" cy="0"/>
                </a:xfrm>
                <a:prstGeom prst="line">
                  <a:avLst/>
                </a:prstGeom>
                <a:noFill/>
                <a:ln w="38100">
                  <a:solidFill>
                    <a:schemeClr val="tx1"/>
                  </a:solidFill>
                  <a:round/>
                  <a:headEnd/>
                  <a:tailEnd/>
                </a:ln>
              </p:spPr>
              <p:txBody>
                <a:bodyPr wrap="none" anchor="ctr"/>
                <a:lstStyle/>
                <a:p>
                  <a:endParaRPr lang="es-ES"/>
                </a:p>
              </p:txBody>
            </p:sp>
          </p:grpSp>
          <p:sp>
            <p:nvSpPr>
              <p:cNvPr id="25615" name="Line 17"/>
              <p:cNvSpPr>
                <a:spLocks noChangeShapeType="1"/>
              </p:cNvSpPr>
              <p:nvPr/>
            </p:nvSpPr>
            <p:spPr bwMode="auto">
              <a:xfrm>
                <a:off x="3137" y="1521"/>
                <a:ext cx="0" cy="1339"/>
              </a:xfrm>
              <a:prstGeom prst="line">
                <a:avLst/>
              </a:prstGeom>
              <a:noFill/>
              <a:ln w="38100">
                <a:solidFill>
                  <a:schemeClr val="tx1"/>
                </a:solidFill>
                <a:round/>
                <a:headEnd/>
                <a:tailEnd/>
              </a:ln>
            </p:spPr>
            <p:txBody>
              <a:bodyPr wrap="none" anchor="ctr"/>
              <a:lstStyle/>
              <a:p>
                <a:endParaRPr lang="es-ES"/>
              </a:p>
            </p:txBody>
          </p:sp>
        </p:grpSp>
        <p:sp>
          <p:nvSpPr>
            <p:cNvPr id="25604" name="Rectangle 18"/>
            <p:cNvSpPr>
              <a:spLocks noChangeArrowheads="1"/>
            </p:cNvSpPr>
            <p:nvPr/>
          </p:nvSpPr>
          <p:spPr bwMode="auto">
            <a:xfrm>
              <a:off x="5413375" y="2753991"/>
              <a:ext cx="1778000" cy="274637"/>
            </a:xfrm>
            <a:prstGeom prst="rect">
              <a:avLst/>
            </a:prstGeom>
            <a:noFill/>
            <a:ln w="9525">
              <a:noFill/>
              <a:miter lim="800000"/>
              <a:headEnd/>
              <a:tailEnd/>
            </a:ln>
          </p:spPr>
          <p:txBody>
            <a:bodyPr wrap="none" lIns="0" tIns="0" rIns="0" bIns="0">
              <a:spAutoFit/>
            </a:bodyPr>
            <a:lstStyle/>
            <a:p>
              <a:pPr eaLnBrk="0" hangingPunct="0"/>
              <a:r>
                <a:rPr lang="en-GB" b="1" dirty="0" err="1">
                  <a:solidFill>
                    <a:srgbClr val="000000"/>
                  </a:solidFill>
                </a:rPr>
                <a:t>Transacción</a:t>
              </a:r>
              <a:r>
                <a:rPr lang="en-GB" b="1" dirty="0">
                  <a:solidFill>
                    <a:srgbClr val="000000"/>
                  </a:solidFill>
                </a:rPr>
                <a:t> </a:t>
              </a:r>
              <a:r>
                <a:rPr lang="en-GB" b="1" i="1" dirty="0">
                  <a:solidFill>
                    <a:srgbClr val="000000"/>
                  </a:solidFill>
                </a:rPr>
                <a:t>U :</a:t>
              </a:r>
              <a:r>
                <a:rPr lang="en-GB" b="1" dirty="0">
                  <a:solidFill>
                    <a:srgbClr val="000000"/>
                  </a:solidFill>
                </a:rPr>
                <a:t> </a:t>
              </a:r>
            </a:p>
          </p:txBody>
        </p:sp>
        <p:sp>
          <p:nvSpPr>
            <p:cNvPr id="25605" name="Text Box 19"/>
            <p:cNvSpPr txBox="1">
              <a:spLocks noChangeArrowheads="1"/>
            </p:cNvSpPr>
            <p:nvPr/>
          </p:nvSpPr>
          <p:spPr bwMode="auto">
            <a:xfrm>
              <a:off x="611188" y="5516563"/>
              <a:ext cx="7993260" cy="369332"/>
            </a:xfrm>
            <a:prstGeom prst="rect">
              <a:avLst/>
            </a:prstGeom>
            <a:noFill/>
            <a:ln w="9525">
              <a:noFill/>
              <a:miter lim="800000"/>
              <a:headEnd/>
              <a:tailEnd/>
            </a:ln>
          </p:spPr>
          <p:txBody>
            <a:bodyPr wrap="square">
              <a:spAutoFit/>
            </a:bodyPr>
            <a:lstStyle/>
            <a:p>
              <a:pPr>
                <a:spcBef>
                  <a:spcPct val="50000"/>
                </a:spcBef>
              </a:pPr>
              <a:r>
                <a:rPr lang="es-CO" dirty="0"/>
                <a:t>Solución: Versiones </a:t>
              </a:r>
              <a:r>
                <a:rPr lang="es-CO" dirty="0" smtClean="0"/>
                <a:t>provisionales. Que transacción se consuma primero</a:t>
              </a:r>
              <a:endParaRPr lang="es-CO"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s-CO" smtClean="0"/>
              <a:t>Bloqueos</a:t>
            </a:r>
          </a:p>
        </p:txBody>
      </p:sp>
      <p:sp>
        <p:nvSpPr>
          <p:cNvPr id="26627" name="Rectangle 3"/>
          <p:cNvSpPr>
            <a:spLocks noGrp="1" noChangeArrowheads="1"/>
          </p:cNvSpPr>
          <p:nvPr>
            <p:ph type="body" idx="1"/>
          </p:nvPr>
        </p:nvSpPr>
        <p:spPr/>
        <p:txBody>
          <a:bodyPr/>
          <a:lstStyle/>
          <a:p>
            <a:pPr eaLnBrk="1" hangingPunct="1"/>
            <a:r>
              <a:rPr lang="es-CO" dirty="0" smtClean="0"/>
              <a:t>Si los datos son compartidos por varias transacciones debe ser secuencialmente equivalentes.</a:t>
            </a:r>
          </a:p>
          <a:p>
            <a:pPr eaLnBrk="1" hangingPunct="1"/>
            <a:r>
              <a:rPr lang="es-CO" dirty="0" smtClean="0"/>
              <a:t>Mecanismo sencillo: Bloqueo exclusivo.</a:t>
            </a:r>
          </a:p>
          <a:p>
            <a:pPr eaLnBrk="1" hangingPunct="1"/>
            <a:endParaRPr lang="es-CO"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s-CO" smtClean="0"/>
              <a:t>Bloqueos Exclusivos</a:t>
            </a:r>
          </a:p>
        </p:txBody>
      </p:sp>
      <p:grpSp>
        <p:nvGrpSpPr>
          <p:cNvPr id="99" name="98 Grupo"/>
          <p:cNvGrpSpPr/>
          <p:nvPr/>
        </p:nvGrpSpPr>
        <p:grpSpPr>
          <a:xfrm>
            <a:off x="755650" y="1412776"/>
            <a:ext cx="7583488" cy="4684712"/>
            <a:chOff x="755650" y="1773238"/>
            <a:chExt cx="7583488" cy="4684712"/>
          </a:xfrm>
        </p:grpSpPr>
        <p:grpSp>
          <p:nvGrpSpPr>
            <p:cNvPr id="2" name="Group 4"/>
            <p:cNvGrpSpPr>
              <a:grpSpLocks/>
            </p:cNvGrpSpPr>
            <p:nvPr/>
          </p:nvGrpSpPr>
          <p:grpSpPr bwMode="auto">
            <a:xfrm>
              <a:off x="755650" y="1773238"/>
              <a:ext cx="7583488" cy="4684712"/>
              <a:chOff x="782" y="856"/>
              <a:chExt cx="4777" cy="2951"/>
            </a:xfrm>
          </p:grpSpPr>
          <p:sp>
            <p:nvSpPr>
              <p:cNvPr id="27658" name="Rectangle 5"/>
              <p:cNvSpPr>
                <a:spLocks noChangeArrowheads="1"/>
              </p:cNvSpPr>
              <p:nvPr/>
            </p:nvSpPr>
            <p:spPr bwMode="auto">
              <a:xfrm>
                <a:off x="900" y="873"/>
                <a:ext cx="982" cy="154"/>
              </a:xfrm>
              <a:prstGeom prst="rect">
                <a:avLst/>
              </a:prstGeom>
              <a:noFill/>
              <a:ln w="9525">
                <a:noFill/>
                <a:miter lim="800000"/>
                <a:headEnd/>
                <a:tailEnd/>
              </a:ln>
            </p:spPr>
            <p:txBody>
              <a:bodyPr wrap="none" lIns="0" tIns="0" rIns="0" bIns="0">
                <a:spAutoFit/>
              </a:bodyPr>
              <a:lstStyle/>
              <a:p>
                <a:pPr eaLnBrk="0" hangingPunct="0"/>
                <a:r>
                  <a:rPr lang="en-GB" sz="1600" b="1">
                    <a:solidFill>
                      <a:srgbClr val="000000"/>
                    </a:solidFill>
                  </a:rPr>
                  <a:t>Transacción </a:t>
                </a:r>
                <a:r>
                  <a:rPr lang="en-GB" sz="1600" b="1" i="1">
                    <a:solidFill>
                      <a:srgbClr val="000000"/>
                    </a:solidFill>
                  </a:rPr>
                  <a:t>T</a:t>
                </a:r>
                <a:r>
                  <a:rPr lang="en-GB" sz="1600" b="1">
                    <a:solidFill>
                      <a:srgbClr val="000000"/>
                    </a:solidFill>
                  </a:rPr>
                  <a:t> : </a:t>
                </a:r>
                <a:endParaRPr lang="en-GB" sz="2400"/>
              </a:p>
            </p:txBody>
          </p:sp>
          <p:sp>
            <p:nvSpPr>
              <p:cNvPr id="27659" name="Rectangle 6"/>
              <p:cNvSpPr>
                <a:spLocks noChangeArrowheads="1"/>
              </p:cNvSpPr>
              <p:nvPr/>
            </p:nvSpPr>
            <p:spPr bwMode="auto">
              <a:xfrm>
                <a:off x="1672" y="873"/>
                <a:ext cx="64" cy="154"/>
              </a:xfrm>
              <a:prstGeom prst="rect">
                <a:avLst/>
              </a:prstGeom>
              <a:noFill/>
              <a:ln w="9525">
                <a:noFill/>
                <a:miter lim="800000"/>
                <a:headEnd/>
                <a:tailEnd/>
              </a:ln>
            </p:spPr>
            <p:txBody>
              <a:bodyPr wrap="none" lIns="0" tIns="0" rIns="0" bIns="0">
                <a:spAutoFit/>
              </a:bodyPr>
              <a:lstStyle/>
              <a:p>
                <a:pPr eaLnBrk="0" hangingPunct="0"/>
                <a:r>
                  <a:rPr lang="en-GB" sz="1600" b="1">
                    <a:solidFill>
                      <a:srgbClr val="000000"/>
                    </a:solidFill>
                    <a:latin typeface="Times" charset="0"/>
                  </a:rPr>
                  <a:t>  </a:t>
                </a:r>
                <a:endParaRPr lang="en-GB" sz="2400">
                  <a:latin typeface="Times" charset="0"/>
                </a:endParaRPr>
              </a:p>
            </p:txBody>
          </p:sp>
          <p:sp>
            <p:nvSpPr>
              <p:cNvPr id="27660" name="Rectangle 7"/>
              <p:cNvSpPr>
                <a:spLocks noChangeArrowheads="1"/>
              </p:cNvSpPr>
              <p:nvPr/>
            </p:nvSpPr>
            <p:spPr bwMode="auto">
              <a:xfrm>
                <a:off x="872" y="1045"/>
                <a:ext cx="1712" cy="154"/>
              </a:xfrm>
              <a:prstGeom prst="rect">
                <a:avLst/>
              </a:prstGeom>
              <a:noFill/>
              <a:ln w="9525">
                <a:noFill/>
                <a:miter lim="800000"/>
                <a:headEnd/>
                <a:tailEnd/>
              </a:ln>
            </p:spPr>
            <p:txBody>
              <a:bodyPr lIns="0" tIns="0" rIns="0" bIns="0">
                <a:spAutoFit/>
              </a:bodyPr>
              <a:lstStyle/>
              <a:p>
                <a:pPr eaLnBrk="0" hangingPunct="0"/>
                <a:r>
                  <a:rPr lang="en-GB" sz="1600" i="1">
                    <a:solidFill>
                      <a:srgbClr val="000000"/>
                    </a:solidFill>
                  </a:rPr>
                  <a:t>balance = b.obténBalance( )</a:t>
                </a:r>
                <a:endParaRPr lang="en-GB" sz="2400"/>
              </a:p>
            </p:txBody>
          </p:sp>
          <p:sp>
            <p:nvSpPr>
              <p:cNvPr id="27661" name="Rectangle 8"/>
              <p:cNvSpPr>
                <a:spLocks noChangeArrowheads="1"/>
              </p:cNvSpPr>
              <p:nvPr/>
            </p:nvSpPr>
            <p:spPr bwMode="auto">
              <a:xfrm>
                <a:off x="872" y="1214"/>
                <a:ext cx="1301" cy="154"/>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b.ponBalance(bal *1.1)</a:t>
                </a:r>
                <a:endParaRPr lang="en-GB" sz="2400"/>
              </a:p>
            </p:txBody>
          </p:sp>
          <p:sp>
            <p:nvSpPr>
              <p:cNvPr id="27662" name="Rectangle 9"/>
              <p:cNvSpPr>
                <a:spLocks noChangeArrowheads="1"/>
              </p:cNvSpPr>
              <p:nvPr/>
            </p:nvSpPr>
            <p:spPr bwMode="auto">
              <a:xfrm>
                <a:off x="872" y="1372"/>
                <a:ext cx="969" cy="154"/>
              </a:xfrm>
              <a:prstGeom prst="rect">
                <a:avLst/>
              </a:prstGeom>
              <a:noFill/>
              <a:ln w="9525">
                <a:noFill/>
                <a:miter lim="800000"/>
                <a:headEnd/>
                <a:tailEnd/>
              </a:ln>
            </p:spPr>
            <p:txBody>
              <a:bodyPr lIns="0" tIns="0" rIns="0" bIns="0">
                <a:spAutoFit/>
              </a:bodyPr>
              <a:lstStyle/>
              <a:p>
                <a:pPr eaLnBrk="0" hangingPunct="0"/>
                <a:r>
                  <a:rPr lang="en-GB" sz="1600" i="1">
                    <a:solidFill>
                      <a:srgbClr val="000000"/>
                    </a:solidFill>
                  </a:rPr>
                  <a:t>a.extrae(bal /10)</a:t>
                </a:r>
                <a:endParaRPr lang="en-GB" sz="2400"/>
              </a:p>
            </p:txBody>
          </p:sp>
          <p:sp>
            <p:nvSpPr>
              <p:cNvPr id="27663" name="Rectangle 10"/>
              <p:cNvSpPr>
                <a:spLocks noChangeArrowheads="1"/>
              </p:cNvSpPr>
              <p:nvPr/>
            </p:nvSpPr>
            <p:spPr bwMode="auto">
              <a:xfrm>
                <a:off x="3874" y="945"/>
                <a:ext cx="64" cy="154"/>
              </a:xfrm>
              <a:prstGeom prst="rect">
                <a:avLst/>
              </a:prstGeom>
              <a:noFill/>
              <a:ln w="9525">
                <a:noFill/>
                <a:miter lim="800000"/>
                <a:headEnd/>
                <a:tailEnd/>
              </a:ln>
            </p:spPr>
            <p:txBody>
              <a:bodyPr wrap="none" lIns="0" tIns="0" rIns="0" bIns="0">
                <a:spAutoFit/>
              </a:bodyPr>
              <a:lstStyle/>
              <a:p>
                <a:pPr eaLnBrk="0" hangingPunct="0"/>
                <a:r>
                  <a:rPr lang="en-GB" sz="1600" b="1">
                    <a:solidFill>
                      <a:srgbClr val="000000"/>
                    </a:solidFill>
                    <a:latin typeface="Times" charset="0"/>
                  </a:rPr>
                  <a:t>  </a:t>
                </a:r>
                <a:endParaRPr lang="en-GB" sz="2400">
                  <a:latin typeface="Times" charset="0"/>
                </a:endParaRPr>
              </a:p>
            </p:txBody>
          </p:sp>
          <p:sp>
            <p:nvSpPr>
              <p:cNvPr id="27664" name="Rectangle 11"/>
              <p:cNvSpPr>
                <a:spLocks noChangeArrowheads="1"/>
              </p:cNvSpPr>
              <p:nvPr/>
            </p:nvSpPr>
            <p:spPr bwMode="auto">
              <a:xfrm>
                <a:off x="3066" y="1054"/>
                <a:ext cx="1712" cy="154"/>
              </a:xfrm>
              <a:prstGeom prst="rect">
                <a:avLst/>
              </a:prstGeom>
              <a:noFill/>
              <a:ln w="9525">
                <a:noFill/>
                <a:miter lim="800000"/>
                <a:headEnd/>
                <a:tailEnd/>
              </a:ln>
            </p:spPr>
            <p:txBody>
              <a:bodyPr lIns="0" tIns="0" rIns="0" bIns="0">
                <a:spAutoFit/>
              </a:bodyPr>
              <a:lstStyle/>
              <a:p>
                <a:pPr eaLnBrk="0" hangingPunct="0"/>
                <a:r>
                  <a:rPr lang="en-GB" sz="1600" i="1">
                    <a:solidFill>
                      <a:srgbClr val="000000"/>
                    </a:solidFill>
                  </a:rPr>
                  <a:t>balance = b.obténBalance( )</a:t>
                </a:r>
                <a:endParaRPr lang="en-GB" sz="2400"/>
              </a:p>
            </p:txBody>
          </p:sp>
          <p:sp>
            <p:nvSpPr>
              <p:cNvPr id="27665" name="Rectangle 12"/>
              <p:cNvSpPr>
                <a:spLocks noChangeArrowheads="1"/>
              </p:cNvSpPr>
              <p:nvPr/>
            </p:nvSpPr>
            <p:spPr bwMode="auto">
              <a:xfrm>
                <a:off x="3066" y="1206"/>
                <a:ext cx="1301" cy="154"/>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b.ponBalance(bal *1.1)</a:t>
                </a:r>
                <a:endParaRPr lang="en-GB" sz="2400"/>
              </a:p>
            </p:txBody>
          </p:sp>
          <p:sp>
            <p:nvSpPr>
              <p:cNvPr id="27666" name="Rectangle 13"/>
              <p:cNvSpPr>
                <a:spLocks noChangeArrowheads="1"/>
              </p:cNvSpPr>
              <p:nvPr/>
            </p:nvSpPr>
            <p:spPr bwMode="auto">
              <a:xfrm>
                <a:off x="3066" y="1375"/>
                <a:ext cx="926" cy="154"/>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c.extrae(bal /10)</a:t>
                </a:r>
                <a:endParaRPr lang="en-GB" sz="2400"/>
              </a:p>
            </p:txBody>
          </p:sp>
          <p:sp>
            <p:nvSpPr>
              <p:cNvPr id="27667" name="Line 14"/>
              <p:cNvSpPr>
                <a:spLocks noChangeShapeType="1"/>
              </p:cNvSpPr>
              <p:nvPr/>
            </p:nvSpPr>
            <p:spPr bwMode="auto">
              <a:xfrm>
                <a:off x="782" y="856"/>
                <a:ext cx="2158" cy="1"/>
              </a:xfrm>
              <a:prstGeom prst="line">
                <a:avLst/>
              </a:prstGeom>
              <a:noFill/>
              <a:ln w="28575">
                <a:solidFill>
                  <a:srgbClr val="000000"/>
                </a:solidFill>
                <a:round/>
                <a:headEnd/>
                <a:tailEnd/>
              </a:ln>
            </p:spPr>
            <p:txBody>
              <a:bodyPr/>
              <a:lstStyle/>
              <a:p>
                <a:endParaRPr lang="es-ES"/>
              </a:p>
            </p:txBody>
          </p:sp>
          <p:sp>
            <p:nvSpPr>
              <p:cNvPr id="27668" name="Line 15"/>
              <p:cNvSpPr>
                <a:spLocks noChangeShapeType="1"/>
              </p:cNvSpPr>
              <p:nvPr/>
            </p:nvSpPr>
            <p:spPr bwMode="auto">
              <a:xfrm>
                <a:off x="2952" y="856"/>
                <a:ext cx="1" cy="1"/>
              </a:xfrm>
              <a:prstGeom prst="line">
                <a:avLst/>
              </a:prstGeom>
              <a:noFill/>
              <a:ln w="28575">
                <a:solidFill>
                  <a:srgbClr val="000000"/>
                </a:solidFill>
                <a:round/>
                <a:headEnd/>
                <a:tailEnd/>
              </a:ln>
            </p:spPr>
            <p:txBody>
              <a:bodyPr/>
              <a:lstStyle/>
              <a:p>
                <a:endParaRPr lang="es-ES"/>
              </a:p>
            </p:txBody>
          </p:sp>
          <p:sp>
            <p:nvSpPr>
              <p:cNvPr id="27669" name="Line 16"/>
              <p:cNvSpPr>
                <a:spLocks noChangeShapeType="1"/>
              </p:cNvSpPr>
              <p:nvPr/>
            </p:nvSpPr>
            <p:spPr bwMode="auto">
              <a:xfrm>
                <a:off x="2964" y="856"/>
                <a:ext cx="2159" cy="1"/>
              </a:xfrm>
              <a:prstGeom prst="line">
                <a:avLst/>
              </a:prstGeom>
              <a:noFill/>
              <a:ln w="28575">
                <a:solidFill>
                  <a:srgbClr val="000000"/>
                </a:solidFill>
                <a:round/>
                <a:headEnd/>
                <a:tailEnd/>
              </a:ln>
            </p:spPr>
            <p:txBody>
              <a:bodyPr/>
              <a:lstStyle/>
              <a:p>
                <a:endParaRPr lang="es-ES"/>
              </a:p>
            </p:txBody>
          </p:sp>
          <p:sp>
            <p:nvSpPr>
              <p:cNvPr id="27670" name="Line 17"/>
              <p:cNvSpPr>
                <a:spLocks noChangeShapeType="1"/>
              </p:cNvSpPr>
              <p:nvPr/>
            </p:nvSpPr>
            <p:spPr bwMode="auto">
              <a:xfrm>
                <a:off x="2952" y="868"/>
                <a:ext cx="1" cy="699"/>
              </a:xfrm>
              <a:prstGeom prst="line">
                <a:avLst/>
              </a:prstGeom>
              <a:noFill/>
              <a:ln w="28575">
                <a:solidFill>
                  <a:srgbClr val="000000"/>
                </a:solidFill>
                <a:round/>
                <a:headEnd/>
                <a:tailEnd/>
              </a:ln>
            </p:spPr>
            <p:txBody>
              <a:bodyPr/>
              <a:lstStyle/>
              <a:p>
                <a:endParaRPr lang="es-ES"/>
              </a:p>
            </p:txBody>
          </p:sp>
          <p:sp>
            <p:nvSpPr>
              <p:cNvPr id="27671" name="Rectangle 18"/>
              <p:cNvSpPr>
                <a:spLocks noChangeArrowheads="1"/>
              </p:cNvSpPr>
              <p:nvPr/>
            </p:nvSpPr>
            <p:spPr bwMode="auto">
              <a:xfrm>
                <a:off x="896" y="1622"/>
                <a:ext cx="725"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rPr>
                  <a:t>Operaciones</a:t>
                </a:r>
                <a:endParaRPr lang="en-GB" sz="2400">
                  <a:latin typeface="Times" charset="0"/>
                </a:endParaRPr>
              </a:p>
            </p:txBody>
          </p:sp>
          <p:sp>
            <p:nvSpPr>
              <p:cNvPr id="27672" name="Rectangle 19"/>
              <p:cNvSpPr>
                <a:spLocks noChangeArrowheads="1"/>
              </p:cNvSpPr>
              <p:nvPr/>
            </p:nvSpPr>
            <p:spPr bwMode="auto">
              <a:xfrm>
                <a:off x="2210" y="1622"/>
                <a:ext cx="532"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rPr>
                  <a:t>Bloqueos</a:t>
                </a:r>
                <a:endParaRPr lang="en-GB" sz="2400">
                  <a:latin typeface="Times" charset="0"/>
                </a:endParaRPr>
              </a:p>
            </p:txBody>
          </p:sp>
          <p:sp>
            <p:nvSpPr>
              <p:cNvPr id="27673" name="Rectangle 20"/>
              <p:cNvSpPr>
                <a:spLocks noChangeArrowheads="1"/>
              </p:cNvSpPr>
              <p:nvPr/>
            </p:nvSpPr>
            <p:spPr bwMode="auto">
              <a:xfrm>
                <a:off x="3066" y="1622"/>
                <a:ext cx="725"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rPr>
                  <a:t>Operaciones</a:t>
                </a:r>
                <a:endParaRPr lang="en-GB" sz="2400">
                  <a:latin typeface="Times" charset="0"/>
                </a:endParaRPr>
              </a:p>
            </p:txBody>
          </p:sp>
          <p:sp>
            <p:nvSpPr>
              <p:cNvPr id="27674" name="Rectangle 21"/>
              <p:cNvSpPr>
                <a:spLocks noChangeArrowheads="1"/>
              </p:cNvSpPr>
              <p:nvPr/>
            </p:nvSpPr>
            <p:spPr bwMode="auto">
              <a:xfrm>
                <a:off x="4369" y="1622"/>
                <a:ext cx="532"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rPr>
                  <a:t>Bloqueos</a:t>
                </a:r>
                <a:endParaRPr lang="en-GB" sz="2400">
                  <a:latin typeface="Times" charset="0"/>
                </a:endParaRPr>
              </a:p>
            </p:txBody>
          </p:sp>
          <p:sp>
            <p:nvSpPr>
              <p:cNvPr id="27675" name="Line 22"/>
              <p:cNvSpPr>
                <a:spLocks noChangeShapeType="1"/>
              </p:cNvSpPr>
              <p:nvPr/>
            </p:nvSpPr>
            <p:spPr bwMode="auto">
              <a:xfrm>
                <a:off x="782" y="1579"/>
                <a:ext cx="1350" cy="1"/>
              </a:xfrm>
              <a:prstGeom prst="line">
                <a:avLst/>
              </a:prstGeom>
              <a:noFill/>
              <a:ln w="28575">
                <a:solidFill>
                  <a:srgbClr val="000000"/>
                </a:solidFill>
                <a:round/>
                <a:headEnd/>
                <a:tailEnd/>
              </a:ln>
            </p:spPr>
            <p:txBody>
              <a:bodyPr/>
              <a:lstStyle/>
              <a:p>
                <a:endParaRPr lang="es-ES"/>
              </a:p>
            </p:txBody>
          </p:sp>
          <p:sp>
            <p:nvSpPr>
              <p:cNvPr id="27676" name="Line 23"/>
              <p:cNvSpPr>
                <a:spLocks noChangeShapeType="1"/>
              </p:cNvSpPr>
              <p:nvPr/>
            </p:nvSpPr>
            <p:spPr bwMode="auto">
              <a:xfrm>
                <a:off x="2144" y="1579"/>
                <a:ext cx="1" cy="1"/>
              </a:xfrm>
              <a:prstGeom prst="line">
                <a:avLst/>
              </a:prstGeom>
              <a:noFill/>
              <a:ln w="28575">
                <a:solidFill>
                  <a:srgbClr val="000000"/>
                </a:solidFill>
                <a:round/>
                <a:headEnd/>
                <a:tailEnd/>
              </a:ln>
            </p:spPr>
            <p:txBody>
              <a:bodyPr/>
              <a:lstStyle/>
              <a:p>
                <a:endParaRPr lang="es-ES"/>
              </a:p>
            </p:txBody>
          </p:sp>
          <p:sp>
            <p:nvSpPr>
              <p:cNvPr id="27677" name="Line 24"/>
              <p:cNvSpPr>
                <a:spLocks noChangeShapeType="1"/>
              </p:cNvSpPr>
              <p:nvPr/>
            </p:nvSpPr>
            <p:spPr bwMode="auto">
              <a:xfrm>
                <a:off x="2156" y="1579"/>
                <a:ext cx="784" cy="1"/>
              </a:xfrm>
              <a:prstGeom prst="line">
                <a:avLst/>
              </a:prstGeom>
              <a:noFill/>
              <a:ln w="28575">
                <a:solidFill>
                  <a:srgbClr val="000000"/>
                </a:solidFill>
                <a:round/>
                <a:headEnd/>
                <a:tailEnd/>
              </a:ln>
            </p:spPr>
            <p:txBody>
              <a:bodyPr/>
              <a:lstStyle/>
              <a:p>
                <a:endParaRPr lang="es-ES"/>
              </a:p>
            </p:txBody>
          </p:sp>
          <p:sp>
            <p:nvSpPr>
              <p:cNvPr id="27678" name="Line 25"/>
              <p:cNvSpPr>
                <a:spLocks noChangeShapeType="1"/>
              </p:cNvSpPr>
              <p:nvPr/>
            </p:nvSpPr>
            <p:spPr bwMode="auto">
              <a:xfrm>
                <a:off x="2952" y="1579"/>
                <a:ext cx="1" cy="1"/>
              </a:xfrm>
              <a:prstGeom prst="line">
                <a:avLst/>
              </a:prstGeom>
              <a:noFill/>
              <a:ln w="28575">
                <a:solidFill>
                  <a:srgbClr val="000000"/>
                </a:solidFill>
                <a:round/>
                <a:headEnd/>
                <a:tailEnd/>
              </a:ln>
            </p:spPr>
            <p:txBody>
              <a:bodyPr/>
              <a:lstStyle/>
              <a:p>
                <a:endParaRPr lang="es-ES"/>
              </a:p>
            </p:txBody>
          </p:sp>
          <p:sp>
            <p:nvSpPr>
              <p:cNvPr id="27679" name="Line 26"/>
              <p:cNvSpPr>
                <a:spLocks noChangeShapeType="1"/>
              </p:cNvSpPr>
              <p:nvPr/>
            </p:nvSpPr>
            <p:spPr bwMode="auto">
              <a:xfrm>
                <a:off x="2964" y="1579"/>
                <a:ext cx="1351" cy="1"/>
              </a:xfrm>
              <a:prstGeom prst="line">
                <a:avLst/>
              </a:prstGeom>
              <a:noFill/>
              <a:ln w="28575">
                <a:solidFill>
                  <a:srgbClr val="000000"/>
                </a:solidFill>
                <a:round/>
                <a:headEnd/>
                <a:tailEnd/>
              </a:ln>
            </p:spPr>
            <p:txBody>
              <a:bodyPr/>
              <a:lstStyle/>
              <a:p>
                <a:endParaRPr lang="es-ES"/>
              </a:p>
            </p:txBody>
          </p:sp>
          <p:sp>
            <p:nvSpPr>
              <p:cNvPr id="27680" name="Line 27"/>
              <p:cNvSpPr>
                <a:spLocks noChangeShapeType="1"/>
              </p:cNvSpPr>
              <p:nvPr/>
            </p:nvSpPr>
            <p:spPr bwMode="auto">
              <a:xfrm>
                <a:off x="4327" y="1579"/>
                <a:ext cx="1" cy="1"/>
              </a:xfrm>
              <a:prstGeom prst="line">
                <a:avLst/>
              </a:prstGeom>
              <a:noFill/>
              <a:ln w="28575">
                <a:solidFill>
                  <a:srgbClr val="000000"/>
                </a:solidFill>
                <a:round/>
                <a:headEnd/>
                <a:tailEnd/>
              </a:ln>
            </p:spPr>
            <p:txBody>
              <a:bodyPr/>
              <a:lstStyle/>
              <a:p>
                <a:endParaRPr lang="es-ES"/>
              </a:p>
            </p:txBody>
          </p:sp>
          <p:sp>
            <p:nvSpPr>
              <p:cNvPr id="27681" name="Line 28"/>
              <p:cNvSpPr>
                <a:spLocks noChangeShapeType="1"/>
              </p:cNvSpPr>
              <p:nvPr/>
            </p:nvSpPr>
            <p:spPr bwMode="auto">
              <a:xfrm>
                <a:off x="4339" y="1579"/>
                <a:ext cx="784" cy="1"/>
              </a:xfrm>
              <a:prstGeom prst="line">
                <a:avLst/>
              </a:prstGeom>
              <a:noFill/>
              <a:ln w="28575">
                <a:solidFill>
                  <a:srgbClr val="000000"/>
                </a:solidFill>
                <a:round/>
                <a:headEnd/>
                <a:tailEnd/>
              </a:ln>
            </p:spPr>
            <p:txBody>
              <a:bodyPr/>
              <a:lstStyle/>
              <a:p>
                <a:endParaRPr lang="es-ES"/>
              </a:p>
            </p:txBody>
          </p:sp>
          <p:sp>
            <p:nvSpPr>
              <p:cNvPr id="27682" name="Rectangle 29"/>
              <p:cNvSpPr>
                <a:spLocks noChangeArrowheads="1"/>
              </p:cNvSpPr>
              <p:nvPr/>
            </p:nvSpPr>
            <p:spPr bwMode="auto">
              <a:xfrm>
                <a:off x="2144" y="1592"/>
                <a:ext cx="12" cy="168"/>
              </a:xfrm>
              <a:prstGeom prst="rect">
                <a:avLst/>
              </a:prstGeom>
              <a:solidFill>
                <a:srgbClr val="FFFFFF"/>
              </a:solidFill>
              <a:ln w="9525">
                <a:noFill/>
                <a:miter lim="800000"/>
                <a:headEnd/>
                <a:tailEnd/>
              </a:ln>
            </p:spPr>
            <p:txBody>
              <a:bodyPr/>
              <a:lstStyle/>
              <a:p>
                <a:endParaRPr lang="es-ES"/>
              </a:p>
            </p:txBody>
          </p:sp>
          <p:sp>
            <p:nvSpPr>
              <p:cNvPr id="27683" name="Line 30"/>
              <p:cNvSpPr>
                <a:spLocks noChangeShapeType="1"/>
              </p:cNvSpPr>
              <p:nvPr/>
            </p:nvSpPr>
            <p:spPr bwMode="auto">
              <a:xfrm>
                <a:off x="2952" y="1592"/>
                <a:ext cx="1" cy="156"/>
              </a:xfrm>
              <a:prstGeom prst="line">
                <a:avLst/>
              </a:prstGeom>
              <a:noFill/>
              <a:ln w="28575">
                <a:solidFill>
                  <a:srgbClr val="000000"/>
                </a:solidFill>
                <a:round/>
                <a:headEnd/>
                <a:tailEnd/>
              </a:ln>
            </p:spPr>
            <p:txBody>
              <a:bodyPr/>
              <a:lstStyle/>
              <a:p>
                <a:endParaRPr lang="es-ES"/>
              </a:p>
            </p:txBody>
          </p:sp>
          <p:sp>
            <p:nvSpPr>
              <p:cNvPr id="27684" name="Rectangle 31"/>
              <p:cNvSpPr>
                <a:spLocks noChangeArrowheads="1"/>
              </p:cNvSpPr>
              <p:nvPr/>
            </p:nvSpPr>
            <p:spPr bwMode="auto">
              <a:xfrm>
                <a:off x="4327" y="1592"/>
                <a:ext cx="12" cy="168"/>
              </a:xfrm>
              <a:prstGeom prst="rect">
                <a:avLst/>
              </a:prstGeom>
              <a:solidFill>
                <a:srgbClr val="FFFFFF"/>
              </a:solidFill>
              <a:ln w="9525">
                <a:noFill/>
                <a:miter lim="800000"/>
                <a:headEnd/>
                <a:tailEnd/>
              </a:ln>
            </p:spPr>
            <p:txBody>
              <a:bodyPr/>
              <a:lstStyle/>
              <a:p>
                <a:endParaRPr lang="es-ES"/>
              </a:p>
            </p:txBody>
          </p:sp>
          <p:sp>
            <p:nvSpPr>
              <p:cNvPr id="27685" name="Rectangle 32"/>
              <p:cNvSpPr>
                <a:spLocks noChangeArrowheads="1"/>
              </p:cNvSpPr>
              <p:nvPr/>
            </p:nvSpPr>
            <p:spPr bwMode="auto">
              <a:xfrm>
                <a:off x="848" y="1850"/>
                <a:ext cx="952" cy="154"/>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abreTransacción</a:t>
                </a:r>
                <a:endParaRPr lang="en-GB" sz="2400">
                  <a:latin typeface="Times" charset="0"/>
                </a:endParaRPr>
              </a:p>
            </p:txBody>
          </p:sp>
          <p:sp>
            <p:nvSpPr>
              <p:cNvPr id="27686" name="Line 33"/>
              <p:cNvSpPr>
                <a:spLocks noChangeShapeType="1"/>
              </p:cNvSpPr>
              <p:nvPr/>
            </p:nvSpPr>
            <p:spPr bwMode="auto">
              <a:xfrm>
                <a:off x="782" y="1793"/>
                <a:ext cx="1350" cy="1"/>
              </a:xfrm>
              <a:prstGeom prst="line">
                <a:avLst/>
              </a:prstGeom>
              <a:noFill/>
              <a:ln w="28575">
                <a:solidFill>
                  <a:srgbClr val="000000"/>
                </a:solidFill>
                <a:round/>
                <a:headEnd/>
                <a:tailEnd/>
              </a:ln>
            </p:spPr>
            <p:txBody>
              <a:bodyPr/>
              <a:lstStyle/>
              <a:p>
                <a:endParaRPr lang="es-ES"/>
              </a:p>
            </p:txBody>
          </p:sp>
          <p:sp>
            <p:nvSpPr>
              <p:cNvPr id="27687" name="Line 34"/>
              <p:cNvSpPr>
                <a:spLocks noChangeShapeType="1"/>
              </p:cNvSpPr>
              <p:nvPr/>
            </p:nvSpPr>
            <p:spPr bwMode="auto">
              <a:xfrm>
                <a:off x="2144" y="1793"/>
                <a:ext cx="1" cy="1"/>
              </a:xfrm>
              <a:prstGeom prst="line">
                <a:avLst/>
              </a:prstGeom>
              <a:noFill/>
              <a:ln w="28575">
                <a:solidFill>
                  <a:srgbClr val="000000"/>
                </a:solidFill>
                <a:round/>
                <a:headEnd/>
                <a:tailEnd/>
              </a:ln>
            </p:spPr>
            <p:txBody>
              <a:bodyPr/>
              <a:lstStyle/>
              <a:p>
                <a:endParaRPr lang="es-ES"/>
              </a:p>
            </p:txBody>
          </p:sp>
          <p:sp>
            <p:nvSpPr>
              <p:cNvPr id="27688" name="Line 35"/>
              <p:cNvSpPr>
                <a:spLocks noChangeShapeType="1"/>
              </p:cNvSpPr>
              <p:nvPr/>
            </p:nvSpPr>
            <p:spPr bwMode="auto">
              <a:xfrm>
                <a:off x="2156" y="1793"/>
                <a:ext cx="784" cy="1"/>
              </a:xfrm>
              <a:prstGeom prst="line">
                <a:avLst/>
              </a:prstGeom>
              <a:noFill/>
              <a:ln w="28575">
                <a:solidFill>
                  <a:srgbClr val="000000"/>
                </a:solidFill>
                <a:round/>
                <a:headEnd/>
                <a:tailEnd/>
              </a:ln>
            </p:spPr>
            <p:txBody>
              <a:bodyPr/>
              <a:lstStyle/>
              <a:p>
                <a:endParaRPr lang="es-ES"/>
              </a:p>
            </p:txBody>
          </p:sp>
          <p:sp>
            <p:nvSpPr>
              <p:cNvPr id="27689" name="Line 36"/>
              <p:cNvSpPr>
                <a:spLocks noChangeShapeType="1"/>
              </p:cNvSpPr>
              <p:nvPr/>
            </p:nvSpPr>
            <p:spPr bwMode="auto">
              <a:xfrm>
                <a:off x="2952" y="1793"/>
                <a:ext cx="1" cy="1"/>
              </a:xfrm>
              <a:prstGeom prst="line">
                <a:avLst/>
              </a:prstGeom>
              <a:noFill/>
              <a:ln w="28575">
                <a:solidFill>
                  <a:srgbClr val="000000"/>
                </a:solidFill>
                <a:round/>
                <a:headEnd/>
                <a:tailEnd/>
              </a:ln>
            </p:spPr>
            <p:txBody>
              <a:bodyPr/>
              <a:lstStyle/>
              <a:p>
                <a:endParaRPr lang="es-ES"/>
              </a:p>
            </p:txBody>
          </p:sp>
          <p:sp>
            <p:nvSpPr>
              <p:cNvPr id="27690" name="Line 37"/>
              <p:cNvSpPr>
                <a:spLocks noChangeShapeType="1"/>
              </p:cNvSpPr>
              <p:nvPr/>
            </p:nvSpPr>
            <p:spPr bwMode="auto">
              <a:xfrm>
                <a:off x="2964" y="1793"/>
                <a:ext cx="1351" cy="1"/>
              </a:xfrm>
              <a:prstGeom prst="line">
                <a:avLst/>
              </a:prstGeom>
              <a:noFill/>
              <a:ln w="28575">
                <a:solidFill>
                  <a:srgbClr val="000000"/>
                </a:solidFill>
                <a:round/>
                <a:headEnd/>
                <a:tailEnd/>
              </a:ln>
            </p:spPr>
            <p:txBody>
              <a:bodyPr/>
              <a:lstStyle/>
              <a:p>
                <a:endParaRPr lang="es-ES"/>
              </a:p>
            </p:txBody>
          </p:sp>
          <p:sp>
            <p:nvSpPr>
              <p:cNvPr id="27691" name="Line 38"/>
              <p:cNvSpPr>
                <a:spLocks noChangeShapeType="1"/>
              </p:cNvSpPr>
              <p:nvPr/>
            </p:nvSpPr>
            <p:spPr bwMode="auto">
              <a:xfrm>
                <a:off x="4327" y="1793"/>
                <a:ext cx="1" cy="1"/>
              </a:xfrm>
              <a:prstGeom prst="line">
                <a:avLst/>
              </a:prstGeom>
              <a:noFill/>
              <a:ln w="28575">
                <a:solidFill>
                  <a:srgbClr val="000000"/>
                </a:solidFill>
                <a:round/>
                <a:headEnd/>
                <a:tailEnd/>
              </a:ln>
            </p:spPr>
            <p:txBody>
              <a:bodyPr/>
              <a:lstStyle/>
              <a:p>
                <a:endParaRPr lang="es-ES"/>
              </a:p>
            </p:txBody>
          </p:sp>
          <p:sp>
            <p:nvSpPr>
              <p:cNvPr id="27692" name="Line 39"/>
              <p:cNvSpPr>
                <a:spLocks noChangeShapeType="1"/>
              </p:cNvSpPr>
              <p:nvPr/>
            </p:nvSpPr>
            <p:spPr bwMode="auto">
              <a:xfrm>
                <a:off x="4339" y="1793"/>
                <a:ext cx="784" cy="1"/>
              </a:xfrm>
              <a:prstGeom prst="line">
                <a:avLst/>
              </a:prstGeom>
              <a:noFill/>
              <a:ln w="28575">
                <a:solidFill>
                  <a:srgbClr val="000000"/>
                </a:solidFill>
                <a:round/>
                <a:headEnd/>
                <a:tailEnd/>
              </a:ln>
            </p:spPr>
            <p:txBody>
              <a:bodyPr/>
              <a:lstStyle/>
              <a:p>
                <a:endParaRPr lang="es-ES"/>
              </a:p>
            </p:txBody>
          </p:sp>
          <p:sp>
            <p:nvSpPr>
              <p:cNvPr id="27693" name="Rectangle 40"/>
              <p:cNvSpPr>
                <a:spLocks noChangeArrowheads="1"/>
              </p:cNvSpPr>
              <p:nvPr/>
            </p:nvSpPr>
            <p:spPr bwMode="auto">
              <a:xfrm>
                <a:off x="2144" y="1772"/>
                <a:ext cx="12" cy="205"/>
              </a:xfrm>
              <a:prstGeom prst="rect">
                <a:avLst/>
              </a:prstGeom>
              <a:solidFill>
                <a:srgbClr val="FFFFFF"/>
              </a:solidFill>
              <a:ln w="9525">
                <a:noFill/>
                <a:miter lim="800000"/>
                <a:headEnd/>
                <a:tailEnd/>
              </a:ln>
            </p:spPr>
            <p:txBody>
              <a:bodyPr/>
              <a:lstStyle/>
              <a:p>
                <a:endParaRPr lang="es-ES"/>
              </a:p>
            </p:txBody>
          </p:sp>
          <p:sp>
            <p:nvSpPr>
              <p:cNvPr id="27694" name="Line 41"/>
              <p:cNvSpPr>
                <a:spLocks noChangeShapeType="1"/>
              </p:cNvSpPr>
              <p:nvPr/>
            </p:nvSpPr>
            <p:spPr bwMode="auto">
              <a:xfrm>
                <a:off x="2952" y="1772"/>
                <a:ext cx="1" cy="193"/>
              </a:xfrm>
              <a:prstGeom prst="line">
                <a:avLst/>
              </a:prstGeom>
              <a:noFill/>
              <a:ln w="28575">
                <a:solidFill>
                  <a:srgbClr val="000000"/>
                </a:solidFill>
                <a:round/>
                <a:headEnd/>
                <a:tailEnd/>
              </a:ln>
            </p:spPr>
            <p:txBody>
              <a:bodyPr/>
              <a:lstStyle/>
              <a:p>
                <a:endParaRPr lang="es-ES"/>
              </a:p>
            </p:txBody>
          </p:sp>
          <p:sp>
            <p:nvSpPr>
              <p:cNvPr id="27695" name="Rectangle 42"/>
              <p:cNvSpPr>
                <a:spLocks noChangeArrowheads="1"/>
              </p:cNvSpPr>
              <p:nvPr/>
            </p:nvSpPr>
            <p:spPr bwMode="auto">
              <a:xfrm>
                <a:off x="4327" y="1772"/>
                <a:ext cx="12" cy="205"/>
              </a:xfrm>
              <a:prstGeom prst="rect">
                <a:avLst/>
              </a:prstGeom>
              <a:solidFill>
                <a:srgbClr val="FFFFFF"/>
              </a:solidFill>
              <a:ln w="9525">
                <a:noFill/>
                <a:miter lim="800000"/>
                <a:headEnd/>
                <a:tailEnd/>
              </a:ln>
            </p:spPr>
            <p:txBody>
              <a:bodyPr/>
              <a:lstStyle/>
              <a:p>
                <a:endParaRPr lang="es-ES"/>
              </a:p>
            </p:txBody>
          </p:sp>
          <p:sp>
            <p:nvSpPr>
              <p:cNvPr id="27696" name="Rectangle 43"/>
              <p:cNvSpPr>
                <a:spLocks noChangeArrowheads="1"/>
              </p:cNvSpPr>
              <p:nvPr/>
            </p:nvSpPr>
            <p:spPr bwMode="auto">
              <a:xfrm>
                <a:off x="824" y="2019"/>
                <a:ext cx="1399" cy="154"/>
              </a:xfrm>
              <a:prstGeom prst="rect">
                <a:avLst/>
              </a:prstGeom>
              <a:noFill/>
              <a:ln w="9525">
                <a:noFill/>
                <a:miter lim="800000"/>
                <a:headEnd/>
                <a:tailEnd/>
              </a:ln>
            </p:spPr>
            <p:txBody>
              <a:bodyPr lIns="0" tIns="0" rIns="0" bIns="0">
                <a:spAutoFit/>
              </a:bodyPr>
              <a:lstStyle/>
              <a:p>
                <a:pPr eaLnBrk="0" hangingPunct="0"/>
                <a:r>
                  <a:rPr lang="en-GB" sz="1600" i="1">
                    <a:solidFill>
                      <a:srgbClr val="000000"/>
                    </a:solidFill>
                  </a:rPr>
                  <a:t>bal =  b.obténBalance( )</a:t>
                </a:r>
                <a:endParaRPr lang="en-GB" sz="2400">
                  <a:latin typeface="Times" charset="0"/>
                </a:endParaRPr>
              </a:p>
            </p:txBody>
          </p:sp>
          <p:sp>
            <p:nvSpPr>
              <p:cNvPr id="27697" name="Rectangle 44"/>
              <p:cNvSpPr>
                <a:spLocks noChangeArrowheads="1"/>
              </p:cNvSpPr>
              <p:nvPr/>
            </p:nvSpPr>
            <p:spPr bwMode="auto">
              <a:xfrm>
                <a:off x="2294" y="2019"/>
                <a:ext cx="607"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rPr>
                  <a:t>bloquea </a:t>
                </a:r>
                <a:r>
                  <a:rPr lang="en-GB" sz="1600" i="1">
                    <a:solidFill>
                      <a:srgbClr val="000000"/>
                    </a:solidFill>
                  </a:rPr>
                  <a:t>B</a:t>
                </a:r>
                <a:r>
                  <a:rPr lang="en-GB" sz="1600">
                    <a:solidFill>
                      <a:srgbClr val="000000"/>
                    </a:solidFill>
                    <a:latin typeface="Times" charset="0"/>
                  </a:rPr>
                  <a:t> </a:t>
                </a:r>
                <a:endParaRPr lang="en-GB" sz="2400">
                  <a:latin typeface="Times" charset="0"/>
                </a:endParaRPr>
              </a:p>
            </p:txBody>
          </p:sp>
          <p:sp>
            <p:nvSpPr>
              <p:cNvPr id="27698" name="Rectangle 45"/>
              <p:cNvSpPr>
                <a:spLocks noChangeArrowheads="1"/>
              </p:cNvSpPr>
              <p:nvPr/>
            </p:nvSpPr>
            <p:spPr bwMode="auto">
              <a:xfrm>
                <a:off x="2144" y="1977"/>
                <a:ext cx="12" cy="205"/>
              </a:xfrm>
              <a:prstGeom prst="rect">
                <a:avLst/>
              </a:prstGeom>
              <a:solidFill>
                <a:srgbClr val="FFFFFF"/>
              </a:solidFill>
              <a:ln w="9525">
                <a:noFill/>
                <a:miter lim="800000"/>
                <a:headEnd/>
                <a:tailEnd/>
              </a:ln>
            </p:spPr>
            <p:txBody>
              <a:bodyPr/>
              <a:lstStyle/>
              <a:p>
                <a:endParaRPr lang="es-ES"/>
              </a:p>
            </p:txBody>
          </p:sp>
          <p:sp>
            <p:nvSpPr>
              <p:cNvPr id="27699" name="Line 46"/>
              <p:cNvSpPr>
                <a:spLocks noChangeShapeType="1"/>
              </p:cNvSpPr>
              <p:nvPr/>
            </p:nvSpPr>
            <p:spPr bwMode="auto">
              <a:xfrm>
                <a:off x="2952" y="1977"/>
                <a:ext cx="1" cy="193"/>
              </a:xfrm>
              <a:prstGeom prst="line">
                <a:avLst/>
              </a:prstGeom>
              <a:noFill/>
              <a:ln w="28575">
                <a:solidFill>
                  <a:srgbClr val="000000"/>
                </a:solidFill>
                <a:round/>
                <a:headEnd/>
                <a:tailEnd/>
              </a:ln>
            </p:spPr>
            <p:txBody>
              <a:bodyPr/>
              <a:lstStyle/>
              <a:p>
                <a:endParaRPr lang="es-ES"/>
              </a:p>
            </p:txBody>
          </p:sp>
          <p:sp>
            <p:nvSpPr>
              <p:cNvPr id="27700" name="Rectangle 47"/>
              <p:cNvSpPr>
                <a:spLocks noChangeArrowheads="1"/>
              </p:cNvSpPr>
              <p:nvPr/>
            </p:nvSpPr>
            <p:spPr bwMode="auto">
              <a:xfrm>
                <a:off x="4327" y="1977"/>
                <a:ext cx="12" cy="205"/>
              </a:xfrm>
              <a:prstGeom prst="rect">
                <a:avLst/>
              </a:prstGeom>
              <a:solidFill>
                <a:srgbClr val="FFFFFF"/>
              </a:solidFill>
              <a:ln w="9525">
                <a:noFill/>
                <a:miter lim="800000"/>
                <a:headEnd/>
                <a:tailEnd/>
              </a:ln>
            </p:spPr>
            <p:txBody>
              <a:bodyPr/>
              <a:lstStyle/>
              <a:p>
                <a:endParaRPr lang="es-ES"/>
              </a:p>
            </p:txBody>
          </p:sp>
          <p:sp>
            <p:nvSpPr>
              <p:cNvPr id="27701" name="Rectangle 48"/>
              <p:cNvSpPr>
                <a:spLocks noChangeArrowheads="1"/>
              </p:cNvSpPr>
              <p:nvPr/>
            </p:nvSpPr>
            <p:spPr bwMode="auto">
              <a:xfrm>
                <a:off x="848" y="2260"/>
                <a:ext cx="1265" cy="154"/>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b.ponBalance(bal*1.1)</a:t>
                </a:r>
                <a:endParaRPr lang="en-GB" sz="2400"/>
              </a:p>
            </p:txBody>
          </p:sp>
          <p:sp>
            <p:nvSpPr>
              <p:cNvPr id="27702" name="Rectangle 49"/>
              <p:cNvSpPr>
                <a:spLocks noChangeArrowheads="1"/>
              </p:cNvSpPr>
              <p:nvPr/>
            </p:nvSpPr>
            <p:spPr bwMode="auto">
              <a:xfrm>
                <a:off x="3018" y="2216"/>
                <a:ext cx="952" cy="154"/>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abreTransacción</a:t>
                </a:r>
                <a:endParaRPr lang="en-GB" sz="2400">
                  <a:latin typeface="Times" charset="0"/>
                </a:endParaRPr>
              </a:p>
            </p:txBody>
          </p:sp>
          <p:sp>
            <p:nvSpPr>
              <p:cNvPr id="27703" name="Rectangle 50"/>
              <p:cNvSpPr>
                <a:spLocks noChangeArrowheads="1"/>
              </p:cNvSpPr>
              <p:nvPr/>
            </p:nvSpPr>
            <p:spPr bwMode="auto">
              <a:xfrm>
                <a:off x="2144" y="2182"/>
                <a:ext cx="12" cy="205"/>
              </a:xfrm>
              <a:prstGeom prst="rect">
                <a:avLst/>
              </a:prstGeom>
              <a:solidFill>
                <a:srgbClr val="FFFFFF"/>
              </a:solidFill>
              <a:ln w="9525">
                <a:noFill/>
                <a:miter lim="800000"/>
                <a:headEnd/>
                <a:tailEnd/>
              </a:ln>
            </p:spPr>
            <p:txBody>
              <a:bodyPr/>
              <a:lstStyle/>
              <a:p>
                <a:endParaRPr lang="es-ES"/>
              </a:p>
            </p:txBody>
          </p:sp>
          <p:sp>
            <p:nvSpPr>
              <p:cNvPr id="27704" name="Line 51"/>
              <p:cNvSpPr>
                <a:spLocks noChangeShapeType="1"/>
              </p:cNvSpPr>
              <p:nvPr/>
            </p:nvSpPr>
            <p:spPr bwMode="auto">
              <a:xfrm>
                <a:off x="2952" y="2182"/>
                <a:ext cx="1" cy="193"/>
              </a:xfrm>
              <a:prstGeom prst="line">
                <a:avLst/>
              </a:prstGeom>
              <a:noFill/>
              <a:ln w="28575">
                <a:solidFill>
                  <a:srgbClr val="000000"/>
                </a:solidFill>
                <a:round/>
                <a:headEnd/>
                <a:tailEnd/>
              </a:ln>
            </p:spPr>
            <p:txBody>
              <a:bodyPr/>
              <a:lstStyle/>
              <a:p>
                <a:endParaRPr lang="es-ES"/>
              </a:p>
            </p:txBody>
          </p:sp>
          <p:sp>
            <p:nvSpPr>
              <p:cNvPr id="27705" name="Rectangle 52"/>
              <p:cNvSpPr>
                <a:spLocks noChangeArrowheads="1"/>
              </p:cNvSpPr>
              <p:nvPr/>
            </p:nvSpPr>
            <p:spPr bwMode="auto">
              <a:xfrm>
                <a:off x="4327" y="2182"/>
                <a:ext cx="12" cy="205"/>
              </a:xfrm>
              <a:prstGeom prst="rect">
                <a:avLst/>
              </a:prstGeom>
              <a:solidFill>
                <a:srgbClr val="FFFFFF"/>
              </a:solidFill>
              <a:ln w="9525">
                <a:noFill/>
                <a:miter lim="800000"/>
                <a:headEnd/>
                <a:tailEnd/>
              </a:ln>
            </p:spPr>
            <p:txBody>
              <a:bodyPr/>
              <a:lstStyle/>
              <a:p>
                <a:endParaRPr lang="es-ES"/>
              </a:p>
            </p:txBody>
          </p:sp>
          <p:sp>
            <p:nvSpPr>
              <p:cNvPr id="27706" name="Rectangle 53"/>
              <p:cNvSpPr>
                <a:spLocks noChangeArrowheads="1"/>
              </p:cNvSpPr>
              <p:nvPr/>
            </p:nvSpPr>
            <p:spPr bwMode="auto">
              <a:xfrm>
                <a:off x="860" y="2462"/>
                <a:ext cx="945" cy="154"/>
              </a:xfrm>
              <a:prstGeom prst="rect">
                <a:avLst/>
              </a:prstGeom>
              <a:noFill/>
              <a:ln w="9525">
                <a:noFill/>
                <a:miter lim="800000"/>
                <a:headEnd/>
                <a:tailEnd/>
              </a:ln>
            </p:spPr>
            <p:txBody>
              <a:bodyPr lIns="0" tIns="0" rIns="0" bIns="0">
                <a:spAutoFit/>
              </a:bodyPr>
              <a:lstStyle/>
              <a:p>
                <a:pPr eaLnBrk="0" hangingPunct="0"/>
                <a:r>
                  <a:rPr lang="en-GB" sz="1600" i="1">
                    <a:solidFill>
                      <a:srgbClr val="000000"/>
                    </a:solidFill>
                  </a:rPr>
                  <a:t>a.extrae(bal/10)</a:t>
                </a:r>
                <a:endParaRPr lang="en-GB" sz="2400">
                  <a:latin typeface="Times" charset="0"/>
                </a:endParaRPr>
              </a:p>
            </p:txBody>
          </p:sp>
          <p:sp>
            <p:nvSpPr>
              <p:cNvPr id="27707" name="Rectangle 54"/>
              <p:cNvSpPr>
                <a:spLocks noChangeArrowheads="1"/>
              </p:cNvSpPr>
              <p:nvPr/>
            </p:nvSpPr>
            <p:spPr bwMode="auto">
              <a:xfrm>
                <a:off x="2994" y="2421"/>
                <a:ext cx="1411" cy="154"/>
              </a:xfrm>
              <a:prstGeom prst="rect">
                <a:avLst/>
              </a:prstGeom>
              <a:noFill/>
              <a:ln w="9525">
                <a:noFill/>
                <a:miter lim="800000"/>
                <a:headEnd/>
                <a:tailEnd/>
              </a:ln>
            </p:spPr>
            <p:txBody>
              <a:bodyPr lIns="0" tIns="0" rIns="0" bIns="0">
                <a:spAutoFit/>
              </a:bodyPr>
              <a:lstStyle/>
              <a:p>
                <a:pPr eaLnBrk="0" hangingPunct="0"/>
                <a:r>
                  <a:rPr lang="en-GB" sz="1600" i="1" dirty="0">
                    <a:solidFill>
                      <a:srgbClr val="000000"/>
                    </a:solidFill>
                  </a:rPr>
                  <a:t>bal =  </a:t>
                </a:r>
                <a:r>
                  <a:rPr lang="en-GB" sz="1600" i="1" dirty="0" err="1">
                    <a:solidFill>
                      <a:srgbClr val="000000"/>
                    </a:solidFill>
                  </a:rPr>
                  <a:t>b.obténBalance</a:t>
                </a:r>
                <a:r>
                  <a:rPr lang="en-GB" sz="1600" i="1" dirty="0">
                    <a:solidFill>
                      <a:srgbClr val="000000"/>
                    </a:solidFill>
                  </a:rPr>
                  <a:t>( </a:t>
                </a:r>
                <a:r>
                  <a:rPr lang="en-GB" sz="1600" i="1" dirty="0" smtClean="0">
                    <a:solidFill>
                      <a:srgbClr val="000000"/>
                    </a:solidFill>
                  </a:rPr>
                  <a:t>)</a:t>
                </a:r>
                <a:endParaRPr lang="en-GB" sz="2400" dirty="0">
                  <a:latin typeface="Times" charset="0"/>
                </a:endParaRPr>
              </a:p>
            </p:txBody>
          </p:sp>
          <p:sp>
            <p:nvSpPr>
              <p:cNvPr id="27708" name="Rectangle 55"/>
              <p:cNvSpPr>
                <a:spLocks noChangeArrowheads="1"/>
              </p:cNvSpPr>
              <p:nvPr/>
            </p:nvSpPr>
            <p:spPr bwMode="auto">
              <a:xfrm>
                <a:off x="4465" y="2421"/>
                <a:ext cx="1094" cy="308"/>
              </a:xfrm>
              <a:prstGeom prst="rect">
                <a:avLst/>
              </a:prstGeom>
              <a:noFill/>
              <a:ln w="9525">
                <a:noFill/>
                <a:miter lim="800000"/>
                <a:headEnd/>
                <a:tailEnd/>
              </a:ln>
            </p:spPr>
            <p:txBody>
              <a:bodyPr lIns="0" tIns="0" rIns="0" bIns="0">
                <a:spAutoFit/>
              </a:bodyPr>
              <a:lstStyle/>
              <a:p>
                <a:pPr eaLnBrk="0" hangingPunct="0"/>
                <a:r>
                  <a:rPr lang="en-GB" sz="1600">
                    <a:solidFill>
                      <a:srgbClr val="000000"/>
                    </a:solidFill>
                  </a:rPr>
                  <a:t>espera por el bloqueo en </a:t>
                </a:r>
                <a:r>
                  <a:rPr lang="en-GB" sz="1600" i="1">
                    <a:solidFill>
                      <a:srgbClr val="000000"/>
                    </a:solidFill>
                  </a:rPr>
                  <a:t>B</a:t>
                </a:r>
                <a:r>
                  <a:rPr lang="en-GB" sz="1600">
                    <a:solidFill>
                      <a:srgbClr val="000000"/>
                    </a:solidFill>
                  </a:rPr>
                  <a:t> de </a:t>
                </a:r>
                <a:r>
                  <a:rPr lang="en-GB" sz="1600" i="1">
                    <a:solidFill>
                      <a:srgbClr val="000000"/>
                    </a:solidFill>
                  </a:rPr>
                  <a:t>T</a:t>
                </a:r>
                <a:r>
                  <a:rPr lang="en-GB" sz="1600">
                    <a:solidFill>
                      <a:srgbClr val="000000"/>
                    </a:solidFill>
                  </a:rPr>
                  <a:t> </a:t>
                </a:r>
                <a:endParaRPr lang="en-GB" sz="2400"/>
              </a:p>
            </p:txBody>
          </p:sp>
          <p:sp>
            <p:nvSpPr>
              <p:cNvPr id="27709" name="Rectangle 56"/>
              <p:cNvSpPr>
                <a:spLocks noChangeArrowheads="1"/>
              </p:cNvSpPr>
              <p:nvPr/>
            </p:nvSpPr>
            <p:spPr bwMode="auto">
              <a:xfrm>
                <a:off x="2144" y="2387"/>
                <a:ext cx="12" cy="338"/>
              </a:xfrm>
              <a:prstGeom prst="rect">
                <a:avLst/>
              </a:prstGeom>
              <a:solidFill>
                <a:srgbClr val="FFFFFF"/>
              </a:solidFill>
              <a:ln w="9525">
                <a:noFill/>
                <a:miter lim="800000"/>
                <a:headEnd/>
                <a:tailEnd/>
              </a:ln>
            </p:spPr>
            <p:txBody>
              <a:bodyPr/>
              <a:lstStyle/>
              <a:p>
                <a:endParaRPr lang="es-ES"/>
              </a:p>
            </p:txBody>
          </p:sp>
          <p:sp>
            <p:nvSpPr>
              <p:cNvPr id="27710" name="Line 57"/>
              <p:cNvSpPr>
                <a:spLocks noChangeShapeType="1"/>
              </p:cNvSpPr>
              <p:nvPr/>
            </p:nvSpPr>
            <p:spPr bwMode="auto">
              <a:xfrm>
                <a:off x="2952" y="2387"/>
                <a:ext cx="1" cy="326"/>
              </a:xfrm>
              <a:prstGeom prst="line">
                <a:avLst/>
              </a:prstGeom>
              <a:noFill/>
              <a:ln w="28575">
                <a:solidFill>
                  <a:srgbClr val="000000"/>
                </a:solidFill>
                <a:round/>
                <a:headEnd/>
                <a:tailEnd/>
              </a:ln>
            </p:spPr>
            <p:txBody>
              <a:bodyPr/>
              <a:lstStyle/>
              <a:p>
                <a:endParaRPr lang="es-ES"/>
              </a:p>
            </p:txBody>
          </p:sp>
          <p:sp>
            <p:nvSpPr>
              <p:cNvPr id="27711" name="Rectangle 58"/>
              <p:cNvSpPr>
                <a:spLocks noChangeArrowheads="1"/>
              </p:cNvSpPr>
              <p:nvPr/>
            </p:nvSpPr>
            <p:spPr bwMode="auto">
              <a:xfrm>
                <a:off x="4327" y="2387"/>
                <a:ext cx="12" cy="338"/>
              </a:xfrm>
              <a:prstGeom prst="rect">
                <a:avLst/>
              </a:prstGeom>
              <a:solidFill>
                <a:srgbClr val="FFFFFF"/>
              </a:solidFill>
              <a:ln w="9525">
                <a:noFill/>
                <a:miter lim="800000"/>
                <a:headEnd/>
                <a:tailEnd/>
              </a:ln>
            </p:spPr>
            <p:txBody>
              <a:bodyPr/>
              <a:lstStyle/>
              <a:p>
                <a:endParaRPr lang="es-ES"/>
              </a:p>
            </p:txBody>
          </p:sp>
          <p:sp>
            <p:nvSpPr>
              <p:cNvPr id="27712" name="Rectangle 59"/>
              <p:cNvSpPr>
                <a:spLocks noChangeArrowheads="1"/>
              </p:cNvSpPr>
              <p:nvPr/>
            </p:nvSpPr>
            <p:spPr bwMode="auto">
              <a:xfrm>
                <a:off x="872" y="2758"/>
                <a:ext cx="1016" cy="154"/>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rPr>
                  <a:t>cierraTransacción</a:t>
                </a:r>
                <a:endParaRPr lang="en-GB" sz="2400">
                  <a:latin typeface="Times" charset="0"/>
                </a:endParaRPr>
              </a:p>
            </p:txBody>
          </p:sp>
          <p:sp>
            <p:nvSpPr>
              <p:cNvPr id="27713" name="Rectangle 60"/>
              <p:cNvSpPr>
                <a:spLocks noChangeArrowheads="1"/>
              </p:cNvSpPr>
              <p:nvPr/>
            </p:nvSpPr>
            <p:spPr bwMode="auto">
              <a:xfrm>
                <a:off x="3066" y="2802"/>
                <a:ext cx="64" cy="154"/>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latin typeface="Times" charset="0"/>
                  </a:rPr>
                  <a:t>  </a:t>
                </a:r>
                <a:endParaRPr lang="en-GB" sz="2400">
                  <a:latin typeface="Times" charset="0"/>
                </a:endParaRPr>
              </a:p>
            </p:txBody>
          </p:sp>
          <p:sp>
            <p:nvSpPr>
              <p:cNvPr id="27714" name="Rectangle 61"/>
              <p:cNvSpPr>
                <a:spLocks noChangeArrowheads="1"/>
              </p:cNvSpPr>
              <p:nvPr/>
            </p:nvSpPr>
            <p:spPr bwMode="auto">
              <a:xfrm>
                <a:off x="3115" y="2802"/>
                <a:ext cx="32"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Times" charset="0"/>
                  </a:rPr>
                  <a:t> </a:t>
                </a:r>
                <a:endParaRPr lang="en-GB" sz="2400">
                  <a:latin typeface="Times" charset="0"/>
                </a:endParaRPr>
              </a:p>
            </p:txBody>
          </p:sp>
          <p:sp>
            <p:nvSpPr>
              <p:cNvPr id="27715" name="Rectangle 62"/>
              <p:cNvSpPr>
                <a:spLocks noChangeArrowheads="1"/>
              </p:cNvSpPr>
              <p:nvPr/>
            </p:nvSpPr>
            <p:spPr bwMode="auto">
              <a:xfrm>
                <a:off x="2144" y="2758"/>
                <a:ext cx="12" cy="205"/>
              </a:xfrm>
              <a:prstGeom prst="rect">
                <a:avLst/>
              </a:prstGeom>
              <a:solidFill>
                <a:srgbClr val="FFFFFF"/>
              </a:solidFill>
              <a:ln w="9525">
                <a:noFill/>
                <a:miter lim="800000"/>
                <a:headEnd/>
                <a:tailEnd/>
              </a:ln>
            </p:spPr>
            <p:txBody>
              <a:bodyPr/>
              <a:lstStyle/>
              <a:p>
                <a:endParaRPr lang="es-ES"/>
              </a:p>
            </p:txBody>
          </p:sp>
          <p:sp>
            <p:nvSpPr>
              <p:cNvPr id="27716" name="Line 63"/>
              <p:cNvSpPr>
                <a:spLocks noChangeShapeType="1"/>
              </p:cNvSpPr>
              <p:nvPr/>
            </p:nvSpPr>
            <p:spPr bwMode="auto">
              <a:xfrm>
                <a:off x="2952" y="2725"/>
                <a:ext cx="1" cy="193"/>
              </a:xfrm>
              <a:prstGeom prst="line">
                <a:avLst/>
              </a:prstGeom>
              <a:noFill/>
              <a:ln w="28575">
                <a:solidFill>
                  <a:srgbClr val="000000"/>
                </a:solidFill>
                <a:round/>
                <a:headEnd/>
                <a:tailEnd/>
              </a:ln>
            </p:spPr>
            <p:txBody>
              <a:bodyPr/>
              <a:lstStyle/>
              <a:p>
                <a:endParaRPr lang="es-ES"/>
              </a:p>
            </p:txBody>
          </p:sp>
          <p:sp>
            <p:nvSpPr>
              <p:cNvPr id="27717" name="Rectangle 64"/>
              <p:cNvSpPr>
                <a:spLocks noChangeArrowheads="1"/>
              </p:cNvSpPr>
              <p:nvPr/>
            </p:nvSpPr>
            <p:spPr bwMode="auto">
              <a:xfrm>
                <a:off x="4327" y="2725"/>
                <a:ext cx="12" cy="205"/>
              </a:xfrm>
              <a:prstGeom prst="rect">
                <a:avLst/>
              </a:prstGeom>
              <a:solidFill>
                <a:srgbClr val="FFFFFF"/>
              </a:solidFill>
              <a:ln w="9525">
                <a:noFill/>
                <a:miter lim="800000"/>
                <a:headEnd/>
                <a:tailEnd/>
              </a:ln>
            </p:spPr>
            <p:txBody>
              <a:bodyPr/>
              <a:lstStyle/>
              <a:p>
                <a:endParaRPr lang="es-ES"/>
              </a:p>
            </p:txBody>
          </p:sp>
          <p:sp>
            <p:nvSpPr>
              <p:cNvPr id="27718" name="Rectangle 65"/>
              <p:cNvSpPr>
                <a:spLocks noChangeArrowheads="1"/>
              </p:cNvSpPr>
              <p:nvPr/>
            </p:nvSpPr>
            <p:spPr bwMode="auto">
              <a:xfrm>
                <a:off x="2144" y="2930"/>
                <a:ext cx="12" cy="205"/>
              </a:xfrm>
              <a:prstGeom prst="rect">
                <a:avLst/>
              </a:prstGeom>
              <a:solidFill>
                <a:srgbClr val="FFFFFF"/>
              </a:solidFill>
              <a:ln w="9525">
                <a:noFill/>
                <a:miter lim="800000"/>
                <a:headEnd/>
                <a:tailEnd/>
              </a:ln>
            </p:spPr>
            <p:txBody>
              <a:bodyPr/>
              <a:lstStyle/>
              <a:p>
                <a:endParaRPr lang="es-ES"/>
              </a:p>
            </p:txBody>
          </p:sp>
          <p:sp>
            <p:nvSpPr>
              <p:cNvPr id="27719" name="Line 66"/>
              <p:cNvSpPr>
                <a:spLocks noChangeShapeType="1"/>
              </p:cNvSpPr>
              <p:nvPr/>
            </p:nvSpPr>
            <p:spPr bwMode="auto">
              <a:xfrm>
                <a:off x="2952" y="2930"/>
                <a:ext cx="1" cy="193"/>
              </a:xfrm>
              <a:prstGeom prst="line">
                <a:avLst/>
              </a:prstGeom>
              <a:noFill/>
              <a:ln w="28575">
                <a:solidFill>
                  <a:srgbClr val="000000"/>
                </a:solidFill>
                <a:round/>
                <a:headEnd/>
                <a:tailEnd/>
              </a:ln>
            </p:spPr>
            <p:txBody>
              <a:bodyPr/>
              <a:lstStyle/>
              <a:p>
                <a:endParaRPr lang="es-ES"/>
              </a:p>
            </p:txBody>
          </p:sp>
          <p:sp>
            <p:nvSpPr>
              <p:cNvPr id="27720" name="Rectangle 67"/>
              <p:cNvSpPr>
                <a:spLocks noChangeArrowheads="1"/>
              </p:cNvSpPr>
              <p:nvPr/>
            </p:nvSpPr>
            <p:spPr bwMode="auto">
              <a:xfrm>
                <a:off x="4327" y="2930"/>
                <a:ext cx="12" cy="205"/>
              </a:xfrm>
              <a:prstGeom prst="rect">
                <a:avLst/>
              </a:prstGeom>
              <a:solidFill>
                <a:srgbClr val="FFFFFF"/>
              </a:solidFill>
              <a:ln w="9525">
                <a:noFill/>
                <a:miter lim="800000"/>
                <a:headEnd/>
                <a:tailEnd/>
              </a:ln>
            </p:spPr>
            <p:txBody>
              <a:bodyPr/>
              <a:lstStyle/>
              <a:p>
                <a:endParaRPr lang="es-ES"/>
              </a:p>
            </p:txBody>
          </p:sp>
          <p:sp>
            <p:nvSpPr>
              <p:cNvPr id="27721" name="Rectangle 68"/>
              <p:cNvSpPr>
                <a:spLocks noChangeArrowheads="1"/>
              </p:cNvSpPr>
              <p:nvPr/>
            </p:nvSpPr>
            <p:spPr bwMode="auto">
              <a:xfrm>
                <a:off x="3066" y="3079"/>
                <a:ext cx="1223" cy="154"/>
              </a:xfrm>
              <a:prstGeom prst="rect">
                <a:avLst/>
              </a:prstGeom>
              <a:noFill/>
              <a:ln w="9525">
                <a:noFill/>
                <a:miter lim="800000"/>
                <a:headEnd/>
                <a:tailEnd/>
              </a:ln>
            </p:spPr>
            <p:txBody>
              <a:bodyPr wrap="none" lIns="0" tIns="0" rIns="0" bIns="0">
                <a:spAutoFit/>
              </a:bodyPr>
              <a:lstStyle/>
              <a:p>
                <a:pPr eaLnBrk="0" hangingPunct="0"/>
                <a:r>
                  <a:rPr lang="en-GB" sz="1600" i="1" dirty="0" err="1">
                    <a:solidFill>
                      <a:srgbClr val="000000"/>
                    </a:solidFill>
                  </a:rPr>
                  <a:t>b.setBalance</a:t>
                </a:r>
                <a:r>
                  <a:rPr lang="en-GB" sz="1600" i="1" dirty="0">
                    <a:solidFill>
                      <a:srgbClr val="000000"/>
                    </a:solidFill>
                  </a:rPr>
                  <a:t>(bal*1.1)</a:t>
                </a:r>
                <a:endParaRPr lang="en-GB" sz="2400" dirty="0"/>
              </a:p>
            </p:txBody>
          </p:sp>
          <p:sp>
            <p:nvSpPr>
              <p:cNvPr id="27722" name="Rectangle 69"/>
              <p:cNvSpPr>
                <a:spLocks noChangeArrowheads="1"/>
              </p:cNvSpPr>
              <p:nvPr/>
            </p:nvSpPr>
            <p:spPr bwMode="auto">
              <a:xfrm>
                <a:off x="4345" y="3176"/>
                <a:ext cx="32"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Times" charset="0"/>
                  </a:rPr>
                  <a:t> </a:t>
                </a:r>
                <a:endParaRPr lang="en-GB" sz="2400">
                  <a:latin typeface="Times" charset="0"/>
                </a:endParaRPr>
              </a:p>
            </p:txBody>
          </p:sp>
          <p:sp>
            <p:nvSpPr>
              <p:cNvPr id="27723" name="Rectangle 70"/>
              <p:cNvSpPr>
                <a:spLocks noChangeArrowheads="1"/>
              </p:cNvSpPr>
              <p:nvPr/>
            </p:nvSpPr>
            <p:spPr bwMode="auto">
              <a:xfrm>
                <a:off x="4381" y="3176"/>
                <a:ext cx="32" cy="154"/>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latin typeface="Times" charset="0"/>
                  </a:rPr>
                  <a:t> </a:t>
                </a:r>
                <a:endParaRPr lang="en-GB" sz="2400">
                  <a:latin typeface="Times" charset="0"/>
                </a:endParaRPr>
              </a:p>
            </p:txBody>
          </p:sp>
          <p:sp>
            <p:nvSpPr>
              <p:cNvPr id="27724" name="Rectangle 71"/>
              <p:cNvSpPr>
                <a:spLocks noChangeArrowheads="1"/>
              </p:cNvSpPr>
              <p:nvPr/>
            </p:nvSpPr>
            <p:spPr bwMode="auto">
              <a:xfrm>
                <a:off x="2144" y="3135"/>
                <a:ext cx="12" cy="205"/>
              </a:xfrm>
              <a:prstGeom prst="rect">
                <a:avLst/>
              </a:prstGeom>
              <a:solidFill>
                <a:srgbClr val="FFFFFF"/>
              </a:solidFill>
              <a:ln w="9525">
                <a:noFill/>
                <a:miter lim="800000"/>
                <a:headEnd/>
                <a:tailEnd/>
              </a:ln>
            </p:spPr>
            <p:txBody>
              <a:bodyPr/>
              <a:lstStyle/>
              <a:p>
                <a:endParaRPr lang="es-ES"/>
              </a:p>
            </p:txBody>
          </p:sp>
          <p:sp>
            <p:nvSpPr>
              <p:cNvPr id="27725" name="Line 72"/>
              <p:cNvSpPr>
                <a:spLocks noChangeShapeType="1"/>
              </p:cNvSpPr>
              <p:nvPr/>
            </p:nvSpPr>
            <p:spPr bwMode="auto">
              <a:xfrm>
                <a:off x="2952" y="3135"/>
                <a:ext cx="1" cy="193"/>
              </a:xfrm>
              <a:prstGeom prst="line">
                <a:avLst/>
              </a:prstGeom>
              <a:noFill/>
              <a:ln w="28575">
                <a:solidFill>
                  <a:srgbClr val="000000"/>
                </a:solidFill>
                <a:round/>
                <a:headEnd/>
                <a:tailEnd/>
              </a:ln>
            </p:spPr>
            <p:txBody>
              <a:bodyPr/>
              <a:lstStyle/>
              <a:p>
                <a:endParaRPr lang="es-ES"/>
              </a:p>
            </p:txBody>
          </p:sp>
          <p:sp>
            <p:nvSpPr>
              <p:cNvPr id="27726" name="Rectangle 73"/>
              <p:cNvSpPr>
                <a:spLocks noChangeArrowheads="1"/>
              </p:cNvSpPr>
              <p:nvPr/>
            </p:nvSpPr>
            <p:spPr bwMode="auto">
              <a:xfrm>
                <a:off x="4327" y="3135"/>
                <a:ext cx="12" cy="205"/>
              </a:xfrm>
              <a:prstGeom prst="rect">
                <a:avLst/>
              </a:prstGeom>
              <a:solidFill>
                <a:srgbClr val="FFFFFF"/>
              </a:solidFill>
              <a:ln w="9525">
                <a:noFill/>
                <a:miter lim="800000"/>
                <a:headEnd/>
                <a:tailEnd/>
              </a:ln>
            </p:spPr>
            <p:txBody>
              <a:bodyPr/>
              <a:lstStyle/>
              <a:p>
                <a:endParaRPr lang="es-ES"/>
              </a:p>
            </p:txBody>
          </p:sp>
          <p:sp>
            <p:nvSpPr>
              <p:cNvPr id="27727" name="Rectangle 74"/>
              <p:cNvSpPr>
                <a:spLocks noChangeArrowheads="1"/>
              </p:cNvSpPr>
              <p:nvPr/>
            </p:nvSpPr>
            <p:spPr bwMode="auto">
              <a:xfrm>
                <a:off x="2162" y="3381"/>
                <a:ext cx="32"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Times" charset="0"/>
                  </a:rPr>
                  <a:t> </a:t>
                </a:r>
                <a:endParaRPr lang="en-GB" sz="2400">
                  <a:latin typeface="Times" charset="0"/>
                </a:endParaRPr>
              </a:p>
            </p:txBody>
          </p:sp>
          <p:sp>
            <p:nvSpPr>
              <p:cNvPr id="27728" name="Rectangle 75"/>
              <p:cNvSpPr>
                <a:spLocks noChangeArrowheads="1"/>
              </p:cNvSpPr>
              <p:nvPr/>
            </p:nvSpPr>
            <p:spPr bwMode="auto">
              <a:xfrm>
                <a:off x="2198" y="3381"/>
                <a:ext cx="32" cy="154"/>
              </a:xfrm>
              <a:prstGeom prst="rect">
                <a:avLst/>
              </a:prstGeom>
              <a:noFill/>
              <a:ln w="9525">
                <a:noFill/>
                <a:miter lim="800000"/>
                <a:headEnd/>
                <a:tailEnd/>
              </a:ln>
            </p:spPr>
            <p:txBody>
              <a:bodyPr wrap="none" lIns="0" tIns="0" rIns="0" bIns="0">
                <a:spAutoFit/>
              </a:bodyPr>
              <a:lstStyle/>
              <a:p>
                <a:pPr eaLnBrk="0" hangingPunct="0"/>
                <a:r>
                  <a:rPr lang="en-GB" sz="1600" i="1">
                    <a:solidFill>
                      <a:srgbClr val="000000"/>
                    </a:solidFill>
                    <a:latin typeface="Times" charset="0"/>
                  </a:rPr>
                  <a:t> </a:t>
                </a:r>
                <a:endParaRPr lang="en-GB" sz="2400">
                  <a:latin typeface="Times" charset="0"/>
                </a:endParaRPr>
              </a:p>
            </p:txBody>
          </p:sp>
          <p:sp>
            <p:nvSpPr>
              <p:cNvPr id="27729" name="Rectangle 76"/>
              <p:cNvSpPr>
                <a:spLocks noChangeArrowheads="1"/>
              </p:cNvSpPr>
              <p:nvPr/>
            </p:nvSpPr>
            <p:spPr bwMode="auto">
              <a:xfrm>
                <a:off x="3066" y="3351"/>
                <a:ext cx="890" cy="154"/>
              </a:xfrm>
              <a:prstGeom prst="rect">
                <a:avLst/>
              </a:prstGeom>
              <a:noFill/>
              <a:ln w="9525">
                <a:noFill/>
                <a:miter lim="800000"/>
                <a:headEnd/>
                <a:tailEnd/>
              </a:ln>
            </p:spPr>
            <p:txBody>
              <a:bodyPr wrap="none" lIns="0" tIns="0" rIns="0" bIns="0">
                <a:spAutoFit/>
              </a:bodyPr>
              <a:lstStyle/>
              <a:p>
                <a:pPr eaLnBrk="0" hangingPunct="0"/>
                <a:r>
                  <a:rPr lang="en-GB" sz="1600" i="1" dirty="0" err="1">
                    <a:solidFill>
                      <a:srgbClr val="000000"/>
                    </a:solidFill>
                  </a:rPr>
                  <a:t>c.extrae</a:t>
                </a:r>
                <a:r>
                  <a:rPr lang="en-GB" sz="1600" i="1" dirty="0">
                    <a:solidFill>
                      <a:srgbClr val="000000"/>
                    </a:solidFill>
                  </a:rPr>
                  <a:t>(bal/10)</a:t>
                </a:r>
                <a:endParaRPr lang="en-GB" sz="2400" dirty="0"/>
              </a:p>
            </p:txBody>
          </p:sp>
          <p:sp>
            <p:nvSpPr>
              <p:cNvPr id="27730" name="Rectangle 77"/>
              <p:cNvSpPr>
                <a:spLocks noChangeArrowheads="1"/>
              </p:cNvSpPr>
              <p:nvPr/>
            </p:nvSpPr>
            <p:spPr bwMode="auto">
              <a:xfrm>
                <a:off x="2144" y="3340"/>
                <a:ext cx="12" cy="205"/>
              </a:xfrm>
              <a:prstGeom prst="rect">
                <a:avLst/>
              </a:prstGeom>
              <a:solidFill>
                <a:srgbClr val="FFFFFF"/>
              </a:solidFill>
              <a:ln w="9525">
                <a:noFill/>
                <a:miter lim="800000"/>
                <a:headEnd/>
                <a:tailEnd/>
              </a:ln>
            </p:spPr>
            <p:txBody>
              <a:bodyPr/>
              <a:lstStyle/>
              <a:p>
                <a:endParaRPr lang="es-ES"/>
              </a:p>
            </p:txBody>
          </p:sp>
          <p:sp>
            <p:nvSpPr>
              <p:cNvPr id="27731" name="Line 78"/>
              <p:cNvSpPr>
                <a:spLocks noChangeShapeType="1"/>
              </p:cNvSpPr>
              <p:nvPr/>
            </p:nvSpPr>
            <p:spPr bwMode="auto">
              <a:xfrm>
                <a:off x="2952" y="3340"/>
                <a:ext cx="1" cy="193"/>
              </a:xfrm>
              <a:prstGeom prst="line">
                <a:avLst/>
              </a:prstGeom>
              <a:noFill/>
              <a:ln w="28575">
                <a:solidFill>
                  <a:srgbClr val="000000"/>
                </a:solidFill>
                <a:round/>
                <a:headEnd/>
                <a:tailEnd/>
              </a:ln>
            </p:spPr>
            <p:txBody>
              <a:bodyPr/>
              <a:lstStyle/>
              <a:p>
                <a:endParaRPr lang="es-ES"/>
              </a:p>
            </p:txBody>
          </p:sp>
          <p:sp>
            <p:nvSpPr>
              <p:cNvPr id="27732" name="Rectangle 79"/>
              <p:cNvSpPr>
                <a:spLocks noChangeArrowheads="1"/>
              </p:cNvSpPr>
              <p:nvPr/>
            </p:nvSpPr>
            <p:spPr bwMode="auto">
              <a:xfrm>
                <a:off x="4327" y="3340"/>
                <a:ext cx="12" cy="205"/>
              </a:xfrm>
              <a:prstGeom prst="rect">
                <a:avLst/>
              </a:prstGeom>
              <a:solidFill>
                <a:srgbClr val="FFFFFF"/>
              </a:solidFill>
              <a:ln w="9525">
                <a:noFill/>
                <a:miter lim="800000"/>
                <a:headEnd/>
                <a:tailEnd/>
              </a:ln>
            </p:spPr>
            <p:txBody>
              <a:bodyPr/>
              <a:lstStyle/>
              <a:p>
                <a:endParaRPr lang="es-ES"/>
              </a:p>
            </p:txBody>
          </p:sp>
          <p:sp>
            <p:nvSpPr>
              <p:cNvPr id="27733" name="Rectangle 80"/>
              <p:cNvSpPr>
                <a:spLocks noChangeArrowheads="1"/>
              </p:cNvSpPr>
              <p:nvPr/>
            </p:nvSpPr>
            <p:spPr bwMode="auto">
              <a:xfrm>
                <a:off x="3066" y="3622"/>
                <a:ext cx="1184" cy="154"/>
              </a:xfrm>
              <a:prstGeom prst="rect">
                <a:avLst/>
              </a:prstGeom>
              <a:noFill/>
              <a:ln w="9525">
                <a:noFill/>
                <a:miter lim="800000"/>
                <a:headEnd/>
                <a:tailEnd/>
              </a:ln>
            </p:spPr>
            <p:txBody>
              <a:bodyPr lIns="0" tIns="0" rIns="0" bIns="0">
                <a:spAutoFit/>
              </a:bodyPr>
              <a:lstStyle/>
              <a:p>
                <a:pPr eaLnBrk="0" hangingPunct="0"/>
                <a:r>
                  <a:rPr lang="en-GB" sz="1600" i="1">
                    <a:solidFill>
                      <a:srgbClr val="000000"/>
                    </a:solidFill>
                  </a:rPr>
                  <a:t>cierraTransacción</a:t>
                </a:r>
                <a:endParaRPr lang="en-GB" sz="2400">
                  <a:latin typeface="Times" charset="0"/>
                </a:endParaRPr>
              </a:p>
            </p:txBody>
          </p:sp>
          <p:sp>
            <p:nvSpPr>
              <p:cNvPr id="27734" name="Line 81"/>
              <p:cNvSpPr>
                <a:spLocks noChangeShapeType="1"/>
              </p:cNvSpPr>
              <p:nvPr/>
            </p:nvSpPr>
            <p:spPr bwMode="auto">
              <a:xfrm>
                <a:off x="782" y="3806"/>
                <a:ext cx="1350" cy="1"/>
              </a:xfrm>
              <a:prstGeom prst="line">
                <a:avLst/>
              </a:prstGeom>
              <a:noFill/>
              <a:ln w="28575">
                <a:solidFill>
                  <a:srgbClr val="000000"/>
                </a:solidFill>
                <a:round/>
                <a:headEnd/>
                <a:tailEnd/>
              </a:ln>
            </p:spPr>
            <p:txBody>
              <a:bodyPr/>
              <a:lstStyle/>
              <a:p>
                <a:endParaRPr lang="es-ES"/>
              </a:p>
            </p:txBody>
          </p:sp>
          <p:sp>
            <p:nvSpPr>
              <p:cNvPr id="27735" name="Rectangle 82"/>
              <p:cNvSpPr>
                <a:spLocks noChangeArrowheads="1"/>
              </p:cNvSpPr>
              <p:nvPr/>
            </p:nvSpPr>
            <p:spPr bwMode="auto">
              <a:xfrm>
                <a:off x="2144" y="3545"/>
                <a:ext cx="12" cy="217"/>
              </a:xfrm>
              <a:prstGeom prst="rect">
                <a:avLst/>
              </a:prstGeom>
              <a:solidFill>
                <a:srgbClr val="FFFFFF"/>
              </a:solidFill>
              <a:ln w="9525">
                <a:noFill/>
                <a:miter lim="800000"/>
                <a:headEnd/>
                <a:tailEnd/>
              </a:ln>
            </p:spPr>
            <p:txBody>
              <a:bodyPr/>
              <a:lstStyle/>
              <a:p>
                <a:endParaRPr lang="es-ES"/>
              </a:p>
            </p:txBody>
          </p:sp>
          <p:sp>
            <p:nvSpPr>
              <p:cNvPr id="27736" name="Line 83"/>
              <p:cNvSpPr>
                <a:spLocks noChangeShapeType="1"/>
              </p:cNvSpPr>
              <p:nvPr/>
            </p:nvSpPr>
            <p:spPr bwMode="auto">
              <a:xfrm>
                <a:off x="2144" y="3806"/>
                <a:ext cx="1" cy="1"/>
              </a:xfrm>
              <a:prstGeom prst="line">
                <a:avLst/>
              </a:prstGeom>
              <a:noFill/>
              <a:ln w="28575">
                <a:solidFill>
                  <a:srgbClr val="000000"/>
                </a:solidFill>
                <a:round/>
                <a:headEnd/>
                <a:tailEnd/>
              </a:ln>
            </p:spPr>
            <p:txBody>
              <a:bodyPr/>
              <a:lstStyle/>
              <a:p>
                <a:endParaRPr lang="es-ES"/>
              </a:p>
            </p:txBody>
          </p:sp>
          <p:sp>
            <p:nvSpPr>
              <p:cNvPr id="27737" name="Line 84"/>
              <p:cNvSpPr>
                <a:spLocks noChangeShapeType="1"/>
              </p:cNvSpPr>
              <p:nvPr/>
            </p:nvSpPr>
            <p:spPr bwMode="auto">
              <a:xfrm>
                <a:off x="2156" y="3806"/>
                <a:ext cx="784" cy="1"/>
              </a:xfrm>
              <a:prstGeom prst="line">
                <a:avLst/>
              </a:prstGeom>
              <a:noFill/>
              <a:ln w="28575">
                <a:solidFill>
                  <a:srgbClr val="000000"/>
                </a:solidFill>
                <a:round/>
                <a:headEnd/>
                <a:tailEnd/>
              </a:ln>
            </p:spPr>
            <p:txBody>
              <a:bodyPr/>
              <a:lstStyle/>
              <a:p>
                <a:endParaRPr lang="es-ES"/>
              </a:p>
            </p:txBody>
          </p:sp>
          <p:sp>
            <p:nvSpPr>
              <p:cNvPr id="27738" name="Line 85"/>
              <p:cNvSpPr>
                <a:spLocks noChangeShapeType="1"/>
              </p:cNvSpPr>
              <p:nvPr/>
            </p:nvSpPr>
            <p:spPr bwMode="auto">
              <a:xfrm>
                <a:off x="2952" y="3545"/>
                <a:ext cx="1" cy="231"/>
              </a:xfrm>
              <a:prstGeom prst="line">
                <a:avLst/>
              </a:prstGeom>
              <a:noFill/>
              <a:ln w="28575">
                <a:solidFill>
                  <a:srgbClr val="000000"/>
                </a:solidFill>
                <a:round/>
                <a:headEnd/>
                <a:tailEnd/>
              </a:ln>
            </p:spPr>
            <p:txBody>
              <a:bodyPr/>
              <a:lstStyle/>
              <a:p>
                <a:endParaRPr lang="es-ES"/>
              </a:p>
            </p:txBody>
          </p:sp>
          <p:sp>
            <p:nvSpPr>
              <p:cNvPr id="27739" name="Line 86"/>
              <p:cNvSpPr>
                <a:spLocks noChangeShapeType="1"/>
              </p:cNvSpPr>
              <p:nvPr/>
            </p:nvSpPr>
            <p:spPr bwMode="auto">
              <a:xfrm>
                <a:off x="2952" y="3806"/>
                <a:ext cx="1" cy="1"/>
              </a:xfrm>
              <a:prstGeom prst="line">
                <a:avLst/>
              </a:prstGeom>
              <a:noFill/>
              <a:ln w="28575">
                <a:solidFill>
                  <a:srgbClr val="000000"/>
                </a:solidFill>
                <a:round/>
                <a:headEnd/>
                <a:tailEnd/>
              </a:ln>
            </p:spPr>
            <p:txBody>
              <a:bodyPr/>
              <a:lstStyle/>
              <a:p>
                <a:endParaRPr lang="es-ES"/>
              </a:p>
            </p:txBody>
          </p:sp>
          <p:sp>
            <p:nvSpPr>
              <p:cNvPr id="27740" name="Line 87"/>
              <p:cNvSpPr>
                <a:spLocks noChangeShapeType="1"/>
              </p:cNvSpPr>
              <p:nvPr/>
            </p:nvSpPr>
            <p:spPr bwMode="auto">
              <a:xfrm>
                <a:off x="2964" y="3806"/>
                <a:ext cx="1351" cy="1"/>
              </a:xfrm>
              <a:prstGeom prst="line">
                <a:avLst/>
              </a:prstGeom>
              <a:noFill/>
              <a:ln w="28575">
                <a:solidFill>
                  <a:srgbClr val="000000"/>
                </a:solidFill>
                <a:round/>
                <a:headEnd/>
                <a:tailEnd/>
              </a:ln>
            </p:spPr>
            <p:txBody>
              <a:bodyPr/>
              <a:lstStyle/>
              <a:p>
                <a:endParaRPr lang="es-ES"/>
              </a:p>
            </p:txBody>
          </p:sp>
          <p:sp>
            <p:nvSpPr>
              <p:cNvPr id="27741" name="Rectangle 88"/>
              <p:cNvSpPr>
                <a:spLocks noChangeArrowheads="1"/>
              </p:cNvSpPr>
              <p:nvPr/>
            </p:nvSpPr>
            <p:spPr bwMode="auto">
              <a:xfrm>
                <a:off x="4327" y="3545"/>
                <a:ext cx="12" cy="217"/>
              </a:xfrm>
              <a:prstGeom prst="rect">
                <a:avLst/>
              </a:prstGeom>
              <a:solidFill>
                <a:srgbClr val="FFFFFF"/>
              </a:solidFill>
              <a:ln w="9525">
                <a:noFill/>
                <a:miter lim="800000"/>
                <a:headEnd/>
                <a:tailEnd/>
              </a:ln>
            </p:spPr>
            <p:txBody>
              <a:bodyPr/>
              <a:lstStyle/>
              <a:p>
                <a:endParaRPr lang="es-ES"/>
              </a:p>
            </p:txBody>
          </p:sp>
          <p:sp>
            <p:nvSpPr>
              <p:cNvPr id="27742" name="Line 89"/>
              <p:cNvSpPr>
                <a:spLocks noChangeShapeType="1"/>
              </p:cNvSpPr>
              <p:nvPr/>
            </p:nvSpPr>
            <p:spPr bwMode="auto">
              <a:xfrm>
                <a:off x="4327" y="3806"/>
                <a:ext cx="1" cy="1"/>
              </a:xfrm>
              <a:prstGeom prst="line">
                <a:avLst/>
              </a:prstGeom>
              <a:noFill/>
              <a:ln w="28575">
                <a:solidFill>
                  <a:srgbClr val="000000"/>
                </a:solidFill>
                <a:round/>
                <a:headEnd/>
                <a:tailEnd/>
              </a:ln>
            </p:spPr>
            <p:txBody>
              <a:bodyPr/>
              <a:lstStyle/>
              <a:p>
                <a:endParaRPr lang="es-ES"/>
              </a:p>
            </p:txBody>
          </p:sp>
          <p:sp>
            <p:nvSpPr>
              <p:cNvPr id="27743" name="Line 90"/>
              <p:cNvSpPr>
                <a:spLocks noChangeShapeType="1"/>
              </p:cNvSpPr>
              <p:nvPr/>
            </p:nvSpPr>
            <p:spPr bwMode="auto">
              <a:xfrm>
                <a:off x="4339" y="3806"/>
                <a:ext cx="784" cy="1"/>
              </a:xfrm>
              <a:prstGeom prst="line">
                <a:avLst/>
              </a:prstGeom>
              <a:noFill/>
              <a:ln w="28575">
                <a:solidFill>
                  <a:srgbClr val="000000"/>
                </a:solidFill>
                <a:round/>
                <a:headEnd/>
                <a:tailEnd/>
              </a:ln>
            </p:spPr>
            <p:txBody>
              <a:bodyPr/>
              <a:lstStyle/>
              <a:p>
                <a:endParaRPr lang="es-ES"/>
              </a:p>
            </p:txBody>
          </p:sp>
          <p:sp>
            <p:nvSpPr>
              <p:cNvPr id="27744" name="Oval 91"/>
              <p:cNvSpPr>
                <a:spLocks noChangeArrowheads="1"/>
              </p:cNvSpPr>
              <p:nvPr/>
            </p:nvSpPr>
            <p:spPr bwMode="auto">
              <a:xfrm>
                <a:off x="3162" y="2843"/>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27745" name="Oval 92"/>
              <p:cNvSpPr>
                <a:spLocks noChangeArrowheads="1"/>
              </p:cNvSpPr>
              <p:nvPr/>
            </p:nvSpPr>
            <p:spPr bwMode="auto">
              <a:xfrm>
                <a:off x="3258" y="2843"/>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27746" name="Oval 93"/>
              <p:cNvSpPr>
                <a:spLocks noChangeArrowheads="1"/>
              </p:cNvSpPr>
              <p:nvPr/>
            </p:nvSpPr>
            <p:spPr bwMode="auto">
              <a:xfrm>
                <a:off x="3354" y="2843"/>
                <a:ext cx="49" cy="49"/>
              </a:xfrm>
              <a:prstGeom prst="ellipse">
                <a:avLst/>
              </a:prstGeom>
              <a:solidFill>
                <a:schemeClr val="tx1"/>
              </a:solidFill>
              <a:ln w="9525">
                <a:solidFill>
                  <a:schemeClr val="tx1"/>
                </a:solidFill>
                <a:round/>
                <a:headEnd/>
                <a:tailEnd/>
              </a:ln>
            </p:spPr>
            <p:txBody>
              <a:bodyPr wrap="none" anchor="ctr"/>
              <a:lstStyle/>
              <a:p>
                <a:endParaRPr lang="es-ES"/>
              </a:p>
            </p:txBody>
          </p:sp>
        </p:grpSp>
        <p:sp>
          <p:nvSpPr>
            <p:cNvPr id="27652" name="Rectangle 94"/>
            <p:cNvSpPr>
              <a:spLocks noChangeArrowheads="1"/>
            </p:cNvSpPr>
            <p:nvPr/>
          </p:nvSpPr>
          <p:spPr bwMode="auto">
            <a:xfrm>
              <a:off x="4371975" y="1800225"/>
              <a:ext cx="1581150" cy="244475"/>
            </a:xfrm>
            <a:prstGeom prst="rect">
              <a:avLst/>
            </a:prstGeom>
            <a:noFill/>
            <a:ln w="9525">
              <a:noFill/>
              <a:miter lim="800000"/>
              <a:headEnd/>
              <a:tailEnd/>
            </a:ln>
          </p:spPr>
          <p:txBody>
            <a:bodyPr wrap="none" lIns="0" tIns="0" rIns="0" bIns="0">
              <a:spAutoFit/>
            </a:bodyPr>
            <a:lstStyle/>
            <a:p>
              <a:pPr eaLnBrk="0" hangingPunct="0"/>
              <a:r>
                <a:rPr lang="en-GB" sz="1600" b="1">
                  <a:solidFill>
                    <a:srgbClr val="000000"/>
                  </a:solidFill>
                </a:rPr>
                <a:t>Transacción </a:t>
              </a:r>
              <a:r>
                <a:rPr lang="en-GB" sz="1600" b="1" i="1">
                  <a:solidFill>
                    <a:srgbClr val="000000"/>
                  </a:solidFill>
                </a:rPr>
                <a:t>U</a:t>
              </a:r>
              <a:r>
                <a:rPr lang="en-GB" sz="1600" b="1">
                  <a:solidFill>
                    <a:srgbClr val="000000"/>
                  </a:solidFill>
                </a:rPr>
                <a:t> : </a:t>
              </a:r>
              <a:endParaRPr lang="en-GB" sz="2400"/>
            </a:p>
          </p:txBody>
        </p:sp>
        <p:sp>
          <p:nvSpPr>
            <p:cNvPr id="27653" name="Rectangle 95"/>
            <p:cNvSpPr>
              <a:spLocks noChangeArrowheads="1"/>
            </p:cNvSpPr>
            <p:nvPr/>
          </p:nvSpPr>
          <p:spPr bwMode="auto">
            <a:xfrm>
              <a:off x="3136900" y="4229100"/>
              <a:ext cx="963613" cy="244475"/>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rPr>
                <a:t>bloquea </a:t>
              </a:r>
              <a:r>
                <a:rPr lang="en-GB" sz="1600" i="1">
                  <a:solidFill>
                    <a:srgbClr val="000000"/>
                  </a:solidFill>
                </a:rPr>
                <a:t>A</a:t>
              </a:r>
              <a:r>
                <a:rPr lang="en-GB" sz="1600">
                  <a:solidFill>
                    <a:srgbClr val="000000"/>
                  </a:solidFill>
                  <a:latin typeface="Times" charset="0"/>
                </a:rPr>
                <a:t> </a:t>
              </a:r>
              <a:endParaRPr lang="en-GB" sz="2400">
                <a:latin typeface="Times" charset="0"/>
              </a:endParaRPr>
            </a:p>
          </p:txBody>
        </p:sp>
        <p:sp>
          <p:nvSpPr>
            <p:cNvPr id="27654" name="Rectangle 96"/>
            <p:cNvSpPr>
              <a:spLocks noChangeArrowheads="1"/>
            </p:cNvSpPr>
            <p:nvPr/>
          </p:nvSpPr>
          <p:spPr bwMode="auto">
            <a:xfrm>
              <a:off x="3079750" y="4724400"/>
              <a:ext cx="1101725" cy="488950"/>
            </a:xfrm>
            <a:prstGeom prst="rect">
              <a:avLst/>
            </a:prstGeom>
            <a:noFill/>
            <a:ln w="9525">
              <a:noFill/>
              <a:miter lim="800000"/>
              <a:headEnd/>
              <a:tailEnd/>
            </a:ln>
          </p:spPr>
          <p:txBody>
            <a:bodyPr lIns="0" tIns="0" rIns="0" bIns="0">
              <a:spAutoFit/>
            </a:bodyPr>
            <a:lstStyle/>
            <a:p>
              <a:pPr algn="ctr" eaLnBrk="0" hangingPunct="0"/>
              <a:r>
                <a:rPr lang="en-GB" sz="1600">
                  <a:solidFill>
                    <a:srgbClr val="000000"/>
                  </a:solidFill>
                </a:rPr>
                <a:t>desbloquea A, </a:t>
              </a:r>
              <a:r>
                <a:rPr lang="en-GB" sz="1600" i="1">
                  <a:solidFill>
                    <a:srgbClr val="000000"/>
                  </a:solidFill>
                </a:rPr>
                <a:t>B</a:t>
              </a:r>
              <a:r>
                <a:rPr lang="en-GB" sz="1600">
                  <a:solidFill>
                    <a:srgbClr val="000000"/>
                  </a:solidFill>
                  <a:latin typeface="Times" charset="0"/>
                </a:rPr>
                <a:t> </a:t>
              </a:r>
              <a:endParaRPr lang="en-GB" sz="2400">
                <a:latin typeface="Times" charset="0"/>
              </a:endParaRPr>
            </a:p>
          </p:txBody>
        </p:sp>
        <p:sp>
          <p:nvSpPr>
            <p:cNvPr id="27655" name="Rectangle 97"/>
            <p:cNvSpPr>
              <a:spLocks noChangeArrowheads="1"/>
            </p:cNvSpPr>
            <p:nvPr/>
          </p:nvSpPr>
          <p:spPr bwMode="auto">
            <a:xfrm>
              <a:off x="6584950" y="5301630"/>
              <a:ext cx="963613" cy="244475"/>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rPr>
                <a:t>bloquea </a:t>
              </a:r>
              <a:r>
                <a:rPr lang="en-GB" sz="1600" i="1">
                  <a:solidFill>
                    <a:srgbClr val="000000"/>
                  </a:solidFill>
                </a:rPr>
                <a:t>B</a:t>
              </a:r>
              <a:r>
                <a:rPr lang="en-GB" sz="1600">
                  <a:solidFill>
                    <a:srgbClr val="000000"/>
                  </a:solidFill>
                  <a:latin typeface="Times" charset="0"/>
                </a:rPr>
                <a:t> </a:t>
              </a:r>
              <a:endParaRPr lang="en-GB" sz="2400">
                <a:latin typeface="Times" charset="0"/>
              </a:endParaRPr>
            </a:p>
          </p:txBody>
        </p:sp>
        <p:sp>
          <p:nvSpPr>
            <p:cNvPr id="27656" name="Rectangle 98"/>
            <p:cNvSpPr>
              <a:spLocks noChangeArrowheads="1"/>
            </p:cNvSpPr>
            <p:nvPr/>
          </p:nvSpPr>
          <p:spPr bwMode="auto">
            <a:xfrm>
              <a:off x="6623050" y="5772150"/>
              <a:ext cx="974725" cy="244475"/>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rPr>
                <a:t>bloquea </a:t>
              </a:r>
              <a:r>
                <a:rPr lang="en-GB" sz="1600" i="1">
                  <a:solidFill>
                    <a:srgbClr val="000000"/>
                  </a:solidFill>
                </a:rPr>
                <a:t>C</a:t>
              </a:r>
              <a:r>
                <a:rPr lang="en-GB" sz="1600">
                  <a:solidFill>
                    <a:srgbClr val="000000"/>
                  </a:solidFill>
                  <a:latin typeface="Times" charset="0"/>
                </a:rPr>
                <a:t> </a:t>
              </a:r>
              <a:endParaRPr lang="en-GB" sz="2400">
                <a:latin typeface="Times" charset="0"/>
              </a:endParaRPr>
            </a:p>
          </p:txBody>
        </p:sp>
        <p:sp>
          <p:nvSpPr>
            <p:cNvPr id="27657" name="Rectangle 99"/>
            <p:cNvSpPr>
              <a:spLocks noChangeArrowheads="1"/>
            </p:cNvSpPr>
            <p:nvPr/>
          </p:nvSpPr>
          <p:spPr bwMode="auto">
            <a:xfrm>
              <a:off x="6527800" y="6134100"/>
              <a:ext cx="1654175" cy="246221"/>
            </a:xfrm>
            <a:prstGeom prst="rect">
              <a:avLst/>
            </a:prstGeom>
            <a:noFill/>
            <a:ln w="9525">
              <a:noFill/>
              <a:miter lim="800000"/>
              <a:headEnd/>
              <a:tailEnd/>
            </a:ln>
          </p:spPr>
          <p:txBody>
            <a:bodyPr lIns="0" tIns="0" rIns="0" bIns="0">
              <a:spAutoFit/>
            </a:bodyPr>
            <a:lstStyle/>
            <a:p>
              <a:pPr algn="ctr" eaLnBrk="0" hangingPunct="0"/>
              <a:r>
                <a:rPr lang="en-GB" sz="1600" dirty="0" err="1" smtClean="0">
                  <a:solidFill>
                    <a:srgbClr val="000000"/>
                  </a:solidFill>
                </a:rPr>
                <a:t>Desbloquea</a:t>
              </a:r>
              <a:r>
                <a:rPr lang="en-GB" sz="1600" dirty="0" smtClean="0">
                  <a:solidFill>
                    <a:srgbClr val="000000"/>
                  </a:solidFill>
                </a:rPr>
                <a:t> </a:t>
              </a:r>
              <a:r>
                <a:rPr lang="en-GB" sz="1600" i="1" dirty="0" smtClean="0">
                  <a:solidFill>
                    <a:srgbClr val="000000"/>
                  </a:solidFill>
                </a:rPr>
                <a:t>B, C</a:t>
              </a:r>
              <a:r>
                <a:rPr lang="en-GB" sz="1600" dirty="0" smtClean="0">
                  <a:solidFill>
                    <a:srgbClr val="000000"/>
                  </a:solidFill>
                  <a:latin typeface="Times" charset="0"/>
                </a:rPr>
                <a:t> </a:t>
              </a:r>
              <a:endParaRPr lang="en-GB" sz="2400" dirty="0">
                <a:latin typeface="Times"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s-CO" dirty="0" smtClean="0"/>
              <a:t>Bloqueos</a:t>
            </a:r>
          </a:p>
        </p:txBody>
      </p:sp>
      <p:sp>
        <p:nvSpPr>
          <p:cNvPr id="28675" name="Rectangle 3"/>
          <p:cNvSpPr>
            <a:spLocks noGrp="1" noChangeArrowheads="1"/>
          </p:cNvSpPr>
          <p:nvPr>
            <p:ph type="body" idx="1"/>
          </p:nvPr>
        </p:nvSpPr>
        <p:spPr/>
        <p:txBody>
          <a:bodyPr/>
          <a:lstStyle/>
          <a:p>
            <a:pPr eaLnBrk="1" hangingPunct="1">
              <a:lnSpc>
                <a:spcPct val="80000"/>
              </a:lnSpc>
            </a:pPr>
            <a:r>
              <a:rPr lang="es-CO" dirty="0" smtClean="0"/>
              <a:t>La equivalencia secuencial requiere que </a:t>
            </a:r>
            <a:r>
              <a:rPr lang="es-CO" b="1" dirty="0" smtClean="0"/>
              <a:t>todos los accesos de una transacción </a:t>
            </a:r>
            <a:r>
              <a:rPr lang="es-CO" dirty="0" smtClean="0"/>
              <a:t>a un objeto particular </a:t>
            </a:r>
            <a:r>
              <a:rPr lang="es-CO" b="1" dirty="0" smtClean="0"/>
              <a:t>sean </a:t>
            </a:r>
            <a:r>
              <a:rPr lang="es-CO" b="1" dirty="0" smtClean="0"/>
              <a:t>secuenciados con respecto a los accesos por otras transacciones.</a:t>
            </a:r>
            <a:endParaRPr lang="es-CO" b="1" dirty="0" smtClean="0"/>
          </a:p>
          <a:p>
            <a:pPr eaLnBrk="1" hangingPunct="1">
              <a:lnSpc>
                <a:spcPct val="80000"/>
              </a:lnSpc>
            </a:pPr>
            <a:r>
              <a:rPr lang="es-CO" dirty="0" smtClean="0"/>
              <a:t>Para asegurar la equivalencia secuencial se necesita:</a:t>
            </a:r>
          </a:p>
          <a:p>
            <a:pPr lvl="1" eaLnBrk="1" hangingPunct="1">
              <a:lnSpc>
                <a:spcPct val="80000"/>
              </a:lnSpc>
            </a:pPr>
            <a:r>
              <a:rPr lang="es-CO" dirty="0" smtClean="0"/>
              <a:t>No está permitido a una </a:t>
            </a:r>
            <a:r>
              <a:rPr lang="es-CO" dirty="0" smtClean="0"/>
              <a:t>transacción que realice  ningún </a:t>
            </a:r>
            <a:r>
              <a:rPr lang="es-CO" dirty="0" smtClean="0"/>
              <a:t>nuevo bloqueo después que ha liberado uno.</a:t>
            </a:r>
          </a:p>
          <a:p>
            <a:pPr lvl="1" eaLnBrk="1" hangingPunct="1">
              <a:lnSpc>
                <a:spcPct val="80000"/>
              </a:lnSpc>
            </a:pPr>
            <a:r>
              <a:rPr lang="es-CO" dirty="0" smtClean="0"/>
              <a:t>2 Fases:</a:t>
            </a:r>
          </a:p>
          <a:p>
            <a:pPr lvl="2" eaLnBrk="1" hangingPunct="1">
              <a:lnSpc>
                <a:spcPct val="80000"/>
              </a:lnSpc>
            </a:pPr>
            <a:r>
              <a:rPr lang="es-CO" sz="1800" dirty="0" smtClean="0"/>
              <a:t>Primera fase -&gt; Fase de crecimiento -&gt; Solicitan todos los bloqueos</a:t>
            </a:r>
          </a:p>
          <a:p>
            <a:pPr lvl="2" eaLnBrk="1" hangingPunct="1">
              <a:lnSpc>
                <a:spcPct val="80000"/>
              </a:lnSpc>
            </a:pPr>
            <a:r>
              <a:rPr lang="es-CO" sz="1800" dirty="0" smtClean="0"/>
              <a:t>Segunda fase -&gt; Fase de acortamiento -&gt; Liberan todos los bloqueos usados por la transacción.</a:t>
            </a:r>
          </a:p>
          <a:p>
            <a:pPr lvl="2" eaLnBrk="1" hangingPunct="1">
              <a:lnSpc>
                <a:spcPct val="80000"/>
              </a:lnSpc>
            </a:pPr>
            <a:endParaRPr lang="es-CO" sz="16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s-CO" smtClean="0"/>
              <a:t>Bloqueos</a:t>
            </a:r>
          </a:p>
        </p:txBody>
      </p:sp>
      <p:sp>
        <p:nvSpPr>
          <p:cNvPr id="30723" name="Rectangle 3"/>
          <p:cNvSpPr>
            <a:spLocks noGrp="1" noChangeArrowheads="1"/>
          </p:cNvSpPr>
          <p:nvPr>
            <p:ph type="body" idx="1"/>
          </p:nvPr>
        </p:nvSpPr>
        <p:spPr/>
        <p:txBody>
          <a:bodyPr/>
          <a:lstStyle/>
          <a:p>
            <a:pPr eaLnBrk="1" hangingPunct="1">
              <a:lnSpc>
                <a:spcPct val="90000"/>
              </a:lnSpc>
            </a:pPr>
            <a:r>
              <a:rPr lang="es-CO" smtClean="0"/>
              <a:t>Utilizar siempre un bloqueo exclusivo tanto para las operaciones de lectura como de escritura reduce la concurrencia más de lo necesario.</a:t>
            </a:r>
          </a:p>
          <a:p>
            <a:pPr eaLnBrk="1" hangingPunct="1">
              <a:lnSpc>
                <a:spcPct val="90000"/>
              </a:lnSpc>
            </a:pPr>
            <a:r>
              <a:rPr lang="es-CO" smtClean="0"/>
              <a:t>Maximizar la concurrencia: Método de muchos lectores/un escritor, tipos de bloqueo:</a:t>
            </a:r>
          </a:p>
          <a:p>
            <a:pPr lvl="1" eaLnBrk="1" hangingPunct="1">
              <a:lnSpc>
                <a:spcPct val="90000"/>
              </a:lnSpc>
            </a:pPr>
            <a:r>
              <a:rPr lang="es-CO" smtClean="0"/>
              <a:t>Bloqueos de lectura</a:t>
            </a:r>
          </a:p>
          <a:p>
            <a:pPr lvl="1" eaLnBrk="1" hangingPunct="1">
              <a:lnSpc>
                <a:spcPct val="90000"/>
              </a:lnSpc>
            </a:pPr>
            <a:r>
              <a:rPr lang="es-CO" smtClean="0"/>
              <a:t>Bloqueos de escritura.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s-CO" smtClean="0"/>
              <a:t>Bloqueos</a:t>
            </a:r>
          </a:p>
        </p:txBody>
      </p:sp>
      <p:sp>
        <p:nvSpPr>
          <p:cNvPr id="31747" name="Rectangle 3"/>
          <p:cNvSpPr>
            <a:spLocks noGrp="1" noChangeArrowheads="1"/>
          </p:cNvSpPr>
          <p:nvPr>
            <p:ph type="body" idx="1"/>
          </p:nvPr>
        </p:nvSpPr>
        <p:spPr/>
        <p:txBody>
          <a:bodyPr/>
          <a:lstStyle/>
          <a:p>
            <a:pPr eaLnBrk="1" hangingPunct="1">
              <a:lnSpc>
                <a:spcPct val="80000"/>
              </a:lnSpc>
            </a:pPr>
            <a:r>
              <a:rPr lang="es-CO" dirty="0" smtClean="0"/>
              <a:t>El método de muchos lectores/un escritor tiene en cuenta las reglas de conflicto dependiendo de las operaciones de lectura y escritura.</a:t>
            </a:r>
          </a:p>
          <a:p>
            <a:pPr eaLnBrk="1" hangingPunct="1">
              <a:lnSpc>
                <a:spcPct val="80000"/>
              </a:lnSpc>
            </a:pPr>
            <a:r>
              <a:rPr lang="es-CO" dirty="0" smtClean="0"/>
              <a:t>El método debe cumplir las siguientes dos reglas:</a:t>
            </a:r>
          </a:p>
          <a:p>
            <a:pPr lvl="1" eaLnBrk="1" hangingPunct="1">
              <a:lnSpc>
                <a:spcPct val="80000"/>
              </a:lnSpc>
            </a:pPr>
            <a:r>
              <a:rPr lang="es-CO" dirty="0" smtClean="0"/>
              <a:t>Si una transacción T ha realizado ya una operación de lectura en un objeto particular, entonces una transacción concurrente U no debe escribir ese objeto hasta la consumación de T, o que aborte.</a:t>
            </a:r>
          </a:p>
          <a:p>
            <a:pPr lvl="1" eaLnBrk="1" hangingPunct="1">
              <a:lnSpc>
                <a:spcPct val="80000"/>
              </a:lnSpc>
            </a:pPr>
            <a:r>
              <a:rPr lang="es-CO" dirty="0" smtClean="0"/>
              <a:t>Si una transacción T ha realizado ya una operación de escritura en un objeto en particular, entonces una transacción concurrente U no debe leer o escribir ese objeto hasta la consumación de T, o que aborte.</a:t>
            </a:r>
          </a:p>
          <a:p>
            <a:pPr lvl="1" eaLnBrk="1" hangingPunct="1">
              <a:lnSpc>
                <a:spcPct val="80000"/>
              </a:lnSpc>
            </a:pPr>
            <a:endParaRPr lang="es-CO"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s-CO" smtClean="0"/>
              <a:t>Bloqueos</a:t>
            </a:r>
          </a:p>
        </p:txBody>
      </p:sp>
      <p:grpSp>
        <p:nvGrpSpPr>
          <p:cNvPr id="2" name="Group 4"/>
          <p:cNvGrpSpPr>
            <a:grpSpLocks/>
          </p:cNvGrpSpPr>
          <p:nvPr/>
        </p:nvGrpSpPr>
        <p:grpSpPr bwMode="auto">
          <a:xfrm>
            <a:off x="468313" y="1916113"/>
            <a:ext cx="8170862" cy="2087562"/>
            <a:chOff x="508" y="1529"/>
            <a:chExt cx="5147" cy="1315"/>
          </a:xfrm>
        </p:grpSpPr>
        <p:sp>
          <p:nvSpPr>
            <p:cNvPr id="32776" name="Rectangle 5"/>
            <p:cNvSpPr>
              <a:spLocks noChangeArrowheads="1"/>
            </p:cNvSpPr>
            <p:nvPr/>
          </p:nvSpPr>
          <p:spPr bwMode="auto">
            <a:xfrm>
              <a:off x="528" y="1582"/>
              <a:ext cx="1040"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rPr>
                <a:t>Para un objeto</a:t>
              </a:r>
              <a:endParaRPr lang="en-GB" sz="2400">
                <a:latin typeface="Times" charset="0"/>
              </a:endParaRPr>
            </a:p>
          </p:txBody>
        </p:sp>
        <p:sp>
          <p:nvSpPr>
            <p:cNvPr id="32777" name="Rectangle 6"/>
            <p:cNvSpPr>
              <a:spLocks noChangeArrowheads="1"/>
            </p:cNvSpPr>
            <p:nvPr/>
          </p:nvSpPr>
          <p:spPr bwMode="auto">
            <a:xfrm>
              <a:off x="3619" y="1582"/>
              <a:ext cx="1300"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rPr>
                <a:t>Bloqueo solicitado</a:t>
              </a:r>
              <a:endParaRPr lang="en-GB" sz="2400">
                <a:latin typeface="Times" charset="0"/>
              </a:endParaRPr>
            </a:p>
          </p:txBody>
        </p:sp>
        <p:sp>
          <p:nvSpPr>
            <p:cNvPr id="32778" name="Rectangle 7"/>
            <p:cNvSpPr>
              <a:spLocks noChangeArrowheads="1"/>
            </p:cNvSpPr>
            <p:nvPr/>
          </p:nvSpPr>
          <p:spPr bwMode="auto">
            <a:xfrm>
              <a:off x="4305" y="1582"/>
              <a:ext cx="40"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latin typeface="Times" charset="0"/>
                </a:rPr>
                <a:t> </a:t>
              </a:r>
              <a:endParaRPr lang="en-GB" sz="2400">
                <a:latin typeface="Times" charset="0"/>
              </a:endParaRPr>
            </a:p>
          </p:txBody>
        </p:sp>
        <p:sp>
          <p:nvSpPr>
            <p:cNvPr id="32779" name="Rectangle 8"/>
            <p:cNvSpPr>
              <a:spLocks noChangeArrowheads="1"/>
            </p:cNvSpPr>
            <p:nvPr/>
          </p:nvSpPr>
          <p:spPr bwMode="auto">
            <a:xfrm>
              <a:off x="4337" y="1582"/>
              <a:ext cx="40"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charset="0"/>
                </a:rPr>
                <a:t> </a:t>
              </a:r>
              <a:endParaRPr lang="en-GB" sz="2400">
                <a:latin typeface="Times" charset="0"/>
              </a:endParaRPr>
            </a:p>
          </p:txBody>
        </p:sp>
        <p:sp>
          <p:nvSpPr>
            <p:cNvPr id="32780" name="Rectangle 9"/>
            <p:cNvSpPr>
              <a:spLocks noChangeArrowheads="1"/>
            </p:cNvSpPr>
            <p:nvPr/>
          </p:nvSpPr>
          <p:spPr bwMode="auto">
            <a:xfrm>
              <a:off x="3333" y="1711"/>
              <a:ext cx="480" cy="173"/>
            </a:xfrm>
            <a:prstGeom prst="rect">
              <a:avLst/>
            </a:prstGeom>
            <a:noFill/>
            <a:ln w="9525">
              <a:noFill/>
              <a:miter lim="800000"/>
              <a:headEnd/>
              <a:tailEnd/>
            </a:ln>
          </p:spPr>
          <p:txBody>
            <a:bodyPr wrap="none" lIns="0" tIns="0" rIns="0" bIns="0">
              <a:spAutoFit/>
            </a:bodyPr>
            <a:lstStyle/>
            <a:p>
              <a:pPr eaLnBrk="0" hangingPunct="0"/>
              <a:r>
                <a:rPr lang="en-GB" i="1" dirty="0" err="1">
                  <a:solidFill>
                    <a:srgbClr val="000000"/>
                  </a:solidFill>
                </a:rPr>
                <a:t>Lectura</a:t>
              </a:r>
              <a:endParaRPr lang="en-GB" sz="2400" dirty="0">
                <a:latin typeface="Times" charset="0"/>
              </a:endParaRPr>
            </a:p>
          </p:txBody>
        </p:sp>
        <p:sp>
          <p:nvSpPr>
            <p:cNvPr id="32781" name="Rectangle 10"/>
            <p:cNvSpPr>
              <a:spLocks noChangeArrowheads="1"/>
            </p:cNvSpPr>
            <p:nvPr/>
          </p:nvSpPr>
          <p:spPr bwMode="auto">
            <a:xfrm>
              <a:off x="4670" y="1711"/>
              <a:ext cx="568" cy="173"/>
            </a:xfrm>
            <a:prstGeom prst="rect">
              <a:avLst/>
            </a:prstGeom>
            <a:noFill/>
            <a:ln w="9525">
              <a:noFill/>
              <a:miter lim="800000"/>
              <a:headEnd/>
              <a:tailEnd/>
            </a:ln>
          </p:spPr>
          <p:txBody>
            <a:bodyPr wrap="none" lIns="0" tIns="0" rIns="0" bIns="0">
              <a:spAutoFit/>
            </a:bodyPr>
            <a:lstStyle/>
            <a:p>
              <a:pPr eaLnBrk="0" hangingPunct="0"/>
              <a:r>
                <a:rPr lang="en-GB" i="1" dirty="0" err="1">
                  <a:solidFill>
                    <a:srgbClr val="000000"/>
                  </a:solidFill>
                </a:rPr>
                <a:t>Escritura</a:t>
              </a:r>
              <a:endParaRPr lang="en-GB" sz="2400" dirty="0">
                <a:latin typeface="Times" charset="0"/>
              </a:endParaRPr>
            </a:p>
          </p:txBody>
        </p:sp>
        <p:sp>
          <p:nvSpPr>
            <p:cNvPr id="32782" name="Rectangle 11"/>
            <p:cNvSpPr>
              <a:spLocks noChangeArrowheads="1"/>
            </p:cNvSpPr>
            <p:nvPr/>
          </p:nvSpPr>
          <p:spPr bwMode="auto">
            <a:xfrm>
              <a:off x="528" y="2028"/>
              <a:ext cx="1296" cy="173"/>
            </a:xfrm>
            <a:prstGeom prst="rect">
              <a:avLst/>
            </a:prstGeom>
            <a:noFill/>
            <a:ln w="9525">
              <a:noFill/>
              <a:miter lim="800000"/>
              <a:headEnd/>
              <a:tailEnd/>
            </a:ln>
          </p:spPr>
          <p:txBody>
            <a:bodyPr wrap="none" lIns="0" tIns="0" rIns="0" bIns="0">
              <a:spAutoFit/>
            </a:bodyPr>
            <a:lstStyle/>
            <a:p>
              <a:pPr eaLnBrk="0" hangingPunct="0"/>
              <a:r>
                <a:rPr lang="en-GB" i="1" dirty="0" err="1">
                  <a:solidFill>
                    <a:srgbClr val="000000"/>
                  </a:solidFill>
                </a:rPr>
                <a:t>Bloqueo</a:t>
              </a:r>
              <a:r>
                <a:rPr lang="en-GB" i="1" dirty="0">
                  <a:solidFill>
                    <a:srgbClr val="000000"/>
                  </a:solidFill>
                </a:rPr>
                <a:t> </a:t>
              </a:r>
              <a:r>
                <a:rPr lang="en-GB" i="1" dirty="0" err="1">
                  <a:solidFill>
                    <a:srgbClr val="000000"/>
                  </a:solidFill>
                </a:rPr>
                <a:t>ya</a:t>
              </a:r>
              <a:r>
                <a:rPr lang="en-GB" i="1" dirty="0">
                  <a:solidFill>
                    <a:srgbClr val="000000"/>
                  </a:solidFill>
                </a:rPr>
                <a:t> </a:t>
              </a:r>
              <a:r>
                <a:rPr lang="en-GB" i="1" dirty="0" err="1">
                  <a:solidFill>
                    <a:srgbClr val="000000"/>
                  </a:solidFill>
                </a:rPr>
                <a:t>activado</a:t>
              </a:r>
              <a:endParaRPr lang="en-GB" sz="2400" dirty="0">
                <a:latin typeface="Times" charset="0"/>
              </a:endParaRPr>
            </a:p>
          </p:txBody>
        </p:sp>
        <p:sp>
          <p:nvSpPr>
            <p:cNvPr id="32783" name="Rectangle 12"/>
            <p:cNvSpPr>
              <a:spLocks noChangeArrowheads="1"/>
            </p:cNvSpPr>
            <p:nvPr/>
          </p:nvSpPr>
          <p:spPr bwMode="auto">
            <a:xfrm>
              <a:off x="2036" y="2027"/>
              <a:ext cx="584" cy="173"/>
            </a:xfrm>
            <a:prstGeom prst="rect">
              <a:avLst/>
            </a:prstGeom>
            <a:noFill/>
            <a:ln w="9525">
              <a:noFill/>
              <a:miter lim="800000"/>
              <a:headEnd/>
              <a:tailEnd/>
            </a:ln>
          </p:spPr>
          <p:txBody>
            <a:bodyPr lIns="0" tIns="0" rIns="0" bIns="0">
              <a:spAutoFit/>
            </a:bodyPr>
            <a:lstStyle/>
            <a:p>
              <a:pPr eaLnBrk="0" hangingPunct="0"/>
              <a:r>
                <a:rPr lang="en-GB" i="1" dirty="0" err="1">
                  <a:solidFill>
                    <a:srgbClr val="000000"/>
                  </a:solidFill>
                </a:rPr>
                <a:t>Ninguno</a:t>
              </a:r>
              <a:endParaRPr lang="en-GB" sz="2400" dirty="0">
                <a:latin typeface="Times" charset="0"/>
              </a:endParaRPr>
            </a:p>
          </p:txBody>
        </p:sp>
        <p:sp>
          <p:nvSpPr>
            <p:cNvPr id="32784" name="Rectangle 13"/>
            <p:cNvSpPr>
              <a:spLocks noChangeArrowheads="1"/>
            </p:cNvSpPr>
            <p:nvPr/>
          </p:nvSpPr>
          <p:spPr bwMode="auto">
            <a:xfrm>
              <a:off x="3333" y="2027"/>
              <a:ext cx="288"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Bien</a:t>
              </a:r>
              <a:endParaRPr lang="en-GB" sz="2400">
                <a:latin typeface="Times" charset="0"/>
              </a:endParaRPr>
            </a:p>
          </p:txBody>
        </p:sp>
        <p:sp>
          <p:nvSpPr>
            <p:cNvPr id="32785" name="Rectangle 14"/>
            <p:cNvSpPr>
              <a:spLocks noChangeArrowheads="1"/>
            </p:cNvSpPr>
            <p:nvPr/>
          </p:nvSpPr>
          <p:spPr bwMode="auto">
            <a:xfrm>
              <a:off x="2036" y="2319"/>
              <a:ext cx="480" cy="173"/>
            </a:xfrm>
            <a:prstGeom prst="rect">
              <a:avLst/>
            </a:prstGeom>
            <a:noFill/>
            <a:ln w="9525">
              <a:noFill/>
              <a:miter lim="800000"/>
              <a:headEnd/>
              <a:tailEnd/>
            </a:ln>
          </p:spPr>
          <p:txBody>
            <a:bodyPr wrap="none" lIns="0" tIns="0" rIns="0" bIns="0">
              <a:spAutoFit/>
            </a:bodyPr>
            <a:lstStyle/>
            <a:p>
              <a:pPr eaLnBrk="0" hangingPunct="0"/>
              <a:r>
                <a:rPr lang="en-GB" i="1" dirty="0" err="1">
                  <a:solidFill>
                    <a:srgbClr val="000000"/>
                  </a:solidFill>
                </a:rPr>
                <a:t>Lectura</a:t>
              </a:r>
              <a:endParaRPr lang="en-GB" sz="2400" dirty="0">
                <a:latin typeface="Times" charset="0"/>
              </a:endParaRPr>
            </a:p>
          </p:txBody>
        </p:sp>
        <p:sp>
          <p:nvSpPr>
            <p:cNvPr id="32786" name="Rectangle 15"/>
            <p:cNvSpPr>
              <a:spLocks noChangeArrowheads="1"/>
            </p:cNvSpPr>
            <p:nvPr/>
          </p:nvSpPr>
          <p:spPr bwMode="auto">
            <a:xfrm>
              <a:off x="4766" y="2283"/>
              <a:ext cx="456" cy="173"/>
            </a:xfrm>
            <a:prstGeom prst="rect">
              <a:avLst/>
            </a:prstGeom>
            <a:noFill/>
            <a:ln w="9525">
              <a:noFill/>
              <a:miter lim="800000"/>
              <a:headEnd/>
              <a:tailEnd/>
            </a:ln>
          </p:spPr>
          <p:txBody>
            <a:bodyPr wrap="none" lIns="0" tIns="0" rIns="0" bIns="0">
              <a:spAutoFit/>
            </a:bodyPr>
            <a:lstStyle/>
            <a:p>
              <a:pPr eaLnBrk="0" hangingPunct="0"/>
              <a:r>
                <a:rPr lang="en-GB" dirty="0" err="1">
                  <a:solidFill>
                    <a:srgbClr val="000000"/>
                  </a:solidFill>
                </a:rPr>
                <a:t>Espera</a:t>
              </a:r>
              <a:endParaRPr lang="en-GB" sz="2400" dirty="0">
                <a:latin typeface="Times" charset="0"/>
              </a:endParaRPr>
            </a:p>
          </p:txBody>
        </p:sp>
        <p:sp>
          <p:nvSpPr>
            <p:cNvPr id="32787" name="Rectangle 16"/>
            <p:cNvSpPr>
              <a:spLocks noChangeArrowheads="1"/>
            </p:cNvSpPr>
            <p:nvPr/>
          </p:nvSpPr>
          <p:spPr bwMode="auto">
            <a:xfrm>
              <a:off x="2036" y="2610"/>
              <a:ext cx="604" cy="173"/>
            </a:xfrm>
            <a:prstGeom prst="rect">
              <a:avLst/>
            </a:prstGeom>
            <a:noFill/>
            <a:ln w="9525">
              <a:noFill/>
              <a:miter lim="800000"/>
              <a:headEnd/>
              <a:tailEnd/>
            </a:ln>
          </p:spPr>
          <p:txBody>
            <a:bodyPr lIns="0" tIns="0" rIns="0" bIns="0">
              <a:spAutoFit/>
            </a:bodyPr>
            <a:lstStyle/>
            <a:p>
              <a:pPr eaLnBrk="0" hangingPunct="0"/>
              <a:r>
                <a:rPr lang="en-GB" i="1" dirty="0" err="1">
                  <a:solidFill>
                    <a:srgbClr val="000000"/>
                  </a:solidFill>
                </a:rPr>
                <a:t>Escritura</a:t>
              </a:r>
              <a:endParaRPr lang="en-GB" sz="2400" dirty="0">
                <a:latin typeface="Times" charset="0"/>
              </a:endParaRPr>
            </a:p>
          </p:txBody>
        </p:sp>
        <p:sp>
          <p:nvSpPr>
            <p:cNvPr id="32788" name="Line 17"/>
            <p:cNvSpPr>
              <a:spLocks noChangeShapeType="1"/>
            </p:cNvSpPr>
            <p:nvPr/>
          </p:nvSpPr>
          <p:spPr bwMode="auto">
            <a:xfrm>
              <a:off x="508" y="1529"/>
              <a:ext cx="5147" cy="0"/>
            </a:xfrm>
            <a:prstGeom prst="line">
              <a:avLst/>
            </a:prstGeom>
            <a:noFill/>
            <a:ln w="38100">
              <a:solidFill>
                <a:schemeClr val="tx1"/>
              </a:solidFill>
              <a:round/>
              <a:headEnd/>
              <a:tailEnd/>
            </a:ln>
          </p:spPr>
          <p:txBody>
            <a:bodyPr wrap="none" anchor="ctr"/>
            <a:lstStyle/>
            <a:p>
              <a:endParaRPr lang="es-ES"/>
            </a:p>
          </p:txBody>
        </p:sp>
        <p:sp>
          <p:nvSpPr>
            <p:cNvPr id="32789" name="Line 18"/>
            <p:cNvSpPr>
              <a:spLocks noChangeShapeType="1"/>
            </p:cNvSpPr>
            <p:nvPr/>
          </p:nvSpPr>
          <p:spPr bwMode="auto">
            <a:xfrm>
              <a:off x="508" y="1957"/>
              <a:ext cx="5147" cy="0"/>
            </a:xfrm>
            <a:prstGeom prst="line">
              <a:avLst/>
            </a:prstGeom>
            <a:noFill/>
            <a:ln w="38100">
              <a:solidFill>
                <a:schemeClr val="tx1"/>
              </a:solidFill>
              <a:round/>
              <a:headEnd/>
              <a:tailEnd/>
            </a:ln>
          </p:spPr>
          <p:txBody>
            <a:bodyPr wrap="none" anchor="ctr"/>
            <a:lstStyle/>
            <a:p>
              <a:endParaRPr lang="es-ES"/>
            </a:p>
          </p:txBody>
        </p:sp>
        <p:sp>
          <p:nvSpPr>
            <p:cNvPr id="32790" name="Line 19"/>
            <p:cNvSpPr>
              <a:spLocks noChangeShapeType="1"/>
            </p:cNvSpPr>
            <p:nvPr/>
          </p:nvSpPr>
          <p:spPr bwMode="auto">
            <a:xfrm>
              <a:off x="508" y="2844"/>
              <a:ext cx="5147" cy="0"/>
            </a:xfrm>
            <a:prstGeom prst="line">
              <a:avLst/>
            </a:prstGeom>
            <a:noFill/>
            <a:ln w="38100">
              <a:solidFill>
                <a:schemeClr val="tx1"/>
              </a:solidFill>
              <a:round/>
              <a:headEnd/>
              <a:tailEnd/>
            </a:ln>
          </p:spPr>
          <p:txBody>
            <a:bodyPr wrap="none" anchor="ctr"/>
            <a:lstStyle/>
            <a:p>
              <a:endParaRPr lang="es-ES"/>
            </a:p>
          </p:txBody>
        </p:sp>
        <p:sp>
          <p:nvSpPr>
            <p:cNvPr id="32791" name="Line 20"/>
            <p:cNvSpPr>
              <a:spLocks noChangeShapeType="1"/>
            </p:cNvSpPr>
            <p:nvPr/>
          </p:nvSpPr>
          <p:spPr bwMode="auto">
            <a:xfrm>
              <a:off x="3264" y="1537"/>
              <a:ext cx="0" cy="1307"/>
            </a:xfrm>
            <a:prstGeom prst="line">
              <a:avLst/>
            </a:prstGeom>
            <a:noFill/>
            <a:ln w="38100">
              <a:solidFill>
                <a:schemeClr val="tx1"/>
              </a:solidFill>
              <a:round/>
              <a:headEnd/>
              <a:tailEnd/>
            </a:ln>
          </p:spPr>
          <p:txBody>
            <a:bodyPr wrap="none" anchor="ctr"/>
            <a:lstStyle/>
            <a:p>
              <a:endParaRPr lang="es-ES"/>
            </a:p>
          </p:txBody>
        </p:sp>
      </p:grpSp>
      <p:sp>
        <p:nvSpPr>
          <p:cNvPr id="32772" name="Rectangle 21"/>
          <p:cNvSpPr>
            <a:spLocks noChangeArrowheads="1"/>
          </p:cNvSpPr>
          <p:nvPr/>
        </p:nvSpPr>
        <p:spPr bwMode="auto">
          <a:xfrm>
            <a:off x="4972050" y="3144838"/>
            <a:ext cx="457200" cy="274637"/>
          </a:xfrm>
          <a:prstGeom prst="rect">
            <a:avLst/>
          </a:prstGeom>
          <a:noFill/>
          <a:ln w="9525">
            <a:noFill/>
            <a:miter lim="800000"/>
            <a:headEnd/>
            <a:tailEnd/>
          </a:ln>
        </p:spPr>
        <p:txBody>
          <a:bodyPr wrap="none" lIns="0" tIns="0" rIns="0" bIns="0">
            <a:spAutoFit/>
          </a:bodyPr>
          <a:lstStyle/>
          <a:p>
            <a:pPr eaLnBrk="0" hangingPunct="0"/>
            <a:r>
              <a:rPr lang="en-GB" dirty="0">
                <a:solidFill>
                  <a:srgbClr val="000000"/>
                </a:solidFill>
              </a:rPr>
              <a:t>Bien</a:t>
            </a:r>
            <a:endParaRPr lang="en-GB" sz="2400" dirty="0">
              <a:latin typeface="Times" charset="0"/>
            </a:endParaRPr>
          </a:p>
        </p:txBody>
      </p:sp>
      <p:sp>
        <p:nvSpPr>
          <p:cNvPr id="32773" name="Rectangle 22"/>
          <p:cNvSpPr>
            <a:spLocks noChangeArrowheads="1"/>
          </p:cNvSpPr>
          <p:nvPr/>
        </p:nvSpPr>
        <p:spPr bwMode="auto">
          <a:xfrm>
            <a:off x="7200900" y="2687638"/>
            <a:ext cx="457200" cy="274637"/>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Bien</a:t>
            </a:r>
            <a:endParaRPr lang="en-GB" sz="2400">
              <a:latin typeface="Times" charset="0"/>
            </a:endParaRPr>
          </a:p>
        </p:txBody>
      </p:sp>
      <p:sp>
        <p:nvSpPr>
          <p:cNvPr id="32774" name="Rectangle 23"/>
          <p:cNvSpPr>
            <a:spLocks noChangeArrowheads="1"/>
          </p:cNvSpPr>
          <p:nvPr/>
        </p:nvSpPr>
        <p:spPr bwMode="auto">
          <a:xfrm>
            <a:off x="7227888" y="3589338"/>
            <a:ext cx="723900" cy="274637"/>
          </a:xfrm>
          <a:prstGeom prst="rect">
            <a:avLst/>
          </a:prstGeom>
          <a:noFill/>
          <a:ln w="9525">
            <a:noFill/>
            <a:miter lim="800000"/>
            <a:headEnd/>
            <a:tailEnd/>
          </a:ln>
        </p:spPr>
        <p:txBody>
          <a:bodyPr wrap="none" lIns="0" tIns="0" rIns="0" bIns="0">
            <a:spAutoFit/>
          </a:bodyPr>
          <a:lstStyle/>
          <a:p>
            <a:pPr eaLnBrk="0" hangingPunct="0"/>
            <a:r>
              <a:rPr lang="en-GB" dirty="0" err="1">
                <a:solidFill>
                  <a:srgbClr val="000000"/>
                </a:solidFill>
              </a:rPr>
              <a:t>Espera</a:t>
            </a:r>
            <a:endParaRPr lang="en-GB" sz="2400" dirty="0">
              <a:latin typeface="Times" charset="0"/>
            </a:endParaRPr>
          </a:p>
        </p:txBody>
      </p:sp>
      <p:sp>
        <p:nvSpPr>
          <p:cNvPr id="32775" name="Rectangle 24"/>
          <p:cNvSpPr>
            <a:spLocks noChangeArrowheads="1"/>
          </p:cNvSpPr>
          <p:nvPr/>
        </p:nvSpPr>
        <p:spPr bwMode="auto">
          <a:xfrm>
            <a:off x="4979988" y="3608388"/>
            <a:ext cx="723900" cy="274637"/>
          </a:xfrm>
          <a:prstGeom prst="rect">
            <a:avLst/>
          </a:prstGeom>
          <a:noFill/>
          <a:ln w="9525">
            <a:noFill/>
            <a:miter lim="800000"/>
            <a:headEnd/>
            <a:tailEnd/>
          </a:ln>
        </p:spPr>
        <p:txBody>
          <a:bodyPr wrap="none" lIns="0" tIns="0" rIns="0" bIns="0">
            <a:spAutoFit/>
          </a:bodyPr>
          <a:lstStyle/>
          <a:p>
            <a:pPr eaLnBrk="0" hangingPunct="0"/>
            <a:r>
              <a:rPr lang="en-GB" dirty="0" err="1">
                <a:solidFill>
                  <a:srgbClr val="000000"/>
                </a:solidFill>
              </a:rPr>
              <a:t>Espera</a:t>
            </a:r>
            <a:endParaRPr lang="en-GB" sz="2400" dirty="0">
              <a:latin typeface="Times"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s-CO" smtClean="0"/>
              <a:t>Bloqueos</a:t>
            </a:r>
          </a:p>
        </p:txBody>
      </p:sp>
      <p:sp>
        <p:nvSpPr>
          <p:cNvPr id="34819" name="Rectangle 3"/>
          <p:cNvSpPr>
            <a:spLocks noGrp="1" noChangeArrowheads="1"/>
          </p:cNvSpPr>
          <p:nvPr>
            <p:ph type="body" idx="1"/>
          </p:nvPr>
        </p:nvSpPr>
        <p:spPr/>
        <p:txBody>
          <a:bodyPr/>
          <a:lstStyle/>
          <a:p>
            <a:pPr eaLnBrk="1" hangingPunct="1"/>
            <a:r>
              <a:rPr lang="es-CO" smtClean="0"/>
              <a:t>Promoción de bloqueos: Promoción a un bloqueo más fuerte (Más exclusivo).</a:t>
            </a:r>
          </a:p>
          <a:p>
            <a:pPr eaLnBrk="1" hangingPunct="1">
              <a:buFontTx/>
              <a:buNone/>
            </a:pPr>
            <a:endParaRPr lang="es-CO" smtClean="0"/>
          </a:p>
          <a:p>
            <a:pPr eaLnBrk="1" hangingPunct="1"/>
            <a:endParaRPr lang="es-CO"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s-CO" smtClean="0"/>
              <a:t>Bloqueos</a:t>
            </a:r>
          </a:p>
        </p:txBody>
      </p:sp>
      <p:sp>
        <p:nvSpPr>
          <p:cNvPr id="35843" name="Rectangle 3"/>
          <p:cNvSpPr>
            <a:spLocks noGrp="1" noChangeArrowheads="1"/>
          </p:cNvSpPr>
          <p:nvPr>
            <p:ph type="body" idx="1"/>
          </p:nvPr>
        </p:nvSpPr>
        <p:spPr/>
        <p:txBody>
          <a:bodyPr/>
          <a:lstStyle/>
          <a:p>
            <a:pPr eaLnBrk="1" hangingPunct="1">
              <a:lnSpc>
                <a:spcPct val="90000"/>
              </a:lnSpc>
            </a:pPr>
            <a:r>
              <a:rPr lang="es-CO" dirty="0" smtClean="0"/>
              <a:t>Implementación de bloqueos: La concesión de bloqueos será implementado por un objeto separado del servidor -&gt; gestor de bloqueo.</a:t>
            </a:r>
          </a:p>
          <a:p>
            <a:pPr eaLnBrk="1" hangingPunct="1">
              <a:lnSpc>
                <a:spcPct val="90000"/>
              </a:lnSpc>
            </a:pPr>
            <a:r>
              <a:rPr lang="es-CO" dirty="0" smtClean="0"/>
              <a:t>El gestor de bloqueo debe </a:t>
            </a:r>
            <a:r>
              <a:rPr lang="es-CO" dirty="0" smtClean="0"/>
              <a:t>mantener </a:t>
            </a:r>
            <a:r>
              <a:rPr lang="es-CO" dirty="0" smtClean="0"/>
              <a:t>un conjunto de bloqueos.</a:t>
            </a:r>
          </a:p>
          <a:p>
            <a:pPr eaLnBrk="1" hangingPunct="1">
              <a:lnSpc>
                <a:spcPct val="90000"/>
              </a:lnSpc>
            </a:pPr>
            <a:r>
              <a:rPr lang="es-CO" dirty="0" smtClean="0"/>
              <a:t>Cada bloqueo es una instancia de la clase Bloqueo que mantiene la siguiente información:</a:t>
            </a:r>
          </a:p>
          <a:p>
            <a:pPr lvl="1" eaLnBrk="1" hangingPunct="1">
              <a:lnSpc>
                <a:spcPct val="90000"/>
              </a:lnSpc>
            </a:pPr>
            <a:r>
              <a:rPr lang="es-CO" dirty="0" smtClean="0"/>
              <a:t>El identificador del objeto bloqueado.</a:t>
            </a:r>
          </a:p>
          <a:p>
            <a:pPr lvl="1" eaLnBrk="1" hangingPunct="1">
              <a:lnSpc>
                <a:spcPct val="90000"/>
              </a:lnSpc>
            </a:pPr>
            <a:r>
              <a:rPr lang="es-CO" dirty="0" smtClean="0"/>
              <a:t>Los identificadores de las transacciones que mantienen actualmente el bloqueo</a:t>
            </a:r>
          </a:p>
          <a:p>
            <a:pPr lvl="1" eaLnBrk="1" hangingPunct="1">
              <a:lnSpc>
                <a:spcPct val="90000"/>
              </a:lnSpc>
            </a:pPr>
            <a:r>
              <a:rPr lang="es-CO" dirty="0" smtClean="0"/>
              <a:t>Un tipo de bloqueo.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Transacciones </a:t>
            </a:r>
            <a:endParaRPr lang="es-ES" dirty="0" smtClean="0"/>
          </a:p>
        </p:txBody>
      </p:sp>
      <p:sp>
        <p:nvSpPr>
          <p:cNvPr id="3" name="2 Marcador de contenido"/>
          <p:cNvSpPr>
            <a:spLocks noGrp="1"/>
          </p:cNvSpPr>
          <p:nvPr>
            <p:ph idx="1"/>
          </p:nvPr>
        </p:nvSpPr>
        <p:spPr/>
        <p:txBody>
          <a:bodyPr/>
          <a:lstStyle/>
          <a:p>
            <a:r>
              <a:rPr lang="es-ES" dirty="0" smtClean="0"/>
              <a:t>La meta de las </a:t>
            </a:r>
            <a:r>
              <a:rPr lang="es-ES" b="1" dirty="0" smtClean="0"/>
              <a:t>transacciones</a:t>
            </a:r>
            <a:r>
              <a:rPr lang="es-ES" dirty="0" smtClean="0"/>
              <a:t> es asegurar que todos los objetos gestionados por un servidor permanecen en un estado </a:t>
            </a:r>
            <a:r>
              <a:rPr lang="es-ES" b="1" dirty="0" smtClean="0"/>
              <a:t>consistente</a:t>
            </a:r>
            <a:r>
              <a:rPr lang="es-ES" dirty="0" smtClean="0"/>
              <a:t> cuando dichos objetos son </a:t>
            </a:r>
            <a:r>
              <a:rPr lang="es-ES" b="1" dirty="0" smtClean="0"/>
              <a:t>accedidos por múltiples transacciones </a:t>
            </a:r>
            <a:r>
              <a:rPr lang="es-ES" dirty="0" smtClean="0"/>
              <a:t>y en </a:t>
            </a:r>
            <a:r>
              <a:rPr lang="es-ES" b="1" dirty="0" smtClean="0"/>
              <a:t>presencia de caídas del servidor</a:t>
            </a:r>
            <a:r>
              <a:rPr lang="es-ES" dirty="0" smtClean="0"/>
              <a:t>.</a:t>
            </a:r>
          </a:p>
          <a:p>
            <a:endParaRPr lang="es-ES" dirty="0"/>
          </a:p>
        </p:txBody>
      </p:sp>
      <p:pic>
        <p:nvPicPr>
          <p:cNvPr id="74754" name="Picture 2" descr="http://t2.gstatic.com/images?q=tbn:ANd9GcSTqU4FFHk-b15AjC73l7oVmV63w0nbLMSA8EO9DjKKDaUVuAGm6g"/>
          <p:cNvPicPr>
            <a:picLocks noChangeAspect="1" noChangeArrowheads="1"/>
          </p:cNvPicPr>
          <p:nvPr/>
        </p:nvPicPr>
        <p:blipFill>
          <a:blip r:embed="rId2" cstate="print"/>
          <a:srcRect/>
          <a:stretch>
            <a:fillRect/>
          </a:stretch>
        </p:blipFill>
        <p:spPr bwMode="auto">
          <a:xfrm>
            <a:off x="2699792" y="3429000"/>
            <a:ext cx="3726728" cy="216024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s-CO" smtClean="0"/>
              <a:t>Bloqueos</a:t>
            </a:r>
          </a:p>
        </p:txBody>
      </p:sp>
      <p:sp>
        <p:nvSpPr>
          <p:cNvPr id="36867" name="Rectangle 4"/>
          <p:cNvSpPr>
            <a:spLocks noChangeArrowheads="1"/>
          </p:cNvSpPr>
          <p:nvPr/>
        </p:nvSpPr>
        <p:spPr bwMode="auto">
          <a:xfrm>
            <a:off x="251520" y="1196752"/>
            <a:ext cx="8604448" cy="5226050"/>
          </a:xfrm>
          <a:prstGeom prst="rect">
            <a:avLst/>
          </a:prstGeom>
          <a:noFill/>
          <a:ln w="9525">
            <a:noFill/>
            <a:miter lim="800000"/>
            <a:headEnd/>
            <a:tailEnd/>
          </a:ln>
        </p:spPr>
        <p:txBody>
          <a:bodyPr wrap="square">
            <a:spAutoFit/>
          </a:bodyPr>
          <a:lstStyle/>
          <a:p>
            <a:pPr eaLnBrk="0" hangingPunct="0"/>
            <a:r>
              <a:rPr lang="en-GB" sz="1600" i="1" dirty="0"/>
              <a:t>public class </a:t>
            </a:r>
            <a:r>
              <a:rPr lang="en-GB" sz="1600" i="1" dirty="0" err="1"/>
              <a:t>Bloqueo</a:t>
            </a:r>
            <a:r>
              <a:rPr lang="en-GB" sz="1600" i="1" dirty="0"/>
              <a:t> {</a:t>
            </a:r>
          </a:p>
          <a:p>
            <a:pPr eaLnBrk="0" hangingPunct="0"/>
            <a:r>
              <a:rPr lang="en-GB" sz="1600" i="1" dirty="0"/>
              <a:t>     private Object </a:t>
            </a:r>
            <a:r>
              <a:rPr lang="en-GB" sz="1600" i="1" dirty="0" err="1"/>
              <a:t>objeto</a:t>
            </a:r>
            <a:r>
              <a:rPr lang="en-GB" sz="1600" i="1" dirty="0"/>
              <a:t>;		// El </a:t>
            </a:r>
            <a:r>
              <a:rPr lang="en-GB" sz="1600" i="1" dirty="0" err="1"/>
              <a:t>objeto</a:t>
            </a:r>
            <a:r>
              <a:rPr lang="en-GB" sz="1600" i="1" dirty="0"/>
              <a:t> </a:t>
            </a:r>
            <a:r>
              <a:rPr lang="en-GB" sz="1600" i="1" dirty="0" err="1"/>
              <a:t>que</a:t>
            </a:r>
            <a:r>
              <a:rPr lang="en-GB" sz="1600" i="1" dirty="0"/>
              <a:t> </a:t>
            </a:r>
            <a:r>
              <a:rPr lang="en-GB" sz="1600" i="1" dirty="0" err="1"/>
              <a:t>es</a:t>
            </a:r>
            <a:r>
              <a:rPr lang="en-GB" sz="1600" i="1" dirty="0"/>
              <a:t> </a:t>
            </a:r>
            <a:r>
              <a:rPr lang="en-GB" sz="1600" i="1" dirty="0" err="1"/>
              <a:t>protegido</a:t>
            </a:r>
            <a:r>
              <a:rPr lang="en-GB" sz="1600" i="1" dirty="0"/>
              <a:t> </a:t>
            </a:r>
            <a:r>
              <a:rPr lang="en-GB" sz="1600" i="1" dirty="0" err="1"/>
              <a:t>por</a:t>
            </a:r>
            <a:r>
              <a:rPr lang="en-GB" sz="1600" i="1" dirty="0"/>
              <a:t> el </a:t>
            </a:r>
            <a:r>
              <a:rPr lang="en-GB" sz="1600" i="1" dirty="0" err="1"/>
              <a:t>bloqueo</a:t>
            </a:r>
            <a:endParaRPr lang="en-GB" sz="1600" i="1" dirty="0"/>
          </a:p>
          <a:p>
            <a:pPr eaLnBrk="0" hangingPunct="0"/>
            <a:r>
              <a:rPr lang="en-GB" sz="1600" i="1" dirty="0"/>
              <a:t>     private Vector </a:t>
            </a:r>
            <a:r>
              <a:rPr lang="en-GB" sz="1600" i="1" dirty="0" err="1"/>
              <a:t>propietarios</a:t>
            </a:r>
            <a:r>
              <a:rPr lang="en-GB" sz="1600" i="1" dirty="0"/>
              <a:t>;        	// </a:t>
            </a:r>
            <a:r>
              <a:rPr lang="en-GB" sz="1600" i="1" dirty="0" err="1"/>
              <a:t>las</a:t>
            </a:r>
            <a:r>
              <a:rPr lang="en-GB" sz="1600" i="1" dirty="0"/>
              <a:t> TID de los </a:t>
            </a:r>
            <a:r>
              <a:rPr lang="en-GB" sz="1600" i="1" dirty="0" err="1"/>
              <a:t>propietarios</a:t>
            </a:r>
            <a:endParaRPr lang="en-GB" sz="1600" i="1" dirty="0"/>
          </a:p>
          <a:p>
            <a:pPr eaLnBrk="0" hangingPunct="0"/>
            <a:r>
              <a:rPr lang="en-GB" sz="1600" i="1" dirty="0"/>
              <a:t>     private </a:t>
            </a:r>
            <a:r>
              <a:rPr lang="en-GB" sz="1600" i="1" dirty="0" err="1"/>
              <a:t>TipoBloqueo</a:t>
            </a:r>
            <a:r>
              <a:rPr lang="en-GB" sz="1600" i="1" dirty="0"/>
              <a:t> </a:t>
            </a:r>
            <a:r>
              <a:rPr lang="en-GB" sz="1600" i="1" dirty="0" err="1"/>
              <a:t>tipoBloqueo</a:t>
            </a:r>
            <a:r>
              <a:rPr lang="en-GB" sz="1600" i="1" dirty="0"/>
              <a:t>;  	// el </a:t>
            </a:r>
            <a:r>
              <a:rPr lang="en-GB" sz="1600" i="1" dirty="0" err="1"/>
              <a:t>tipo</a:t>
            </a:r>
            <a:r>
              <a:rPr lang="en-GB" sz="1600" i="1" dirty="0"/>
              <a:t> actual </a:t>
            </a:r>
          </a:p>
          <a:p>
            <a:pPr eaLnBrk="0" hangingPunct="0"/>
            <a:endParaRPr lang="en-GB" sz="1600" i="1" dirty="0"/>
          </a:p>
          <a:p>
            <a:pPr eaLnBrk="0" hangingPunct="0"/>
            <a:r>
              <a:rPr lang="en-GB" sz="1600" i="1" dirty="0"/>
              <a:t>     public synchronized void </a:t>
            </a:r>
            <a:r>
              <a:rPr lang="en-GB" sz="1600" i="1" dirty="0" err="1" smtClean="0"/>
              <a:t>agrega</a:t>
            </a:r>
            <a:r>
              <a:rPr lang="en-GB" sz="1600" i="1" dirty="0" smtClean="0"/>
              <a:t>(</a:t>
            </a:r>
            <a:r>
              <a:rPr lang="en-GB" sz="1600" i="1" dirty="0" err="1" smtClean="0"/>
              <a:t>IDTrans</a:t>
            </a:r>
            <a:r>
              <a:rPr lang="en-GB" sz="1600" i="1" dirty="0" smtClean="0"/>
              <a:t> </a:t>
            </a:r>
            <a:r>
              <a:rPr lang="en-GB" sz="1600" i="1" dirty="0"/>
              <a:t>trans, </a:t>
            </a:r>
            <a:r>
              <a:rPr lang="en-GB" sz="1600" i="1" dirty="0" err="1"/>
              <a:t>TipoBloqueo</a:t>
            </a:r>
            <a:r>
              <a:rPr lang="en-GB" sz="1600" i="1" dirty="0"/>
              <a:t> </a:t>
            </a:r>
            <a:r>
              <a:rPr lang="en-GB" sz="1600" i="1" dirty="0" err="1"/>
              <a:t>unTipoBloqueo</a:t>
            </a:r>
            <a:r>
              <a:rPr lang="en-GB" sz="1600" i="1" dirty="0"/>
              <a:t>){</a:t>
            </a:r>
          </a:p>
          <a:p>
            <a:pPr eaLnBrk="0" hangingPunct="0"/>
            <a:r>
              <a:rPr lang="en-GB" sz="1600" i="1" dirty="0"/>
              <a:t>          while</a:t>
            </a:r>
            <a:r>
              <a:rPr lang="en-GB" sz="1600" dirty="0"/>
              <a:t>(/* </a:t>
            </a:r>
            <a:r>
              <a:rPr lang="en-GB" sz="1600" dirty="0" err="1"/>
              <a:t>otra</a:t>
            </a:r>
            <a:r>
              <a:rPr lang="en-GB" sz="1600" dirty="0"/>
              <a:t> </a:t>
            </a:r>
            <a:r>
              <a:rPr lang="en-GB" sz="1600" dirty="0" err="1"/>
              <a:t>transacción</a:t>
            </a:r>
            <a:r>
              <a:rPr lang="en-GB" sz="1600" dirty="0"/>
              <a:t> </a:t>
            </a:r>
            <a:r>
              <a:rPr lang="en-GB" sz="1600" dirty="0" err="1"/>
              <a:t>posea</a:t>
            </a:r>
            <a:r>
              <a:rPr lang="en-GB" sz="1600" dirty="0"/>
              <a:t> el </a:t>
            </a:r>
            <a:r>
              <a:rPr lang="en-GB" sz="1600" dirty="0" err="1"/>
              <a:t>bloqueo</a:t>
            </a:r>
            <a:r>
              <a:rPr lang="en-GB" sz="1600" dirty="0"/>
              <a:t> en </a:t>
            </a:r>
            <a:r>
              <a:rPr lang="en-GB" sz="1600" dirty="0" err="1"/>
              <a:t>modo</a:t>
            </a:r>
            <a:r>
              <a:rPr lang="en-GB" sz="1600" dirty="0"/>
              <a:t> </a:t>
            </a:r>
            <a:r>
              <a:rPr lang="en-GB" sz="1600" dirty="0" err="1"/>
              <a:t>conflictivo</a:t>
            </a:r>
            <a:r>
              <a:rPr lang="en-GB" sz="1600" dirty="0"/>
              <a:t> */)</a:t>
            </a:r>
            <a:r>
              <a:rPr lang="en-GB" sz="1600" i="1" dirty="0"/>
              <a:t> {</a:t>
            </a:r>
          </a:p>
          <a:p>
            <a:pPr eaLnBrk="0" hangingPunct="0"/>
            <a:r>
              <a:rPr lang="en-GB" sz="1600" i="1" dirty="0"/>
              <a:t>	try {</a:t>
            </a:r>
          </a:p>
          <a:p>
            <a:pPr eaLnBrk="0" hangingPunct="0"/>
            <a:r>
              <a:rPr lang="en-GB" sz="1600" i="1" dirty="0"/>
              <a:t>	     wait( );</a:t>
            </a:r>
          </a:p>
          <a:p>
            <a:pPr eaLnBrk="0" hangingPunct="0"/>
            <a:r>
              <a:rPr lang="en-GB" sz="1600" i="1" dirty="0"/>
              <a:t>	}catch (</a:t>
            </a:r>
            <a:r>
              <a:rPr lang="en-GB" sz="1600" i="1" dirty="0" err="1"/>
              <a:t>InterruptedException</a:t>
            </a:r>
            <a:r>
              <a:rPr lang="en-GB" sz="1600" i="1" dirty="0"/>
              <a:t> e) {/*...*/ }</a:t>
            </a:r>
          </a:p>
          <a:p>
            <a:pPr eaLnBrk="0" hangingPunct="0"/>
            <a:r>
              <a:rPr lang="en-GB" sz="1600" i="1" dirty="0"/>
              <a:t> 	}</a:t>
            </a:r>
          </a:p>
          <a:p>
            <a:pPr eaLnBrk="0" hangingPunct="0"/>
            <a:r>
              <a:rPr lang="en-GB" sz="1600" i="1" dirty="0"/>
              <a:t> 	if (</a:t>
            </a:r>
            <a:r>
              <a:rPr lang="en-GB" sz="1600" i="1" dirty="0" err="1"/>
              <a:t>propietarios.estaVacio</a:t>
            </a:r>
            <a:r>
              <a:rPr lang="en-GB" sz="1600" i="1" dirty="0"/>
              <a:t>( )) { // </a:t>
            </a:r>
            <a:r>
              <a:rPr lang="en-GB" sz="1600" i="1" dirty="0" err="1"/>
              <a:t>ningún</a:t>
            </a:r>
            <a:r>
              <a:rPr lang="en-GB" sz="1600" i="1" dirty="0"/>
              <a:t> TID </a:t>
            </a:r>
            <a:r>
              <a:rPr lang="en-GB" sz="1600" i="1" dirty="0" err="1"/>
              <a:t>posee</a:t>
            </a:r>
            <a:r>
              <a:rPr lang="en-GB" sz="1600" i="1" dirty="0"/>
              <a:t> un </a:t>
            </a:r>
            <a:r>
              <a:rPr lang="en-GB" sz="1600" i="1" dirty="0" err="1"/>
              <a:t>bloqueo</a:t>
            </a:r>
            <a:r>
              <a:rPr lang="en-GB" sz="1600" i="1" dirty="0"/>
              <a:t> </a:t>
            </a:r>
          </a:p>
          <a:p>
            <a:pPr eaLnBrk="0" hangingPunct="0"/>
            <a:r>
              <a:rPr lang="en-GB" sz="1600" i="1" dirty="0"/>
              <a:t> 	      </a:t>
            </a:r>
            <a:r>
              <a:rPr lang="en-GB" sz="1600" i="1" dirty="0" err="1"/>
              <a:t>propietarios.agregaElemento</a:t>
            </a:r>
            <a:r>
              <a:rPr lang="en-GB" sz="1600" i="1" dirty="0"/>
              <a:t>(trans);</a:t>
            </a:r>
          </a:p>
          <a:p>
            <a:pPr eaLnBrk="0" hangingPunct="0"/>
            <a:r>
              <a:rPr lang="en-GB" sz="1600" i="1" dirty="0"/>
              <a:t>	      </a:t>
            </a:r>
            <a:r>
              <a:rPr lang="en-GB" sz="1600" i="1" dirty="0" err="1"/>
              <a:t>tipoBloqueo</a:t>
            </a:r>
            <a:r>
              <a:rPr lang="en-GB" sz="1600" i="1" dirty="0"/>
              <a:t> = </a:t>
            </a:r>
            <a:r>
              <a:rPr lang="en-GB" sz="1600" i="1" dirty="0" err="1"/>
              <a:t>unTipoBloqueo</a:t>
            </a:r>
            <a:r>
              <a:rPr lang="en-GB" sz="1600" i="1" dirty="0"/>
              <a:t>;</a:t>
            </a:r>
          </a:p>
          <a:p>
            <a:pPr eaLnBrk="0" hangingPunct="0"/>
            <a:r>
              <a:rPr lang="en-GB" sz="1600" i="1" dirty="0"/>
              <a:t> 	} else if </a:t>
            </a:r>
            <a:r>
              <a:rPr lang="en-GB" sz="1600" dirty="0"/>
              <a:t>(/*</a:t>
            </a:r>
            <a:r>
              <a:rPr lang="en-GB" sz="1600" dirty="0" err="1"/>
              <a:t>otra</a:t>
            </a:r>
            <a:r>
              <a:rPr lang="en-GB" sz="1600" dirty="0"/>
              <a:t> </a:t>
            </a:r>
            <a:r>
              <a:rPr lang="en-GB" sz="1600" dirty="0" err="1"/>
              <a:t>transacción</a:t>
            </a:r>
            <a:r>
              <a:rPr lang="en-GB" sz="1600" dirty="0"/>
              <a:t> </a:t>
            </a:r>
            <a:r>
              <a:rPr lang="en-GB" sz="1600" dirty="0" err="1"/>
              <a:t>posee</a:t>
            </a:r>
            <a:r>
              <a:rPr lang="en-GB" sz="1600" dirty="0"/>
              <a:t> el </a:t>
            </a:r>
            <a:r>
              <a:rPr lang="en-GB" sz="1600" dirty="0" err="1"/>
              <a:t>bloqueo</a:t>
            </a:r>
            <a:r>
              <a:rPr lang="en-GB" sz="1600" dirty="0"/>
              <a:t>, lo </a:t>
            </a:r>
            <a:r>
              <a:rPr lang="en-GB" sz="1600" dirty="0" err="1"/>
              <a:t>comparte</a:t>
            </a:r>
            <a:r>
              <a:rPr lang="en-GB" sz="1600" dirty="0"/>
              <a:t>*/</a:t>
            </a:r>
            <a:r>
              <a:rPr lang="en-GB" sz="1600" i="1" dirty="0"/>
              <a:t> ) ) {  </a:t>
            </a:r>
          </a:p>
          <a:p>
            <a:pPr eaLnBrk="0" hangingPunct="0"/>
            <a:r>
              <a:rPr lang="en-GB" sz="1600" i="1" dirty="0"/>
              <a:t> 	      if </a:t>
            </a:r>
            <a:r>
              <a:rPr lang="en-GB" sz="1600" dirty="0"/>
              <a:t>(/* </a:t>
            </a:r>
            <a:r>
              <a:rPr lang="en-GB" sz="1600" dirty="0" err="1"/>
              <a:t>esta</a:t>
            </a:r>
            <a:r>
              <a:rPr lang="en-GB" sz="1600" dirty="0"/>
              <a:t> </a:t>
            </a:r>
            <a:r>
              <a:rPr lang="en-GB" sz="1600" dirty="0" err="1"/>
              <a:t>transacción</a:t>
            </a:r>
            <a:r>
              <a:rPr lang="en-GB" sz="1600" dirty="0"/>
              <a:t> no </a:t>
            </a:r>
            <a:r>
              <a:rPr lang="en-GB" sz="1600" dirty="0" err="1"/>
              <a:t>es</a:t>
            </a:r>
            <a:r>
              <a:rPr lang="en-GB" sz="1600" dirty="0"/>
              <a:t> un </a:t>
            </a:r>
            <a:r>
              <a:rPr lang="en-GB" sz="1600" dirty="0" err="1" smtClean="0"/>
              <a:t>poseedor</a:t>
            </a:r>
            <a:r>
              <a:rPr lang="en-GB" sz="1600" dirty="0" smtClean="0"/>
              <a:t>*/)</a:t>
            </a:r>
            <a:r>
              <a:rPr lang="en-GB" sz="1600" i="1" dirty="0" smtClean="0"/>
              <a:t> </a:t>
            </a:r>
            <a:r>
              <a:rPr lang="en-GB" sz="1600" i="1" dirty="0" err="1"/>
              <a:t>propietarios.agregaElemento</a:t>
            </a:r>
            <a:r>
              <a:rPr lang="en-GB" sz="1600" i="1" dirty="0"/>
              <a:t>(trans); </a:t>
            </a:r>
          </a:p>
          <a:p>
            <a:pPr eaLnBrk="0" hangingPunct="0"/>
            <a:r>
              <a:rPr lang="en-GB" sz="1600" i="1" dirty="0"/>
              <a:t>	} else if </a:t>
            </a:r>
            <a:r>
              <a:rPr lang="en-GB" sz="1600" dirty="0"/>
              <a:t>(/* </a:t>
            </a:r>
            <a:r>
              <a:rPr lang="en-GB" sz="1600" dirty="0" err="1"/>
              <a:t>esta</a:t>
            </a:r>
            <a:r>
              <a:rPr lang="en-GB" sz="1600" dirty="0"/>
              <a:t> </a:t>
            </a:r>
            <a:r>
              <a:rPr lang="en-GB" sz="1600" dirty="0" err="1"/>
              <a:t>transacción</a:t>
            </a:r>
            <a:r>
              <a:rPr lang="en-GB" sz="1600" dirty="0"/>
              <a:t> </a:t>
            </a:r>
            <a:r>
              <a:rPr lang="en-GB" sz="1600" dirty="0" err="1"/>
              <a:t>es</a:t>
            </a:r>
            <a:r>
              <a:rPr lang="en-GB" sz="1600" dirty="0"/>
              <a:t> un </a:t>
            </a:r>
            <a:r>
              <a:rPr lang="en-GB" sz="1600" dirty="0" err="1"/>
              <a:t>poseedor</a:t>
            </a:r>
            <a:r>
              <a:rPr lang="en-GB" sz="1600" dirty="0"/>
              <a:t> </a:t>
            </a:r>
            <a:r>
              <a:rPr lang="en-GB" sz="1600" dirty="0" err="1"/>
              <a:t>pero</a:t>
            </a:r>
            <a:r>
              <a:rPr lang="en-GB" sz="1600" dirty="0"/>
              <a:t> </a:t>
            </a:r>
            <a:r>
              <a:rPr lang="en-GB" sz="1600" dirty="0" err="1"/>
              <a:t>necesita</a:t>
            </a:r>
            <a:r>
              <a:rPr lang="en-GB" sz="1600" dirty="0"/>
              <a:t> </a:t>
            </a:r>
            <a:r>
              <a:rPr lang="en-GB" sz="1600" dirty="0" err="1"/>
              <a:t>más</a:t>
            </a:r>
            <a:r>
              <a:rPr lang="en-GB" sz="1600" dirty="0"/>
              <a:t> de un </a:t>
            </a:r>
            <a:r>
              <a:rPr lang="en-GB" sz="1600" dirty="0" err="1"/>
              <a:t>bloqueo</a:t>
            </a:r>
            <a:r>
              <a:rPr lang="en-GB" sz="1600" dirty="0"/>
              <a:t> 			</a:t>
            </a:r>
            <a:r>
              <a:rPr lang="en-GB" sz="1600" dirty="0" err="1"/>
              <a:t>exclusivo</a:t>
            </a:r>
            <a:r>
              <a:rPr lang="en-GB" sz="1600" dirty="0"/>
              <a:t>*/)</a:t>
            </a:r>
            <a:endParaRPr lang="en-GB" sz="1600" i="1" dirty="0"/>
          </a:p>
          <a:p>
            <a:pPr eaLnBrk="0" hangingPunct="0"/>
            <a:r>
              <a:rPr lang="en-GB" sz="1600" i="1" dirty="0"/>
              <a:t> 	              </a:t>
            </a:r>
            <a:r>
              <a:rPr lang="en-GB" sz="1600" i="1" dirty="0" err="1"/>
              <a:t>tipoBloqueo.promueve</a:t>
            </a:r>
            <a:r>
              <a:rPr lang="en-GB" sz="1600" i="1" dirty="0"/>
              <a:t>( );</a:t>
            </a:r>
          </a:p>
          <a:p>
            <a:pPr eaLnBrk="0" hangingPunct="0"/>
            <a:r>
              <a:rPr lang="en-GB" sz="1600" i="1" dirty="0"/>
              <a:t> 	}</a:t>
            </a:r>
          </a:p>
          <a:p>
            <a:pPr eaLnBrk="0" hangingPunct="0"/>
            <a:r>
              <a:rPr lang="en-GB" sz="1600" i="1"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s-CO" smtClean="0"/>
              <a:t>Bloqueos</a:t>
            </a:r>
          </a:p>
        </p:txBody>
      </p:sp>
      <p:sp>
        <p:nvSpPr>
          <p:cNvPr id="37891" name="Rectangle 4"/>
          <p:cNvSpPr>
            <a:spLocks noChangeArrowheads="1"/>
          </p:cNvSpPr>
          <p:nvPr/>
        </p:nvSpPr>
        <p:spPr bwMode="auto">
          <a:xfrm>
            <a:off x="323528" y="1412776"/>
            <a:ext cx="7734300" cy="1569660"/>
          </a:xfrm>
          <a:prstGeom prst="rect">
            <a:avLst/>
          </a:prstGeom>
          <a:noFill/>
          <a:ln w="9525">
            <a:noFill/>
            <a:miter lim="800000"/>
            <a:headEnd/>
            <a:tailEnd/>
          </a:ln>
        </p:spPr>
        <p:txBody>
          <a:bodyPr>
            <a:spAutoFit/>
          </a:bodyPr>
          <a:lstStyle/>
          <a:p>
            <a:pPr eaLnBrk="0" hangingPunct="0"/>
            <a:r>
              <a:rPr lang="en-GB" sz="1600" dirty="0" smtClean="0"/>
              <a:t>      public </a:t>
            </a:r>
            <a:r>
              <a:rPr lang="en-GB" sz="1600" dirty="0"/>
              <a:t>synchronized void </a:t>
            </a:r>
            <a:r>
              <a:rPr lang="en-GB" sz="1600" dirty="0" err="1"/>
              <a:t>libera</a:t>
            </a:r>
            <a:r>
              <a:rPr lang="en-GB" sz="1600" dirty="0"/>
              <a:t>(</a:t>
            </a:r>
            <a:r>
              <a:rPr lang="en-GB" sz="1600" dirty="0" err="1"/>
              <a:t>IDTrans</a:t>
            </a:r>
            <a:r>
              <a:rPr lang="en-GB" sz="1600" dirty="0"/>
              <a:t> trans ){</a:t>
            </a:r>
          </a:p>
          <a:p>
            <a:pPr eaLnBrk="0" hangingPunct="0"/>
            <a:r>
              <a:rPr lang="en-GB" sz="1600" dirty="0" smtClean="0"/>
              <a:t>              </a:t>
            </a:r>
            <a:r>
              <a:rPr lang="en-GB" sz="1600" dirty="0" err="1" smtClean="0"/>
              <a:t>propietarios.eliminaElemento</a:t>
            </a:r>
            <a:r>
              <a:rPr lang="en-GB" sz="1600" dirty="0" smtClean="0"/>
              <a:t>(trans</a:t>
            </a:r>
            <a:r>
              <a:rPr lang="en-GB" sz="1600" dirty="0"/>
              <a:t>);     // </a:t>
            </a:r>
            <a:r>
              <a:rPr lang="en-GB" sz="1600" dirty="0" err="1"/>
              <a:t>elimina</a:t>
            </a:r>
            <a:r>
              <a:rPr lang="en-GB" sz="1600" dirty="0"/>
              <a:t> </a:t>
            </a:r>
            <a:r>
              <a:rPr lang="en-GB" sz="1600" dirty="0" err="1"/>
              <a:t>este</a:t>
            </a:r>
            <a:r>
              <a:rPr lang="en-GB" sz="1600" dirty="0"/>
              <a:t> </a:t>
            </a:r>
            <a:r>
              <a:rPr lang="en-GB" sz="1600" dirty="0" err="1"/>
              <a:t>poseedor</a:t>
            </a:r>
            <a:endParaRPr lang="en-GB" sz="1600" dirty="0"/>
          </a:p>
          <a:p>
            <a:pPr eaLnBrk="0" hangingPunct="0"/>
            <a:r>
              <a:rPr lang="en-GB" sz="1600" dirty="0" smtClean="0"/>
              <a:t>              // </a:t>
            </a:r>
            <a:r>
              <a:rPr lang="en-GB" sz="1600" dirty="0" err="1"/>
              <a:t>establece</a:t>
            </a:r>
            <a:r>
              <a:rPr lang="en-GB" sz="1600" dirty="0"/>
              <a:t> el </a:t>
            </a:r>
            <a:r>
              <a:rPr lang="en-GB" sz="1600" dirty="0" err="1"/>
              <a:t>tipo</a:t>
            </a:r>
            <a:r>
              <a:rPr lang="en-GB" sz="1600" dirty="0"/>
              <a:t> de </a:t>
            </a:r>
            <a:r>
              <a:rPr lang="en-GB" sz="1600" dirty="0" err="1"/>
              <a:t>bloqueo</a:t>
            </a:r>
            <a:r>
              <a:rPr lang="en-GB" sz="1600" dirty="0"/>
              <a:t> a </a:t>
            </a:r>
            <a:r>
              <a:rPr lang="en-GB" sz="1600" dirty="0" err="1"/>
              <a:t>ninguno</a:t>
            </a:r>
            <a:endParaRPr lang="en-GB" sz="1600" dirty="0"/>
          </a:p>
          <a:p>
            <a:pPr eaLnBrk="0" hangingPunct="0"/>
            <a:r>
              <a:rPr lang="en-GB" sz="1600" dirty="0" smtClean="0"/>
              <a:t>              </a:t>
            </a:r>
            <a:r>
              <a:rPr lang="en-GB" sz="1600" dirty="0" err="1" smtClean="0"/>
              <a:t>notifyAll</a:t>
            </a:r>
            <a:r>
              <a:rPr lang="en-GB" sz="1600" dirty="0"/>
              <a:t>( );</a:t>
            </a:r>
          </a:p>
          <a:p>
            <a:pPr eaLnBrk="0" hangingPunct="0"/>
            <a:r>
              <a:rPr lang="en-GB" sz="1600" dirty="0" smtClean="0"/>
              <a:t>      }</a:t>
            </a:r>
            <a:endParaRPr lang="en-GB" sz="1600" dirty="0"/>
          </a:p>
          <a:p>
            <a:pPr eaLnBrk="0" hangingPunct="0"/>
            <a:r>
              <a:rPr lang="en-GB" sz="1600"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s-CO" smtClean="0"/>
              <a:t>Bloqueos</a:t>
            </a:r>
          </a:p>
        </p:txBody>
      </p:sp>
      <p:sp>
        <p:nvSpPr>
          <p:cNvPr id="38915" name="Rectangle 3"/>
          <p:cNvSpPr>
            <a:spLocks noGrp="1" noChangeArrowheads="1"/>
          </p:cNvSpPr>
          <p:nvPr>
            <p:ph type="body" idx="1"/>
          </p:nvPr>
        </p:nvSpPr>
        <p:spPr/>
        <p:txBody>
          <a:bodyPr/>
          <a:lstStyle/>
          <a:p>
            <a:pPr eaLnBrk="1" hangingPunct="1"/>
            <a:r>
              <a:rPr lang="es-CO" dirty="0" smtClean="0"/>
              <a:t>Todas las solicitudes de activar bloqueos y liberarlos en beneficio de las transacciones se envían a una instancia de </a:t>
            </a:r>
            <a:r>
              <a:rPr lang="es-CO" dirty="0" err="1" smtClean="0"/>
              <a:t>GestorBloqueo</a:t>
            </a:r>
            <a:r>
              <a:rPr lang="es-CO" dirty="0" smtClean="0"/>
              <a:t>.</a:t>
            </a:r>
          </a:p>
          <a:p>
            <a:pPr eaLnBrk="1" hangingPunct="1"/>
            <a:endParaRPr lang="es-CO" dirty="0" smtClean="0"/>
          </a:p>
          <a:p>
            <a:pPr eaLnBrk="1" hangingPunct="1"/>
            <a:endParaRPr lang="es-CO"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s-CO" dirty="0" smtClean="0"/>
              <a:t>Bloqueos</a:t>
            </a:r>
          </a:p>
        </p:txBody>
      </p:sp>
      <p:sp>
        <p:nvSpPr>
          <p:cNvPr id="39939" name="Rectangle 4"/>
          <p:cNvSpPr>
            <a:spLocks noChangeArrowheads="1"/>
          </p:cNvSpPr>
          <p:nvPr/>
        </p:nvSpPr>
        <p:spPr bwMode="auto">
          <a:xfrm>
            <a:off x="611188" y="1340768"/>
            <a:ext cx="7747000" cy="4610493"/>
          </a:xfrm>
          <a:prstGeom prst="rect">
            <a:avLst/>
          </a:prstGeom>
          <a:noFill/>
          <a:ln w="9525">
            <a:noFill/>
            <a:miter lim="800000"/>
            <a:headEnd/>
            <a:tailEnd/>
          </a:ln>
        </p:spPr>
        <p:txBody>
          <a:bodyPr>
            <a:spAutoFit/>
          </a:bodyPr>
          <a:lstStyle/>
          <a:p>
            <a:pPr eaLnBrk="0" hangingPunct="0">
              <a:lnSpc>
                <a:spcPct val="85000"/>
              </a:lnSpc>
            </a:pPr>
            <a:r>
              <a:rPr lang="en-GB" sz="1600" i="1" dirty="0"/>
              <a:t>public class </a:t>
            </a:r>
            <a:r>
              <a:rPr lang="en-GB" sz="1600" i="1" dirty="0" err="1"/>
              <a:t>GestorBloqueo</a:t>
            </a:r>
            <a:r>
              <a:rPr lang="en-GB" sz="1600" i="1" dirty="0"/>
              <a:t> {</a:t>
            </a:r>
          </a:p>
          <a:p>
            <a:pPr eaLnBrk="0" hangingPunct="0">
              <a:lnSpc>
                <a:spcPct val="85000"/>
              </a:lnSpc>
            </a:pPr>
            <a:r>
              <a:rPr lang="en-GB" sz="1600" i="1" dirty="0"/>
              <a:t>    private </a:t>
            </a:r>
            <a:r>
              <a:rPr lang="en-GB" sz="1600" i="1" dirty="0" err="1"/>
              <a:t>Hashtable</a:t>
            </a:r>
            <a:r>
              <a:rPr lang="en-GB" sz="1600" i="1" dirty="0"/>
              <a:t> </a:t>
            </a:r>
            <a:r>
              <a:rPr lang="en-GB" sz="1600" i="1" dirty="0" err="1"/>
              <a:t>losBloqueos</a:t>
            </a:r>
            <a:r>
              <a:rPr lang="en-GB" sz="1600" i="1" dirty="0"/>
              <a:t>;</a:t>
            </a:r>
          </a:p>
          <a:p>
            <a:pPr eaLnBrk="0" hangingPunct="0">
              <a:lnSpc>
                <a:spcPct val="85000"/>
              </a:lnSpc>
            </a:pPr>
            <a:endParaRPr lang="en-GB" sz="1600" i="1" dirty="0"/>
          </a:p>
          <a:p>
            <a:pPr eaLnBrk="0" hangingPunct="0">
              <a:lnSpc>
                <a:spcPct val="85000"/>
              </a:lnSpc>
            </a:pPr>
            <a:r>
              <a:rPr lang="en-GB" sz="1600" i="1" dirty="0"/>
              <a:t>    public  void </a:t>
            </a:r>
            <a:r>
              <a:rPr lang="en-GB" sz="1600" i="1" dirty="0" err="1"/>
              <a:t>ponBloqueo</a:t>
            </a:r>
            <a:r>
              <a:rPr lang="en-GB" sz="1600" i="1" dirty="0"/>
              <a:t>(Object </a:t>
            </a:r>
            <a:r>
              <a:rPr lang="en-GB" sz="1600" i="1" dirty="0" err="1"/>
              <a:t>objeto</a:t>
            </a:r>
            <a:r>
              <a:rPr lang="en-GB" sz="1600" i="1" dirty="0"/>
              <a:t>, </a:t>
            </a:r>
            <a:r>
              <a:rPr lang="en-GB" sz="1600" i="1" dirty="0" err="1"/>
              <a:t>IDTrans</a:t>
            </a:r>
            <a:r>
              <a:rPr lang="en-GB" sz="1600" i="1" dirty="0"/>
              <a:t> trans, </a:t>
            </a:r>
            <a:r>
              <a:rPr lang="en-GB" sz="1600" i="1" dirty="0" err="1"/>
              <a:t>TipoBloqueo</a:t>
            </a:r>
            <a:r>
              <a:rPr lang="en-GB" sz="1600" i="1" dirty="0"/>
              <a:t> </a:t>
            </a:r>
            <a:r>
              <a:rPr lang="en-GB" sz="1600" i="1" dirty="0" err="1"/>
              <a:t>tipoBloqueo</a:t>
            </a:r>
            <a:r>
              <a:rPr lang="en-GB" sz="1600" i="1" dirty="0"/>
              <a:t>){</a:t>
            </a:r>
          </a:p>
          <a:p>
            <a:pPr eaLnBrk="0" hangingPunct="0">
              <a:lnSpc>
                <a:spcPct val="85000"/>
              </a:lnSpc>
            </a:pPr>
            <a:r>
              <a:rPr lang="en-GB" sz="1600" i="1" dirty="0"/>
              <a:t>         </a:t>
            </a:r>
            <a:r>
              <a:rPr lang="en-GB" sz="1600" i="1" dirty="0" err="1"/>
              <a:t>Bloqueo</a:t>
            </a:r>
            <a:r>
              <a:rPr lang="en-GB" sz="1600" i="1" dirty="0"/>
              <a:t> </a:t>
            </a:r>
            <a:r>
              <a:rPr lang="en-GB" sz="1600" i="1" dirty="0" err="1"/>
              <a:t>bloqueoEncontrado</a:t>
            </a:r>
            <a:r>
              <a:rPr lang="en-GB" sz="1600" i="1" dirty="0"/>
              <a:t>;</a:t>
            </a:r>
          </a:p>
          <a:p>
            <a:pPr eaLnBrk="0" hangingPunct="0">
              <a:lnSpc>
                <a:spcPct val="85000"/>
              </a:lnSpc>
            </a:pPr>
            <a:r>
              <a:rPr lang="en-GB" sz="1600" i="1" dirty="0"/>
              <a:t>         synchronized (this){</a:t>
            </a:r>
          </a:p>
          <a:p>
            <a:pPr eaLnBrk="0" hangingPunct="0">
              <a:lnSpc>
                <a:spcPct val="85000"/>
              </a:lnSpc>
            </a:pPr>
            <a:r>
              <a:rPr lang="en-GB" sz="1600" i="1" dirty="0"/>
              <a:t>	   </a:t>
            </a:r>
            <a:r>
              <a:rPr lang="en-GB" sz="1600" dirty="0"/>
              <a:t>// </a:t>
            </a:r>
            <a:r>
              <a:rPr lang="en-GB" sz="1600" dirty="0" err="1"/>
              <a:t>busca</a:t>
            </a:r>
            <a:r>
              <a:rPr lang="en-GB" sz="1600" dirty="0"/>
              <a:t> el </a:t>
            </a:r>
            <a:r>
              <a:rPr lang="en-GB" sz="1600" dirty="0" err="1"/>
              <a:t>bloqueo</a:t>
            </a:r>
            <a:r>
              <a:rPr lang="en-GB" sz="1600" dirty="0"/>
              <a:t> </a:t>
            </a:r>
            <a:r>
              <a:rPr lang="en-GB" sz="1600" dirty="0" err="1"/>
              <a:t>asociado</a:t>
            </a:r>
            <a:r>
              <a:rPr lang="en-GB" sz="1600" dirty="0"/>
              <a:t> con el </a:t>
            </a:r>
            <a:r>
              <a:rPr lang="en-GB" sz="1600" dirty="0" err="1"/>
              <a:t>objeto</a:t>
            </a:r>
            <a:endParaRPr lang="en-GB" sz="1600" dirty="0"/>
          </a:p>
          <a:p>
            <a:pPr eaLnBrk="0" hangingPunct="0">
              <a:lnSpc>
                <a:spcPct val="85000"/>
              </a:lnSpc>
            </a:pPr>
            <a:r>
              <a:rPr lang="en-GB" sz="1600" dirty="0"/>
              <a:t>       	   // </a:t>
            </a:r>
            <a:r>
              <a:rPr lang="en-GB" sz="1600" dirty="0" err="1"/>
              <a:t>si</a:t>
            </a:r>
            <a:r>
              <a:rPr lang="en-GB" sz="1600" dirty="0"/>
              <a:t> no hay </a:t>
            </a:r>
            <a:r>
              <a:rPr lang="en-GB" sz="1600" dirty="0" err="1"/>
              <a:t>ninguno</a:t>
            </a:r>
            <a:r>
              <a:rPr lang="en-GB" sz="1600" dirty="0"/>
              <a:t>, lo </a:t>
            </a:r>
            <a:r>
              <a:rPr lang="en-GB" sz="1600" dirty="0" err="1"/>
              <a:t>crea</a:t>
            </a:r>
            <a:r>
              <a:rPr lang="en-GB" sz="1600" dirty="0"/>
              <a:t> y lo </a:t>
            </a:r>
            <a:r>
              <a:rPr lang="en-GB" sz="1600" dirty="0" err="1"/>
              <a:t>agrega</a:t>
            </a:r>
            <a:r>
              <a:rPr lang="en-GB" sz="1600" dirty="0"/>
              <a:t> a la </a:t>
            </a:r>
            <a:r>
              <a:rPr lang="en-GB" sz="1600" dirty="0" err="1"/>
              <a:t>tabla</a:t>
            </a:r>
            <a:r>
              <a:rPr lang="en-GB" sz="1600" dirty="0"/>
              <a:t> de </a:t>
            </a:r>
            <a:r>
              <a:rPr lang="en-GB" sz="1600" dirty="0" err="1"/>
              <a:t>dispersión</a:t>
            </a:r>
            <a:endParaRPr lang="en-GB" sz="1600" i="1" dirty="0"/>
          </a:p>
          <a:p>
            <a:pPr eaLnBrk="0" hangingPunct="0">
              <a:lnSpc>
                <a:spcPct val="85000"/>
              </a:lnSpc>
            </a:pPr>
            <a:r>
              <a:rPr lang="en-GB" sz="1600" i="1" dirty="0"/>
              <a:t>             }</a:t>
            </a:r>
          </a:p>
          <a:p>
            <a:pPr eaLnBrk="0" hangingPunct="0">
              <a:lnSpc>
                <a:spcPct val="85000"/>
              </a:lnSpc>
            </a:pPr>
            <a:r>
              <a:rPr lang="en-GB" sz="1600" i="1" dirty="0"/>
              <a:t>         </a:t>
            </a:r>
            <a:r>
              <a:rPr lang="en-GB" sz="1600" i="1" dirty="0" err="1"/>
              <a:t>bloqueoEncontrado.agrega</a:t>
            </a:r>
            <a:r>
              <a:rPr lang="en-GB" sz="1600" i="1" dirty="0"/>
              <a:t>(trans, </a:t>
            </a:r>
            <a:r>
              <a:rPr lang="en-GB" sz="1600" i="1" dirty="0" err="1"/>
              <a:t>tipoBloqueo</a:t>
            </a:r>
            <a:r>
              <a:rPr lang="en-GB" sz="1600" i="1" dirty="0"/>
              <a:t>);</a:t>
            </a:r>
          </a:p>
          <a:p>
            <a:pPr eaLnBrk="0" hangingPunct="0">
              <a:lnSpc>
                <a:spcPct val="85000"/>
              </a:lnSpc>
            </a:pPr>
            <a:r>
              <a:rPr lang="en-GB" sz="1600" i="1" dirty="0"/>
              <a:t>    }</a:t>
            </a:r>
          </a:p>
          <a:p>
            <a:pPr eaLnBrk="0" hangingPunct="0">
              <a:lnSpc>
                <a:spcPct val="85000"/>
              </a:lnSpc>
            </a:pPr>
            <a:endParaRPr lang="en-GB" sz="1600" i="1" dirty="0"/>
          </a:p>
          <a:p>
            <a:pPr eaLnBrk="0" hangingPunct="0">
              <a:lnSpc>
                <a:spcPct val="85000"/>
              </a:lnSpc>
              <a:spcBef>
                <a:spcPct val="50000"/>
              </a:spcBef>
            </a:pPr>
            <a:r>
              <a:rPr lang="en-GB" sz="1600" i="1" dirty="0"/>
              <a:t>   //</a:t>
            </a:r>
            <a:r>
              <a:rPr lang="en-GB" sz="1600" i="1" dirty="0" err="1"/>
              <a:t>sincroniza</a:t>
            </a:r>
            <a:r>
              <a:rPr lang="en-GB" sz="1600" i="1" dirty="0"/>
              <a:t> </a:t>
            </a:r>
            <a:r>
              <a:rPr lang="en-GB" sz="1600" i="1" dirty="0" err="1" smtClean="0"/>
              <a:t>este</a:t>
            </a:r>
            <a:r>
              <a:rPr lang="en-GB" sz="1600" i="1" dirty="0" smtClean="0"/>
              <a:t>, </a:t>
            </a:r>
            <a:r>
              <a:rPr lang="en-GB" sz="1600" i="1" dirty="0"/>
              <a:t>dado </a:t>
            </a:r>
            <a:r>
              <a:rPr lang="en-GB" sz="1600" i="1" dirty="0" err="1"/>
              <a:t>que</a:t>
            </a:r>
            <a:r>
              <a:rPr lang="en-GB" sz="1600" i="1" dirty="0"/>
              <a:t> </a:t>
            </a:r>
            <a:r>
              <a:rPr lang="en-GB" sz="1600" i="1" dirty="0" err="1"/>
              <a:t>queremos</a:t>
            </a:r>
            <a:r>
              <a:rPr lang="en-GB" sz="1600" i="1" dirty="0"/>
              <a:t> </a:t>
            </a:r>
            <a:r>
              <a:rPr lang="en-GB" sz="1600" i="1" dirty="0" err="1"/>
              <a:t>eliminar</a:t>
            </a:r>
            <a:r>
              <a:rPr lang="en-GB" sz="1600" i="1" dirty="0"/>
              <a:t> </a:t>
            </a:r>
            <a:r>
              <a:rPr lang="en-GB" sz="1600" i="1" dirty="0" err="1"/>
              <a:t>todas</a:t>
            </a:r>
            <a:r>
              <a:rPr lang="en-GB" sz="1600" i="1" dirty="0"/>
              <a:t> </a:t>
            </a:r>
            <a:r>
              <a:rPr lang="en-GB" sz="1600" i="1" dirty="0" err="1"/>
              <a:t>las</a:t>
            </a:r>
            <a:r>
              <a:rPr lang="en-GB" sz="1600" i="1" dirty="0"/>
              <a:t> </a:t>
            </a:r>
            <a:r>
              <a:rPr lang="en-GB" sz="1600" i="1" dirty="0" err="1"/>
              <a:t>entradas</a:t>
            </a:r>
            <a:endParaRPr lang="en-GB" sz="1600" i="1" dirty="0"/>
          </a:p>
          <a:p>
            <a:pPr eaLnBrk="0" hangingPunct="0">
              <a:lnSpc>
                <a:spcPct val="85000"/>
              </a:lnSpc>
            </a:pPr>
            <a:r>
              <a:rPr lang="en-GB" sz="1600" i="1" dirty="0"/>
              <a:t>   public synchronized void </a:t>
            </a:r>
            <a:r>
              <a:rPr lang="en-GB" sz="1600" i="1" dirty="0" err="1"/>
              <a:t>desBloqueo</a:t>
            </a:r>
            <a:r>
              <a:rPr lang="en-GB" sz="1600" i="1" dirty="0"/>
              <a:t>(</a:t>
            </a:r>
            <a:r>
              <a:rPr lang="en-GB" sz="1600" i="1" dirty="0" err="1"/>
              <a:t>TransID</a:t>
            </a:r>
            <a:r>
              <a:rPr lang="en-GB" sz="1600" i="1" dirty="0"/>
              <a:t> trans) {</a:t>
            </a:r>
          </a:p>
          <a:p>
            <a:pPr eaLnBrk="0" hangingPunct="0">
              <a:lnSpc>
                <a:spcPct val="85000"/>
              </a:lnSpc>
            </a:pPr>
            <a:r>
              <a:rPr lang="en-GB" sz="1600" i="1" dirty="0"/>
              <a:t>        Enumeration e = </a:t>
            </a:r>
            <a:r>
              <a:rPr lang="en-GB" sz="1600" i="1" dirty="0" err="1"/>
              <a:t>losBloqueos.elements</a:t>
            </a:r>
            <a:r>
              <a:rPr lang="en-GB" sz="1600" i="1" dirty="0"/>
              <a:t>( );</a:t>
            </a:r>
          </a:p>
          <a:p>
            <a:pPr eaLnBrk="0" hangingPunct="0">
              <a:lnSpc>
                <a:spcPct val="85000"/>
              </a:lnSpc>
            </a:pPr>
            <a:r>
              <a:rPr lang="en-GB" sz="1600" i="1" dirty="0"/>
              <a:t>        while(</a:t>
            </a:r>
            <a:r>
              <a:rPr lang="en-GB" sz="1600" i="1" dirty="0" err="1"/>
              <a:t>e.hasMoreElements</a:t>
            </a:r>
            <a:r>
              <a:rPr lang="en-GB" sz="1600" i="1" dirty="0"/>
              <a:t>( )){</a:t>
            </a:r>
          </a:p>
          <a:p>
            <a:pPr eaLnBrk="0" hangingPunct="0">
              <a:lnSpc>
                <a:spcPct val="85000"/>
              </a:lnSpc>
            </a:pPr>
            <a:r>
              <a:rPr lang="en-GB" sz="1600" i="1" dirty="0"/>
              <a:t>             </a:t>
            </a:r>
            <a:r>
              <a:rPr lang="en-GB" sz="1600" i="1" dirty="0" err="1"/>
              <a:t>Bloqueo</a:t>
            </a:r>
            <a:r>
              <a:rPr lang="en-GB" sz="1600" i="1" dirty="0"/>
              <a:t> </a:t>
            </a:r>
            <a:r>
              <a:rPr lang="en-GB" sz="1600" i="1" dirty="0" err="1"/>
              <a:t>unBloqueo</a:t>
            </a:r>
            <a:r>
              <a:rPr lang="en-GB" sz="1600" i="1" dirty="0"/>
              <a:t> = (</a:t>
            </a:r>
            <a:r>
              <a:rPr lang="en-GB" sz="1600" i="1" dirty="0" err="1"/>
              <a:t>Bloqueo</a:t>
            </a:r>
            <a:r>
              <a:rPr lang="en-GB" sz="1600" i="1" dirty="0"/>
              <a:t>)(</a:t>
            </a:r>
            <a:r>
              <a:rPr lang="en-GB" sz="1600" i="1" dirty="0" err="1"/>
              <a:t>e.nextElement</a:t>
            </a:r>
            <a:r>
              <a:rPr lang="en-GB" sz="1600" i="1" dirty="0"/>
              <a:t>());</a:t>
            </a:r>
          </a:p>
          <a:p>
            <a:pPr eaLnBrk="0" hangingPunct="0">
              <a:lnSpc>
                <a:spcPct val="85000"/>
              </a:lnSpc>
            </a:pPr>
            <a:r>
              <a:rPr lang="en-GB" sz="1600" i="1" dirty="0"/>
              <a:t>             if</a:t>
            </a:r>
            <a:r>
              <a:rPr lang="en-GB" sz="1600" dirty="0"/>
              <a:t>(/* </a:t>
            </a:r>
            <a:r>
              <a:rPr lang="en-GB" sz="1600" dirty="0" err="1" smtClean="0"/>
              <a:t>si</a:t>
            </a:r>
            <a:r>
              <a:rPr lang="en-GB" sz="1600" dirty="0" smtClean="0"/>
              <a:t> </a:t>
            </a:r>
            <a:r>
              <a:rPr lang="en-GB" sz="1600" dirty="0" err="1" smtClean="0"/>
              <a:t>transacción</a:t>
            </a:r>
            <a:r>
              <a:rPr lang="en-GB" sz="1600" dirty="0" smtClean="0"/>
              <a:t> </a:t>
            </a:r>
            <a:r>
              <a:rPr lang="en-GB" sz="1600" dirty="0" err="1" smtClean="0"/>
              <a:t>es</a:t>
            </a:r>
            <a:r>
              <a:rPr lang="en-GB" sz="1600" dirty="0" smtClean="0"/>
              <a:t> un </a:t>
            </a:r>
            <a:r>
              <a:rPr lang="en-GB" sz="1600" dirty="0" err="1" smtClean="0"/>
              <a:t>poseedor</a:t>
            </a:r>
            <a:r>
              <a:rPr lang="en-GB" sz="1600" dirty="0" smtClean="0"/>
              <a:t> de </a:t>
            </a:r>
            <a:r>
              <a:rPr lang="en-GB" sz="1600" dirty="0" err="1" smtClean="0"/>
              <a:t>bloqueo</a:t>
            </a:r>
            <a:r>
              <a:rPr lang="en-GB" sz="1600" dirty="0" smtClean="0"/>
              <a:t>*/</a:t>
            </a:r>
            <a:r>
              <a:rPr lang="en-GB" sz="1600" i="1" dirty="0" smtClean="0"/>
              <a:t> </a:t>
            </a:r>
            <a:r>
              <a:rPr lang="en-GB" sz="1600" i="1" dirty="0"/>
              <a:t>) </a:t>
            </a:r>
            <a:r>
              <a:rPr lang="en-GB" sz="1600" i="1" dirty="0" err="1"/>
              <a:t>unBloqueo.libera</a:t>
            </a:r>
            <a:r>
              <a:rPr lang="en-GB" sz="1600" i="1" dirty="0"/>
              <a:t>(trans);</a:t>
            </a:r>
          </a:p>
          <a:p>
            <a:pPr eaLnBrk="0" hangingPunct="0">
              <a:lnSpc>
                <a:spcPct val="85000"/>
              </a:lnSpc>
            </a:pPr>
            <a:r>
              <a:rPr lang="en-GB" sz="1600" i="1" dirty="0"/>
              <a:t>        }</a:t>
            </a:r>
          </a:p>
          <a:p>
            <a:pPr eaLnBrk="0" hangingPunct="0">
              <a:lnSpc>
                <a:spcPct val="85000"/>
              </a:lnSpc>
            </a:pPr>
            <a:r>
              <a:rPr lang="en-GB" sz="1600" i="1" dirty="0"/>
              <a:t>    }</a:t>
            </a:r>
          </a:p>
          <a:p>
            <a:pPr eaLnBrk="0" hangingPunct="0">
              <a:lnSpc>
                <a:spcPct val="85000"/>
              </a:lnSpc>
            </a:pPr>
            <a:r>
              <a:rPr lang="en-GB" sz="1600" i="1"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s-CO" smtClean="0"/>
              <a:t>Bloqueos indefinidos</a:t>
            </a:r>
          </a:p>
        </p:txBody>
      </p:sp>
      <p:grpSp>
        <p:nvGrpSpPr>
          <p:cNvPr id="97" name="96 Grupo"/>
          <p:cNvGrpSpPr/>
          <p:nvPr/>
        </p:nvGrpSpPr>
        <p:grpSpPr>
          <a:xfrm>
            <a:off x="251520" y="1772816"/>
            <a:ext cx="8221663" cy="3411537"/>
            <a:chOff x="536575" y="1989138"/>
            <a:chExt cx="8221663" cy="3411537"/>
          </a:xfrm>
        </p:grpSpPr>
        <p:sp>
          <p:nvSpPr>
            <p:cNvPr id="44038" name="Rectangle 97"/>
            <p:cNvSpPr>
              <a:spLocks noChangeArrowheads="1"/>
            </p:cNvSpPr>
            <p:nvPr/>
          </p:nvSpPr>
          <p:spPr bwMode="auto">
            <a:xfrm>
              <a:off x="5791200" y="2030413"/>
              <a:ext cx="1820863" cy="304800"/>
            </a:xfrm>
            <a:prstGeom prst="rect">
              <a:avLst/>
            </a:prstGeom>
            <a:noFill/>
            <a:ln w="9525">
              <a:noFill/>
              <a:miter lim="800000"/>
              <a:headEnd/>
              <a:tailEnd/>
            </a:ln>
          </p:spPr>
          <p:txBody>
            <a:bodyPr wrap="none" lIns="0" tIns="0" rIns="0" bIns="0">
              <a:spAutoFit/>
            </a:bodyPr>
            <a:lstStyle/>
            <a:p>
              <a:pPr eaLnBrk="0" hangingPunct="0"/>
              <a:r>
                <a:rPr lang="en-GB" sz="2000" b="1">
                  <a:solidFill>
                    <a:srgbClr val="000000"/>
                  </a:solidFill>
                </a:rPr>
                <a:t>Transacción </a:t>
              </a:r>
              <a:r>
                <a:rPr lang="en-GB" sz="2000" b="1" i="1">
                  <a:solidFill>
                    <a:srgbClr val="000000"/>
                  </a:solidFill>
                </a:rPr>
                <a:t>U</a:t>
              </a:r>
              <a:r>
                <a:rPr lang="en-GB" sz="2000" b="1">
                  <a:solidFill>
                    <a:srgbClr val="000000"/>
                  </a:solidFill>
                </a:rPr>
                <a:t> </a:t>
              </a:r>
              <a:endParaRPr lang="en-GB" sz="2000"/>
            </a:p>
          </p:txBody>
        </p:sp>
        <p:sp>
          <p:nvSpPr>
            <p:cNvPr id="44035" name="Rectangle 4"/>
            <p:cNvSpPr>
              <a:spLocks noChangeArrowheads="1"/>
            </p:cNvSpPr>
            <p:nvPr/>
          </p:nvSpPr>
          <p:spPr bwMode="auto">
            <a:xfrm>
              <a:off x="2808288" y="2260600"/>
              <a:ext cx="23812" cy="1588"/>
            </a:xfrm>
            <a:prstGeom prst="rect">
              <a:avLst/>
            </a:prstGeom>
            <a:solidFill>
              <a:srgbClr val="FFFFFF"/>
            </a:solidFill>
            <a:ln w="9525">
              <a:noFill/>
              <a:miter lim="800000"/>
              <a:headEnd/>
              <a:tailEnd/>
            </a:ln>
          </p:spPr>
          <p:txBody>
            <a:bodyPr/>
            <a:lstStyle/>
            <a:p>
              <a:endParaRPr lang="es-ES"/>
            </a:p>
          </p:txBody>
        </p:sp>
        <p:sp>
          <p:nvSpPr>
            <p:cNvPr id="44036" name="Rectangle 5"/>
            <p:cNvSpPr>
              <a:spLocks noChangeArrowheads="1"/>
            </p:cNvSpPr>
            <p:nvPr/>
          </p:nvSpPr>
          <p:spPr bwMode="auto">
            <a:xfrm>
              <a:off x="6931025" y="2260600"/>
              <a:ext cx="23813" cy="1588"/>
            </a:xfrm>
            <a:prstGeom prst="rect">
              <a:avLst/>
            </a:prstGeom>
            <a:solidFill>
              <a:srgbClr val="FFFFFF"/>
            </a:solidFill>
            <a:ln w="9525">
              <a:noFill/>
              <a:miter lim="800000"/>
              <a:headEnd/>
              <a:tailEnd/>
            </a:ln>
          </p:spPr>
          <p:txBody>
            <a:bodyPr/>
            <a:lstStyle/>
            <a:p>
              <a:endParaRPr lang="es-ES"/>
            </a:p>
          </p:txBody>
        </p:sp>
        <p:grpSp>
          <p:nvGrpSpPr>
            <p:cNvPr id="2" name="Group 6"/>
            <p:cNvGrpSpPr>
              <a:grpSpLocks/>
            </p:cNvGrpSpPr>
            <p:nvPr/>
          </p:nvGrpSpPr>
          <p:grpSpPr bwMode="auto">
            <a:xfrm>
              <a:off x="536575" y="1989138"/>
              <a:ext cx="8221663" cy="3411537"/>
              <a:chOff x="517" y="1292"/>
              <a:chExt cx="5179" cy="2149"/>
            </a:xfrm>
          </p:grpSpPr>
          <p:sp>
            <p:nvSpPr>
              <p:cNvPr id="44039" name="Rectangle 7"/>
              <p:cNvSpPr>
                <a:spLocks noChangeArrowheads="1"/>
              </p:cNvSpPr>
              <p:nvPr/>
            </p:nvSpPr>
            <p:spPr bwMode="auto">
              <a:xfrm>
                <a:off x="1199" y="1318"/>
                <a:ext cx="1129" cy="192"/>
              </a:xfrm>
              <a:prstGeom prst="rect">
                <a:avLst/>
              </a:prstGeom>
              <a:noFill/>
              <a:ln w="9525">
                <a:noFill/>
                <a:miter lim="800000"/>
                <a:headEnd/>
                <a:tailEnd/>
              </a:ln>
            </p:spPr>
            <p:txBody>
              <a:bodyPr wrap="none" lIns="0" tIns="0" rIns="0" bIns="0">
                <a:spAutoFit/>
              </a:bodyPr>
              <a:lstStyle/>
              <a:p>
                <a:pPr eaLnBrk="0" hangingPunct="0"/>
                <a:r>
                  <a:rPr lang="en-GB" sz="2000" b="1">
                    <a:solidFill>
                      <a:srgbClr val="000000"/>
                    </a:solidFill>
                  </a:rPr>
                  <a:t>Transacción </a:t>
                </a:r>
                <a:r>
                  <a:rPr lang="en-GB" sz="2000" b="1" i="1">
                    <a:solidFill>
                      <a:srgbClr val="000000"/>
                    </a:solidFill>
                  </a:rPr>
                  <a:t>T</a:t>
                </a:r>
                <a:r>
                  <a:rPr lang="en-GB" sz="2000" b="1">
                    <a:solidFill>
                      <a:srgbClr val="000000"/>
                    </a:solidFill>
                  </a:rPr>
                  <a:t> </a:t>
                </a:r>
                <a:endParaRPr lang="en-GB" sz="2000"/>
              </a:p>
            </p:txBody>
          </p:sp>
          <p:sp>
            <p:nvSpPr>
              <p:cNvPr id="44040" name="Rectangle 8"/>
              <p:cNvSpPr>
                <a:spLocks noChangeArrowheads="1"/>
              </p:cNvSpPr>
              <p:nvPr/>
            </p:nvSpPr>
            <p:spPr bwMode="auto">
              <a:xfrm>
                <a:off x="4871" y="1404"/>
                <a:ext cx="76" cy="182"/>
              </a:xfrm>
              <a:prstGeom prst="rect">
                <a:avLst/>
              </a:prstGeom>
              <a:noFill/>
              <a:ln w="9525">
                <a:noFill/>
                <a:miter lim="800000"/>
                <a:headEnd/>
                <a:tailEnd/>
              </a:ln>
            </p:spPr>
            <p:txBody>
              <a:bodyPr wrap="none" lIns="0" tIns="0" rIns="0" bIns="0">
                <a:spAutoFit/>
              </a:bodyPr>
              <a:lstStyle/>
              <a:p>
                <a:pPr eaLnBrk="0" hangingPunct="0"/>
                <a:r>
                  <a:rPr lang="en-GB" sz="1900" b="1">
                    <a:solidFill>
                      <a:srgbClr val="000000"/>
                    </a:solidFill>
                    <a:latin typeface="Times" charset="0"/>
                  </a:rPr>
                  <a:t>  </a:t>
                </a:r>
                <a:endParaRPr lang="en-GB" sz="2400">
                  <a:latin typeface="Times" charset="0"/>
                </a:endParaRPr>
              </a:p>
            </p:txBody>
          </p:sp>
          <p:sp>
            <p:nvSpPr>
              <p:cNvPr id="44041" name="Line 9"/>
              <p:cNvSpPr>
                <a:spLocks noChangeShapeType="1"/>
              </p:cNvSpPr>
              <p:nvPr/>
            </p:nvSpPr>
            <p:spPr bwMode="auto">
              <a:xfrm>
                <a:off x="517" y="1292"/>
                <a:ext cx="2582" cy="1"/>
              </a:xfrm>
              <a:prstGeom prst="line">
                <a:avLst/>
              </a:prstGeom>
              <a:noFill/>
              <a:ln w="34925">
                <a:solidFill>
                  <a:srgbClr val="000000"/>
                </a:solidFill>
                <a:round/>
                <a:headEnd/>
                <a:tailEnd/>
              </a:ln>
            </p:spPr>
            <p:txBody>
              <a:bodyPr/>
              <a:lstStyle/>
              <a:p>
                <a:endParaRPr lang="es-ES"/>
              </a:p>
            </p:txBody>
          </p:sp>
          <p:sp>
            <p:nvSpPr>
              <p:cNvPr id="44042" name="Line 10"/>
              <p:cNvSpPr>
                <a:spLocks noChangeShapeType="1"/>
              </p:cNvSpPr>
              <p:nvPr/>
            </p:nvSpPr>
            <p:spPr bwMode="auto">
              <a:xfrm>
                <a:off x="3114" y="1292"/>
                <a:ext cx="1" cy="1"/>
              </a:xfrm>
              <a:prstGeom prst="line">
                <a:avLst/>
              </a:prstGeom>
              <a:noFill/>
              <a:ln w="34925">
                <a:solidFill>
                  <a:srgbClr val="000000"/>
                </a:solidFill>
                <a:round/>
                <a:headEnd/>
                <a:tailEnd/>
              </a:ln>
            </p:spPr>
            <p:txBody>
              <a:bodyPr/>
              <a:lstStyle/>
              <a:p>
                <a:endParaRPr lang="es-ES"/>
              </a:p>
            </p:txBody>
          </p:sp>
          <p:sp>
            <p:nvSpPr>
              <p:cNvPr id="44043" name="Line 11"/>
              <p:cNvSpPr>
                <a:spLocks noChangeShapeType="1"/>
              </p:cNvSpPr>
              <p:nvPr/>
            </p:nvSpPr>
            <p:spPr bwMode="auto">
              <a:xfrm>
                <a:off x="3129" y="1292"/>
                <a:ext cx="2567" cy="1"/>
              </a:xfrm>
              <a:prstGeom prst="line">
                <a:avLst/>
              </a:prstGeom>
              <a:noFill/>
              <a:ln w="34925">
                <a:solidFill>
                  <a:srgbClr val="000000"/>
                </a:solidFill>
                <a:round/>
                <a:headEnd/>
                <a:tailEnd/>
              </a:ln>
            </p:spPr>
            <p:txBody>
              <a:bodyPr/>
              <a:lstStyle/>
              <a:p>
                <a:endParaRPr lang="es-ES"/>
              </a:p>
            </p:txBody>
          </p:sp>
          <p:sp>
            <p:nvSpPr>
              <p:cNvPr id="44044" name="Line 12"/>
              <p:cNvSpPr>
                <a:spLocks noChangeShapeType="1"/>
              </p:cNvSpPr>
              <p:nvPr/>
            </p:nvSpPr>
            <p:spPr bwMode="auto">
              <a:xfrm>
                <a:off x="3114" y="1307"/>
                <a:ext cx="1" cy="239"/>
              </a:xfrm>
              <a:prstGeom prst="line">
                <a:avLst/>
              </a:prstGeom>
              <a:noFill/>
              <a:ln w="34925">
                <a:solidFill>
                  <a:srgbClr val="000000"/>
                </a:solidFill>
                <a:round/>
                <a:headEnd/>
                <a:tailEnd/>
              </a:ln>
            </p:spPr>
            <p:txBody>
              <a:bodyPr/>
              <a:lstStyle/>
              <a:p>
                <a:endParaRPr lang="es-ES"/>
              </a:p>
            </p:txBody>
          </p:sp>
          <p:sp>
            <p:nvSpPr>
              <p:cNvPr id="44045" name="Rectangle 13"/>
              <p:cNvSpPr>
                <a:spLocks noChangeArrowheads="1"/>
              </p:cNvSpPr>
              <p:nvPr/>
            </p:nvSpPr>
            <p:spPr bwMode="auto">
              <a:xfrm>
                <a:off x="659" y="1583"/>
                <a:ext cx="923" cy="182"/>
              </a:xfrm>
              <a:prstGeom prst="rect">
                <a:avLst/>
              </a:prstGeom>
              <a:noFill/>
              <a:ln w="9525">
                <a:noFill/>
                <a:miter lim="800000"/>
                <a:headEnd/>
                <a:tailEnd/>
              </a:ln>
            </p:spPr>
            <p:txBody>
              <a:bodyPr wrap="none" lIns="0" tIns="0" rIns="0" bIns="0">
                <a:spAutoFit/>
              </a:bodyPr>
              <a:lstStyle/>
              <a:p>
                <a:pPr eaLnBrk="0" hangingPunct="0"/>
                <a:r>
                  <a:rPr lang="en-GB" sz="1900" b="1">
                    <a:solidFill>
                      <a:srgbClr val="000000"/>
                    </a:solidFill>
                  </a:rPr>
                  <a:t>Operaciones</a:t>
                </a:r>
                <a:endParaRPr lang="en-GB" sz="2400">
                  <a:latin typeface="Times" charset="0"/>
                </a:endParaRPr>
              </a:p>
            </p:txBody>
          </p:sp>
          <p:sp>
            <p:nvSpPr>
              <p:cNvPr id="44046" name="Rectangle 14"/>
              <p:cNvSpPr>
                <a:spLocks noChangeArrowheads="1"/>
              </p:cNvSpPr>
              <p:nvPr/>
            </p:nvSpPr>
            <p:spPr bwMode="auto">
              <a:xfrm>
                <a:off x="2136" y="1583"/>
                <a:ext cx="694" cy="182"/>
              </a:xfrm>
              <a:prstGeom prst="rect">
                <a:avLst/>
              </a:prstGeom>
              <a:noFill/>
              <a:ln w="9525">
                <a:noFill/>
                <a:miter lim="800000"/>
                <a:headEnd/>
                <a:tailEnd/>
              </a:ln>
            </p:spPr>
            <p:txBody>
              <a:bodyPr wrap="none" lIns="0" tIns="0" rIns="0" bIns="0">
                <a:spAutoFit/>
              </a:bodyPr>
              <a:lstStyle/>
              <a:p>
                <a:pPr eaLnBrk="0" hangingPunct="0"/>
                <a:r>
                  <a:rPr lang="en-GB" sz="1900" b="1">
                    <a:solidFill>
                      <a:srgbClr val="000000"/>
                    </a:solidFill>
                  </a:rPr>
                  <a:t>Bloqueos</a:t>
                </a:r>
                <a:endParaRPr lang="en-GB" sz="2400">
                  <a:latin typeface="Times" charset="0"/>
                </a:endParaRPr>
              </a:p>
            </p:txBody>
          </p:sp>
          <p:sp>
            <p:nvSpPr>
              <p:cNvPr id="44047" name="Rectangle 15"/>
              <p:cNvSpPr>
                <a:spLocks noChangeArrowheads="1"/>
              </p:cNvSpPr>
              <p:nvPr/>
            </p:nvSpPr>
            <p:spPr bwMode="auto">
              <a:xfrm>
                <a:off x="3255" y="1583"/>
                <a:ext cx="923" cy="182"/>
              </a:xfrm>
              <a:prstGeom prst="rect">
                <a:avLst/>
              </a:prstGeom>
              <a:noFill/>
              <a:ln w="9525">
                <a:noFill/>
                <a:miter lim="800000"/>
                <a:headEnd/>
                <a:tailEnd/>
              </a:ln>
            </p:spPr>
            <p:txBody>
              <a:bodyPr wrap="none" lIns="0" tIns="0" rIns="0" bIns="0">
                <a:spAutoFit/>
              </a:bodyPr>
              <a:lstStyle/>
              <a:p>
                <a:pPr eaLnBrk="0" hangingPunct="0"/>
                <a:r>
                  <a:rPr lang="en-GB" sz="1900" b="1">
                    <a:solidFill>
                      <a:srgbClr val="000000"/>
                    </a:solidFill>
                  </a:rPr>
                  <a:t>Operaciones</a:t>
                </a:r>
                <a:endParaRPr lang="en-GB" sz="2400">
                  <a:latin typeface="Times" charset="0"/>
                </a:endParaRPr>
              </a:p>
            </p:txBody>
          </p:sp>
          <p:sp>
            <p:nvSpPr>
              <p:cNvPr id="44048" name="Rectangle 16"/>
              <p:cNvSpPr>
                <a:spLocks noChangeArrowheads="1"/>
              </p:cNvSpPr>
              <p:nvPr/>
            </p:nvSpPr>
            <p:spPr bwMode="auto">
              <a:xfrm>
                <a:off x="4733" y="1583"/>
                <a:ext cx="732" cy="182"/>
              </a:xfrm>
              <a:prstGeom prst="rect">
                <a:avLst/>
              </a:prstGeom>
              <a:noFill/>
              <a:ln w="9525">
                <a:noFill/>
                <a:miter lim="800000"/>
                <a:headEnd/>
                <a:tailEnd/>
              </a:ln>
            </p:spPr>
            <p:txBody>
              <a:bodyPr wrap="none" lIns="0" tIns="0" rIns="0" bIns="0">
                <a:spAutoFit/>
              </a:bodyPr>
              <a:lstStyle/>
              <a:p>
                <a:pPr eaLnBrk="0" hangingPunct="0"/>
                <a:r>
                  <a:rPr lang="en-GB" sz="1900" b="1">
                    <a:solidFill>
                      <a:srgbClr val="000000"/>
                    </a:solidFill>
                  </a:rPr>
                  <a:t>Bloqueos</a:t>
                </a:r>
                <a:r>
                  <a:rPr lang="en-GB" sz="1900" b="1">
                    <a:solidFill>
                      <a:srgbClr val="000000"/>
                    </a:solidFill>
                    <a:latin typeface="Times" charset="0"/>
                  </a:rPr>
                  <a:t> </a:t>
                </a:r>
              </a:p>
            </p:txBody>
          </p:sp>
          <p:sp>
            <p:nvSpPr>
              <p:cNvPr id="44049" name="Rectangle 17"/>
              <p:cNvSpPr>
                <a:spLocks noChangeArrowheads="1"/>
              </p:cNvSpPr>
              <p:nvPr/>
            </p:nvSpPr>
            <p:spPr bwMode="auto">
              <a:xfrm>
                <a:off x="5136" y="1627"/>
                <a:ext cx="76" cy="182"/>
              </a:xfrm>
              <a:prstGeom prst="rect">
                <a:avLst/>
              </a:prstGeom>
              <a:noFill/>
              <a:ln w="9525">
                <a:noFill/>
                <a:miter lim="800000"/>
                <a:headEnd/>
                <a:tailEnd/>
              </a:ln>
            </p:spPr>
            <p:txBody>
              <a:bodyPr wrap="none" lIns="0" tIns="0" rIns="0" bIns="0">
                <a:spAutoFit/>
              </a:bodyPr>
              <a:lstStyle/>
              <a:p>
                <a:pPr eaLnBrk="0" hangingPunct="0"/>
                <a:r>
                  <a:rPr lang="en-GB" sz="1900" b="1">
                    <a:solidFill>
                      <a:srgbClr val="000000"/>
                    </a:solidFill>
                    <a:latin typeface="Times" charset="0"/>
                  </a:rPr>
                  <a:t>  </a:t>
                </a:r>
                <a:endParaRPr lang="en-GB" sz="2400">
                  <a:latin typeface="Times" charset="0"/>
                </a:endParaRPr>
              </a:p>
            </p:txBody>
          </p:sp>
          <p:sp>
            <p:nvSpPr>
              <p:cNvPr id="44050" name="Line 18"/>
              <p:cNvSpPr>
                <a:spLocks noChangeShapeType="1"/>
              </p:cNvSpPr>
              <p:nvPr/>
            </p:nvSpPr>
            <p:spPr bwMode="auto">
              <a:xfrm>
                <a:off x="517" y="1561"/>
                <a:ext cx="1582" cy="1"/>
              </a:xfrm>
              <a:prstGeom prst="line">
                <a:avLst/>
              </a:prstGeom>
              <a:noFill/>
              <a:ln w="34925">
                <a:solidFill>
                  <a:srgbClr val="000000"/>
                </a:solidFill>
                <a:round/>
                <a:headEnd/>
                <a:tailEnd/>
              </a:ln>
            </p:spPr>
            <p:txBody>
              <a:bodyPr/>
              <a:lstStyle/>
              <a:p>
                <a:endParaRPr lang="es-ES"/>
              </a:p>
            </p:txBody>
          </p:sp>
          <p:sp>
            <p:nvSpPr>
              <p:cNvPr id="44051" name="Line 19"/>
              <p:cNvSpPr>
                <a:spLocks noChangeShapeType="1"/>
              </p:cNvSpPr>
              <p:nvPr/>
            </p:nvSpPr>
            <p:spPr bwMode="auto">
              <a:xfrm>
                <a:off x="2114" y="1561"/>
                <a:ext cx="1" cy="1"/>
              </a:xfrm>
              <a:prstGeom prst="line">
                <a:avLst/>
              </a:prstGeom>
              <a:noFill/>
              <a:ln w="34925">
                <a:solidFill>
                  <a:srgbClr val="000000"/>
                </a:solidFill>
                <a:round/>
                <a:headEnd/>
                <a:tailEnd/>
              </a:ln>
            </p:spPr>
            <p:txBody>
              <a:bodyPr/>
              <a:lstStyle/>
              <a:p>
                <a:endParaRPr lang="es-ES"/>
              </a:p>
            </p:txBody>
          </p:sp>
          <p:sp>
            <p:nvSpPr>
              <p:cNvPr id="44052" name="Line 20"/>
              <p:cNvSpPr>
                <a:spLocks noChangeShapeType="1"/>
              </p:cNvSpPr>
              <p:nvPr/>
            </p:nvSpPr>
            <p:spPr bwMode="auto">
              <a:xfrm>
                <a:off x="2129" y="1561"/>
                <a:ext cx="970" cy="1"/>
              </a:xfrm>
              <a:prstGeom prst="line">
                <a:avLst/>
              </a:prstGeom>
              <a:noFill/>
              <a:ln w="34925">
                <a:solidFill>
                  <a:srgbClr val="000000"/>
                </a:solidFill>
                <a:round/>
                <a:headEnd/>
                <a:tailEnd/>
              </a:ln>
            </p:spPr>
            <p:txBody>
              <a:bodyPr/>
              <a:lstStyle/>
              <a:p>
                <a:endParaRPr lang="es-ES"/>
              </a:p>
            </p:txBody>
          </p:sp>
          <p:sp>
            <p:nvSpPr>
              <p:cNvPr id="44053" name="Line 21"/>
              <p:cNvSpPr>
                <a:spLocks noChangeShapeType="1"/>
              </p:cNvSpPr>
              <p:nvPr/>
            </p:nvSpPr>
            <p:spPr bwMode="auto">
              <a:xfrm>
                <a:off x="3114" y="1561"/>
                <a:ext cx="1" cy="1"/>
              </a:xfrm>
              <a:prstGeom prst="line">
                <a:avLst/>
              </a:prstGeom>
              <a:noFill/>
              <a:ln w="34925">
                <a:solidFill>
                  <a:srgbClr val="000000"/>
                </a:solidFill>
                <a:round/>
                <a:headEnd/>
                <a:tailEnd/>
              </a:ln>
            </p:spPr>
            <p:txBody>
              <a:bodyPr/>
              <a:lstStyle/>
              <a:p>
                <a:endParaRPr lang="es-ES"/>
              </a:p>
            </p:txBody>
          </p:sp>
          <p:sp>
            <p:nvSpPr>
              <p:cNvPr id="44054" name="Line 22"/>
              <p:cNvSpPr>
                <a:spLocks noChangeShapeType="1"/>
              </p:cNvSpPr>
              <p:nvPr/>
            </p:nvSpPr>
            <p:spPr bwMode="auto">
              <a:xfrm>
                <a:off x="3129" y="1561"/>
                <a:ext cx="1567" cy="1"/>
              </a:xfrm>
              <a:prstGeom prst="line">
                <a:avLst/>
              </a:prstGeom>
              <a:noFill/>
              <a:ln w="34925">
                <a:solidFill>
                  <a:srgbClr val="000000"/>
                </a:solidFill>
                <a:round/>
                <a:headEnd/>
                <a:tailEnd/>
              </a:ln>
            </p:spPr>
            <p:txBody>
              <a:bodyPr/>
              <a:lstStyle/>
              <a:p>
                <a:endParaRPr lang="es-ES"/>
              </a:p>
            </p:txBody>
          </p:sp>
          <p:sp>
            <p:nvSpPr>
              <p:cNvPr id="44055" name="Line 23"/>
              <p:cNvSpPr>
                <a:spLocks noChangeShapeType="1"/>
              </p:cNvSpPr>
              <p:nvPr/>
            </p:nvSpPr>
            <p:spPr bwMode="auto">
              <a:xfrm>
                <a:off x="4711" y="1561"/>
                <a:ext cx="1" cy="1"/>
              </a:xfrm>
              <a:prstGeom prst="line">
                <a:avLst/>
              </a:prstGeom>
              <a:noFill/>
              <a:ln w="34925">
                <a:solidFill>
                  <a:srgbClr val="000000"/>
                </a:solidFill>
                <a:round/>
                <a:headEnd/>
                <a:tailEnd/>
              </a:ln>
            </p:spPr>
            <p:txBody>
              <a:bodyPr/>
              <a:lstStyle/>
              <a:p>
                <a:endParaRPr lang="es-ES"/>
              </a:p>
            </p:txBody>
          </p:sp>
          <p:sp>
            <p:nvSpPr>
              <p:cNvPr id="44056" name="Line 24"/>
              <p:cNvSpPr>
                <a:spLocks noChangeShapeType="1"/>
              </p:cNvSpPr>
              <p:nvPr/>
            </p:nvSpPr>
            <p:spPr bwMode="auto">
              <a:xfrm>
                <a:off x="4726" y="1561"/>
                <a:ext cx="970" cy="1"/>
              </a:xfrm>
              <a:prstGeom prst="line">
                <a:avLst/>
              </a:prstGeom>
              <a:noFill/>
              <a:ln w="34925">
                <a:solidFill>
                  <a:srgbClr val="000000"/>
                </a:solidFill>
                <a:round/>
                <a:headEnd/>
                <a:tailEnd/>
              </a:ln>
            </p:spPr>
            <p:txBody>
              <a:bodyPr/>
              <a:lstStyle/>
              <a:p>
                <a:endParaRPr lang="es-ES"/>
              </a:p>
            </p:txBody>
          </p:sp>
          <p:sp>
            <p:nvSpPr>
              <p:cNvPr id="44057" name="Rectangle 25"/>
              <p:cNvSpPr>
                <a:spLocks noChangeArrowheads="1"/>
              </p:cNvSpPr>
              <p:nvPr/>
            </p:nvSpPr>
            <p:spPr bwMode="auto">
              <a:xfrm>
                <a:off x="2114" y="1575"/>
                <a:ext cx="15" cy="209"/>
              </a:xfrm>
              <a:prstGeom prst="rect">
                <a:avLst/>
              </a:prstGeom>
              <a:solidFill>
                <a:srgbClr val="FFFFFF"/>
              </a:solidFill>
              <a:ln w="9525">
                <a:noFill/>
                <a:miter lim="800000"/>
                <a:headEnd/>
                <a:tailEnd/>
              </a:ln>
            </p:spPr>
            <p:txBody>
              <a:bodyPr/>
              <a:lstStyle/>
              <a:p>
                <a:endParaRPr lang="es-ES"/>
              </a:p>
            </p:txBody>
          </p:sp>
          <p:sp>
            <p:nvSpPr>
              <p:cNvPr id="44058" name="Line 26"/>
              <p:cNvSpPr>
                <a:spLocks noChangeShapeType="1"/>
              </p:cNvSpPr>
              <p:nvPr/>
            </p:nvSpPr>
            <p:spPr bwMode="auto">
              <a:xfrm>
                <a:off x="3114" y="1575"/>
                <a:ext cx="1" cy="194"/>
              </a:xfrm>
              <a:prstGeom prst="line">
                <a:avLst/>
              </a:prstGeom>
              <a:noFill/>
              <a:ln w="34925">
                <a:solidFill>
                  <a:srgbClr val="000000"/>
                </a:solidFill>
                <a:round/>
                <a:headEnd/>
                <a:tailEnd/>
              </a:ln>
            </p:spPr>
            <p:txBody>
              <a:bodyPr/>
              <a:lstStyle/>
              <a:p>
                <a:endParaRPr lang="es-ES"/>
              </a:p>
            </p:txBody>
          </p:sp>
          <p:sp>
            <p:nvSpPr>
              <p:cNvPr id="44059" name="Rectangle 27"/>
              <p:cNvSpPr>
                <a:spLocks noChangeArrowheads="1"/>
              </p:cNvSpPr>
              <p:nvPr/>
            </p:nvSpPr>
            <p:spPr bwMode="auto">
              <a:xfrm>
                <a:off x="4711" y="1575"/>
                <a:ext cx="15" cy="209"/>
              </a:xfrm>
              <a:prstGeom prst="rect">
                <a:avLst/>
              </a:prstGeom>
              <a:solidFill>
                <a:srgbClr val="FFFFFF"/>
              </a:solidFill>
              <a:ln w="9525">
                <a:noFill/>
                <a:miter lim="800000"/>
                <a:headEnd/>
                <a:tailEnd/>
              </a:ln>
            </p:spPr>
            <p:txBody>
              <a:bodyPr/>
              <a:lstStyle/>
              <a:p>
                <a:endParaRPr lang="es-ES"/>
              </a:p>
            </p:txBody>
          </p:sp>
          <p:sp>
            <p:nvSpPr>
              <p:cNvPr id="44060" name="Rectangle 28"/>
              <p:cNvSpPr>
                <a:spLocks noChangeArrowheads="1"/>
              </p:cNvSpPr>
              <p:nvPr/>
            </p:nvSpPr>
            <p:spPr bwMode="auto">
              <a:xfrm>
                <a:off x="659" y="1896"/>
                <a:ext cx="104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a.deposita(100);</a:t>
                </a:r>
                <a:endParaRPr lang="en-GB" sz="2400">
                  <a:latin typeface="Times" charset="0"/>
                </a:endParaRPr>
              </a:p>
            </p:txBody>
          </p:sp>
          <p:sp>
            <p:nvSpPr>
              <p:cNvPr id="44061" name="Rectangle 29"/>
              <p:cNvSpPr>
                <a:spLocks noChangeArrowheads="1"/>
              </p:cNvSpPr>
              <p:nvPr/>
            </p:nvSpPr>
            <p:spPr bwMode="auto">
              <a:xfrm>
                <a:off x="2068" y="1851"/>
                <a:ext cx="930" cy="355"/>
              </a:xfrm>
              <a:prstGeom prst="rect">
                <a:avLst/>
              </a:prstGeom>
              <a:noFill/>
              <a:ln w="9525">
                <a:noFill/>
                <a:miter lim="800000"/>
                <a:headEnd/>
                <a:tailEnd/>
              </a:ln>
            </p:spPr>
            <p:txBody>
              <a:bodyPr lIns="0" tIns="0" rIns="0" bIns="0">
                <a:spAutoFit/>
              </a:bodyPr>
              <a:lstStyle/>
              <a:p>
                <a:pPr algn="ctr" eaLnBrk="0" hangingPunct="0"/>
                <a:r>
                  <a:rPr lang="en-GB">
                    <a:solidFill>
                      <a:srgbClr val="000000"/>
                    </a:solidFill>
                  </a:rPr>
                  <a:t>Escribe bloquea A</a:t>
                </a:r>
                <a:r>
                  <a:rPr lang="en-GB" sz="1900">
                    <a:solidFill>
                      <a:srgbClr val="000000"/>
                    </a:solidFill>
                    <a:latin typeface="Times" charset="0"/>
                  </a:rPr>
                  <a:t> </a:t>
                </a:r>
                <a:endParaRPr lang="en-GB" sz="2400">
                  <a:latin typeface="Times" charset="0"/>
                </a:endParaRPr>
              </a:p>
            </p:txBody>
          </p:sp>
          <p:sp>
            <p:nvSpPr>
              <p:cNvPr id="44062" name="Line 30"/>
              <p:cNvSpPr>
                <a:spLocks noChangeShapeType="1"/>
              </p:cNvSpPr>
              <p:nvPr/>
            </p:nvSpPr>
            <p:spPr bwMode="auto">
              <a:xfrm>
                <a:off x="517" y="1784"/>
                <a:ext cx="1582" cy="1"/>
              </a:xfrm>
              <a:prstGeom prst="line">
                <a:avLst/>
              </a:prstGeom>
              <a:noFill/>
              <a:ln w="34925">
                <a:solidFill>
                  <a:srgbClr val="000000"/>
                </a:solidFill>
                <a:round/>
                <a:headEnd/>
                <a:tailEnd/>
              </a:ln>
            </p:spPr>
            <p:txBody>
              <a:bodyPr/>
              <a:lstStyle/>
              <a:p>
                <a:endParaRPr lang="es-ES"/>
              </a:p>
            </p:txBody>
          </p:sp>
          <p:sp>
            <p:nvSpPr>
              <p:cNvPr id="44063" name="Line 31"/>
              <p:cNvSpPr>
                <a:spLocks noChangeShapeType="1"/>
              </p:cNvSpPr>
              <p:nvPr/>
            </p:nvSpPr>
            <p:spPr bwMode="auto">
              <a:xfrm>
                <a:off x="2114" y="1784"/>
                <a:ext cx="1" cy="1"/>
              </a:xfrm>
              <a:prstGeom prst="line">
                <a:avLst/>
              </a:prstGeom>
              <a:noFill/>
              <a:ln w="34925">
                <a:solidFill>
                  <a:srgbClr val="000000"/>
                </a:solidFill>
                <a:round/>
                <a:headEnd/>
                <a:tailEnd/>
              </a:ln>
            </p:spPr>
            <p:txBody>
              <a:bodyPr/>
              <a:lstStyle/>
              <a:p>
                <a:endParaRPr lang="es-ES"/>
              </a:p>
            </p:txBody>
          </p:sp>
          <p:sp>
            <p:nvSpPr>
              <p:cNvPr id="44064" name="Line 32"/>
              <p:cNvSpPr>
                <a:spLocks noChangeShapeType="1"/>
              </p:cNvSpPr>
              <p:nvPr/>
            </p:nvSpPr>
            <p:spPr bwMode="auto">
              <a:xfrm>
                <a:off x="2129" y="1784"/>
                <a:ext cx="970" cy="1"/>
              </a:xfrm>
              <a:prstGeom prst="line">
                <a:avLst/>
              </a:prstGeom>
              <a:noFill/>
              <a:ln w="34925">
                <a:solidFill>
                  <a:srgbClr val="000000"/>
                </a:solidFill>
                <a:round/>
                <a:headEnd/>
                <a:tailEnd/>
              </a:ln>
            </p:spPr>
            <p:txBody>
              <a:bodyPr/>
              <a:lstStyle/>
              <a:p>
                <a:endParaRPr lang="es-ES"/>
              </a:p>
            </p:txBody>
          </p:sp>
          <p:sp>
            <p:nvSpPr>
              <p:cNvPr id="44065" name="Line 33"/>
              <p:cNvSpPr>
                <a:spLocks noChangeShapeType="1"/>
              </p:cNvSpPr>
              <p:nvPr/>
            </p:nvSpPr>
            <p:spPr bwMode="auto">
              <a:xfrm>
                <a:off x="3114" y="1784"/>
                <a:ext cx="1" cy="1"/>
              </a:xfrm>
              <a:prstGeom prst="line">
                <a:avLst/>
              </a:prstGeom>
              <a:noFill/>
              <a:ln w="34925">
                <a:solidFill>
                  <a:srgbClr val="000000"/>
                </a:solidFill>
                <a:round/>
                <a:headEnd/>
                <a:tailEnd/>
              </a:ln>
            </p:spPr>
            <p:txBody>
              <a:bodyPr/>
              <a:lstStyle/>
              <a:p>
                <a:endParaRPr lang="es-ES"/>
              </a:p>
            </p:txBody>
          </p:sp>
          <p:sp>
            <p:nvSpPr>
              <p:cNvPr id="44066" name="Line 34"/>
              <p:cNvSpPr>
                <a:spLocks noChangeShapeType="1"/>
              </p:cNvSpPr>
              <p:nvPr/>
            </p:nvSpPr>
            <p:spPr bwMode="auto">
              <a:xfrm>
                <a:off x="3129" y="1784"/>
                <a:ext cx="1567" cy="1"/>
              </a:xfrm>
              <a:prstGeom prst="line">
                <a:avLst/>
              </a:prstGeom>
              <a:noFill/>
              <a:ln w="34925">
                <a:solidFill>
                  <a:srgbClr val="000000"/>
                </a:solidFill>
                <a:round/>
                <a:headEnd/>
                <a:tailEnd/>
              </a:ln>
            </p:spPr>
            <p:txBody>
              <a:bodyPr/>
              <a:lstStyle/>
              <a:p>
                <a:endParaRPr lang="es-ES"/>
              </a:p>
            </p:txBody>
          </p:sp>
          <p:sp>
            <p:nvSpPr>
              <p:cNvPr id="44067" name="Line 35"/>
              <p:cNvSpPr>
                <a:spLocks noChangeShapeType="1"/>
              </p:cNvSpPr>
              <p:nvPr/>
            </p:nvSpPr>
            <p:spPr bwMode="auto">
              <a:xfrm>
                <a:off x="4711" y="1784"/>
                <a:ext cx="1" cy="1"/>
              </a:xfrm>
              <a:prstGeom prst="line">
                <a:avLst/>
              </a:prstGeom>
              <a:noFill/>
              <a:ln w="34925">
                <a:solidFill>
                  <a:srgbClr val="000000"/>
                </a:solidFill>
                <a:round/>
                <a:headEnd/>
                <a:tailEnd/>
              </a:ln>
            </p:spPr>
            <p:txBody>
              <a:bodyPr/>
              <a:lstStyle/>
              <a:p>
                <a:endParaRPr lang="es-ES"/>
              </a:p>
            </p:txBody>
          </p:sp>
          <p:sp>
            <p:nvSpPr>
              <p:cNvPr id="44068" name="Line 36"/>
              <p:cNvSpPr>
                <a:spLocks noChangeShapeType="1"/>
              </p:cNvSpPr>
              <p:nvPr/>
            </p:nvSpPr>
            <p:spPr bwMode="auto">
              <a:xfrm>
                <a:off x="4726" y="1784"/>
                <a:ext cx="970" cy="1"/>
              </a:xfrm>
              <a:prstGeom prst="line">
                <a:avLst/>
              </a:prstGeom>
              <a:noFill/>
              <a:ln w="34925">
                <a:solidFill>
                  <a:srgbClr val="000000"/>
                </a:solidFill>
                <a:round/>
                <a:headEnd/>
                <a:tailEnd/>
              </a:ln>
            </p:spPr>
            <p:txBody>
              <a:bodyPr/>
              <a:lstStyle/>
              <a:p>
                <a:endParaRPr lang="es-ES"/>
              </a:p>
            </p:txBody>
          </p:sp>
          <p:sp>
            <p:nvSpPr>
              <p:cNvPr id="44069" name="Rectangle 37"/>
              <p:cNvSpPr>
                <a:spLocks noChangeArrowheads="1"/>
              </p:cNvSpPr>
              <p:nvPr/>
            </p:nvSpPr>
            <p:spPr bwMode="auto">
              <a:xfrm>
                <a:off x="2114" y="1799"/>
                <a:ext cx="15" cy="254"/>
              </a:xfrm>
              <a:prstGeom prst="rect">
                <a:avLst/>
              </a:prstGeom>
              <a:solidFill>
                <a:srgbClr val="FFFFFF"/>
              </a:solidFill>
              <a:ln w="9525">
                <a:noFill/>
                <a:miter lim="800000"/>
                <a:headEnd/>
                <a:tailEnd/>
              </a:ln>
            </p:spPr>
            <p:txBody>
              <a:bodyPr/>
              <a:lstStyle/>
              <a:p>
                <a:endParaRPr lang="es-ES"/>
              </a:p>
            </p:txBody>
          </p:sp>
          <p:sp>
            <p:nvSpPr>
              <p:cNvPr id="44070" name="Line 38"/>
              <p:cNvSpPr>
                <a:spLocks noChangeShapeType="1"/>
              </p:cNvSpPr>
              <p:nvPr/>
            </p:nvSpPr>
            <p:spPr bwMode="auto">
              <a:xfrm>
                <a:off x="3114" y="1799"/>
                <a:ext cx="1" cy="239"/>
              </a:xfrm>
              <a:prstGeom prst="line">
                <a:avLst/>
              </a:prstGeom>
              <a:noFill/>
              <a:ln w="34925">
                <a:solidFill>
                  <a:srgbClr val="000000"/>
                </a:solidFill>
                <a:round/>
                <a:headEnd/>
                <a:tailEnd/>
              </a:ln>
            </p:spPr>
            <p:txBody>
              <a:bodyPr/>
              <a:lstStyle/>
              <a:p>
                <a:endParaRPr lang="es-ES"/>
              </a:p>
            </p:txBody>
          </p:sp>
          <p:sp>
            <p:nvSpPr>
              <p:cNvPr id="44071" name="Rectangle 39"/>
              <p:cNvSpPr>
                <a:spLocks noChangeArrowheads="1"/>
              </p:cNvSpPr>
              <p:nvPr/>
            </p:nvSpPr>
            <p:spPr bwMode="auto">
              <a:xfrm>
                <a:off x="4711" y="1799"/>
                <a:ext cx="15" cy="254"/>
              </a:xfrm>
              <a:prstGeom prst="rect">
                <a:avLst/>
              </a:prstGeom>
              <a:solidFill>
                <a:srgbClr val="FFFFFF"/>
              </a:solidFill>
              <a:ln w="9525">
                <a:noFill/>
                <a:miter lim="800000"/>
                <a:headEnd/>
                <a:tailEnd/>
              </a:ln>
            </p:spPr>
            <p:txBody>
              <a:bodyPr/>
              <a:lstStyle/>
              <a:p>
                <a:endParaRPr lang="es-ES"/>
              </a:p>
            </p:txBody>
          </p:sp>
          <p:sp>
            <p:nvSpPr>
              <p:cNvPr id="44072" name="Rectangle 40"/>
              <p:cNvSpPr>
                <a:spLocks noChangeArrowheads="1"/>
              </p:cNvSpPr>
              <p:nvPr/>
            </p:nvSpPr>
            <p:spPr bwMode="auto">
              <a:xfrm>
                <a:off x="3255" y="2149"/>
                <a:ext cx="104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b.deposita(200);</a:t>
                </a:r>
                <a:endParaRPr lang="en-GB" sz="2400">
                  <a:latin typeface="Times" charset="0"/>
                </a:endParaRPr>
              </a:p>
            </p:txBody>
          </p:sp>
          <p:sp>
            <p:nvSpPr>
              <p:cNvPr id="44073" name="Rectangle 41"/>
              <p:cNvSpPr>
                <a:spLocks noChangeArrowheads="1"/>
              </p:cNvSpPr>
              <p:nvPr/>
            </p:nvSpPr>
            <p:spPr bwMode="auto">
              <a:xfrm>
                <a:off x="4733" y="2105"/>
                <a:ext cx="693" cy="359"/>
              </a:xfrm>
              <a:prstGeom prst="rect">
                <a:avLst/>
              </a:prstGeom>
              <a:noFill/>
              <a:ln w="9525">
                <a:noFill/>
                <a:miter lim="800000"/>
                <a:headEnd/>
                <a:tailEnd/>
              </a:ln>
            </p:spPr>
            <p:txBody>
              <a:bodyPr wrap="none" lIns="0" tIns="0" rIns="0" bIns="0">
                <a:spAutoFit/>
              </a:bodyPr>
              <a:lstStyle/>
              <a:p>
                <a:pPr algn="ctr" eaLnBrk="0" hangingPunct="0"/>
                <a:r>
                  <a:rPr lang="en-GB" dirty="0" err="1">
                    <a:solidFill>
                      <a:srgbClr val="000000"/>
                    </a:solidFill>
                  </a:rPr>
                  <a:t>Escribe</a:t>
                </a:r>
                <a:r>
                  <a:rPr lang="en-GB" dirty="0">
                    <a:solidFill>
                      <a:srgbClr val="000000"/>
                    </a:solidFill>
                  </a:rPr>
                  <a:t> </a:t>
                </a:r>
                <a:endParaRPr lang="en-GB" dirty="0" smtClean="0">
                  <a:solidFill>
                    <a:srgbClr val="000000"/>
                  </a:solidFill>
                </a:endParaRPr>
              </a:p>
              <a:p>
                <a:pPr algn="ctr" eaLnBrk="0" hangingPunct="0"/>
                <a:r>
                  <a:rPr lang="en-GB" dirty="0" err="1" smtClean="0">
                    <a:solidFill>
                      <a:srgbClr val="000000"/>
                    </a:solidFill>
                  </a:rPr>
                  <a:t>bloquea</a:t>
                </a:r>
                <a:r>
                  <a:rPr lang="en-GB" dirty="0" smtClean="0">
                    <a:solidFill>
                      <a:srgbClr val="000000"/>
                    </a:solidFill>
                  </a:rPr>
                  <a:t> </a:t>
                </a:r>
                <a:r>
                  <a:rPr lang="en-GB" i="1" dirty="0">
                    <a:solidFill>
                      <a:srgbClr val="000000"/>
                    </a:solidFill>
                  </a:rPr>
                  <a:t>B</a:t>
                </a:r>
                <a:r>
                  <a:rPr lang="en-GB" sz="1900" dirty="0">
                    <a:solidFill>
                      <a:srgbClr val="000000"/>
                    </a:solidFill>
                    <a:latin typeface="Times" charset="0"/>
                  </a:rPr>
                  <a:t> </a:t>
                </a:r>
                <a:endParaRPr lang="en-GB" sz="2400" dirty="0">
                  <a:latin typeface="Times" charset="0"/>
                </a:endParaRPr>
              </a:p>
            </p:txBody>
          </p:sp>
          <p:sp>
            <p:nvSpPr>
              <p:cNvPr id="44074" name="Rectangle 42"/>
              <p:cNvSpPr>
                <a:spLocks noChangeArrowheads="1"/>
              </p:cNvSpPr>
              <p:nvPr/>
            </p:nvSpPr>
            <p:spPr bwMode="auto">
              <a:xfrm>
                <a:off x="2114" y="2053"/>
                <a:ext cx="15" cy="253"/>
              </a:xfrm>
              <a:prstGeom prst="rect">
                <a:avLst/>
              </a:prstGeom>
              <a:solidFill>
                <a:srgbClr val="FFFFFF"/>
              </a:solidFill>
              <a:ln w="9525">
                <a:noFill/>
                <a:miter lim="800000"/>
                <a:headEnd/>
                <a:tailEnd/>
              </a:ln>
            </p:spPr>
            <p:txBody>
              <a:bodyPr/>
              <a:lstStyle/>
              <a:p>
                <a:endParaRPr lang="es-ES"/>
              </a:p>
            </p:txBody>
          </p:sp>
          <p:sp>
            <p:nvSpPr>
              <p:cNvPr id="44075" name="Line 43"/>
              <p:cNvSpPr>
                <a:spLocks noChangeShapeType="1"/>
              </p:cNvSpPr>
              <p:nvPr/>
            </p:nvSpPr>
            <p:spPr bwMode="auto">
              <a:xfrm>
                <a:off x="3114" y="2053"/>
                <a:ext cx="1" cy="238"/>
              </a:xfrm>
              <a:prstGeom prst="line">
                <a:avLst/>
              </a:prstGeom>
              <a:noFill/>
              <a:ln w="34925">
                <a:solidFill>
                  <a:srgbClr val="000000"/>
                </a:solidFill>
                <a:round/>
                <a:headEnd/>
                <a:tailEnd/>
              </a:ln>
            </p:spPr>
            <p:txBody>
              <a:bodyPr/>
              <a:lstStyle/>
              <a:p>
                <a:endParaRPr lang="es-ES"/>
              </a:p>
            </p:txBody>
          </p:sp>
          <p:sp>
            <p:nvSpPr>
              <p:cNvPr id="44076" name="Rectangle 44"/>
              <p:cNvSpPr>
                <a:spLocks noChangeArrowheads="1"/>
              </p:cNvSpPr>
              <p:nvPr/>
            </p:nvSpPr>
            <p:spPr bwMode="auto">
              <a:xfrm>
                <a:off x="4711" y="2053"/>
                <a:ext cx="15" cy="253"/>
              </a:xfrm>
              <a:prstGeom prst="rect">
                <a:avLst/>
              </a:prstGeom>
              <a:solidFill>
                <a:srgbClr val="FFFFFF"/>
              </a:solidFill>
              <a:ln w="9525">
                <a:noFill/>
                <a:miter lim="800000"/>
                <a:headEnd/>
                <a:tailEnd/>
              </a:ln>
            </p:spPr>
            <p:txBody>
              <a:bodyPr/>
              <a:lstStyle/>
              <a:p>
                <a:endParaRPr lang="es-ES"/>
              </a:p>
            </p:txBody>
          </p:sp>
          <p:sp>
            <p:nvSpPr>
              <p:cNvPr id="44077" name="Rectangle 45"/>
              <p:cNvSpPr>
                <a:spLocks noChangeArrowheads="1"/>
              </p:cNvSpPr>
              <p:nvPr/>
            </p:nvSpPr>
            <p:spPr bwMode="auto">
              <a:xfrm>
                <a:off x="659" y="2403"/>
                <a:ext cx="89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b.extrae(100);</a:t>
                </a:r>
                <a:endParaRPr lang="en-GB"/>
              </a:p>
            </p:txBody>
          </p:sp>
          <p:sp>
            <p:nvSpPr>
              <p:cNvPr id="44078" name="Rectangle 46"/>
              <p:cNvSpPr>
                <a:spLocks noChangeArrowheads="1"/>
              </p:cNvSpPr>
              <p:nvPr/>
            </p:nvSpPr>
            <p:spPr bwMode="auto">
              <a:xfrm>
                <a:off x="2114" y="2306"/>
                <a:ext cx="15" cy="254"/>
              </a:xfrm>
              <a:prstGeom prst="rect">
                <a:avLst/>
              </a:prstGeom>
              <a:solidFill>
                <a:srgbClr val="FFFFFF"/>
              </a:solidFill>
              <a:ln w="9525">
                <a:noFill/>
                <a:miter lim="800000"/>
                <a:headEnd/>
                <a:tailEnd/>
              </a:ln>
            </p:spPr>
            <p:txBody>
              <a:bodyPr/>
              <a:lstStyle/>
              <a:p>
                <a:endParaRPr lang="es-ES"/>
              </a:p>
            </p:txBody>
          </p:sp>
          <p:sp>
            <p:nvSpPr>
              <p:cNvPr id="44079" name="Line 47"/>
              <p:cNvSpPr>
                <a:spLocks noChangeShapeType="1"/>
              </p:cNvSpPr>
              <p:nvPr/>
            </p:nvSpPr>
            <p:spPr bwMode="auto">
              <a:xfrm>
                <a:off x="3114" y="2306"/>
                <a:ext cx="1" cy="239"/>
              </a:xfrm>
              <a:prstGeom prst="line">
                <a:avLst/>
              </a:prstGeom>
              <a:noFill/>
              <a:ln w="34925">
                <a:solidFill>
                  <a:srgbClr val="000000"/>
                </a:solidFill>
                <a:round/>
                <a:headEnd/>
                <a:tailEnd/>
              </a:ln>
            </p:spPr>
            <p:txBody>
              <a:bodyPr/>
              <a:lstStyle/>
              <a:p>
                <a:endParaRPr lang="es-ES"/>
              </a:p>
            </p:txBody>
          </p:sp>
          <p:sp>
            <p:nvSpPr>
              <p:cNvPr id="44080" name="Rectangle 48"/>
              <p:cNvSpPr>
                <a:spLocks noChangeArrowheads="1"/>
              </p:cNvSpPr>
              <p:nvPr/>
            </p:nvSpPr>
            <p:spPr bwMode="auto">
              <a:xfrm>
                <a:off x="4711" y="2306"/>
                <a:ext cx="15" cy="254"/>
              </a:xfrm>
              <a:prstGeom prst="rect">
                <a:avLst/>
              </a:prstGeom>
              <a:solidFill>
                <a:srgbClr val="FFFFFF"/>
              </a:solidFill>
              <a:ln w="9525">
                <a:noFill/>
                <a:miter lim="800000"/>
                <a:headEnd/>
                <a:tailEnd/>
              </a:ln>
            </p:spPr>
            <p:txBody>
              <a:bodyPr/>
              <a:lstStyle/>
              <a:p>
                <a:endParaRPr lang="es-ES"/>
              </a:p>
            </p:txBody>
          </p:sp>
          <p:sp>
            <p:nvSpPr>
              <p:cNvPr id="44081" name="Rectangle 49"/>
              <p:cNvSpPr>
                <a:spLocks noChangeArrowheads="1"/>
              </p:cNvSpPr>
              <p:nvPr/>
            </p:nvSpPr>
            <p:spPr bwMode="auto">
              <a:xfrm>
                <a:off x="2136" y="2612"/>
                <a:ext cx="886" cy="182"/>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Espera por </a:t>
                </a:r>
                <a:r>
                  <a:rPr lang="en-GB" i="1">
                    <a:solidFill>
                      <a:srgbClr val="000000"/>
                    </a:solidFill>
                  </a:rPr>
                  <a:t>U</a:t>
                </a:r>
                <a:r>
                  <a:rPr lang="en-GB" sz="1900">
                    <a:solidFill>
                      <a:srgbClr val="000000"/>
                    </a:solidFill>
                    <a:latin typeface="Times" charset="0"/>
                  </a:rPr>
                  <a:t> </a:t>
                </a:r>
                <a:endParaRPr lang="en-GB" sz="2400">
                  <a:latin typeface="Times" charset="0"/>
                </a:endParaRPr>
              </a:p>
            </p:txBody>
          </p:sp>
          <p:sp>
            <p:nvSpPr>
              <p:cNvPr id="44082" name="Rectangle 50"/>
              <p:cNvSpPr>
                <a:spLocks noChangeArrowheads="1"/>
              </p:cNvSpPr>
              <p:nvPr/>
            </p:nvSpPr>
            <p:spPr bwMode="auto">
              <a:xfrm>
                <a:off x="3255" y="2612"/>
                <a:ext cx="89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a.extrae(200);</a:t>
                </a:r>
                <a:endParaRPr lang="en-GB"/>
              </a:p>
            </p:txBody>
          </p:sp>
          <p:sp>
            <p:nvSpPr>
              <p:cNvPr id="44083" name="Rectangle 51"/>
              <p:cNvSpPr>
                <a:spLocks noChangeArrowheads="1"/>
              </p:cNvSpPr>
              <p:nvPr/>
            </p:nvSpPr>
            <p:spPr bwMode="auto">
              <a:xfrm>
                <a:off x="4733" y="2612"/>
                <a:ext cx="912"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Espera por </a:t>
                </a:r>
                <a:r>
                  <a:rPr lang="en-GB" i="1">
                    <a:solidFill>
                      <a:srgbClr val="000000"/>
                    </a:solidFill>
                  </a:rPr>
                  <a:t>T</a:t>
                </a:r>
                <a:r>
                  <a:rPr lang="en-GB">
                    <a:solidFill>
                      <a:srgbClr val="000000"/>
                    </a:solidFill>
                  </a:rPr>
                  <a:t>  </a:t>
                </a:r>
                <a:endParaRPr lang="en-GB"/>
              </a:p>
            </p:txBody>
          </p:sp>
          <p:sp>
            <p:nvSpPr>
              <p:cNvPr id="44084" name="Rectangle 52"/>
              <p:cNvSpPr>
                <a:spLocks noChangeArrowheads="1"/>
              </p:cNvSpPr>
              <p:nvPr/>
            </p:nvSpPr>
            <p:spPr bwMode="auto">
              <a:xfrm>
                <a:off x="2114" y="2560"/>
                <a:ext cx="15" cy="254"/>
              </a:xfrm>
              <a:prstGeom prst="rect">
                <a:avLst/>
              </a:prstGeom>
              <a:solidFill>
                <a:srgbClr val="FFFFFF"/>
              </a:solidFill>
              <a:ln w="9525">
                <a:noFill/>
                <a:miter lim="800000"/>
                <a:headEnd/>
                <a:tailEnd/>
              </a:ln>
            </p:spPr>
            <p:txBody>
              <a:bodyPr/>
              <a:lstStyle/>
              <a:p>
                <a:endParaRPr lang="es-ES"/>
              </a:p>
            </p:txBody>
          </p:sp>
          <p:sp>
            <p:nvSpPr>
              <p:cNvPr id="44085" name="Line 53"/>
              <p:cNvSpPr>
                <a:spLocks noChangeShapeType="1"/>
              </p:cNvSpPr>
              <p:nvPr/>
            </p:nvSpPr>
            <p:spPr bwMode="auto">
              <a:xfrm>
                <a:off x="3114" y="2560"/>
                <a:ext cx="1" cy="239"/>
              </a:xfrm>
              <a:prstGeom prst="line">
                <a:avLst/>
              </a:prstGeom>
              <a:noFill/>
              <a:ln w="34925">
                <a:solidFill>
                  <a:srgbClr val="000000"/>
                </a:solidFill>
                <a:round/>
                <a:headEnd/>
                <a:tailEnd/>
              </a:ln>
            </p:spPr>
            <p:txBody>
              <a:bodyPr/>
              <a:lstStyle/>
              <a:p>
                <a:endParaRPr lang="es-ES"/>
              </a:p>
            </p:txBody>
          </p:sp>
          <p:sp>
            <p:nvSpPr>
              <p:cNvPr id="44086" name="Rectangle 54"/>
              <p:cNvSpPr>
                <a:spLocks noChangeArrowheads="1"/>
              </p:cNvSpPr>
              <p:nvPr/>
            </p:nvSpPr>
            <p:spPr bwMode="auto">
              <a:xfrm>
                <a:off x="4711" y="2560"/>
                <a:ext cx="15" cy="254"/>
              </a:xfrm>
              <a:prstGeom prst="rect">
                <a:avLst/>
              </a:prstGeom>
              <a:solidFill>
                <a:srgbClr val="FFFFFF"/>
              </a:solidFill>
              <a:ln w="9525">
                <a:noFill/>
                <a:miter lim="800000"/>
                <a:headEnd/>
                <a:tailEnd/>
              </a:ln>
            </p:spPr>
            <p:txBody>
              <a:bodyPr/>
              <a:lstStyle/>
              <a:p>
                <a:endParaRPr lang="es-ES"/>
              </a:p>
            </p:txBody>
          </p:sp>
          <p:sp>
            <p:nvSpPr>
              <p:cNvPr id="44087" name="Rectangle 55"/>
              <p:cNvSpPr>
                <a:spLocks noChangeArrowheads="1"/>
              </p:cNvSpPr>
              <p:nvPr/>
            </p:nvSpPr>
            <p:spPr bwMode="auto">
              <a:xfrm>
                <a:off x="2136" y="2866"/>
                <a:ext cx="902" cy="182"/>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Bloqueo en </a:t>
                </a:r>
                <a:r>
                  <a:rPr lang="en-GB" i="1">
                    <a:solidFill>
                      <a:srgbClr val="000000"/>
                    </a:solidFill>
                  </a:rPr>
                  <a:t>B</a:t>
                </a:r>
                <a:r>
                  <a:rPr lang="en-GB" sz="1900">
                    <a:solidFill>
                      <a:srgbClr val="000000"/>
                    </a:solidFill>
                    <a:latin typeface="Times" charset="0"/>
                  </a:rPr>
                  <a:t> </a:t>
                </a:r>
                <a:endParaRPr lang="en-GB" sz="2400">
                  <a:latin typeface="Times" charset="0"/>
                </a:endParaRPr>
              </a:p>
            </p:txBody>
          </p:sp>
          <p:sp>
            <p:nvSpPr>
              <p:cNvPr id="44088" name="Rectangle 56"/>
              <p:cNvSpPr>
                <a:spLocks noChangeArrowheads="1"/>
              </p:cNvSpPr>
              <p:nvPr/>
            </p:nvSpPr>
            <p:spPr bwMode="auto">
              <a:xfrm>
                <a:off x="4733" y="2866"/>
                <a:ext cx="904"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Bloqueo en  </a:t>
                </a:r>
                <a:r>
                  <a:rPr lang="en-GB" i="1">
                    <a:solidFill>
                      <a:srgbClr val="000000"/>
                    </a:solidFill>
                  </a:rPr>
                  <a:t>A</a:t>
                </a:r>
                <a:endParaRPr lang="en-GB" sz="2400">
                  <a:latin typeface="Times" charset="0"/>
                </a:endParaRPr>
              </a:p>
            </p:txBody>
          </p:sp>
          <p:sp>
            <p:nvSpPr>
              <p:cNvPr id="44089" name="Rectangle 57"/>
              <p:cNvSpPr>
                <a:spLocks noChangeArrowheads="1"/>
              </p:cNvSpPr>
              <p:nvPr/>
            </p:nvSpPr>
            <p:spPr bwMode="auto">
              <a:xfrm>
                <a:off x="2114" y="2814"/>
                <a:ext cx="15" cy="208"/>
              </a:xfrm>
              <a:prstGeom prst="rect">
                <a:avLst/>
              </a:prstGeom>
              <a:solidFill>
                <a:srgbClr val="FFFFFF"/>
              </a:solidFill>
              <a:ln w="9525">
                <a:noFill/>
                <a:miter lim="800000"/>
                <a:headEnd/>
                <a:tailEnd/>
              </a:ln>
            </p:spPr>
            <p:txBody>
              <a:bodyPr/>
              <a:lstStyle/>
              <a:p>
                <a:endParaRPr lang="es-ES"/>
              </a:p>
            </p:txBody>
          </p:sp>
          <p:sp>
            <p:nvSpPr>
              <p:cNvPr id="44090" name="Line 58"/>
              <p:cNvSpPr>
                <a:spLocks noChangeShapeType="1"/>
              </p:cNvSpPr>
              <p:nvPr/>
            </p:nvSpPr>
            <p:spPr bwMode="auto">
              <a:xfrm>
                <a:off x="3114" y="2814"/>
                <a:ext cx="1" cy="193"/>
              </a:xfrm>
              <a:prstGeom prst="line">
                <a:avLst/>
              </a:prstGeom>
              <a:noFill/>
              <a:ln w="34925">
                <a:solidFill>
                  <a:srgbClr val="000000"/>
                </a:solidFill>
                <a:round/>
                <a:headEnd/>
                <a:tailEnd/>
              </a:ln>
            </p:spPr>
            <p:txBody>
              <a:bodyPr/>
              <a:lstStyle/>
              <a:p>
                <a:endParaRPr lang="es-ES"/>
              </a:p>
            </p:txBody>
          </p:sp>
          <p:sp>
            <p:nvSpPr>
              <p:cNvPr id="44091" name="Rectangle 59"/>
              <p:cNvSpPr>
                <a:spLocks noChangeArrowheads="1"/>
              </p:cNvSpPr>
              <p:nvPr/>
            </p:nvSpPr>
            <p:spPr bwMode="auto">
              <a:xfrm>
                <a:off x="4711" y="2814"/>
                <a:ext cx="15" cy="208"/>
              </a:xfrm>
              <a:prstGeom prst="rect">
                <a:avLst/>
              </a:prstGeom>
              <a:solidFill>
                <a:srgbClr val="FFFFFF"/>
              </a:solidFill>
              <a:ln w="9525">
                <a:noFill/>
                <a:miter lim="800000"/>
                <a:headEnd/>
                <a:tailEnd/>
              </a:ln>
            </p:spPr>
            <p:txBody>
              <a:bodyPr/>
              <a:lstStyle/>
              <a:p>
                <a:endParaRPr lang="es-ES"/>
              </a:p>
            </p:txBody>
          </p:sp>
          <p:sp>
            <p:nvSpPr>
              <p:cNvPr id="44092" name="Rectangle 60"/>
              <p:cNvSpPr>
                <a:spLocks noChangeArrowheads="1"/>
              </p:cNvSpPr>
              <p:nvPr/>
            </p:nvSpPr>
            <p:spPr bwMode="auto">
              <a:xfrm>
                <a:off x="2114" y="3022"/>
                <a:ext cx="15" cy="209"/>
              </a:xfrm>
              <a:prstGeom prst="rect">
                <a:avLst/>
              </a:prstGeom>
              <a:solidFill>
                <a:srgbClr val="FFFFFF"/>
              </a:solidFill>
              <a:ln w="9525">
                <a:noFill/>
                <a:miter lim="800000"/>
                <a:headEnd/>
                <a:tailEnd/>
              </a:ln>
            </p:spPr>
            <p:txBody>
              <a:bodyPr/>
              <a:lstStyle/>
              <a:p>
                <a:endParaRPr lang="es-ES"/>
              </a:p>
            </p:txBody>
          </p:sp>
          <p:sp>
            <p:nvSpPr>
              <p:cNvPr id="44093" name="Line 61"/>
              <p:cNvSpPr>
                <a:spLocks noChangeShapeType="1"/>
              </p:cNvSpPr>
              <p:nvPr/>
            </p:nvSpPr>
            <p:spPr bwMode="auto">
              <a:xfrm>
                <a:off x="3114" y="3022"/>
                <a:ext cx="1" cy="194"/>
              </a:xfrm>
              <a:prstGeom prst="line">
                <a:avLst/>
              </a:prstGeom>
              <a:noFill/>
              <a:ln w="34925">
                <a:solidFill>
                  <a:srgbClr val="000000"/>
                </a:solidFill>
                <a:round/>
                <a:headEnd/>
                <a:tailEnd/>
              </a:ln>
            </p:spPr>
            <p:txBody>
              <a:bodyPr/>
              <a:lstStyle/>
              <a:p>
                <a:endParaRPr lang="es-ES"/>
              </a:p>
            </p:txBody>
          </p:sp>
          <p:sp>
            <p:nvSpPr>
              <p:cNvPr id="44094" name="Rectangle 62"/>
              <p:cNvSpPr>
                <a:spLocks noChangeArrowheads="1"/>
              </p:cNvSpPr>
              <p:nvPr/>
            </p:nvSpPr>
            <p:spPr bwMode="auto">
              <a:xfrm>
                <a:off x="4711" y="3022"/>
                <a:ext cx="15" cy="209"/>
              </a:xfrm>
              <a:prstGeom prst="rect">
                <a:avLst/>
              </a:prstGeom>
              <a:solidFill>
                <a:srgbClr val="FFFFFF"/>
              </a:solidFill>
              <a:ln w="9525">
                <a:noFill/>
                <a:miter lim="800000"/>
                <a:headEnd/>
                <a:tailEnd/>
              </a:ln>
            </p:spPr>
            <p:txBody>
              <a:bodyPr/>
              <a:lstStyle/>
              <a:p>
                <a:endParaRPr lang="es-ES"/>
              </a:p>
            </p:txBody>
          </p:sp>
          <p:sp>
            <p:nvSpPr>
              <p:cNvPr id="44095" name="Line 63"/>
              <p:cNvSpPr>
                <a:spLocks noChangeShapeType="1"/>
              </p:cNvSpPr>
              <p:nvPr/>
            </p:nvSpPr>
            <p:spPr bwMode="auto">
              <a:xfrm>
                <a:off x="517" y="3440"/>
                <a:ext cx="1582" cy="1"/>
              </a:xfrm>
              <a:prstGeom prst="line">
                <a:avLst/>
              </a:prstGeom>
              <a:noFill/>
              <a:ln w="34925">
                <a:solidFill>
                  <a:srgbClr val="000000"/>
                </a:solidFill>
                <a:round/>
                <a:headEnd/>
                <a:tailEnd/>
              </a:ln>
            </p:spPr>
            <p:txBody>
              <a:bodyPr/>
              <a:lstStyle/>
              <a:p>
                <a:endParaRPr lang="es-ES"/>
              </a:p>
            </p:txBody>
          </p:sp>
          <p:sp>
            <p:nvSpPr>
              <p:cNvPr id="44096" name="Rectangle 64"/>
              <p:cNvSpPr>
                <a:spLocks noChangeArrowheads="1"/>
              </p:cNvSpPr>
              <p:nvPr/>
            </p:nvSpPr>
            <p:spPr bwMode="auto">
              <a:xfrm>
                <a:off x="2114" y="3231"/>
                <a:ext cx="15" cy="209"/>
              </a:xfrm>
              <a:prstGeom prst="rect">
                <a:avLst/>
              </a:prstGeom>
              <a:solidFill>
                <a:srgbClr val="FFFFFF"/>
              </a:solidFill>
              <a:ln w="9525">
                <a:noFill/>
                <a:miter lim="800000"/>
                <a:headEnd/>
                <a:tailEnd/>
              </a:ln>
            </p:spPr>
            <p:txBody>
              <a:bodyPr/>
              <a:lstStyle/>
              <a:p>
                <a:endParaRPr lang="es-ES"/>
              </a:p>
            </p:txBody>
          </p:sp>
          <p:sp>
            <p:nvSpPr>
              <p:cNvPr id="44097" name="Line 65"/>
              <p:cNvSpPr>
                <a:spLocks noChangeShapeType="1"/>
              </p:cNvSpPr>
              <p:nvPr/>
            </p:nvSpPr>
            <p:spPr bwMode="auto">
              <a:xfrm>
                <a:off x="2114" y="3440"/>
                <a:ext cx="1" cy="1"/>
              </a:xfrm>
              <a:prstGeom prst="line">
                <a:avLst/>
              </a:prstGeom>
              <a:noFill/>
              <a:ln w="34925">
                <a:solidFill>
                  <a:srgbClr val="000000"/>
                </a:solidFill>
                <a:round/>
                <a:headEnd/>
                <a:tailEnd/>
              </a:ln>
            </p:spPr>
            <p:txBody>
              <a:bodyPr/>
              <a:lstStyle/>
              <a:p>
                <a:endParaRPr lang="es-ES"/>
              </a:p>
            </p:txBody>
          </p:sp>
          <p:sp>
            <p:nvSpPr>
              <p:cNvPr id="44098" name="Line 66"/>
              <p:cNvSpPr>
                <a:spLocks noChangeShapeType="1"/>
              </p:cNvSpPr>
              <p:nvPr/>
            </p:nvSpPr>
            <p:spPr bwMode="auto">
              <a:xfrm>
                <a:off x="2129" y="3440"/>
                <a:ext cx="970" cy="1"/>
              </a:xfrm>
              <a:prstGeom prst="line">
                <a:avLst/>
              </a:prstGeom>
              <a:noFill/>
              <a:ln w="34925">
                <a:solidFill>
                  <a:srgbClr val="000000"/>
                </a:solidFill>
                <a:round/>
                <a:headEnd/>
                <a:tailEnd/>
              </a:ln>
            </p:spPr>
            <p:txBody>
              <a:bodyPr/>
              <a:lstStyle/>
              <a:p>
                <a:endParaRPr lang="es-ES"/>
              </a:p>
            </p:txBody>
          </p:sp>
          <p:sp>
            <p:nvSpPr>
              <p:cNvPr id="44099" name="Line 67"/>
              <p:cNvSpPr>
                <a:spLocks noChangeShapeType="1"/>
              </p:cNvSpPr>
              <p:nvPr/>
            </p:nvSpPr>
            <p:spPr bwMode="auto">
              <a:xfrm>
                <a:off x="3114" y="3231"/>
                <a:ext cx="1" cy="194"/>
              </a:xfrm>
              <a:prstGeom prst="line">
                <a:avLst/>
              </a:prstGeom>
              <a:noFill/>
              <a:ln w="34925">
                <a:solidFill>
                  <a:srgbClr val="000000"/>
                </a:solidFill>
                <a:round/>
                <a:headEnd/>
                <a:tailEnd/>
              </a:ln>
            </p:spPr>
            <p:txBody>
              <a:bodyPr/>
              <a:lstStyle/>
              <a:p>
                <a:endParaRPr lang="es-ES"/>
              </a:p>
            </p:txBody>
          </p:sp>
          <p:sp>
            <p:nvSpPr>
              <p:cNvPr id="44100" name="Line 68"/>
              <p:cNvSpPr>
                <a:spLocks noChangeShapeType="1"/>
              </p:cNvSpPr>
              <p:nvPr/>
            </p:nvSpPr>
            <p:spPr bwMode="auto">
              <a:xfrm>
                <a:off x="3114" y="3440"/>
                <a:ext cx="1" cy="1"/>
              </a:xfrm>
              <a:prstGeom prst="line">
                <a:avLst/>
              </a:prstGeom>
              <a:noFill/>
              <a:ln w="34925">
                <a:solidFill>
                  <a:srgbClr val="000000"/>
                </a:solidFill>
                <a:round/>
                <a:headEnd/>
                <a:tailEnd/>
              </a:ln>
            </p:spPr>
            <p:txBody>
              <a:bodyPr/>
              <a:lstStyle/>
              <a:p>
                <a:endParaRPr lang="es-ES"/>
              </a:p>
            </p:txBody>
          </p:sp>
          <p:sp>
            <p:nvSpPr>
              <p:cNvPr id="44101" name="Line 69"/>
              <p:cNvSpPr>
                <a:spLocks noChangeShapeType="1"/>
              </p:cNvSpPr>
              <p:nvPr/>
            </p:nvSpPr>
            <p:spPr bwMode="auto">
              <a:xfrm>
                <a:off x="3129" y="3440"/>
                <a:ext cx="1567" cy="1"/>
              </a:xfrm>
              <a:prstGeom prst="line">
                <a:avLst/>
              </a:prstGeom>
              <a:noFill/>
              <a:ln w="34925">
                <a:solidFill>
                  <a:srgbClr val="000000"/>
                </a:solidFill>
                <a:round/>
                <a:headEnd/>
                <a:tailEnd/>
              </a:ln>
            </p:spPr>
            <p:txBody>
              <a:bodyPr/>
              <a:lstStyle/>
              <a:p>
                <a:endParaRPr lang="es-ES"/>
              </a:p>
            </p:txBody>
          </p:sp>
          <p:sp>
            <p:nvSpPr>
              <p:cNvPr id="44102" name="Rectangle 70"/>
              <p:cNvSpPr>
                <a:spLocks noChangeArrowheads="1"/>
              </p:cNvSpPr>
              <p:nvPr/>
            </p:nvSpPr>
            <p:spPr bwMode="auto">
              <a:xfrm>
                <a:off x="4711" y="3231"/>
                <a:ext cx="15" cy="209"/>
              </a:xfrm>
              <a:prstGeom prst="rect">
                <a:avLst/>
              </a:prstGeom>
              <a:solidFill>
                <a:srgbClr val="FFFFFF"/>
              </a:solidFill>
              <a:ln w="9525">
                <a:noFill/>
                <a:miter lim="800000"/>
                <a:headEnd/>
                <a:tailEnd/>
              </a:ln>
            </p:spPr>
            <p:txBody>
              <a:bodyPr/>
              <a:lstStyle/>
              <a:p>
                <a:endParaRPr lang="es-ES"/>
              </a:p>
            </p:txBody>
          </p:sp>
          <p:sp>
            <p:nvSpPr>
              <p:cNvPr id="44103" name="Line 71"/>
              <p:cNvSpPr>
                <a:spLocks noChangeShapeType="1"/>
              </p:cNvSpPr>
              <p:nvPr/>
            </p:nvSpPr>
            <p:spPr bwMode="auto">
              <a:xfrm>
                <a:off x="4711" y="3440"/>
                <a:ext cx="1" cy="1"/>
              </a:xfrm>
              <a:prstGeom prst="line">
                <a:avLst/>
              </a:prstGeom>
              <a:noFill/>
              <a:ln w="34925">
                <a:solidFill>
                  <a:srgbClr val="000000"/>
                </a:solidFill>
                <a:round/>
                <a:headEnd/>
                <a:tailEnd/>
              </a:ln>
            </p:spPr>
            <p:txBody>
              <a:bodyPr/>
              <a:lstStyle/>
              <a:p>
                <a:endParaRPr lang="es-ES"/>
              </a:p>
            </p:txBody>
          </p:sp>
          <p:sp>
            <p:nvSpPr>
              <p:cNvPr id="44104" name="Line 72"/>
              <p:cNvSpPr>
                <a:spLocks noChangeShapeType="1"/>
              </p:cNvSpPr>
              <p:nvPr/>
            </p:nvSpPr>
            <p:spPr bwMode="auto">
              <a:xfrm>
                <a:off x="4726" y="3440"/>
                <a:ext cx="970" cy="1"/>
              </a:xfrm>
              <a:prstGeom prst="line">
                <a:avLst/>
              </a:prstGeom>
              <a:noFill/>
              <a:ln w="34925">
                <a:solidFill>
                  <a:srgbClr val="000000"/>
                </a:solidFill>
                <a:round/>
                <a:headEnd/>
                <a:tailEnd/>
              </a:ln>
            </p:spPr>
            <p:txBody>
              <a:bodyPr/>
              <a:lstStyle/>
              <a:p>
                <a:endParaRPr lang="es-ES"/>
              </a:p>
            </p:txBody>
          </p:sp>
          <p:grpSp>
            <p:nvGrpSpPr>
              <p:cNvPr id="3" name="Group 73"/>
              <p:cNvGrpSpPr>
                <a:grpSpLocks/>
              </p:cNvGrpSpPr>
              <p:nvPr/>
            </p:nvGrpSpPr>
            <p:grpSpPr bwMode="auto">
              <a:xfrm>
                <a:off x="634" y="2656"/>
                <a:ext cx="241" cy="49"/>
                <a:chOff x="792" y="2771"/>
                <a:chExt cx="241" cy="49"/>
              </a:xfrm>
            </p:grpSpPr>
            <p:sp>
              <p:nvSpPr>
                <p:cNvPr id="44126" name="Oval 74"/>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44127" name="Oval 75"/>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44128" name="Oval 76"/>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p:spPr>
              <p:txBody>
                <a:bodyPr wrap="none" anchor="ctr"/>
                <a:lstStyle/>
                <a:p>
                  <a:endParaRPr lang="es-ES"/>
                </a:p>
              </p:txBody>
            </p:sp>
          </p:grpSp>
          <p:grpSp>
            <p:nvGrpSpPr>
              <p:cNvPr id="4" name="Group 77"/>
              <p:cNvGrpSpPr>
                <a:grpSpLocks/>
              </p:cNvGrpSpPr>
              <p:nvPr/>
            </p:nvGrpSpPr>
            <p:grpSpPr bwMode="auto">
              <a:xfrm>
                <a:off x="634" y="3053"/>
                <a:ext cx="241" cy="49"/>
                <a:chOff x="792" y="2771"/>
                <a:chExt cx="241" cy="49"/>
              </a:xfrm>
            </p:grpSpPr>
            <p:sp>
              <p:nvSpPr>
                <p:cNvPr id="44123" name="Oval 78"/>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44124" name="Oval 79"/>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44125" name="Oval 80"/>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p:spPr>
              <p:txBody>
                <a:bodyPr wrap="none" anchor="ctr"/>
                <a:lstStyle/>
                <a:p>
                  <a:endParaRPr lang="es-ES"/>
                </a:p>
              </p:txBody>
            </p:sp>
          </p:grpSp>
          <p:grpSp>
            <p:nvGrpSpPr>
              <p:cNvPr id="5" name="Group 81"/>
              <p:cNvGrpSpPr>
                <a:grpSpLocks/>
              </p:cNvGrpSpPr>
              <p:nvPr/>
            </p:nvGrpSpPr>
            <p:grpSpPr bwMode="auto">
              <a:xfrm>
                <a:off x="634" y="3240"/>
                <a:ext cx="241" cy="49"/>
                <a:chOff x="792" y="2771"/>
                <a:chExt cx="241" cy="49"/>
              </a:xfrm>
            </p:grpSpPr>
            <p:sp>
              <p:nvSpPr>
                <p:cNvPr id="44120" name="Oval 82"/>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44121" name="Oval 83"/>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44122" name="Oval 84"/>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p:spPr>
              <p:txBody>
                <a:bodyPr wrap="none" anchor="ctr"/>
                <a:lstStyle/>
                <a:p>
                  <a:endParaRPr lang="es-ES"/>
                </a:p>
              </p:txBody>
            </p:sp>
          </p:grpSp>
          <p:grpSp>
            <p:nvGrpSpPr>
              <p:cNvPr id="6" name="Group 85"/>
              <p:cNvGrpSpPr>
                <a:grpSpLocks/>
              </p:cNvGrpSpPr>
              <p:nvPr/>
            </p:nvGrpSpPr>
            <p:grpSpPr bwMode="auto">
              <a:xfrm>
                <a:off x="3247" y="2899"/>
                <a:ext cx="241" cy="49"/>
                <a:chOff x="792" y="2771"/>
                <a:chExt cx="241" cy="49"/>
              </a:xfrm>
            </p:grpSpPr>
            <p:sp>
              <p:nvSpPr>
                <p:cNvPr id="44117" name="Oval 86"/>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44118" name="Oval 87"/>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44119" name="Oval 88"/>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p:spPr>
              <p:txBody>
                <a:bodyPr wrap="none" anchor="ctr"/>
                <a:lstStyle/>
                <a:p>
                  <a:endParaRPr lang="es-ES"/>
                </a:p>
              </p:txBody>
            </p:sp>
          </p:grpSp>
          <p:grpSp>
            <p:nvGrpSpPr>
              <p:cNvPr id="7" name="Group 89"/>
              <p:cNvGrpSpPr>
                <a:grpSpLocks/>
              </p:cNvGrpSpPr>
              <p:nvPr/>
            </p:nvGrpSpPr>
            <p:grpSpPr bwMode="auto">
              <a:xfrm>
                <a:off x="3247" y="3053"/>
                <a:ext cx="241" cy="49"/>
                <a:chOff x="792" y="2771"/>
                <a:chExt cx="241" cy="49"/>
              </a:xfrm>
            </p:grpSpPr>
            <p:sp>
              <p:nvSpPr>
                <p:cNvPr id="44114" name="Oval 90"/>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44115" name="Oval 91"/>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44116" name="Oval 92"/>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p:spPr>
              <p:txBody>
                <a:bodyPr wrap="none" anchor="ctr"/>
                <a:lstStyle/>
                <a:p>
                  <a:endParaRPr lang="es-ES"/>
                </a:p>
              </p:txBody>
            </p:sp>
          </p:grpSp>
          <p:grpSp>
            <p:nvGrpSpPr>
              <p:cNvPr id="8" name="Group 93"/>
              <p:cNvGrpSpPr>
                <a:grpSpLocks/>
              </p:cNvGrpSpPr>
              <p:nvPr/>
            </p:nvGrpSpPr>
            <p:grpSpPr bwMode="auto">
              <a:xfrm>
                <a:off x="3247" y="3240"/>
                <a:ext cx="241" cy="49"/>
                <a:chOff x="792" y="2771"/>
                <a:chExt cx="241" cy="49"/>
              </a:xfrm>
            </p:grpSpPr>
            <p:sp>
              <p:nvSpPr>
                <p:cNvPr id="44111" name="Oval 94"/>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44112" name="Oval 95"/>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44113" name="Oval 96"/>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p:spPr>
              <p:txBody>
                <a:bodyPr wrap="none" anchor="ctr"/>
                <a:lstStyle/>
                <a:p>
                  <a:endParaRPr lang="es-ES"/>
                </a:p>
              </p:txBody>
            </p:sp>
          </p:gr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s-CO" smtClean="0"/>
              <a:t>Bloqueos indefinidos</a:t>
            </a:r>
          </a:p>
        </p:txBody>
      </p:sp>
      <p:grpSp>
        <p:nvGrpSpPr>
          <p:cNvPr id="2" name="Group 4"/>
          <p:cNvGrpSpPr>
            <a:grpSpLocks/>
          </p:cNvGrpSpPr>
          <p:nvPr/>
        </p:nvGrpSpPr>
        <p:grpSpPr bwMode="auto">
          <a:xfrm>
            <a:off x="323528" y="1988840"/>
            <a:ext cx="8510587" cy="2620963"/>
            <a:chOff x="692" y="1474"/>
            <a:chExt cx="5361" cy="1651"/>
          </a:xfrm>
        </p:grpSpPr>
        <p:sp>
          <p:nvSpPr>
            <p:cNvPr id="45060" name="Rectangle 5"/>
            <p:cNvSpPr>
              <a:spLocks noChangeArrowheads="1"/>
            </p:cNvSpPr>
            <p:nvPr/>
          </p:nvSpPr>
          <p:spPr bwMode="auto">
            <a:xfrm>
              <a:off x="4270" y="2673"/>
              <a:ext cx="107"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rPr>
                <a:t>B</a:t>
              </a:r>
              <a:endParaRPr lang="en-GB" sz="2400">
                <a:latin typeface="Times" charset="0"/>
              </a:endParaRPr>
            </a:p>
          </p:txBody>
        </p:sp>
        <p:sp>
          <p:nvSpPr>
            <p:cNvPr id="45061" name="Rectangle 6"/>
            <p:cNvSpPr>
              <a:spLocks noChangeArrowheads="1"/>
            </p:cNvSpPr>
            <p:nvPr/>
          </p:nvSpPr>
          <p:spPr bwMode="auto">
            <a:xfrm>
              <a:off x="4325" y="1829"/>
              <a:ext cx="107"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rPr>
                <a:t>A</a:t>
              </a:r>
              <a:endParaRPr lang="en-GB" sz="2400">
                <a:latin typeface="Times" charset="0"/>
              </a:endParaRPr>
            </a:p>
          </p:txBody>
        </p:sp>
        <p:sp>
          <p:nvSpPr>
            <p:cNvPr id="45062" name="Arc 7"/>
            <p:cNvSpPr>
              <a:spLocks/>
            </p:cNvSpPr>
            <p:nvPr/>
          </p:nvSpPr>
          <p:spPr bwMode="auto">
            <a:xfrm>
              <a:off x="5371" y="2319"/>
              <a:ext cx="90" cy="135"/>
            </a:xfrm>
            <a:custGeom>
              <a:avLst/>
              <a:gdLst>
                <a:gd name="T0" fmla="*/ 1 w 14476"/>
                <a:gd name="T1" fmla="*/ 1 h 21600"/>
                <a:gd name="T2" fmla="*/ 0 w 14476"/>
                <a:gd name="T3" fmla="*/ 1 h 21600"/>
                <a:gd name="T4" fmla="*/ 0 w 14476"/>
                <a:gd name="T5" fmla="*/ 0 h 21600"/>
                <a:gd name="T6" fmla="*/ 0 60000 65536"/>
                <a:gd name="T7" fmla="*/ 0 60000 65536"/>
                <a:gd name="T8" fmla="*/ 0 60000 65536"/>
                <a:gd name="T9" fmla="*/ 0 w 14476"/>
                <a:gd name="T10" fmla="*/ 0 h 21600"/>
                <a:gd name="T11" fmla="*/ 14476 w 14476"/>
                <a:gd name="T12" fmla="*/ 21600 h 21600"/>
              </a:gdLst>
              <a:ahLst/>
              <a:cxnLst>
                <a:cxn ang="T6">
                  <a:pos x="T0" y="T1"/>
                </a:cxn>
                <a:cxn ang="T7">
                  <a:pos x="T2" y="T3"/>
                </a:cxn>
                <a:cxn ang="T8">
                  <a:pos x="T4" y="T5"/>
                </a:cxn>
              </a:cxnLst>
              <a:rect l="T9" t="T10" r="T11" b="T12"/>
              <a:pathLst>
                <a:path w="14476" h="21600" fill="none" extrusionOk="0">
                  <a:moveTo>
                    <a:pt x="14476" y="21180"/>
                  </a:moveTo>
                  <a:cubicBezTo>
                    <a:pt x="13081" y="21459"/>
                    <a:pt x="11662" y="21599"/>
                    <a:pt x="10240" y="21600"/>
                  </a:cubicBezTo>
                  <a:cubicBezTo>
                    <a:pt x="6665" y="21600"/>
                    <a:pt x="3147" y="20712"/>
                    <a:pt x="-1" y="19018"/>
                  </a:cubicBezTo>
                </a:path>
                <a:path w="14476" h="21600" stroke="0" extrusionOk="0">
                  <a:moveTo>
                    <a:pt x="14476" y="21180"/>
                  </a:moveTo>
                  <a:cubicBezTo>
                    <a:pt x="13081" y="21459"/>
                    <a:pt x="11662" y="21599"/>
                    <a:pt x="10240" y="21600"/>
                  </a:cubicBezTo>
                  <a:cubicBezTo>
                    <a:pt x="6665" y="21600"/>
                    <a:pt x="3147" y="20712"/>
                    <a:pt x="-1" y="19018"/>
                  </a:cubicBezTo>
                  <a:lnTo>
                    <a:pt x="10240" y="0"/>
                  </a:lnTo>
                  <a:close/>
                </a:path>
              </a:pathLst>
            </a:custGeom>
            <a:solidFill>
              <a:srgbClr val="000000"/>
            </a:solidFill>
            <a:ln w="44450">
              <a:solidFill>
                <a:srgbClr val="000000"/>
              </a:solidFill>
              <a:round/>
              <a:headEnd/>
              <a:tailEnd/>
            </a:ln>
          </p:spPr>
          <p:txBody>
            <a:bodyPr/>
            <a:lstStyle/>
            <a:p>
              <a:endParaRPr lang="es-ES"/>
            </a:p>
          </p:txBody>
        </p:sp>
        <p:sp>
          <p:nvSpPr>
            <p:cNvPr id="45063" name="Arc 8"/>
            <p:cNvSpPr>
              <a:spLocks/>
            </p:cNvSpPr>
            <p:nvPr/>
          </p:nvSpPr>
          <p:spPr bwMode="auto">
            <a:xfrm>
              <a:off x="4397" y="2319"/>
              <a:ext cx="1025" cy="653"/>
            </a:xfrm>
            <a:custGeom>
              <a:avLst/>
              <a:gdLst>
                <a:gd name="T0" fmla="*/ 49 w 21358"/>
                <a:gd name="T1" fmla="*/ 3 h 21600"/>
                <a:gd name="T2" fmla="*/ 0 w 21358"/>
                <a:gd name="T3" fmla="*/ 20 h 21600"/>
                <a:gd name="T4" fmla="*/ 0 w 21358"/>
                <a:gd name="T5" fmla="*/ 0 h 21600"/>
                <a:gd name="T6" fmla="*/ 0 60000 65536"/>
                <a:gd name="T7" fmla="*/ 0 60000 65536"/>
                <a:gd name="T8" fmla="*/ 0 60000 65536"/>
                <a:gd name="T9" fmla="*/ 0 w 21358"/>
                <a:gd name="T10" fmla="*/ 0 h 21600"/>
                <a:gd name="T11" fmla="*/ 21358 w 21358"/>
                <a:gd name="T12" fmla="*/ 21600 h 21600"/>
              </a:gdLst>
              <a:ahLst/>
              <a:cxnLst>
                <a:cxn ang="T6">
                  <a:pos x="T0" y="T1"/>
                </a:cxn>
                <a:cxn ang="T7">
                  <a:pos x="T2" y="T3"/>
                </a:cxn>
                <a:cxn ang="T8">
                  <a:pos x="T4" y="T5"/>
                </a:cxn>
              </a:cxnLst>
              <a:rect l="T9" t="T10" r="T11" b="T12"/>
              <a:pathLst>
                <a:path w="21358" h="21600" fill="none" extrusionOk="0">
                  <a:moveTo>
                    <a:pt x="21358" y="3349"/>
                  </a:moveTo>
                  <a:cubicBezTo>
                    <a:pt x="19709" y="13856"/>
                    <a:pt x="10656" y="21599"/>
                    <a:pt x="20" y="21600"/>
                  </a:cubicBezTo>
                  <a:cubicBezTo>
                    <a:pt x="13" y="21600"/>
                    <a:pt x="6" y="21599"/>
                    <a:pt x="-1" y="21599"/>
                  </a:cubicBezTo>
                </a:path>
                <a:path w="21358" h="21600" stroke="0" extrusionOk="0">
                  <a:moveTo>
                    <a:pt x="21358" y="3349"/>
                  </a:moveTo>
                  <a:cubicBezTo>
                    <a:pt x="19709" y="13856"/>
                    <a:pt x="10656" y="21599"/>
                    <a:pt x="20" y="21600"/>
                  </a:cubicBezTo>
                  <a:cubicBezTo>
                    <a:pt x="13" y="21600"/>
                    <a:pt x="6" y="21599"/>
                    <a:pt x="-1" y="21599"/>
                  </a:cubicBezTo>
                  <a:lnTo>
                    <a:pt x="20" y="0"/>
                  </a:lnTo>
                  <a:close/>
                </a:path>
              </a:pathLst>
            </a:custGeom>
            <a:noFill/>
            <a:ln w="44450">
              <a:solidFill>
                <a:srgbClr val="000000"/>
              </a:solidFill>
              <a:round/>
              <a:headEnd/>
              <a:tailEnd/>
            </a:ln>
          </p:spPr>
          <p:txBody>
            <a:bodyPr/>
            <a:lstStyle/>
            <a:p>
              <a:endParaRPr lang="es-ES"/>
            </a:p>
          </p:txBody>
        </p:sp>
        <p:sp>
          <p:nvSpPr>
            <p:cNvPr id="45064" name="Rectangle 9"/>
            <p:cNvSpPr>
              <a:spLocks noChangeArrowheads="1"/>
            </p:cNvSpPr>
            <p:nvPr/>
          </p:nvSpPr>
          <p:spPr bwMode="auto">
            <a:xfrm>
              <a:off x="2825" y="2774"/>
              <a:ext cx="782"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rPr>
                <a:t>Espera por</a:t>
              </a:r>
            </a:p>
          </p:txBody>
        </p:sp>
        <p:sp>
          <p:nvSpPr>
            <p:cNvPr id="45065" name="Rectangle 10"/>
            <p:cNvSpPr>
              <a:spLocks noChangeArrowheads="1"/>
            </p:cNvSpPr>
            <p:nvPr/>
          </p:nvSpPr>
          <p:spPr bwMode="auto">
            <a:xfrm>
              <a:off x="2936" y="1490"/>
              <a:ext cx="853" cy="194"/>
            </a:xfrm>
            <a:prstGeom prst="rect">
              <a:avLst/>
            </a:prstGeom>
            <a:noFill/>
            <a:ln w="9525">
              <a:noFill/>
              <a:miter lim="800000"/>
              <a:headEnd/>
              <a:tailEnd/>
            </a:ln>
          </p:spPr>
          <p:txBody>
            <a:bodyPr wrap="none" lIns="0" tIns="0" rIns="0" bIns="0">
              <a:spAutoFit/>
            </a:bodyPr>
            <a:lstStyle/>
            <a:p>
              <a:pPr eaLnBrk="0" hangingPunct="0"/>
              <a:r>
                <a:rPr lang="en-GB" sz="2000" dirty="0" err="1" smtClean="0">
                  <a:solidFill>
                    <a:srgbClr val="000000"/>
                  </a:solidFill>
                </a:rPr>
                <a:t>Tomado</a:t>
              </a:r>
              <a:r>
                <a:rPr lang="en-GB" sz="2000" dirty="0" smtClean="0">
                  <a:solidFill>
                    <a:srgbClr val="000000"/>
                  </a:solidFill>
                </a:rPr>
                <a:t> </a:t>
              </a:r>
              <a:r>
                <a:rPr lang="en-GB" sz="2000" dirty="0" err="1">
                  <a:solidFill>
                    <a:srgbClr val="000000"/>
                  </a:solidFill>
                </a:rPr>
                <a:t>por</a:t>
              </a:r>
              <a:endParaRPr lang="en-GB" sz="2400" dirty="0">
                <a:latin typeface="Times" charset="0"/>
              </a:endParaRPr>
            </a:p>
          </p:txBody>
        </p:sp>
        <p:sp>
          <p:nvSpPr>
            <p:cNvPr id="45066" name="Rectangle 11"/>
            <p:cNvSpPr>
              <a:spLocks noChangeArrowheads="1"/>
            </p:cNvSpPr>
            <p:nvPr/>
          </p:nvSpPr>
          <p:spPr bwMode="auto">
            <a:xfrm>
              <a:off x="5191" y="2802"/>
              <a:ext cx="862" cy="192"/>
            </a:xfrm>
            <a:prstGeom prst="rect">
              <a:avLst/>
            </a:prstGeom>
            <a:noFill/>
            <a:ln w="9525">
              <a:noFill/>
              <a:miter lim="800000"/>
              <a:headEnd/>
              <a:tailEnd/>
            </a:ln>
          </p:spPr>
          <p:txBody>
            <a:bodyPr wrap="none" lIns="0" tIns="0" rIns="0" bIns="0">
              <a:spAutoFit/>
            </a:bodyPr>
            <a:lstStyle/>
            <a:p>
              <a:pPr eaLnBrk="0" hangingPunct="0"/>
              <a:r>
                <a:rPr lang="en-GB" sz="2000" dirty="0" err="1" smtClean="0">
                  <a:solidFill>
                    <a:srgbClr val="000000"/>
                  </a:solidFill>
                </a:rPr>
                <a:t>Tomado</a:t>
              </a:r>
              <a:r>
                <a:rPr lang="en-GB" sz="2000" dirty="0" smtClean="0">
                  <a:solidFill>
                    <a:srgbClr val="000000"/>
                  </a:solidFill>
                </a:rPr>
                <a:t> </a:t>
              </a:r>
              <a:r>
                <a:rPr lang="en-GB" sz="2000" dirty="0" err="1">
                  <a:solidFill>
                    <a:srgbClr val="000000"/>
                  </a:solidFill>
                </a:rPr>
                <a:t>por</a:t>
              </a:r>
              <a:endParaRPr lang="en-GB" sz="2000" dirty="0">
                <a:solidFill>
                  <a:srgbClr val="000000"/>
                </a:solidFill>
              </a:endParaRPr>
            </a:p>
          </p:txBody>
        </p:sp>
        <p:sp>
          <p:nvSpPr>
            <p:cNvPr id="45067" name="Arc 12"/>
            <p:cNvSpPr>
              <a:spLocks/>
            </p:cNvSpPr>
            <p:nvPr/>
          </p:nvSpPr>
          <p:spPr bwMode="auto">
            <a:xfrm>
              <a:off x="777" y="1915"/>
              <a:ext cx="91" cy="144"/>
            </a:xfrm>
            <a:custGeom>
              <a:avLst/>
              <a:gdLst>
                <a:gd name="T0" fmla="*/ 0 w 14635"/>
                <a:gd name="T1" fmla="*/ 0 h 21600"/>
                <a:gd name="T2" fmla="*/ 1 w 14635"/>
                <a:gd name="T3" fmla="*/ 0 h 21600"/>
                <a:gd name="T4" fmla="*/ 0 w 14635"/>
                <a:gd name="T5" fmla="*/ 1 h 21600"/>
                <a:gd name="T6" fmla="*/ 0 60000 65536"/>
                <a:gd name="T7" fmla="*/ 0 60000 65536"/>
                <a:gd name="T8" fmla="*/ 0 60000 65536"/>
                <a:gd name="T9" fmla="*/ 0 w 14635"/>
                <a:gd name="T10" fmla="*/ 0 h 21600"/>
                <a:gd name="T11" fmla="*/ 14635 w 14635"/>
                <a:gd name="T12" fmla="*/ 21600 h 21600"/>
              </a:gdLst>
              <a:ahLst/>
              <a:cxnLst>
                <a:cxn ang="T6">
                  <a:pos x="T0" y="T1"/>
                </a:cxn>
                <a:cxn ang="T7">
                  <a:pos x="T2" y="T3"/>
                </a:cxn>
                <a:cxn ang="T8">
                  <a:pos x="T4" y="T5"/>
                </a:cxn>
              </a:cxnLst>
              <a:rect l="T9" t="T10" r="T11" b="T12"/>
              <a:pathLst>
                <a:path w="14635" h="21600" fill="none" extrusionOk="0">
                  <a:moveTo>
                    <a:pt x="-1" y="590"/>
                  </a:moveTo>
                  <a:cubicBezTo>
                    <a:pt x="1643" y="198"/>
                    <a:pt x="3326" y="-1"/>
                    <a:pt x="5016" y="0"/>
                  </a:cubicBezTo>
                  <a:cubicBezTo>
                    <a:pt x="8354" y="0"/>
                    <a:pt x="11646" y="773"/>
                    <a:pt x="14635" y="2260"/>
                  </a:cubicBezTo>
                </a:path>
                <a:path w="14635" h="21600" stroke="0" extrusionOk="0">
                  <a:moveTo>
                    <a:pt x="-1" y="590"/>
                  </a:moveTo>
                  <a:cubicBezTo>
                    <a:pt x="1643" y="198"/>
                    <a:pt x="3326" y="-1"/>
                    <a:pt x="5016" y="0"/>
                  </a:cubicBezTo>
                  <a:cubicBezTo>
                    <a:pt x="8354" y="0"/>
                    <a:pt x="11646" y="773"/>
                    <a:pt x="14635" y="2260"/>
                  </a:cubicBezTo>
                  <a:lnTo>
                    <a:pt x="5016" y="21600"/>
                  </a:lnTo>
                  <a:close/>
                </a:path>
              </a:pathLst>
            </a:custGeom>
            <a:solidFill>
              <a:srgbClr val="000000"/>
            </a:solidFill>
            <a:ln w="44450">
              <a:solidFill>
                <a:srgbClr val="000000"/>
              </a:solidFill>
              <a:round/>
              <a:headEnd/>
              <a:tailEnd/>
            </a:ln>
          </p:spPr>
          <p:txBody>
            <a:bodyPr/>
            <a:lstStyle/>
            <a:p>
              <a:endParaRPr lang="es-ES"/>
            </a:p>
          </p:txBody>
        </p:sp>
        <p:sp>
          <p:nvSpPr>
            <p:cNvPr id="45068" name="Arc 13"/>
            <p:cNvSpPr>
              <a:spLocks/>
            </p:cNvSpPr>
            <p:nvPr/>
          </p:nvSpPr>
          <p:spPr bwMode="auto">
            <a:xfrm>
              <a:off x="822" y="1531"/>
              <a:ext cx="1329" cy="519"/>
            </a:xfrm>
            <a:custGeom>
              <a:avLst/>
              <a:gdLst>
                <a:gd name="T0" fmla="*/ 0 w 42724"/>
                <a:gd name="T1" fmla="*/ 10 h 21600"/>
                <a:gd name="T2" fmla="*/ 41 w 42724"/>
                <a:gd name="T3" fmla="*/ 12 h 21600"/>
                <a:gd name="T4" fmla="*/ 20 w 42724"/>
                <a:gd name="T5" fmla="*/ 12 h 21600"/>
                <a:gd name="T6" fmla="*/ 0 60000 65536"/>
                <a:gd name="T7" fmla="*/ 0 60000 65536"/>
                <a:gd name="T8" fmla="*/ 0 60000 65536"/>
                <a:gd name="T9" fmla="*/ 0 w 42724"/>
                <a:gd name="T10" fmla="*/ 0 h 21600"/>
                <a:gd name="T11" fmla="*/ 42724 w 42724"/>
                <a:gd name="T12" fmla="*/ 21600 h 21600"/>
              </a:gdLst>
              <a:ahLst/>
              <a:cxnLst>
                <a:cxn ang="T6">
                  <a:pos x="T0" y="T1"/>
                </a:cxn>
                <a:cxn ang="T7">
                  <a:pos x="T2" y="T3"/>
                </a:cxn>
                <a:cxn ang="T8">
                  <a:pos x="T4" y="T5"/>
                </a:cxn>
              </a:cxnLst>
              <a:rect l="T9" t="T10" r="T11" b="T12"/>
              <a:pathLst>
                <a:path w="42724" h="21600" fill="none" extrusionOk="0">
                  <a:moveTo>
                    <a:pt x="-2" y="17099"/>
                  </a:moveTo>
                  <a:cubicBezTo>
                    <a:pt x="2123" y="7128"/>
                    <a:pt x="10929" y="-1"/>
                    <a:pt x="21125" y="0"/>
                  </a:cubicBezTo>
                  <a:cubicBezTo>
                    <a:pt x="33038" y="0"/>
                    <a:pt x="42702" y="9645"/>
                    <a:pt x="42724" y="21558"/>
                  </a:cubicBezTo>
                </a:path>
                <a:path w="42724" h="21600" stroke="0" extrusionOk="0">
                  <a:moveTo>
                    <a:pt x="-2" y="17099"/>
                  </a:moveTo>
                  <a:cubicBezTo>
                    <a:pt x="2123" y="7128"/>
                    <a:pt x="10929" y="-1"/>
                    <a:pt x="21125" y="0"/>
                  </a:cubicBezTo>
                  <a:cubicBezTo>
                    <a:pt x="33038" y="0"/>
                    <a:pt x="42702" y="9645"/>
                    <a:pt x="42724" y="21558"/>
                  </a:cubicBezTo>
                  <a:lnTo>
                    <a:pt x="21125" y="21600"/>
                  </a:lnTo>
                  <a:close/>
                </a:path>
              </a:pathLst>
            </a:custGeom>
            <a:noFill/>
            <a:ln w="44450">
              <a:solidFill>
                <a:srgbClr val="000000"/>
              </a:solidFill>
              <a:round/>
              <a:headEnd/>
              <a:tailEnd/>
            </a:ln>
          </p:spPr>
          <p:txBody>
            <a:bodyPr/>
            <a:lstStyle/>
            <a:p>
              <a:endParaRPr lang="es-ES"/>
            </a:p>
          </p:txBody>
        </p:sp>
        <p:sp>
          <p:nvSpPr>
            <p:cNvPr id="45069" name="Arc 14"/>
            <p:cNvSpPr>
              <a:spLocks/>
            </p:cNvSpPr>
            <p:nvPr/>
          </p:nvSpPr>
          <p:spPr bwMode="auto">
            <a:xfrm>
              <a:off x="2057" y="2300"/>
              <a:ext cx="98" cy="135"/>
            </a:xfrm>
            <a:custGeom>
              <a:avLst/>
              <a:gdLst>
                <a:gd name="T0" fmla="*/ 1 w 14655"/>
                <a:gd name="T1" fmla="*/ 1 h 21600"/>
                <a:gd name="T2" fmla="*/ 0 w 14655"/>
                <a:gd name="T3" fmla="*/ 1 h 21600"/>
                <a:gd name="T4" fmla="*/ 0 w 14655"/>
                <a:gd name="T5" fmla="*/ 0 h 21600"/>
                <a:gd name="T6" fmla="*/ 0 60000 65536"/>
                <a:gd name="T7" fmla="*/ 0 60000 65536"/>
                <a:gd name="T8" fmla="*/ 0 60000 65536"/>
                <a:gd name="T9" fmla="*/ 0 w 14655"/>
                <a:gd name="T10" fmla="*/ 0 h 21600"/>
                <a:gd name="T11" fmla="*/ 14655 w 14655"/>
                <a:gd name="T12" fmla="*/ 21600 h 21600"/>
              </a:gdLst>
              <a:ahLst/>
              <a:cxnLst>
                <a:cxn ang="T6">
                  <a:pos x="T0" y="T1"/>
                </a:cxn>
                <a:cxn ang="T7">
                  <a:pos x="T2" y="T3"/>
                </a:cxn>
                <a:cxn ang="T8">
                  <a:pos x="T4" y="T5"/>
                </a:cxn>
              </a:cxnLst>
              <a:rect l="T9" t="T10" r="T11" b="T12"/>
              <a:pathLst>
                <a:path w="14655" h="21600" fill="none" extrusionOk="0">
                  <a:moveTo>
                    <a:pt x="14655" y="21050"/>
                  </a:moveTo>
                  <a:cubicBezTo>
                    <a:pt x="13068" y="21415"/>
                    <a:pt x="11444" y="21599"/>
                    <a:pt x="9816" y="21600"/>
                  </a:cubicBezTo>
                  <a:cubicBezTo>
                    <a:pt x="6403" y="21600"/>
                    <a:pt x="3039" y="20791"/>
                    <a:pt x="-1" y="19240"/>
                  </a:cubicBezTo>
                </a:path>
                <a:path w="14655" h="21600" stroke="0" extrusionOk="0">
                  <a:moveTo>
                    <a:pt x="14655" y="21050"/>
                  </a:moveTo>
                  <a:cubicBezTo>
                    <a:pt x="13068" y="21415"/>
                    <a:pt x="11444" y="21599"/>
                    <a:pt x="9816" y="21600"/>
                  </a:cubicBezTo>
                  <a:cubicBezTo>
                    <a:pt x="6403" y="21600"/>
                    <a:pt x="3039" y="20791"/>
                    <a:pt x="-1" y="19240"/>
                  </a:cubicBezTo>
                  <a:lnTo>
                    <a:pt x="9816" y="0"/>
                  </a:lnTo>
                  <a:close/>
                </a:path>
              </a:pathLst>
            </a:custGeom>
            <a:solidFill>
              <a:srgbClr val="000000"/>
            </a:solidFill>
            <a:ln w="44450">
              <a:solidFill>
                <a:srgbClr val="000000"/>
              </a:solidFill>
              <a:round/>
              <a:headEnd/>
              <a:tailEnd/>
            </a:ln>
          </p:spPr>
          <p:txBody>
            <a:bodyPr/>
            <a:lstStyle/>
            <a:p>
              <a:endParaRPr lang="es-ES"/>
            </a:p>
          </p:txBody>
        </p:sp>
        <p:sp>
          <p:nvSpPr>
            <p:cNvPr id="45070" name="Arc 15"/>
            <p:cNvSpPr>
              <a:spLocks/>
            </p:cNvSpPr>
            <p:nvPr/>
          </p:nvSpPr>
          <p:spPr bwMode="auto">
            <a:xfrm>
              <a:off x="826" y="2299"/>
              <a:ext cx="1290" cy="480"/>
            </a:xfrm>
            <a:custGeom>
              <a:avLst/>
              <a:gdLst>
                <a:gd name="T0" fmla="*/ 39 w 42655"/>
                <a:gd name="T1" fmla="*/ 2 h 21600"/>
                <a:gd name="T2" fmla="*/ 0 w 42655"/>
                <a:gd name="T3" fmla="*/ 0 h 21600"/>
                <a:gd name="T4" fmla="*/ 20 w 42655"/>
                <a:gd name="T5" fmla="*/ 0 h 21600"/>
                <a:gd name="T6" fmla="*/ 0 60000 65536"/>
                <a:gd name="T7" fmla="*/ 0 60000 65536"/>
                <a:gd name="T8" fmla="*/ 0 60000 65536"/>
                <a:gd name="T9" fmla="*/ 0 w 42655"/>
                <a:gd name="T10" fmla="*/ 0 h 21600"/>
                <a:gd name="T11" fmla="*/ 42655 w 42655"/>
                <a:gd name="T12" fmla="*/ 21600 h 21600"/>
              </a:gdLst>
              <a:ahLst/>
              <a:cxnLst>
                <a:cxn ang="T6">
                  <a:pos x="T0" y="T1"/>
                </a:cxn>
                <a:cxn ang="T7">
                  <a:pos x="T2" y="T3"/>
                </a:cxn>
                <a:cxn ang="T8">
                  <a:pos x="T4" y="T5"/>
                </a:cxn>
              </a:cxnLst>
              <a:rect l="T9" t="T10" r="T11" b="T12"/>
              <a:pathLst>
                <a:path w="42655" h="21600" fill="none" extrusionOk="0">
                  <a:moveTo>
                    <a:pt x="42655" y="4819"/>
                  </a:moveTo>
                  <a:cubicBezTo>
                    <a:pt x="40408" y="14637"/>
                    <a:pt x="31672" y="21599"/>
                    <a:pt x="21600" y="21600"/>
                  </a:cubicBezTo>
                  <a:cubicBezTo>
                    <a:pt x="9670" y="21600"/>
                    <a:pt x="0" y="11929"/>
                    <a:pt x="0" y="0"/>
                  </a:cubicBezTo>
                </a:path>
                <a:path w="42655" h="21600" stroke="0" extrusionOk="0">
                  <a:moveTo>
                    <a:pt x="42655" y="4819"/>
                  </a:moveTo>
                  <a:cubicBezTo>
                    <a:pt x="40408" y="14637"/>
                    <a:pt x="31672" y="21599"/>
                    <a:pt x="21600" y="21600"/>
                  </a:cubicBezTo>
                  <a:cubicBezTo>
                    <a:pt x="9670" y="21600"/>
                    <a:pt x="0" y="11929"/>
                    <a:pt x="0" y="0"/>
                  </a:cubicBezTo>
                  <a:lnTo>
                    <a:pt x="21600" y="0"/>
                  </a:lnTo>
                  <a:close/>
                </a:path>
              </a:pathLst>
            </a:custGeom>
            <a:noFill/>
            <a:ln w="44450">
              <a:solidFill>
                <a:srgbClr val="000000"/>
              </a:solidFill>
              <a:round/>
              <a:headEnd/>
              <a:tailEnd/>
            </a:ln>
          </p:spPr>
          <p:txBody>
            <a:bodyPr/>
            <a:lstStyle/>
            <a:p>
              <a:endParaRPr lang="es-ES"/>
            </a:p>
          </p:txBody>
        </p:sp>
        <p:sp>
          <p:nvSpPr>
            <p:cNvPr id="45071" name="Rectangle 16"/>
            <p:cNvSpPr>
              <a:spLocks noChangeArrowheads="1"/>
            </p:cNvSpPr>
            <p:nvPr/>
          </p:nvSpPr>
          <p:spPr bwMode="auto">
            <a:xfrm>
              <a:off x="692" y="2050"/>
              <a:ext cx="288" cy="288"/>
            </a:xfrm>
            <a:prstGeom prst="rect">
              <a:avLst/>
            </a:prstGeom>
            <a:solidFill>
              <a:srgbClr val="FFFFFF"/>
            </a:solidFill>
            <a:ln w="9525">
              <a:noFill/>
              <a:miter lim="800000"/>
              <a:headEnd/>
              <a:tailEnd/>
            </a:ln>
          </p:spPr>
          <p:txBody>
            <a:bodyPr/>
            <a:lstStyle/>
            <a:p>
              <a:endParaRPr lang="es-ES"/>
            </a:p>
          </p:txBody>
        </p:sp>
        <p:sp>
          <p:nvSpPr>
            <p:cNvPr id="45072" name="Rectangle 17"/>
            <p:cNvSpPr>
              <a:spLocks noChangeArrowheads="1"/>
            </p:cNvSpPr>
            <p:nvPr/>
          </p:nvSpPr>
          <p:spPr bwMode="auto">
            <a:xfrm>
              <a:off x="692" y="2050"/>
              <a:ext cx="307" cy="307"/>
            </a:xfrm>
            <a:prstGeom prst="rect">
              <a:avLst/>
            </a:prstGeom>
            <a:noFill/>
            <a:ln w="44450">
              <a:solidFill>
                <a:srgbClr val="000000"/>
              </a:solidFill>
              <a:miter lim="800000"/>
              <a:headEnd/>
              <a:tailEnd/>
            </a:ln>
          </p:spPr>
          <p:txBody>
            <a:bodyPr/>
            <a:lstStyle/>
            <a:p>
              <a:endParaRPr lang="es-ES"/>
            </a:p>
          </p:txBody>
        </p:sp>
        <p:sp>
          <p:nvSpPr>
            <p:cNvPr id="45073" name="Rectangle 18"/>
            <p:cNvSpPr>
              <a:spLocks noChangeArrowheads="1"/>
            </p:cNvSpPr>
            <p:nvPr/>
          </p:nvSpPr>
          <p:spPr bwMode="auto">
            <a:xfrm>
              <a:off x="775" y="2092"/>
              <a:ext cx="134" cy="192"/>
            </a:xfrm>
            <a:prstGeom prst="rect">
              <a:avLst/>
            </a:prstGeom>
            <a:noFill/>
            <a:ln w="9525">
              <a:noFill/>
              <a:miter lim="800000"/>
              <a:headEnd/>
              <a:tailEnd/>
            </a:ln>
          </p:spPr>
          <p:txBody>
            <a:bodyPr lIns="0" tIns="0" rIns="0" bIns="0">
              <a:spAutoFit/>
            </a:bodyPr>
            <a:lstStyle/>
            <a:p>
              <a:pPr eaLnBrk="0" hangingPunct="0"/>
              <a:r>
                <a:rPr lang="en-GB" sz="2000" i="1">
                  <a:solidFill>
                    <a:srgbClr val="000000"/>
                  </a:solidFill>
                </a:rPr>
                <a:t>T</a:t>
              </a:r>
              <a:endParaRPr lang="en-GB" sz="2400">
                <a:latin typeface="Times" charset="0"/>
              </a:endParaRPr>
            </a:p>
          </p:txBody>
        </p:sp>
        <p:sp>
          <p:nvSpPr>
            <p:cNvPr id="45074" name="Rectangle 19"/>
            <p:cNvSpPr>
              <a:spLocks noChangeArrowheads="1"/>
            </p:cNvSpPr>
            <p:nvPr/>
          </p:nvSpPr>
          <p:spPr bwMode="auto">
            <a:xfrm>
              <a:off x="5281" y="2050"/>
              <a:ext cx="288" cy="288"/>
            </a:xfrm>
            <a:prstGeom prst="rect">
              <a:avLst/>
            </a:prstGeom>
            <a:solidFill>
              <a:srgbClr val="FFFFFF"/>
            </a:solidFill>
            <a:ln w="9525">
              <a:noFill/>
              <a:miter lim="800000"/>
              <a:headEnd/>
              <a:tailEnd/>
            </a:ln>
          </p:spPr>
          <p:txBody>
            <a:bodyPr/>
            <a:lstStyle/>
            <a:p>
              <a:endParaRPr lang="es-ES"/>
            </a:p>
          </p:txBody>
        </p:sp>
        <p:sp>
          <p:nvSpPr>
            <p:cNvPr id="45075" name="Rectangle 20"/>
            <p:cNvSpPr>
              <a:spLocks noChangeArrowheads="1"/>
            </p:cNvSpPr>
            <p:nvPr/>
          </p:nvSpPr>
          <p:spPr bwMode="auto">
            <a:xfrm>
              <a:off x="5281" y="2050"/>
              <a:ext cx="307" cy="307"/>
            </a:xfrm>
            <a:prstGeom prst="rect">
              <a:avLst/>
            </a:prstGeom>
            <a:noFill/>
            <a:ln w="44450">
              <a:solidFill>
                <a:srgbClr val="000000"/>
              </a:solidFill>
              <a:miter lim="800000"/>
              <a:headEnd/>
              <a:tailEnd/>
            </a:ln>
          </p:spPr>
          <p:txBody>
            <a:bodyPr/>
            <a:lstStyle/>
            <a:p>
              <a:endParaRPr lang="es-ES"/>
            </a:p>
          </p:txBody>
        </p:sp>
        <p:sp>
          <p:nvSpPr>
            <p:cNvPr id="45076" name="Rectangle 21"/>
            <p:cNvSpPr>
              <a:spLocks noChangeArrowheads="1"/>
            </p:cNvSpPr>
            <p:nvPr/>
          </p:nvSpPr>
          <p:spPr bwMode="auto">
            <a:xfrm>
              <a:off x="5386" y="2111"/>
              <a:ext cx="116"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rPr>
                <a:t>U</a:t>
              </a:r>
              <a:endParaRPr lang="en-GB" sz="2400">
                <a:latin typeface="Times" charset="0"/>
              </a:endParaRPr>
            </a:p>
          </p:txBody>
        </p:sp>
        <p:sp>
          <p:nvSpPr>
            <p:cNvPr id="45077" name="Rectangle 22"/>
            <p:cNvSpPr>
              <a:spLocks noChangeArrowheads="1"/>
            </p:cNvSpPr>
            <p:nvPr/>
          </p:nvSpPr>
          <p:spPr bwMode="auto">
            <a:xfrm>
              <a:off x="1978" y="2050"/>
              <a:ext cx="308" cy="268"/>
            </a:xfrm>
            <a:prstGeom prst="rect">
              <a:avLst/>
            </a:prstGeom>
            <a:solidFill>
              <a:srgbClr val="FFFFFF"/>
            </a:solidFill>
            <a:ln w="9525">
              <a:noFill/>
              <a:miter lim="800000"/>
              <a:headEnd/>
              <a:tailEnd/>
            </a:ln>
          </p:spPr>
          <p:txBody>
            <a:bodyPr/>
            <a:lstStyle/>
            <a:p>
              <a:endParaRPr lang="es-ES"/>
            </a:p>
          </p:txBody>
        </p:sp>
        <p:sp>
          <p:nvSpPr>
            <p:cNvPr id="45078" name="Rectangle 23"/>
            <p:cNvSpPr>
              <a:spLocks noChangeArrowheads="1"/>
            </p:cNvSpPr>
            <p:nvPr/>
          </p:nvSpPr>
          <p:spPr bwMode="auto">
            <a:xfrm>
              <a:off x="1978" y="2050"/>
              <a:ext cx="327" cy="288"/>
            </a:xfrm>
            <a:prstGeom prst="rect">
              <a:avLst/>
            </a:prstGeom>
            <a:noFill/>
            <a:ln w="44450">
              <a:solidFill>
                <a:srgbClr val="000000"/>
              </a:solidFill>
              <a:miter lim="800000"/>
              <a:headEnd/>
              <a:tailEnd/>
            </a:ln>
          </p:spPr>
          <p:txBody>
            <a:bodyPr/>
            <a:lstStyle/>
            <a:p>
              <a:endParaRPr lang="es-ES"/>
            </a:p>
          </p:txBody>
        </p:sp>
        <p:sp>
          <p:nvSpPr>
            <p:cNvPr id="45079" name="Rectangle 24"/>
            <p:cNvSpPr>
              <a:spLocks noChangeArrowheads="1"/>
            </p:cNvSpPr>
            <p:nvPr/>
          </p:nvSpPr>
          <p:spPr bwMode="auto">
            <a:xfrm>
              <a:off x="2081" y="2092"/>
              <a:ext cx="116"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rPr>
                <a:t>U</a:t>
              </a:r>
              <a:endParaRPr lang="en-GB" sz="2400">
                <a:latin typeface="Times" charset="0"/>
              </a:endParaRPr>
            </a:p>
          </p:txBody>
        </p:sp>
        <p:sp>
          <p:nvSpPr>
            <p:cNvPr id="45080" name="Rectangle 25"/>
            <p:cNvSpPr>
              <a:spLocks noChangeArrowheads="1"/>
            </p:cNvSpPr>
            <p:nvPr/>
          </p:nvSpPr>
          <p:spPr bwMode="auto">
            <a:xfrm>
              <a:off x="3207" y="2069"/>
              <a:ext cx="288" cy="288"/>
            </a:xfrm>
            <a:prstGeom prst="rect">
              <a:avLst/>
            </a:prstGeom>
            <a:solidFill>
              <a:srgbClr val="FFFFFF"/>
            </a:solidFill>
            <a:ln w="9525">
              <a:noFill/>
              <a:miter lim="800000"/>
              <a:headEnd/>
              <a:tailEnd/>
            </a:ln>
          </p:spPr>
          <p:txBody>
            <a:bodyPr/>
            <a:lstStyle/>
            <a:p>
              <a:endParaRPr lang="es-ES"/>
            </a:p>
          </p:txBody>
        </p:sp>
        <p:sp>
          <p:nvSpPr>
            <p:cNvPr id="45081" name="Rectangle 26"/>
            <p:cNvSpPr>
              <a:spLocks noChangeArrowheads="1"/>
            </p:cNvSpPr>
            <p:nvPr/>
          </p:nvSpPr>
          <p:spPr bwMode="auto">
            <a:xfrm>
              <a:off x="3207" y="2069"/>
              <a:ext cx="307" cy="307"/>
            </a:xfrm>
            <a:prstGeom prst="rect">
              <a:avLst/>
            </a:prstGeom>
            <a:noFill/>
            <a:ln w="44450">
              <a:solidFill>
                <a:srgbClr val="000000"/>
              </a:solidFill>
              <a:miter lim="800000"/>
              <a:headEnd/>
              <a:tailEnd/>
            </a:ln>
          </p:spPr>
          <p:txBody>
            <a:bodyPr/>
            <a:lstStyle/>
            <a:p>
              <a:endParaRPr lang="es-ES"/>
            </a:p>
          </p:txBody>
        </p:sp>
        <p:sp>
          <p:nvSpPr>
            <p:cNvPr id="45082" name="Rectangle 27"/>
            <p:cNvSpPr>
              <a:spLocks noChangeArrowheads="1"/>
            </p:cNvSpPr>
            <p:nvPr/>
          </p:nvSpPr>
          <p:spPr bwMode="auto">
            <a:xfrm>
              <a:off x="3262" y="2130"/>
              <a:ext cx="146" cy="192"/>
            </a:xfrm>
            <a:prstGeom prst="rect">
              <a:avLst/>
            </a:prstGeom>
            <a:noFill/>
            <a:ln w="9525">
              <a:noFill/>
              <a:miter lim="800000"/>
              <a:headEnd/>
              <a:tailEnd/>
            </a:ln>
          </p:spPr>
          <p:txBody>
            <a:bodyPr lIns="0" tIns="0" rIns="0" bIns="0">
              <a:spAutoFit/>
            </a:bodyPr>
            <a:lstStyle/>
            <a:p>
              <a:pPr eaLnBrk="0" hangingPunct="0"/>
              <a:r>
                <a:rPr lang="en-GB" sz="2000" i="1">
                  <a:solidFill>
                    <a:srgbClr val="000000"/>
                  </a:solidFill>
                </a:rPr>
                <a:t>T</a:t>
              </a:r>
              <a:endParaRPr lang="en-GB" sz="2400">
                <a:latin typeface="Times" charset="0"/>
              </a:endParaRPr>
            </a:p>
          </p:txBody>
        </p:sp>
        <p:sp>
          <p:nvSpPr>
            <p:cNvPr id="45083" name="Freeform 28"/>
            <p:cNvSpPr>
              <a:spLocks/>
            </p:cNvSpPr>
            <p:nvPr/>
          </p:nvSpPr>
          <p:spPr bwMode="auto">
            <a:xfrm>
              <a:off x="4436" y="1550"/>
              <a:ext cx="192" cy="96"/>
            </a:xfrm>
            <a:custGeom>
              <a:avLst/>
              <a:gdLst>
                <a:gd name="T0" fmla="*/ 192 w 192"/>
                <a:gd name="T1" fmla="*/ 58 h 96"/>
                <a:gd name="T2" fmla="*/ 173 w 192"/>
                <a:gd name="T3" fmla="*/ 96 h 96"/>
                <a:gd name="T4" fmla="*/ 0 w 192"/>
                <a:gd name="T5" fmla="*/ 39 h 96"/>
                <a:gd name="T6" fmla="*/ 192 w 192"/>
                <a:gd name="T7" fmla="*/ 0 h 96"/>
                <a:gd name="T8" fmla="*/ 192 w 192"/>
                <a:gd name="T9" fmla="*/ 58 h 96"/>
                <a:gd name="T10" fmla="*/ 0 60000 65536"/>
                <a:gd name="T11" fmla="*/ 0 60000 65536"/>
                <a:gd name="T12" fmla="*/ 0 60000 65536"/>
                <a:gd name="T13" fmla="*/ 0 60000 65536"/>
                <a:gd name="T14" fmla="*/ 0 60000 65536"/>
                <a:gd name="T15" fmla="*/ 0 w 192"/>
                <a:gd name="T16" fmla="*/ 0 h 96"/>
                <a:gd name="T17" fmla="*/ 192 w 192"/>
                <a:gd name="T18" fmla="*/ 96 h 96"/>
              </a:gdLst>
              <a:ahLst/>
              <a:cxnLst>
                <a:cxn ang="T10">
                  <a:pos x="T0" y="T1"/>
                </a:cxn>
                <a:cxn ang="T11">
                  <a:pos x="T2" y="T3"/>
                </a:cxn>
                <a:cxn ang="T12">
                  <a:pos x="T4" y="T5"/>
                </a:cxn>
                <a:cxn ang="T13">
                  <a:pos x="T6" y="T7"/>
                </a:cxn>
                <a:cxn ang="T14">
                  <a:pos x="T8" y="T9"/>
                </a:cxn>
              </a:cxnLst>
              <a:rect l="T15" t="T16" r="T17" b="T18"/>
              <a:pathLst>
                <a:path w="192" h="96">
                  <a:moveTo>
                    <a:pt x="192" y="58"/>
                  </a:moveTo>
                  <a:lnTo>
                    <a:pt x="173" y="96"/>
                  </a:lnTo>
                  <a:lnTo>
                    <a:pt x="0" y="39"/>
                  </a:lnTo>
                  <a:lnTo>
                    <a:pt x="192" y="0"/>
                  </a:lnTo>
                  <a:lnTo>
                    <a:pt x="192" y="58"/>
                  </a:lnTo>
                  <a:close/>
                </a:path>
              </a:pathLst>
            </a:custGeom>
            <a:solidFill>
              <a:srgbClr val="000000"/>
            </a:solidFill>
            <a:ln w="44450">
              <a:solidFill>
                <a:srgbClr val="000000"/>
              </a:solidFill>
              <a:round/>
              <a:headEnd/>
              <a:tailEnd/>
            </a:ln>
          </p:spPr>
          <p:txBody>
            <a:bodyPr/>
            <a:lstStyle/>
            <a:p>
              <a:endParaRPr lang="es-ES"/>
            </a:p>
          </p:txBody>
        </p:sp>
        <p:sp>
          <p:nvSpPr>
            <p:cNvPr id="45084" name="Freeform 29"/>
            <p:cNvSpPr>
              <a:spLocks/>
            </p:cNvSpPr>
            <p:nvPr/>
          </p:nvSpPr>
          <p:spPr bwMode="auto">
            <a:xfrm>
              <a:off x="4628" y="1608"/>
              <a:ext cx="768" cy="461"/>
            </a:xfrm>
            <a:custGeom>
              <a:avLst/>
              <a:gdLst>
                <a:gd name="T0" fmla="*/ 0 w 768"/>
                <a:gd name="T1" fmla="*/ 0 h 461"/>
                <a:gd name="T2" fmla="*/ 307 w 768"/>
                <a:gd name="T3" fmla="*/ 38 h 461"/>
                <a:gd name="T4" fmla="*/ 557 w 768"/>
                <a:gd name="T5" fmla="*/ 154 h 461"/>
                <a:gd name="T6" fmla="*/ 710 w 768"/>
                <a:gd name="T7" fmla="*/ 288 h 461"/>
                <a:gd name="T8" fmla="*/ 768 w 768"/>
                <a:gd name="T9" fmla="*/ 461 h 461"/>
                <a:gd name="T10" fmla="*/ 0 60000 65536"/>
                <a:gd name="T11" fmla="*/ 0 60000 65536"/>
                <a:gd name="T12" fmla="*/ 0 60000 65536"/>
                <a:gd name="T13" fmla="*/ 0 60000 65536"/>
                <a:gd name="T14" fmla="*/ 0 60000 65536"/>
                <a:gd name="T15" fmla="*/ 0 w 768"/>
                <a:gd name="T16" fmla="*/ 0 h 461"/>
                <a:gd name="T17" fmla="*/ 768 w 768"/>
                <a:gd name="T18" fmla="*/ 461 h 461"/>
              </a:gdLst>
              <a:ahLst/>
              <a:cxnLst>
                <a:cxn ang="T10">
                  <a:pos x="T0" y="T1"/>
                </a:cxn>
                <a:cxn ang="T11">
                  <a:pos x="T2" y="T3"/>
                </a:cxn>
                <a:cxn ang="T12">
                  <a:pos x="T4" y="T5"/>
                </a:cxn>
                <a:cxn ang="T13">
                  <a:pos x="T6" y="T7"/>
                </a:cxn>
                <a:cxn ang="T14">
                  <a:pos x="T8" y="T9"/>
                </a:cxn>
              </a:cxnLst>
              <a:rect l="T15" t="T16" r="T17" b="T18"/>
              <a:pathLst>
                <a:path w="768" h="461">
                  <a:moveTo>
                    <a:pt x="0" y="0"/>
                  </a:moveTo>
                  <a:lnTo>
                    <a:pt x="307" y="38"/>
                  </a:lnTo>
                  <a:lnTo>
                    <a:pt x="557" y="154"/>
                  </a:lnTo>
                  <a:lnTo>
                    <a:pt x="710" y="288"/>
                  </a:lnTo>
                  <a:lnTo>
                    <a:pt x="768" y="461"/>
                  </a:lnTo>
                </a:path>
              </a:pathLst>
            </a:custGeom>
            <a:noFill/>
            <a:ln w="44450">
              <a:solidFill>
                <a:srgbClr val="000000"/>
              </a:solidFill>
              <a:round/>
              <a:headEnd/>
              <a:tailEnd/>
            </a:ln>
          </p:spPr>
          <p:txBody>
            <a:bodyPr/>
            <a:lstStyle/>
            <a:p>
              <a:endParaRPr lang="es-ES"/>
            </a:p>
          </p:txBody>
        </p:sp>
        <p:sp>
          <p:nvSpPr>
            <p:cNvPr id="45085" name="Rectangle 30"/>
            <p:cNvSpPr>
              <a:spLocks noChangeArrowheads="1"/>
            </p:cNvSpPr>
            <p:nvPr/>
          </p:nvSpPr>
          <p:spPr bwMode="auto">
            <a:xfrm>
              <a:off x="5216" y="1554"/>
              <a:ext cx="782"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rPr>
                <a:t>Espera por</a:t>
              </a:r>
              <a:endParaRPr lang="en-GB" sz="2400">
                <a:latin typeface="Times" charset="0"/>
              </a:endParaRPr>
            </a:p>
          </p:txBody>
        </p:sp>
        <p:sp>
          <p:nvSpPr>
            <p:cNvPr id="45086" name="Freeform 31"/>
            <p:cNvSpPr>
              <a:spLocks/>
            </p:cNvSpPr>
            <p:nvPr/>
          </p:nvSpPr>
          <p:spPr bwMode="auto">
            <a:xfrm>
              <a:off x="4071" y="2914"/>
              <a:ext cx="173" cy="115"/>
            </a:xfrm>
            <a:custGeom>
              <a:avLst/>
              <a:gdLst>
                <a:gd name="T0" fmla="*/ 0 w 173"/>
                <a:gd name="T1" fmla="*/ 57 h 115"/>
                <a:gd name="T2" fmla="*/ 0 w 173"/>
                <a:gd name="T3" fmla="*/ 0 h 115"/>
                <a:gd name="T4" fmla="*/ 173 w 173"/>
                <a:gd name="T5" fmla="*/ 76 h 115"/>
                <a:gd name="T6" fmla="*/ 0 w 173"/>
                <a:gd name="T7" fmla="*/ 115 h 115"/>
                <a:gd name="T8" fmla="*/ 0 w 173"/>
                <a:gd name="T9" fmla="*/ 57 h 115"/>
                <a:gd name="T10" fmla="*/ 0 60000 65536"/>
                <a:gd name="T11" fmla="*/ 0 60000 65536"/>
                <a:gd name="T12" fmla="*/ 0 60000 65536"/>
                <a:gd name="T13" fmla="*/ 0 60000 65536"/>
                <a:gd name="T14" fmla="*/ 0 60000 65536"/>
                <a:gd name="T15" fmla="*/ 0 w 173"/>
                <a:gd name="T16" fmla="*/ 0 h 115"/>
                <a:gd name="T17" fmla="*/ 173 w 173"/>
                <a:gd name="T18" fmla="*/ 115 h 115"/>
              </a:gdLst>
              <a:ahLst/>
              <a:cxnLst>
                <a:cxn ang="T10">
                  <a:pos x="T0" y="T1"/>
                </a:cxn>
                <a:cxn ang="T11">
                  <a:pos x="T2" y="T3"/>
                </a:cxn>
                <a:cxn ang="T12">
                  <a:pos x="T4" y="T5"/>
                </a:cxn>
                <a:cxn ang="T13">
                  <a:pos x="T6" y="T7"/>
                </a:cxn>
                <a:cxn ang="T14">
                  <a:pos x="T8" y="T9"/>
                </a:cxn>
              </a:cxnLst>
              <a:rect l="T15" t="T16" r="T17" b="T18"/>
              <a:pathLst>
                <a:path w="173" h="115">
                  <a:moveTo>
                    <a:pt x="0" y="57"/>
                  </a:moveTo>
                  <a:lnTo>
                    <a:pt x="0" y="0"/>
                  </a:lnTo>
                  <a:lnTo>
                    <a:pt x="173" y="76"/>
                  </a:lnTo>
                  <a:lnTo>
                    <a:pt x="0" y="115"/>
                  </a:lnTo>
                  <a:lnTo>
                    <a:pt x="0" y="57"/>
                  </a:lnTo>
                  <a:close/>
                </a:path>
              </a:pathLst>
            </a:custGeom>
            <a:solidFill>
              <a:srgbClr val="000000"/>
            </a:solidFill>
            <a:ln w="44450">
              <a:solidFill>
                <a:srgbClr val="000000"/>
              </a:solidFill>
              <a:round/>
              <a:headEnd/>
              <a:tailEnd/>
            </a:ln>
          </p:spPr>
          <p:txBody>
            <a:bodyPr/>
            <a:lstStyle/>
            <a:p>
              <a:endParaRPr lang="es-ES"/>
            </a:p>
          </p:txBody>
        </p:sp>
        <p:sp>
          <p:nvSpPr>
            <p:cNvPr id="45087" name="Freeform 32"/>
            <p:cNvSpPr>
              <a:spLocks/>
            </p:cNvSpPr>
            <p:nvPr/>
          </p:nvSpPr>
          <p:spPr bwMode="auto">
            <a:xfrm>
              <a:off x="3361" y="2376"/>
              <a:ext cx="710" cy="595"/>
            </a:xfrm>
            <a:custGeom>
              <a:avLst/>
              <a:gdLst>
                <a:gd name="T0" fmla="*/ 710 w 710"/>
                <a:gd name="T1" fmla="*/ 595 h 595"/>
                <a:gd name="T2" fmla="*/ 422 w 710"/>
                <a:gd name="T3" fmla="*/ 518 h 595"/>
                <a:gd name="T4" fmla="*/ 192 w 710"/>
                <a:gd name="T5" fmla="*/ 384 h 595"/>
                <a:gd name="T6" fmla="*/ 38 w 710"/>
                <a:gd name="T7" fmla="*/ 211 h 595"/>
                <a:gd name="T8" fmla="*/ 0 w 710"/>
                <a:gd name="T9" fmla="*/ 0 h 595"/>
                <a:gd name="T10" fmla="*/ 0 60000 65536"/>
                <a:gd name="T11" fmla="*/ 0 60000 65536"/>
                <a:gd name="T12" fmla="*/ 0 60000 65536"/>
                <a:gd name="T13" fmla="*/ 0 60000 65536"/>
                <a:gd name="T14" fmla="*/ 0 60000 65536"/>
                <a:gd name="T15" fmla="*/ 0 w 710"/>
                <a:gd name="T16" fmla="*/ 0 h 595"/>
                <a:gd name="T17" fmla="*/ 710 w 710"/>
                <a:gd name="T18" fmla="*/ 595 h 595"/>
              </a:gdLst>
              <a:ahLst/>
              <a:cxnLst>
                <a:cxn ang="T10">
                  <a:pos x="T0" y="T1"/>
                </a:cxn>
                <a:cxn ang="T11">
                  <a:pos x="T2" y="T3"/>
                </a:cxn>
                <a:cxn ang="T12">
                  <a:pos x="T4" y="T5"/>
                </a:cxn>
                <a:cxn ang="T13">
                  <a:pos x="T6" y="T7"/>
                </a:cxn>
                <a:cxn ang="T14">
                  <a:pos x="T8" y="T9"/>
                </a:cxn>
              </a:cxnLst>
              <a:rect l="T15" t="T16" r="T17" b="T18"/>
              <a:pathLst>
                <a:path w="710" h="595">
                  <a:moveTo>
                    <a:pt x="710" y="595"/>
                  </a:moveTo>
                  <a:lnTo>
                    <a:pt x="422" y="518"/>
                  </a:lnTo>
                  <a:lnTo>
                    <a:pt x="192" y="384"/>
                  </a:lnTo>
                  <a:lnTo>
                    <a:pt x="38" y="211"/>
                  </a:lnTo>
                  <a:lnTo>
                    <a:pt x="0" y="0"/>
                  </a:lnTo>
                </a:path>
              </a:pathLst>
            </a:custGeom>
            <a:noFill/>
            <a:ln w="44450">
              <a:solidFill>
                <a:srgbClr val="000000"/>
              </a:solidFill>
              <a:round/>
              <a:headEnd/>
              <a:tailEnd/>
            </a:ln>
          </p:spPr>
          <p:txBody>
            <a:bodyPr/>
            <a:lstStyle/>
            <a:p>
              <a:endParaRPr lang="es-ES"/>
            </a:p>
          </p:txBody>
        </p:sp>
        <p:sp>
          <p:nvSpPr>
            <p:cNvPr id="45088" name="Freeform 33"/>
            <p:cNvSpPr>
              <a:spLocks/>
            </p:cNvSpPr>
            <p:nvPr/>
          </p:nvSpPr>
          <p:spPr bwMode="auto">
            <a:xfrm>
              <a:off x="3361" y="1858"/>
              <a:ext cx="115" cy="172"/>
            </a:xfrm>
            <a:custGeom>
              <a:avLst/>
              <a:gdLst>
                <a:gd name="T0" fmla="*/ 57 w 115"/>
                <a:gd name="T1" fmla="*/ 19 h 172"/>
                <a:gd name="T2" fmla="*/ 115 w 115"/>
                <a:gd name="T3" fmla="*/ 38 h 172"/>
                <a:gd name="T4" fmla="*/ 0 w 115"/>
                <a:gd name="T5" fmla="*/ 172 h 172"/>
                <a:gd name="T6" fmla="*/ 19 w 115"/>
                <a:gd name="T7" fmla="*/ 0 h 172"/>
                <a:gd name="T8" fmla="*/ 57 w 115"/>
                <a:gd name="T9" fmla="*/ 19 h 172"/>
                <a:gd name="T10" fmla="*/ 0 60000 65536"/>
                <a:gd name="T11" fmla="*/ 0 60000 65536"/>
                <a:gd name="T12" fmla="*/ 0 60000 65536"/>
                <a:gd name="T13" fmla="*/ 0 60000 65536"/>
                <a:gd name="T14" fmla="*/ 0 60000 65536"/>
                <a:gd name="T15" fmla="*/ 0 w 115"/>
                <a:gd name="T16" fmla="*/ 0 h 172"/>
                <a:gd name="T17" fmla="*/ 115 w 115"/>
                <a:gd name="T18" fmla="*/ 172 h 172"/>
              </a:gdLst>
              <a:ahLst/>
              <a:cxnLst>
                <a:cxn ang="T10">
                  <a:pos x="T0" y="T1"/>
                </a:cxn>
                <a:cxn ang="T11">
                  <a:pos x="T2" y="T3"/>
                </a:cxn>
                <a:cxn ang="T12">
                  <a:pos x="T4" y="T5"/>
                </a:cxn>
                <a:cxn ang="T13">
                  <a:pos x="T6" y="T7"/>
                </a:cxn>
                <a:cxn ang="T14">
                  <a:pos x="T8" y="T9"/>
                </a:cxn>
              </a:cxnLst>
              <a:rect l="T15" t="T16" r="T17" b="T18"/>
              <a:pathLst>
                <a:path w="115" h="172">
                  <a:moveTo>
                    <a:pt x="57" y="19"/>
                  </a:moveTo>
                  <a:lnTo>
                    <a:pt x="115" y="38"/>
                  </a:lnTo>
                  <a:lnTo>
                    <a:pt x="0" y="172"/>
                  </a:lnTo>
                  <a:lnTo>
                    <a:pt x="19" y="0"/>
                  </a:lnTo>
                  <a:lnTo>
                    <a:pt x="57" y="19"/>
                  </a:lnTo>
                  <a:close/>
                </a:path>
              </a:pathLst>
            </a:custGeom>
            <a:solidFill>
              <a:srgbClr val="000000"/>
            </a:solidFill>
            <a:ln w="44450">
              <a:solidFill>
                <a:srgbClr val="000000"/>
              </a:solidFill>
              <a:round/>
              <a:headEnd/>
              <a:tailEnd/>
            </a:ln>
          </p:spPr>
          <p:txBody>
            <a:bodyPr/>
            <a:lstStyle/>
            <a:p>
              <a:endParaRPr lang="es-ES"/>
            </a:p>
          </p:txBody>
        </p:sp>
        <p:sp>
          <p:nvSpPr>
            <p:cNvPr id="45089" name="Freeform 34"/>
            <p:cNvSpPr>
              <a:spLocks/>
            </p:cNvSpPr>
            <p:nvPr/>
          </p:nvSpPr>
          <p:spPr bwMode="auto">
            <a:xfrm>
              <a:off x="3438" y="1608"/>
              <a:ext cx="825" cy="250"/>
            </a:xfrm>
            <a:custGeom>
              <a:avLst/>
              <a:gdLst>
                <a:gd name="T0" fmla="*/ 0 w 825"/>
                <a:gd name="T1" fmla="*/ 250 h 250"/>
                <a:gd name="T2" fmla="*/ 115 w 825"/>
                <a:gd name="T3" fmla="*/ 134 h 250"/>
                <a:gd name="T4" fmla="*/ 307 w 825"/>
                <a:gd name="T5" fmla="*/ 58 h 250"/>
                <a:gd name="T6" fmla="*/ 825 w 825"/>
                <a:gd name="T7" fmla="*/ 0 h 250"/>
                <a:gd name="T8" fmla="*/ 0 60000 65536"/>
                <a:gd name="T9" fmla="*/ 0 60000 65536"/>
                <a:gd name="T10" fmla="*/ 0 60000 65536"/>
                <a:gd name="T11" fmla="*/ 0 60000 65536"/>
                <a:gd name="T12" fmla="*/ 0 w 825"/>
                <a:gd name="T13" fmla="*/ 0 h 250"/>
                <a:gd name="T14" fmla="*/ 825 w 825"/>
                <a:gd name="T15" fmla="*/ 250 h 250"/>
              </a:gdLst>
              <a:ahLst/>
              <a:cxnLst>
                <a:cxn ang="T8">
                  <a:pos x="T0" y="T1"/>
                </a:cxn>
                <a:cxn ang="T9">
                  <a:pos x="T2" y="T3"/>
                </a:cxn>
                <a:cxn ang="T10">
                  <a:pos x="T4" y="T5"/>
                </a:cxn>
                <a:cxn ang="T11">
                  <a:pos x="T6" y="T7"/>
                </a:cxn>
              </a:cxnLst>
              <a:rect l="T12" t="T13" r="T14" b="T15"/>
              <a:pathLst>
                <a:path w="825" h="250">
                  <a:moveTo>
                    <a:pt x="0" y="250"/>
                  </a:moveTo>
                  <a:lnTo>
                    <a:pt x="115" y="134"/>
                  </a:lnTo>
                  <a:lnTo>
                    <a:pt x="307" y="58"/>
                  </a:lnTo>
                  <a:lnTo>
                    <a:pt x="825" y="0"/>
                  </a:lnTo>
                </a:path>
              </a:pathLst>
            </a:custGeom>
            <a:noFill/>
            <a:ln w="44450">
              <a:solidFill>
                <a:srgbClr val="000000"/>
              </a:solidFill>
              <a:round/>
              <a:headEnd/>
              <a:tailEnd/>
            </a:ln>
          </p:spPr>
          <p:txBody>
            <a:bodyPr/>
            <a:lstStyle/>
            <a:p>
              <a:endParaRPr lang="es-ES"/>
            </a:p>
          </p:txBody>
        </p:sp>
        <p:sp>
          <p:nvSpPr>
            <p:cNvPr id="45090" name="AutoShape 35"/>
            <p:cNvSpPr>
              <a:spLocks noChangeArrowheads="1"/>
            </p:cNvSpPr>
            <p:nvPr/>
          </p:nvSpPr>
          <p:spPr bwMode="auto">
            <a:xfrm>
              <a:off x="4282" y="2856"/>
              <a:ext cx="154" cy="250"/>
            </a:xfrm>
            <a:prstGeom prst="roundRect">
              <a:avLst>
                <a:gd name="adj" fmla="val 50000"/>
              </a:avLst>
            </a:prstGeom>
            <a:solidFill>
              <a:srgbClr val="FFDC99"/>
            </a:solidFill>
            <a:ln w="9525">
              <a:noFill/>
              <a:round/>
              <a:headEnd/>
              <a:tailEnd/>
            </a:ln>
          </p:spPr>
          <p:txBody>
            <a:bodyPr/>
            <a:lstStyle/>
            <a:p>
              <a:endParaRPr lang="es-ES"/>
            </a:p>
          </p:txBody>
        </p:sp>
        <p:sp>
          <p:nvSpPr>
            <p:cNvPr id="45091" name="AutoShape 36"/>
            <p:cNvSpPr>
              <a:spLocks noChangeArrowheads="1"/>
            </p:cNvSpPr>
            <p:nvPr/>
          </p:nvSpPr>
          <p:spPr bwMode="auto">
            <a:xfrm>
              <a:off x="4282" y="2856"/>
              <a:ext cx="173" cy="269"/>
            </a:xfrm>
            <a:prstGeom prst="roundRect">
              <a:avLst>
                <a:gd name="adj" fmla="val 47111"/>
              </a:avLst>
            </a:prstGeom>
            <a:noFill/>
            <a:ln w="44450">
              <a:solidFill>
                <a:srgbClr val="FFDC99"/>
              </a:solidFill>
              <a:round/>
              <a:headEnd/>
              <a:tailEnd/>
            </a:ln>
          </p:spPr>
          <p:txBody>
            <a:bodyPr/>
            <a:lstStyle/>
            <a:p>
              <a:endParaRPr lang="es-ES"/>
            </a:p>
          </p:txBody>
        </p:sp>
        <p:sp>
          <p:nvSpPr>
            <p:cNvPr id="45092" name="Rectangle 37"/>
            <p:cNvSpPr>
              <a:spLocks noChangeArrowheads="1"/>
            </p:cNvSpPr>
            <p:nvPr/>
          </p:nvSpPr>
          <p:spPr bwMode="auto">
            <a:xfrm>
              <a:off x="4282" y="2856"/>
              <a:ext cx="154" cy="134"/>
            </a:xfrm>
            <a:prstGeom prst="rect">
              <a:avLst/>
            </a:prstGeom>
            <a:solidFill>
              <a:srgbClr val="FFFFFF"/>
            </a:solidFill>
            <a:ln w="9525">
              <a:noFill/>
              <a:miter lim="800000"/>
              <a:headEnd/>
              <a:tailEnd/>
            </a:ln>
          </p:spPr>
          <p:txBody>
            <a:bodyPr/>
            <a:lstStyle/>
            <a:p>
              <a:endParaRPr lang="es-ES"/>
            </a:p>
          </p:txBody>
        </p:sp>
        <p:sp>
          <p:nvSpPr>
            <p:cNvPr id="45093" name="Rectangle 38"/>
            <p:cNvSpPr>
              <a:spLocks noChangeArrowheads="1"/>
            </p:cNvSpPr>
            <p:nvPr/>
          </p:nvSpPr>
          <p:spPr bwMode="auto">
            <a:xfrm>
              <a:off x="4282" y="2856"/>
              <a:ext cx="173" cy="154"/>
            </a:xfrm>
            <a:prstGeom prst="rect">
              <a:avLst/>
            </a:prstGeom>
            <a:noFill/>
            <a:ln w="44450">
              <a:solidFill>
                <a:srgbClr val="FFFFFF"/>
              </a:solidFill>
              <a:miter lim="800000"/>
              <a:headEnd/>
              <a:tailEnd/>
            </a:ln>
          </p:spPr>
          <p:txBody>
            <a:bodyPr/>
            <a:lstStyle/>
            <a:p>
              <a:endParaRPr lang="es-ES"/>
            </a:p>
          </p:txBody>
        </p:sp>
        <p:sp>
          <p:nvSpPr>
            <p:cNvPr id="45094" name="AutoShape 39"/>
            <p:cNvSpPr>
              <a:spLocks noChangeArrowheads="1"/>
            </p:cNvSpPr>
            <p:nvPr/>
          </p:nvSpPr>
          <p:spPr bwMode="auto">
            <a:xfrm>
              <a:off x="4282" y="2856"/>
              <a:ext cx="173" cy="269"/>
            </a:xfrm>
            <a:prstGeom prst="roundRect">
              <a:avLst>
                <a:gd name="adj" fmla="val 47111"/>
              </a:avLst>
            </a:prstGeom>
            <a:noFill/>
            <a:ln w="44450">
              <a:solidFill>
                <a:srgbClr val="000000"/>
              </a:solidFill>
              <a:round/>
              <a:headEnd/>
              <a:tailEnd/>
            </a:ln>
          </p:spPr>
          <p:txBody>
            <a:bodyPr/>
            <a:lstStyle/>
            <a:p>
              <a:endParaRPr lang="es-ES"/>
            </a:p>
          </p:txBody>
        </p:sp>
        <p:sp>
          <p:nvSpPr>
            <p:cNvPr id="45095" name="Line 40"/>
            <p:cNvSpPr>
              <a:spLocks noChangeShapeType="1"/>
            </p:cNvSpPr>
            <p:nvPr/>
          </p:nvSpPr>
          <p:spPr bwMode="auto">
            <a:xfrm>
              <a:off x="4282" y="2990"/>
              <a:ext cx="154" cy="1"/>
            </a:xfrm>
            <a:prstGeom prst="line">
              <a:avLst/>
            </a:prstGeom>
            <a:noFill/>
            <a:ln w="44450">
              <a:solidFill>
                <a:srgbClr val="000000"/>
              </a:solidFill>
              <a:round/>
              <a:headEnd/>
              <a:tailEnd/>
            </a:ln>
          </p:spPr>
          <p:txBody>
            <a:bodyPr/>
            <a:lstStyle/>
            <a:p>
              <a:endParaRPr lang="es-ES"/>
            </a:p>
          </p:txBody>
        </p:sp>
        <p:sp>
          <p:nvSpPr>
            <p:cNvPr id="45096" name="AutoShape 41"/>
            <p:cNvSpPr>
              <a:spLocks noChangeArrowheads="1"/>
            </p:cNvSpPr>
            <p:nvPr/>
          </p:nvSpPr>
          <p:spPr bwMode="auto">
            <a:xfrm>
              <a:off x="4282" y="1474"/>
              <a:ext cx="154" cy="249"/>
            </a:xfrm>
            <a:prstGeom prst="roundRect">
              <a:avLst>
                <a:gd name="adj" fmla="val 50000"/>
              </a:avLst>
            </a:prstGeom>
            <a:solidFill>
              <a:srgbClr val="FFDC99"/>
            </a:solidFill>
            <a:ln w="9525">
              <a:noFill/>
              <a:round/>
              <a:headEnd/>
              <a:tailEnd/>
            </a:ln>
          </p:spPr>
          <p:txBody>
            <a:bodyPr/>
            <a:lstStyle/>
            <a:p>
              <a:endParaRPr lang="es-ES"/>
            </a:p>
          </p:txBody>
        </p:sp>
        <p:sp>
          <p:nvSpPr>
            <p:cNvPr id="45097" name="AutoShape 42"/>
            <p:cNvSpPr>
              <a:spLocks noChangeArrowheads="1"/>
            </p:cNvSpPr>
            <p:nvPr/>
          </p:nvSpPr>
          <p:spPr bwMode="auto">
            <a:xfrm>
              <a:off x="4282" y="1474"/>
              <a:ext cx="173" cy="268"/>
            </a:xfrm>
            <a:prstGeom prst="roundRect">
              <a:avLst>
                <a:gd name="adj" fmla="val 47111"/>
              </a:avLst>
            </a:prstGeom>
            <a:noFill/>
            <a:ln w="44450">
              <a:solidFill>
                <a:srgbClr val="FFDC99"/>
              </a:solidFill>
              <a:round/>
              <a:headEnd/>
              <a:tailEnd/>
            </a:ln>
          </p:spPr>
          <p:txBody>
            <a:bodyPr/>
            <a:lstStyle/>
            <a:p>
              <a:endParaRPr lang="es-ES"/>
            </a:p>
          </p:txBody>
        </p:sp>
        <p:sp>
          <p:nvSpPr>
            <p:cNvPr id="45098" name="Rectangle 43"/>
            <p:cNvSpPr>
              <a:spLocks noChangeArrowheads="1"/>
            </p:cNvSpPr>
            <p:nvPr/>
          </p:nvSpPr>
          <p:spPr bwMode="auto">
            <a:xfrm>
              <a:off x="4282" y="1474"/>
              <a:ext cx="154" cy="134"/>
            </a:xfrm>
            <a:prstGeom prst="rect">
              <a:avLst/>
            </a:prstGeom>
            <a:solidFill>
              <a:srgbClr val="FFFFFF"/>
            </a:solidFill>
            <a:ln w="9525">
              <a:noFill/>
              <a:miter lim="800000"/>
              <a:headEnd/>
              <a:tailEnd/>
            </a:ln>
          </p:spPr>
          <p:txBody>
            <a:bodyPr/>
            <a:lstStyle/>
            <a:p>
              <a:endParaRPr lang="es-ES"/>
            </a:p>
          </p:txBody>
        </p:sp>
        <p:sp>
          <p:nvSpPr>
            <p:cNvPr id="45099" name="Rectangle 44"/>
            <p:cNvSpPr>
              <a:spLocks noChangeArrowheads="1"/>
            </p:cNvSpPr>
            <p:nvPr/>
          </p:nvSpPr>
          <p:spPr bwMode="auto">
            <a:xfrm>
              <a:off x="4282" y="1474"/>
              <a:ext cx="173" cy="153"/>
            </a:xfrm>
            <a:prstGeom prst="rect">
              <a:avLst/>
            </a:prstGeom>
            <a:noFill/>
            <a:ln w="44450">
              <a:solidFill>
                <a:srgbClr val="FFFFFF"/>
              </a:solidFill>
              <a:miter lim="800000"/>
              <a:headEnd/>
              <a:tailEnd/>
            </a:ln>
          </p:spPr>
          <p:txBody>
            <a:bodyPr/>
            <a:lstStyle/>
            <a:p>
              <a:endParaRPr lang="es-ES"/>
            </a:p>
          </p:txBody>
        </p:sp>
        <p:sp>
          <p:nvSpPr>
            <p:cNvPr id="45100" name="AutoShape 45"/>
            <p:cNvSpPr>
              <a:spLocks noChangeArrowheads="1"/>
            </p:cNvSpPr>
            <p:nvPr/>
          </p:nvSpPr>
          <p:spPr bwMode="auto">
            <a:xfrm>
              <a:off x="4282" y="1474"/>
              <a:ext cx="173" cy="268"/>
            </a:xfrm>
            <a:prstGeom prst="roundRect">
              <a:avLst>
                <a:gd name="adj" fmla="val 47111"/>
              </a:avLst>
            </a:prstGeom>
            <a:noFill/>
            <a:ln w="44450">
              <a:solidFill>
                <a:srgbClr val="000000"/>
              </a:solidFill>
              <a:round/>
              <a:headEnd/>
              <a:tailEnd/>
            </a:ln>
          </p:spPr>
          <p:txBody>
            <a:bodyPr/>
            <a:lstStyle/>
            <a:p>
              <a:endParaRPr lang="es-ES"/>
            </a:p>
          </p:txBody>
        </p:sp>
        <p:sp>
          <p:nvSpPr>
            <p:cNvPr id="45101" name="Line 46"/>
            <p:cNvSpPr>
              <a:spLocks noChangeShapeType="1"/>
            </p:cNvSpPr>
            <p:nvPr/>
          </p:nvSpPr>
          <p:spPr bwMode="auto">
            <a:xfrm>
              <a:off x="4282" y="1608"/>
              <a:ext cx="154" cy="1"/>
            </a:xfrm>
            <a:prstGeom prst="line">
              <a:avLst/>
            </a:prstGeom>
            <a:noFill/>
            <a:ln w="44450">
              <a:solidFill>
                <a:srgbClr val="000000"/>
              </a:solidFill>
              <a:round/>
              <a:headEnd/>
              <a:tailEnd/>
            </a:ln>
          </p:spPr>
          <p:txBody>
            <a:bodyPr/>
            <a:lstStyle/>
            <a:p>
              <a:endParaRPr lang="es-E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s-CO" dirty="0" smtClean="0"/>
              <a:t>Bloqueos </a:t>
            </a:r>
            <a:r>
              <a:rPr lang="es-CO" dirty="0" smtClean="0"/>
              <a:t>indefinidos (</a:t>
            </a:r>
            <a:r>
              <a:rPr lang="es-CO" dirty="0" smtClean="0"/>
              <a:t>Definición)</a:t>
            </a:r>
          </a:p>
        </p:txBody>
      </p:sp>
      <p:sp>
        <p:nvSpPr>
          <p:cNvPr id="46083" name="Rectangle 3"/>
          <p:cNvSpPr>
            <a:spLocks noGrp="1" noChangeArrowheads="1"/>
          </p:cNvSpPr>
          <p:nvPr>
            <p:ph type="body" idx="1"/>
          </p:nvPr>
        </p:nvSpPr>
        <p:spPr/>
        <p:txBody>
          <a:bodyPr/>
          <a:lstStyle/>
          <a:p>
            <a:pPr eaLnBrk="1" hangingPunct="1"/>
            <a:r>
              <a:rPr lang="es-CO" dirty="0" smtClean="0"/>
              <a:t>“Estado en el que cada miembro de un grupo de transacciones está esperando por algún otro miembro para liberar un bloqueo”</a:t>
            </a:r>
          </a:p>
          <a:p>
            <a:pPr eaLnBrk="1" hangingPunct="1">
              <a:buFontTx/>
              <a:buNone/>
            </a:pPr>
            <a:endParaRPr lang="es-CO" dirty="0" smtClean="0"/>
          </a:p>
        </p:txBody>
      </p:sp>
      <p:grpSp>
        <p:nvGrpSpPr>
          <p:cNvPr id="4" name="Group 4"/>
          <p:cNvGrpSpPr>
            <a:grpSpLocks/>
          </p:cNvGrpSpPr>
          <p:nvPr/>
        </p:nvGrpSpPr>
        <p:grpSpPr bwMode="auto">
          <a:xfrm>
            <a:off x="1763688" y="2852936"/>
            <a:ext cx="6133877" cy="2177405"/>
            <a:chOff x="874" y="1233"/>
            <a:chExt cx="4680" cy="1825"/>
          </a:xfrm>
        </p:grpSpPr>
        <p:sp>
          <p:nvSpPr>
            <p:cNvPr id="5" name="Rectangle 5"/>
            <p:cNvSpPr>
              <a:spLocks noChangeArrowheads="1"/>
            </p:cNvSpPr>
            <p:nvPr/>
          </p:nvSpPr>
          <p:spPr bwMode="auto">
            <a:xfrm>
              <a:off x="2559" y="1233"/>
              <a:ext cx="327" cy="304"/>
            </a:xfrm>
            <a:prstGeom prst="rect">
              <a:avLst/>
            </a:prstGeom>
            <a:solidFill>
              <a:srgbClr val="FFFFFF"/>
            </a:solidFill>
            <a:ln w="9525">
              <a:noFill/>
              <a:miter lim="800000"/>
              <a:headEnd/>
              <a:tailEnd/>
            </a:ln>
          </p:spPr>
          <p:txBody>
            <a:bodyPr/>
            <a:lstStyle/>
            <a:p>
              <a:endParaRPr lang="es-ES"/>
            </a:p>
          </p:txBody>
        </p:sp>
        <p:sp>
          <p:nvSpPr>
            <p:cNvPr id="6" name="Rectangle 6"/>
            <p:cNvSpPr>
              <a:spLocks noChangeArrowheads="1"/>
            </p:cNvSpPr>
            <p:nvPr/>
          </p:nvSpPr>
          <p:spPr bwMode="auto">
            <a:xfrm>
              <a:off x="2559" y="1233"/>
              <a:ext cx="351" cy="328"/>
            </a:xfrm>
            <a:prstGeom prst="rect">
              <a:avLst/>
            </a:prstGeom>
            <a:noFill/>
            <a:ln w="55563">
              <a:solidFill>
                <a:srgbClr val="000000"/>
              </a:solidFill>
              <a:miter lim="800000"/>
              <a:headEnd/>
              <a:tailEnd/>
            </a:ln>
          </p:spPr>
          <p:txBody>
            <a:bodyPr/>
            <a:lstStyle/>
            <a:p>
              <a:endParaRPr lang="es-ES"/>
            </a:p>
          </p:txBody>
        </p:sp>
        <p:sp>
          <p:nvSpPr>
            <p:cNvPr id="7" name="Rectangle 7"/>
            <p:cNvSpPr>
              <a:spLocks noChangeArrowheads="1"/>
            </p:cNvSpPr>
            <p:nvPr/>
          </p:nvSpPr>
          <p:spPr bwMode="auto">
            <a:xfrm>
              <a:off x="2664" y="1283"/>
              <a:ext cx="139" cy="230"/>
            </a:xfrm>
            <a:prstGeom prst="rect">
              <a:avLst/>
            </a:prstGeom>
            <a:noFill/>
            <a:ln w="9525">
              <a:noFill/>
              <a:miter lim="800000"/>
              <a:headEnd/>
              <a:tailEnd/>
            </a:ln>
          </p:spPr>
          <p:txBody>
            <a:bodyPr wrap="none" lIns="0" tIns="0" rIns="0" bIns="0">
              <a:spAutoFit/>
            </a:bodyPr>
            <a:lstStyle/>
            <a:p>
              <a:pPr eaLnBrk="0" hangingPunct="0"/>
              <a:r>
                <a:rPr lang="en-GB" sz="2400" i="1">
                  <a:solidFill>
                    <a:srgbClr val="000000"/>
                  </a:solidFill>
                </a:rPr>
                <a:t>U</a:t>
              </a:r>
              <a:endParaRPr lang="en-GB" sz="2400" i="1">
                <a:latin typeface="Times" charset="0"/>
              </a:endParaRPr>
            </a:p>
          </p:txBody>
        </p:sp>
        <p:sp>
          <p:nvSpPr>
            <p:cNvPr id="8" name="Rectangle 8"/>
            <p:cNvSpPr>
              <a:spLocks noChangeArrowheads="1"/>
            </p:cNvSpPr>
            <p:nvPr/>
          </p:nvSpPr>
          <p:spPr bwMode="auto">
            <a:xfrm>
              <a:off x="1880" y="2731"/>
              <a:ext cx="304" cy="304"/>
            </a:xfrm>
            <a:prstGeom prst="rect">
              <a:avLst/>
            </a:prstGeom>
            <a:solidFill>
              <a:srgbClr val="FFFFFF"/>
            </a:solidFill>
            <a:ln w="9525">
              <a:noFill/>
              <a:miter lim="800000"/>
              <a:headEnd/>
              <a:tailEnd/>
            </a:ln>
          </p:spPr>
          <p:txBody>
            <a:bodyPr/>
            <a:lstStyle/>
            <a:p>
              <a:endParaRPr lang="es-ES"/>
            </a:p>
          </p:txBody>
        </p:sp>
        <p:sp>
          <p:nvSpPr>
            <p:cNvPr id="9" name="Rectangle 9"/>
            <p:cNvSpPr>
              <a:spLocks noChangeArrowheads="1"/>
            </p:cNvSpPr>
            <p:nvPr/>
          </p:nvSpPr>
          <p:spPr bwMode="auto">
            <a:xfrm>
              <a:off x="1880" y="2731"/>
              <a:ext cx="328" cy="327"/>
            </a:xfrm>
            <a:prstGeom prst="rect">
              <a:avLst/>
            </a:prstGeom>
            <a:noFill/>
            <a:ln w="55563">
              <a:solidFill>
                <a:srgbClr val="000000"/>
              </a:solidFill>
              <a:miter lim="800000"/>
              <a:headEnd/>
              <a:tailEnd/>
            </a:ln>
          </p:spPr>
          <p:txBody>
            <a:bodyPr/>
            <a:lstStyle/>
            <a:p>
              <a:endParaRPr lang="es-ES"/>
            </a:p>
          </p:txBody>
        </p:sp>
        <p:sp>
          <p:nvSpPr>
            <p:cNvPr id="10" name="Rectangle 10"/>
            <p:cNvSpPr>
              <a:spLocks noChangeArrowheads="1"/>
            </p:cNvSpPr>
            <p:nvPr/>
          </p:nvSpPr>
          <p:spPr bwMode="auto">
            <a:xfrm>
              <a:off x="1985" y="2780"/>
              <a:ext cx="128" cy="230"/>
            </a:xfrm>
            <a:prstGeom prst="rect">
              <a:avLst/>
            </a:prstGeom>
            <a:noFill/>
            <a:ln w="9525">
              <a:noFill/>
              <a:miter lim="800000"/>
              <a:headEnd/>
              <a:tailEnd/>
            </a:ln>
          </p:spPr>
          <p:txBody>
            <a:bodyPr wrap="none" lIns="0" tIns="0" rIns="0" bIns="0">
              <a:spAutoFit/>
            </a:bodyPr>
            <a:lstStyle/>
            <a:p>
              <a:pPr eaLnBrk="0" hangingPunct="0"/>
              <a:r>
                <a:rPr lang="en-GB" sz="2400" i="1">
                  <a:solidFill>
                    <a:srgbClr val="000000"/>
                  </a:solidFill>
                </a:rPr>
                <a:t>V</a:t>
              </a:r>
              <a:endParaRPr lang="en-GB" sz="2400" i="1">
                <a:latin typeface="Times" charset="0"/>
              </a:endParaRPr>
            </a:p>
          </p:txBody>
        </p:sp>
        <p:sp>
          <p:nvSpPr>
            <p:cNvPr id="11" name="Rectangle 11"/>
            <p:cNvSpPr>
              <a:spLocks noChangeArrowheads="1"/>
            </p:cNvSpPr>
            <p:nvPr/>
          </p:nvSpPr>
          <p:spPr bwMode="auto">
            <a:xfrm>
              <a:off x="874" y="1842"/>
              <a:ext cx="328" cy="304"/>
            </a:xfrm>
            <a:prstGeom prst="rect">
              <a:avLst/>
            </a:prstGeom>
            <a:solidFill>
              <a:srgbClr val="FFFFFF"/>
            </a:solidFill>
            <a:ln w="9525">
              <a:noFill/>
              <a:miter lim="800000"/>
              <a:headEnd/>
              <a:tailEnd/>
            </a:ln>
          </p:spPr>
          <p:txBody>
            <a:bodyPr/>
            <a:lstStyle/>
            <a:p>
              <a:endParaRPr lang="es-ES"/>
            </a:p>
          </p:txBody>
        </p:sp>
        <p:sp>
          <p:nvSpPr>
            <p:cNvPr id="12" name="Rectangle 12"/>
            <p:cNvSpPr>
              <a:spLocks noChangeArrowheads="1"/>
            </p:cNvSpPr>
            <p:nvPr/>
          </p:nvSpPr>
          <p:spPr bwMode="auto">
            <a:xfrm>
              <a:off x="874" y="1842"/>
              <a:ext cx="351" cy="327"/>
            </a:xfrm>
            <a:prstGeom prst="rect">
              <a:avLst/>
            </a:prstGeom>
            <a:noFill/>
            <a:ln w="55563">
              <a:solidFill>
                <a:srgbClr val="000000"/>
              </a:solidFill>
              <a:miter lim="800000"/>
              <a:headEnd/>
              <a:tailEnd/>
            </a:ln>
          </p:spPr>
          <p:txBody>
            <a:bodyPr/>
            <a:lstStyle/>
            <a:p>
              <a:endParaRPr lang="es-ES"/>
            </a:p>
          </p:txBody>
        </p:sp>
        <p:sp>
          <p:nvSpPr>
            <p:cNvPr id="13" name="Rectangle 13"/>
            <p:cNvSpPr>
              <a:spLocks noChangeArrowheads="1"/>
            </p:cNvSpPr>
            <p:nvPr/>
          </p:nvSpPr>
          <p:spPr bwMode="auto">
            <a:xfrm>
              <a:off x="1001" y="1891"/>
              <a:ext cx="117" cy="230"/>
            </a:xfrm>
            <a:prstGeom prst="rect">
              <a:avLst/>
            </a:prstGeom>
            <a:noFill/>
            <a:ln w="9525">
              <a:noFill/>
              <a:miter lim="800000"/>
              <a:headEnd/>
              <a:tailEnd/>
            </a:ln>
          </p:spPr>
          <p:txBody>
            <a:bodyPr wrap="none" lIns="0" tIns="0" rIns="0" bIns="0">
              <a:spAutoFit/>
            </a:bodyPr>
            <a:lstStyle/>
            <a:p>
              <a:pPr eaLnBrk="0" hangingPunct="0"/>
              <a:r>
                <a:rPr lang="en-GB" sz="2400" i="1">
                  <a:solidFill>
                    <a:srgbClr val="000000"/>
                  </a:solidFill>
                </a:rPr>
                <a:t>T</a:t>
              </a:r>
              <a:endParaRPr lang="en-GB" sz="2400">
                <a:latin typeface="Times" charset="0"/>
              </a:endParaRPr>
            </a:p>
          </p:txBody>
        </p:sp>
        <p:sp>
          <p:nvSpPr>
            <p:cNvPr id="14" name="Arc 14"/>
            <p:cNvSpPr>
              <a:spLocks/>
            </p:cNvSpPr>
            <p:nvPr/>
          </p:nvSpPr>
          <p:spPr bwMode="auto">
            <a:xfrm>
              <a:off x="2395" y="1311"/>
              <a:ext cx="152" cy="103"/>
            </a:xfrm>
            <a:custGeom>
              <a:avLst/>
              <a:gdLst>
                <a:gd name="T0" fmla="*/ 0 w 21600"/>
                <a:gd name="T1" fmla="*/ 1 h 14602"/>
                <a:gd name="T2" fmla="*/ 0 w 21600"/>
                <a:gd name="T3" fmla="*/ 0 h 14602"/>
                <a:gd name="T4" fmla="*/ 1 w 21600"/>
                <a:gd name="T5" fmla="*/ 0 h 14602"/>
                <a:gd name="T6" fmla="*/ 0 60000 65536"/>
                <a:gd name="T7" fmla="*/ 0 60000 65536"/>
                <a:gd name="T8" fmla="*/ 0 60000 65536"/>
                <a:gd name="T9" fmla="*/ 0 w 21600"/>
                <a:gd name="T10" fmla="*/ 0 h 14602"/>
                <a:gd name="T11" fmla="*/ 21600 w 21600"/>
                <a:gd name="T12" fmla="*/ 14602 h 14602"/>
              </a:gdLst>
              <a:ahLst/>
              <a:cxnLst>
                <a:cxn ang="T6">
                  <a:pos x="T0" y="T1"/>
                </a:cxn>
                <a:cxn ang="T7">
                  <a:pos x="T2" y="T3"/>
                </a:cxn>
                <a:cxn ang="T8">
                  <a:pos x="T4" y="T5"/>
                </a:cxn>
              </a:cxnLst>
              <a:rect l="T9" t="T10" r="T11" b="T12"/>
              <a:pathLst>
                <a:path w="21600" h="14602" fill="none" extrusionOk="0">
                  <a:moveTo>
                    <a:pt x="1271" y="14602"/>
                  </a:moveTo>
                  <a:cubicBezTo>
                    <a:pt x="430" y="12259"/>
                    <a:pt x="0" y="9789"/>
                    <a:pt x="0" y="7301"/>
                  </a:cubicBezTo>
                  <a:cubicBezTo>
                    <a:pt x="-1" y="4812"/>
                    <a:pt x="430" y="2342"/>
                    <a:pt x="1271" y="-1"/>
                  </a:cubicBezTo>
                </a:path>
                <a:path w="21600" h="14602" stroke="0" extrusionOk="0">
                  <a:moveTo>
                    <a:pt x="1271" y="14602"/>
                  </a:moveTo>
                  <a:cubicBezTo>
                    <a:pt x="430" y="12259"/>
                    <a:pt x="0" y="9789"/>
                    <a:pt x="0" y="7301"/>
                  </a:cubicBezTo>
                  <a:cubicBezTo>
                    <a:pt x="-1" y="4812"/>
                    <a:pt x="430" y="2342"/>
                    <a:pt x="1271" y="-1"/>
                  </a:cubicBezTo>
                  <a:lnTo>
                    <a:pt x="21600" y="7301"/>
                  </a:lnTo>
                  <a:close/>
                </a:path>
              </a:pathLst>
            </a:custGeom>
            <a:solidFill>
              <a:srgbClr val="000000"/>
            </a:solidFill>
            <a:ln w="55563">
              <a:solidFill>
                <a:srgbClr val="000000"/>
              </a:solidFill>
              <a:round/>
              <a:headEnd/>
              <a:tailEnd/>
            </a:ln>
          </p:spPr>
          <p:txBody>
            <a:bodyPr/>
            <a:lstStyle/>
            <a:p>
              <a:endParaRPr lang="es-ES"/>
            </a:p>
          </p:txBody>
        </p:sp>
        <p:sp>
          <p:nvSpPr>
            <p:cNvPr id="15" name="Arc 15"/>
            <p:cNvSpPr>
              <a:spLocks/>
            </p:cNvSpPr>
            <p:nvPr/>
          </p:nvSpPr>
          <p:spPr bwMode="auto">
            <a:xfrm>
              <a:off x="1108" y="1375"/>
              <a:ext cx="1439" cy="490"/>
            </a:xfrm>
            <a:custGeom>
              <a:avLst/>
              <a:gdLst>
                <a:gd name="T0" fmla="*/ 0 w 21600"/>
                <a:gd name="T1" fmla="*/ 11 h 21547"/>
                <a:gd name="T2" fmla="*/ 89 w 21600"/>
                <a:gd name="T3" fmla="*/ 0 h 21547"/>
                <a:gd name="T4" fmla="*/ 96 w 21600"/>
                <a:gd name="T5" fmla="*/ 11 h 21547"/>
                <a:gd name="T6" fmla="*/ 0 60000 65536"/>
                <a:gd name="T7" fmla="*/ 0 60000 65536"/>
                <a:gd name="T8" fmla="*/ 0 60000 65536"/>
                <a:gd name="T9" fmla="*/ 0 w 21600"/>
                <a:gd name="T10" fmla="*/ 0 h 21547"/>
                <a:gd name="T11" fmla="*/ 21600 w 21600"/>
                <a:gd name="T12" fmla="*/ 21547 h 21547"/>
              </a:gdLst>
              <a:ahLst/>
              <a:cxnLst>
                <a:cxn ang="T6">
                  <a:pos x="T0" y="T1"/>
                </a:cxn>
                <a:cxn ang="T7">
                  <a:pos x="T2" y="T3"/>
                </a:cxn>
                <a:cxn ang="T8">
                  <a:pos x="T4" y="T5"/>
                </a:cxn>
              </a:cxnLst>
              <a:rect l="T9" t="T10" r="T11" b="T12"/>
              <a:pathLst>
                <a:path w="21600" h="21547" fill="none" extrusionOk="0">
                  <a:moveTo>
                    <a:pt x="0" y="21547"/>
                  </a:moveTo>
                  <a:cubicBezTo>
                    <a:pt x="0" y="10199"/>
                    <a:pt x="8780" y="787"/>
                    <a:pt x="20099" y="-1"/>
                  </a:cubicBezTo>
                </a:path>
                <a:path w="21600" h="21547" stroke="0" extrusionOk="0">
                  <a:moveTo>
                    <a:pt x="0" y="21547"/>
                  </a:moveTo>
                  <a:cubicBezTo>
                    <a:pt x="0" y="10199"/>
                    <a:pt x="8780" y="787"/>
                    <a:pt x="20099" y="-1"/>
                  </a:cubicBezTo>
                  <a:lnTo>
                    <a:pt x="21600" y="21547"/>
                  </a:lnTo>
                  <a:close/>
                </a:path>
              </a:pathLst>
            </a:custGeom>
            <a:noFill/>
            <a:ln w="55563">
              <a:solidFill>
                <a:srgbClr val="000000"/>
              </a:solidFill>
              <a:round/>
              <a:headEnd/>
              <a:tailEnd/>
            </a:ln>
          </p:spPr>
          <p:txBody>
            <a:bodyPr/>
            <a:lstStyle/>
            <a:p>
              <a:endParaRPr lang="es-ES"/>
            </a:p>
          </p:txBody>
        </p:sp>
        <p:sp>
          <p:nvSpPr>
            <p:cNvPr id="16" name="Arc 16"/>
            <p:cNvSpPr>
              <a:spLocks/>
            </p:cNvSpPr>
            <p:nvPr/>
          </p:nvSpPr>
          <p:spPr bwMode="auto">
            <a:xfrm>
              <a:off x="1015" y="2157"/>
              <a:ext cx="103" cy="152"/>
            </a:xfrm>
            <a:custGeom>
              <a:avLst/>
              <a:gdLst>
                <a:gd name="T0" fmla="*/ 1 w 14646"/>
                <a:gd name="T1" fmla="*/ 1 h 21600"/>
                <a:gd name="T2" fmla="*/ 0 w 14646"/>
                <a:gd name="T3" fmla="*/ 1 h 21600"/>
                <a:gd name="T4" fmla="*/ 0 w 14646"/>
                <a:gd name="T5" fmla="*/ 0 h 21600"/>
                <a:gd name="T6" fmla="*/ 0 60000 65536"/>
                <a:gd name="T7" fmla="*/ 0 60000 65536"/>
                <a:gd name="T8" fmla="*/ 0 60000 65536"/>
                <a:gd name="T9" fmla="*/ 0 w 14646"/>
                <a:gd name="T10" fmla="*/ 0 h 21600"/>
                <a:gd name="T11" fmla="*/ 14646 w 14646"/>
                <a:gd name="T12" fmla="*/ 21600 h 21600"/>
              </a:gdLst>
              <a:ahLst/>
              <a:cxnLst>
                <a:cxn ang="T6">
                  <a:pos x="T0" y="T1"/>
                </a:cxn>
                <a:cxn ang="T7">
                  <a:pos x="T2" y="T3"/>
                </a:cxn>
                <a:cxn ang="T8">
                  <a:pos x="T4" y="T5"/>
                </a:cxn>
              </a:cxnLst>
              <a:rect l="T9" t="T10" r="T11" b="T12"/>
              <a:pathLst>
                <a:path w="14646" h="21600" fill="none" extrusionOk="0">
                  <a:moveTo>
                    <a:pt x="14646" y="19303"/>
                  </a:moveTo>
                  <a:cubicBezTo>
                    <a:pt x="11638" y="20813"/>
                    <a:pt x="8320" y="21599"/>
                    <a:pt x="4955" y="21600"/>
                  </a:cubicBezTo>
                  <a:cubicBezTo>
                    <a:pt x="3286" y="21600"/>
                    <a:pt x="1623" y="21406"/>
                    <a:pt x="-1" y="21023"/>
                  </a:cubicBezTo>
                </a:path>
                <a:path w="14646" h="21600" stroke="0" extrusionOk="0">
                  <a:moveTo>
                    <a:pt x="14646" y="19303"/>
                  </a:moveTo>
                  <a:cubicBezTo>
                    <a:pt x="11638" y="20813"/>
                    <a:pt x="8320" y="21599"/>
                    <a:pt x="4955" y="21600"/>
                  </a:cubicBezTo>
                  <a:cubicBezTo>
                    <a:pt x="3286" y="21600"/>
                    <a:pt x="1623" y="21406"/>
                    <a:pt x="-1" y="21023"/>
                  </a:cubicBezTo>
                  <a:lnTo>
                    <a:pt x="4955" y="0"/>
                  </a:lnTo>
                  <a:close/>
                </a:path>
              </a:pathLst>
            </a:custGeom>
            <a:solidFill>
              <a:srgbClr val="000000"/>
            </a:solidFill>
            <a:ln w="55563">
              <a:solidFill>
                <a:srgbClr val="000000"/>
              </a:solidFill>
              <a:round/>
              <a:headEnd/>
              <a:tailEnd/>
            </a:ln>
          </p:spPr>
          <p:txBody>
            <a:bodyPr/>
            <a:lstStyle/>
            <a:p>
              <a:endParaRPr lang="es-ES"/>
            </a:p>
          </p:txBody>
        </p:sp>
        <p:sp>
          <p:nvSpPr>
            <p:cNvPr id="17" name="Arc 17"/>
            <p:cNvSpPr>
              <a:spLocks/>
            </p:cNvSpPr>
            <p:nvPr/>
          </p:nvSpPr>
          <p:spPr bwMode="auto">
            <a:xfrm>
              <a:off x="1069" y="2169"/>
              <a:ext cx="811" cy="772"/>
            </a:xfrm>
            <a:custGeom>
              <a:avLst/>
              <a:gdLst>
                <a:gd name="T0" fmla="*/ 31 w 21391"/>
                <a:gd name="T1" fmla="*/ 28 h 21600"/>
                <a:gd name="T2" fmla="*/ 0 w 21391"/>
                <a:gd name="T3" fmla="*/ 4 h 21600"/>
                <a:gd name="T4" fmla="*/ 31 w 21391"/>
                <a:gd name="T5" fmla="*/ 0 h 21600"/>
                <a:gd name="T6" fmla="*/ 0 60000 65536"/>
                <a:gd name="T7" fmla="*/ 0 60000 65536"/>
                <a:gd name="T8" fmla="*/ 0 60000 65536"/>
                <a:gd name="T9" fmla="*/ 0 w 21391"/>
                <a:gd name="T10" fmla="*/ 0 h 21600"/>
                <a:gd name="T11" fmla="*/ 21391 w 21391"/>
                <a:gd name="T12" fmla="*/ 21600 h 21600"/>
              </a:gdLst>
              <a:ahLst/>
              <a:cxnLst>
                <a:cxn ang="T6">
                  <a:pos x="T0" y="T1"/>
                </a:cxn>
                <a:cxn ang="T7">
                  <a:pos x="T2" y="T3"/>
                </a:cxn>
                <a:cxn ang="T8">
                  <a:pos x="T4" y="T5"/>
                </a:cxn>
              </a:cxnLst>
              <a:rect l="T9" t="T10" r="T11" b="T12"/>
              <a:pathLst>
                <a:path w="21391" h="21600" fill="none" extrusionOk="0">
                  <a:moveTo>
                    <a:pt x="21391" y="21600"/>
                  </a:moveTo>
                  <a:cubicBezTo>
                    <a:pt x="10618" y="21600"/>
                    <a:pt x="1492" y="13662"/>
                    <a:pt x="-1" y="2994"/>
                  </a:cubicBezTo>
                </a:path>
                <a:path w="21391" h="21600" stroke="0" extrusionOk="0">
                  <a:moveTo>
                    <a:pt x="21391" y="21600"/>
                  </a:moveTo>
                  <a:cubicBezTo>
                    <a:pt x="10618" y="21600"/>
                    <a:pt x="1492" y="13662"/>
                    <a:pt x="-1" y="2994"/>
                  </a:cubicBezTo>
                  <a:lnTo>
                    <a:pt x="21391" y="0"/>
                  </a:lnTo>
                  <a:close/>
                </a:path>
              </a:pathLst>
            </a:custGeom>
            <a:noFill/>
            <a:ln w="55563">
              <a:solidFill>
                <a:srgbClr val="000000"/>
              </a:solidFill>
              <a:round/>
              <a:headEnd/>
              <a:tailEnd/>
            </a:ln>
          </p:spPr>
          <p:txBody>
            <a:bodyPr/>
            <a:lstStyle/>
            <a:p>
              <a:endParaRPr lang="es-ES"/>
            </a:p>
          </p:txBody>
        </p:sp>
        <p:sp>
          <p:nvSpPr>
            <p:cNvPr id="18" name="Arc 18"/>
            <p:cNvSpPr>
              <a:spLocks/>
            </p:cNvSpPr>
            <p:nvPr/>
          </p:nvSpPr>
          <p:spPr bwMode="auto">
            <a:xfrm>
              <a:off x="5228" y="1772"/>
              <a:ext cx="103" cy="152"/>
            </a:xfrm>
            <a:custGeom>
              <a:avLst/>
              <a:gdLst>
                <a:gd name="T0" fmla="*/ 0 w 14647"/>
                <a:gd name="T1" fmla="*/ 0 h 21576"/>
                <a:gd name="T2" fmla="*/ 1 w 14647"/>
                <a:gd name="T3" fmla="*/ 0 h 21576"/>
                <a:gd name="T4" fmla="*/ 1 w 14647"/>
                <a:gd name="T5" fmla="*/ 1 h 21576"/>
                <a:gd name="T6" fmla="*/ 0 60000 65536"/>
                <a:gd name="T7" fmla="*/ 0 60000 65536"/>
                <a:gd name="T8" fmla="*/ 0 60000 65536"/>
                <a:gd name="T9" fmla="*/ 0 w 14647"/>
                <a:gd name="T10" fmla="*/ 0 h 21576"/>
                <a:gd name="T11" fmla="*/ 14647 w 14647"/>
                <a:gd name="T12" fmla="*/ 21576 h 21576"/>
              </a:gdLst>
              <a:ahLst/>
              <a:cxnLst>
                <a:cxn ang="T6">
                  <a:pos x="T0" y="T1"/>
                </a:cxn>
                <a:cxn ang="T7">
                  <a:pos x="T2" y="T3"/>
                </a:cxn>
                <a:cxn ang="T8">
                  <a:pos x="T4" y="T5"/>
                </a:cxn>
              </a:cxnLst>
              <a:rect l="T9" t="T10" r="T11" b="T12"/>
              <a:pathLst>
                <a:path w="14647" h="21576" fill="none" extrusionOk="0">
                  <a:moveTo>
                    <a:pt x="-1" y="5701"/>
                  </a:moveTo>
                  <a:cubicBezTo>
                    <a:pt x="3736" y="2252"/>
                    <a:pt x="8571" y="233"/>
                    <a:pt x="13650" y="-2"/>
                  </a:cubicBezTo>
                </a:path>
                <a:path w="14647" h="21576" stroke="0" extrusionOk="0">
                  <a:moveTo>
                    <a:pt x="-1" y="5701"/>
                  </a:moveTo>
                  <a:cubicBezTo>
                    <a:pt x="3736" y="2252"/>
                    <a:pt x="8571" y="233"/>
                    <a:pt x="13650" y="-2"/>
                  </a:cubicBezTo>
                  <a:lnTo>
                    <a:pt x="14647" y="21576"/>
                  </a:lnTo>
                  <a:close/>
                </a:path>
              </a:pathLst>
            </a:custGeom>
            <a:solidFill>
              <a:srgbClr val="000000"/>
            </a:solidFill>
            <a:ln w="55563">
              <a:solidFill>
                <a:srgbClr val="000000"/>
              </a:solidFill>
              <a:round/>
              <a:headEnd/>
              <a:tailEnd/>
            </a:ln>
          </p:spPr>
          <p:txBody>
            <a:bodyPr/>
            <a:lstStyle/>
            <a:p>
              <a:endParaRPr lang="es-ES"/>
            </a:p>
          </p:txBody>
        </p:sp>
        <p:sp>
          <p:nvSpPr>
            <p:cNvPr id="19" name="Arc 19"/>
            <p:cNvSpPr>
              <a:spLocks/>
            </p:cNvSpPr>
            <p:nvPr/>
          </p:nvSpPr>
          <p:spPr bwMode="auto">
            <a:xfrm>
              <a:off x="2897" y="1374"/>
              <a:ext cx="2423" cy="562"/>
            </a:xfrm>
            <a:custGeom>
              <a:avLst/>
              <a:gdLst>
                <a:gd name="T0" fmla="*/ 0 w 21204"/>
                <a:gd name="T1" fmla="*/ 0 h 21600"/>
                <a:gd name="T2" fmla="*/ 277 w 21204"/>
                <a:gd name="T3" fmla="*/ 12 h 21600"/>
                <a:gd name="T4" fmla="*/ 0 w 21204"/>
                <a:gd name="T5" fmla="*/ 15 h 21600"/>
                <a:gd name="T6" fmla="*/ 0 60000 65536"/>
                <a:gd name="T7" fmla="*/ 0 60000 65536"/>
                <a:gd name="T8" fmla="*/ 0 60000 65536"/>
                <a:gd name="T9" fmla="*/ 0 w 21204"/>
                <a:gd name="T10" fmla="*/ 0 h 21600"/>
                <a:gd name="T11" fmla="*/ 21204 w 21204"/>
                <a:gd name="T12" fmla="*/ 21600 h 21600"/>
              </a:gdLst>
              <a:ahLst/>
              <a:cxnLst>
                <a:cxn ang="T6">
                  <a:pos x="T0" y="T1"/>
                </a:cxn>
                <a:cxn ang="T7">
                  <a:pos x="T2" y="T3"/>
                </a:cxn>
                <a:cxn ang="T8">
                  <a:pos x="T4" y="T5"/>
                </a:cxn>
              </a:cxnLst>
              <a:rect l="T9" t="T10" r="T11" b="T12"/>
              <a:pathLst>
                <a:path w="21204" h="21600" fill="none" extrusionOk="0">
                  <a:moveTo>
                    <a:pt x="-1" y="0"/>
                  </a:moveTo>
                  <a:cubicBezTo>
                    <a:pt x="2" y="0"/>
                    <a:pt x="5" y="-1"/>
                    <a:pt x="8" y="0"/>
                  </a:cubicBezTo>
                  <a:cubicBezTo>
                    <a:pt x="10334" y="0"/>
                    <a:pt x="19217" y="7309"/>
                    <a:pt x="21204" y="17443"/>
                  </a:cubicBezTo>
                </a:path>
                <a:path w="21204" h="21600" stroke="0" extrusionOk="0">
                  <a:moveTo>
                    <a:pt x="-1" y="0"/>
                  </a:moveTo>
                  <a:cubicBezTo>
                    <a:pt x="2" y="0"/>
                    <a:pt x="5" y="-1"/>
                    <a:pt x="8" y="0"/>
                  </a:cubicBezTo>
                  <a:cubicBezTo>
                    <a:pt x="10334" y="0"/>
                    <a:pt x="19217" y="7309"/>
                    <a:pt x="21204" y="17443"/>
                  </a:cubicBezTo>
                  <a:lnTo>
                    <a:pt x="8" y="21600"/>
                  </a:lnTo>
                  <a:close/>
                </a:path>
              </a:pathLst>
            </a:custGeom>
            <a:noFill/>
            <a:ln w="55563">
              <a:solidFill>
                <a:srgbClr val="000000"/>
              </a:solidFill>
              <a:round/>
              <a:headEnd/>
              <a:tailEnd/>
            </a:ln>
          </p:spPr>
          <p:txBody>
            <a:bodyPr/>
            <a:lstStyle/>
            <a:p>
              <a:endParaRPr lang="es-ES"/>
            </a:p>
          </p:txBody>
        </p:sp>
        <p:sp>
          <p:nvSpPr>
            <p:cNvPr id="20" name="Arc 20"/>
            <p:cNvSpPr>
              <a:spLocks/>
            </p:cNvSpPr>
            <p:nvPr/>
          </p:nvSpPr>
          <p:spPr bwMode="auto">
            <a:xfrm>
              <a:off x="4536" y="2644"/>
              <a:ext cx="152" cy="103"/>
            </a:xfrm>
            <a:custGeom>
              <a:avLst/>
              <a:gdLst>
                <a:gd name="T0" fmla="*/ 1 w 21600"/>
                <a:gd name="T1" fmla="*/ 0 h 14602"/>
                <a:gd name="T2" fmla="*/ 1 w 21600"/>
                <a:gd name="T3" fmla="*/ 1 h 14602"/>
                <a:gd name="T4" fmla="*/ 0 w 21600"/>
                <a:gd name="T5" fmla="*/ 0 h 14602"/>
                <a:gd name="T6" fmla="*/ 0 60000 65536"/>
                <a:gd name="T7" fmla="*/ 0 60000 65536"/>
                <a:gd name="T8" fmla="*/ 0 60000 65536"/>
                <a:gd name="T9" fmla="*/ 0 w 21600"/>
                <a:gd name="T10" fmla="*/ 0 h 14602"/>
                <a:gd name="T11" fmla="*/ 21600 w 21600"/>
                <a:gd name="T12" fmla="*/ 14602 h 14602"/>
              </a:gdLst>
              <a:ahLst/>
              <a:cxnLst>
                <a:cxn ang="T6">
                  <a:pos x="T0" y="T1"/>
                </a:cxn>
                <a:cxn ang="T7">
                  <a:pos x="T2" y="T3"/>
                </a:cxn>
                <a:cxn ang="T8">
                  <a:pos x="T4" y="T5"/>
                </a:cxn>
              </a:cxnLst>
              <a:rect l="T9" t="T10" r="T11" b="T12"/>
              <a:pathLst>
                <a:path w="21600" h="14602" fill="none" extrusionOk="0">
                  <a:moveTo>
                    <a:pt x="20328" y="-1"/>
                  </a:moveTo>
                  <a:cubicBezTo>
                    <a:pt x="21169" y="2342"/>
                    <a:pt x="21600" y="4812"/>
                    <a:pt x="21600" y="7301"/>
                  </a:cubicBezTo>
                  <a:cubicBezTo>
                    <a:pt x="21600" y="9789"/>
                    <a:pt x="21169" y="12259"/>
                    <a:pt x="20328" y="14602"/>
                  </a:cubicBezTo>
                </a:path>
                <a:path w="21600" h="14602" stroke="0" extrusionOk="0">
                  <a:moveTo>
                    <a:pt x="20328" y="-1"/>
                  </a:moveTo>
                  <a:cubicBezTo>
                    <a:pt x="21169" y="2342"/>
                    <a:pt x="21600" y="4812"/>
                    <a:pt x="21600" y="7301"/>
                  </a:cubicBezTo>
                  <a:cubicBezTo>
                    <a:pt x="21600" y="9789"/>
                    <a:pt x="21169" y="12259"/>
                    <a:pt x="20328" y="14602"/>
                  </a:cubicBezTo>
                  <a:lnTo>
                    <a:pt x="0" y="7301"/>
                  </a:lnTo>
                  <a:close/>
                </a:path>
              </a:pathLst>
            </a:custGeom>
            <a:solidFill>
              <a:srgbClr val="000000"/>
            </a:solidFill>
            <a:ln w="55563">
              <a:solidFill>
                <a:srgbClr val="000000"/>
              </a:solidFill>
              <a:round/>
              <a:headEnd/>
              <a:tailEnd/>
            </a:ln>
          </p:spPr>
          <p:txBody>
            <a:bodyPr/>
            <a:lstStyle/>
            <a:p>
              <a:endParaRPr lang="es-ES"/>
            </a:p>
          </p:txBody>
        </p:sp>
        <p:sp>
          <p:nvSpPr>
            <p:cNvPr id="21" name="Arc 21"/>
            <p:cNvSpPr>
              <a:spLocks/>
            </p:cNvSpPr>
            <p:nvPr/>
          </p:nvSpPr>
          <p:spPr bwMode="auto">
            <a:xfrm>
              <a:off x="4524" y="2087"/>
              <a:ext cx="889" cy="615"/>
            </a:xfrm>
            <a:custGeom>
              <a:avLst/>
              <a:gdLst>
                <a:gd name="T0" fmla="*/ 37 w 21600"/>
                <a:gd name="T1" fmla="*/ 0 h 21439"/>
                <a:gd name="T2" fmla="*/ 4 w 21600"/>
                <a:gd name="T3" fmla="*/ 18 h 21439"/>
                <a:gd name="T4" fmla="*/ 0 w 21600"/>
                <a:gd name="T5" fmla="*/ 0 h 21439"/>
                <a:gd name="T6" fmla="*/ 0 60000 65536"/>
                <a:gd name="T7" fmla="*/ 0 60000 65536"/>
                <a:gd name="T8" fmla="*/ 0 60000 65536"/>
                <a:gd name="T9" fmla="*/ 0 w 21600"/>
                <a:gd name="T10" fmla="*/ 0 h 21439"/>
                <a:gd name="T11" fmla="*/ 21600 w 21600"/>
                <a:gd name="T12" fmla="*/ 21439 h 21439"/>
              </a:gdLst>
              <a:ahLst/>
              <a:cxnLst>
                <a:cxn ang="T6">
                  <a:pos x="T0" y="T1"/>
                </a:cxn>
                <a:cxn ang="T7">
                  <a:pos x="T2" y="T3"/>
                </a:cxn>
                <a:cxn ang="T8">
                  <a:pos x="T4" y="T5"/>
                </a:cxn>
              </a:cxnLst>
              <a:rect l="T9" t="T10" r="T11" b="T12"/>
              <a:pathLst>
                <a:path w="21600" h="21439" fill="none" extrusionOk="0">
                  <a:moveTo>
                    <a:pt x="21600" y="0"/>
                  </a:moveTo>
                  <a:cubicBezTo>
                    <a:pt x="21600" y="10914"/>
                    <a:pt x="13458" y="20113"/>
                    <a:pt x="2625" y="21439"/>
                  </a:cubicBezTo>
                </a:path>
                <a:path w="21600" h="21439" stroke="0" extrusionOk="0">
                  <a:moveTo>
                    <a:pt x="21600" y="0"/>
                  </a:moveTo>
                  <a:cubicBezTo>
                    <a:pt x="21600" y="10914"/>
                    <a:pt x="13458" y="20113"/>
                    <a:pt x="2625" y="21439"/>
                  </a:cubicBezTo>
                  <a:lnTo>
                    <a:pt x="0" y="0"/>
                  </a:lnTo>
                  <a:close/>
                </a:path>
              </a:pathLst>
            </a:custGeom>
            <a:noFill/>
            <a:ln w="55563">
              <a:solidFill>
                <a:srgbClr val="000000"/>
              </a:solidFill>
              <a:round/>
              <a:headEnd/>
              <a:tailEnd/>
            </a:ln>
          </p:spPr>
          <p:txBody>
            <a:bodyPr/>
            <a:lstStyle/>
            <a:p>
              <a:endParaRPr lang="es-ES"/>
            </a:p>
          </p:txBody>
        </p:sp>
        <p:sp>
          <p:nvSpPr>
            <p:cNvPr id="22" name="Arc 22"/>
            <p:cNvSpPr>
              <a:spLocks/>
            </p:cNvSpPr>
            <p:nvPr/>
          </p:nvSpPr>
          <p:spPr bwMode="auto">
            <a:xfrm>
              <a:off x="2196" y="2832"/>
              <a:ext cx="152" cy="103"/>
            </a:xfrm>
            <a:custGeom>
              <a:avLst/>
              <a:gdLst>
                <a:gd name="T0" fmla="*/ 1 w 21600"/>
                <a:gd name="T1" fmla="*/ 0 h 14602"/>
                <a:gd name="T2" fmla="*/ 1 w 21600"/>
                <a:gd name="T3" fmla="*/ 1 h 14602"/>
                <a:gd name="T4" fmla="*/ 0 w 21600"/>
                <a:gd name="T5" fmla="*/ 0 h 14602"/>
                <a:gd name="T6" fmla="*/ 0 60000 65536"/>
                <a:gd name="T7" fmla="*/ 0 60000 65536"/>
                <a:gd name="T8" fmla="*/ 0 60000 65536"/>
                <a:gd name="T9" fmla="*/ 0 w 21600"/>
                <a:gd name="T10" fmla="*/ 0 h 14602"/>
                <a:gd name="T11" fmla="*/ 21600 w 21600"/>
                <a:gd name="T12" fmla="*/ 14602 h 14602"/>
              </a:gdLst>
              <a:ahLst/>
              <a:cxnLst>
                <a:cxn ang="T6">
                  <a:pos x="T0" y="T1"/>
                </a:cxn>
                <a:cxn ang="T7">
                  <a:pos x="T2" y="T3"/>
                </a:cxn>
                <a:cxn ang="T8">
                  <a:pos x="T4" y="T5"/>
                </a:cxn>
              </a:cxnLst>
              <a:rect l="T9" t="T10" r="T11" b="T12"/>
              <a:pathLst>
                <a:path w="21600" h="14602" fill="none" extrusionOk="0">
                  <a:moveTo>
                    <a:pt x="20328" y="-1"/>
                  </a:moveTo>
                  <a:cubicBezTo>
                    <a:pt x="21169" y="2342"/>
                    <a:pt x="21600" y="4812"/>
                    <a:pt x="21600" y="7301"/>
                  </a:cubicBezTo>
                  <a:cubicBezTo>
                    <a:pt x="21600" y="9789"/>
                    <a:pt x="21169" y="12259"/>
                    <a:pt x="20328" y="14602"/>
                  </a:cubicBezTo>
                </a:path>
                <a:path w="21600" h="14602" stroke="0" extrusionOk="0">
                  <a:moveTo>
                    <a:pt x="20328" y="-1"/>
                  </a:moveTo>
                  <a:cubicBezTo>
                    <a:pt x="21169" y="2342"/>
                    <a:pt x="21600" y="4812"/>
                    <a:pt x="21600" y="7301"/>
                  </a:cubicBezTo>
                  <a:cubicBezTo>
                    <a:pt x="21600" y="9789"/>
                    <a:pt x="21169" y="12259"/>
                    <a:pt x="20328" y="14602"/>
                  </a:cubicBezTo>
                  <a:lnTo>
                    <a:pt x="0" y="7301"/>
                  </a:lnTo>
                  <a:close/>
                </a:path>
              </a:pathLst>
            </a:custGeom>
            <a:solidFill>
              <a:srgbClr val="000000"/>
            </a:solidFill>
            <a:ln w="55563">
              <a:solidFill>
                <a:srgbClr val="000000"/>
              </a:solidFill>
              <a:round/>
              <a:headEnd/>
              <a:tailEnd/>
            </a:ln>
          </p:spPr>
          <p:txBody>
            <a:bodyPr/>
            <a:lstStyle/>
            <a:p>
              <a:endParaRPr lang="es-ES"/>
            </a:p>
          </p:txBody>
        </p:sp>
        <p:sp>
          <p:nvSpPr>
            <p:cNvPr id="23" name="Arc 23"/>
            <p:cNvSpPr>
              <a:spLocks/>
            </p:cNvSpPr>
            <p:nvPr/>
          </p:nvSpPr>
          <p:spPr bwMode="auto">
            <a:xfrm>
              <a:off x="2219" y="2578"/>
              <a:ext cx="2141" cy="316"/>
            </a:xfrm>
            <a:custGeom>
              <a:avLst/>
              <a:gdLst>
                <a:gd name="T0" fmla="*/ 212 w 21600"/>
                <a:gd name="T1" fmla="*/ 0 h 21654"/>
                <a:gd name="T2" fmla="*/ 7 w 21600"/>
                <a:gd name="T3" fmla="*/ 5 h 21654"/>
                <a:gd name="T4" fmla="*/ 0 w 21600"/>
                <a:gd name="T5" fmla="*/ 0 h 21654"/>
                <a:gd name="T6" fmla="*/ 0 60000 65536"/>
                <a:gd name="T7" fmla="*/ 0 60000 65536"/>
                <a:gd name="T8" fmla="*/ 0 60000 65536"/>
                <a:gd name="T9" fmla="*/ 0 w 21600"/>
                <a:gd name="T10" fmla="*/ 0 h 21654"/>
                <a:gd name="T11" fmla="*/ 21600 w 21600"/>
                <a:gd name="T12" fmla="*/ 21654 h 21654"/>
              </a:gdLst>
              <a:ahLst/>
              <a:cxnLst>
                <a:cxn ang="T6">
                  <a:pos x="T0" y="T1"/>
                </a:cxn>
                <a:cxn ang="T7">
                  <a:pos x="T2" y="T3"/>
                </a:cxn>
                <a:cxn ang="T8">
                  <a:pos x="T4" y="T5"/>
                </a:cxn>
              </a:cxnLst>
              <a:rect l="T9" t="T10" r="T11" b="T12"/>
              <a:pathLst>
                <a:path w="21600" h="21654" fill="none" extrusionOk="0">
                  <a:moveTo>
                    <a:pt x="21599" y="-1"/>
                  </a:moveTo>
                  <a:cubicBezTo>
                    <a:pt x="21599" y="22"/>
                    <a:pt x="21600" y="45"/>
                    <a:pt x="21600" y="68"/>
                  </a:cubicBezTo>
                  <a:cubicBezTo>
                    <a:pt x="21600" y="11705"/>
                    <a:pt x="12379" y="21251"/>
                    <a:pt x="749" y="21655"/>
                  </a:cubicBezTo>
                </a:path>
                <a:path w="21600" h="21654" stroke="0" extrusionOk="0">
                  <a:moveTo>
                    <a:pt x="21599" y="-1"/>
                  </a:moveTo>
                  <a:cubicBezTo>
                    <a:pt x="21599" y="22"/>
                    <a:pt x="21600" y="45"/>
                    <a:pt x="21600" y="68"/>
                  </a:cubicBezTo>
                  <a:cubicBezTo>
                    <a:pt x="21600" y="11705"/>
                    <a:pt x="12379" y="21251"/>
                    <a:pt x="749" y="21655"/>
                  </a:cubicBezTo>
                  <a:lnTo>
                    <a:pt x="0" y="68"/>
                  </a:lnTo>
                  <a:close/>
                </a:path>
              </a:pathLst>
            </a:custGeom>
            <a:noFill/>
            <a:ln w="55563">
              <a:solidFill>
                <a:srgbClr val="000000"/>
              </a:solidFill>
              <a:round/>
              <a:headEnd/>
              <a:tailEnd/>
            </a:ln>
          </p:spPr>
          <p:txBody>
            <a:bodyPr/>
            <a:lstStyle/>
            <a:p>
              <a:endParaRPr lang="es-ES"/>
            </a:p>
          </p:txBody>
        </p:sp>
        <p:sp>
          <p:nvSpPr>
            <p:cNvPr id="24" name="Rectangle 24"/>
            <p:cNvSpPr>
              <a:spLocks noChangeArrowheads="1"/>
            </p:cNvSpPr>
            <p:nvPr/>
          </p:nvSpPr>
          <p:spPr bwMode="auto">
            <a:xfrm>
              <a:off x="4220" y="2520"/>
              <a:ext cx="327" cy="304"/>
            </a:xfrm>
            <a:prstGeom prst="rect">
              <a:avLst/>
            </a:prstGeom>
            <a:solidFill>
              <a:srgbClr val="FFFFFF"/>
            </a:solidFill>
            <a:ln w="9525">
              <a:noFill/>
              <a:miter lim="800000"/>
              <a:headEnd/>
              <a:tailEnd/>
            </a:ln>
          </p:spPr>
          <p:txBody>
            <a:bodyPr/>
            <a:lstStyle/>
            <a:p>
              <a:endParaRPr lang="es-ES"/>
            </a:p>
          </p:txBody>
        </p:sp>
        <p:sp>
          <p:nvSpPr>
            <p:cNvPr id="25" name="Rectangle 25"/>
            <p:cNvSpPr>
              <a:spLocks noChangeArrowheads="1"/>
            </p:cNvSpPr>
            <p:nvPr/>
          </p:nvSpPr>
          <p:spPr bwMode="auto">
            <a:xfrm>
              <a:off x="4220" y="2520"/>
              <a:ext cx="351" cy="327"/>
            </a:xfrm>
            <a:prstGeom prst="rect">
              <a:avLst/>
            </a:prstGeom>
            <a:noFill/>
            <a:ln w="55563">
              <a:solidFill>
                <a:srgbClr val="000000"/>
              </a:solidFill>
              <a:miter lim="800000"/>
              <a:headEnd/>
              <a:tailEnd/>
            </a:ln>
          </p:spPr>
          <p:txBody>
            <a:bodyPr/>
            <a:lstStyle/>
            <a:p>
              <a:endParaRPr lang="es-ES"/>
            </a:p>
          </p:txBody>
        </p:sp>
        <p:sp>
          <p:nvSpPr>
            <p:cNvPr id="26" name="Rectangle 26"/>
            <p:cNvSpPr>
              <a:spLocks noChangeArrowheads="1"/>
            </p:cNvSpPr>
            <p:nvPr/>
          </p:nvSpPr>
          <p:spPr bwMode="auto">
            <a:xfrm>
              <a:off x="5203" y="1935"/>
              <a:ext cx="327" cy="304"/>
            </a:xfrm>
            <a:prstGeom prst="rect">
              <a:avLst/>
            </a:prstGeom>
            <a:solidFill>
              <a:srgbClr val="FFFFFF"/>
            </a:solidFill>
            <a:ln w="9525">
              <a:noFill/>
              <a:miter lim="800000"/>
              <a:headEnd/>
              <a:tailEnd/>
            </a:ln>
          </p:spPr>
          <p:txBody>
            <a:bodyPr/>
            <a:lstStyle/>
            <a:p>
              <a:endParaRPr lang="es-ES"/>
            </a:p>
          </p:txBody>
        </p:sp>
        <p:sp>
          <p:nvSpPr>
            <p:cNvPr id="27" name="Rectangle 27"/>
            <p:cNvSpPr>
              <a:spLocks noChangeArrowheads="1"/>
            </p:cNvSpPr>
            <p:nvPr/>
          </p:nvSpPr>
          <p:spPr bwMode="auto">
            <a:xfrm>
              <a:off x="5203" y="1935"/>
              <a:ext cx="351" cy="328"/>
            </a:xfrm>
            <a:prstGeom prst="rect">
              <a:avLst/>
            </a:prstGeom>
            <a:noFill/>
            <a:ln w="55563">
              <a:solidFill>
                <a:srgbClr val="000000"/>
              </a:solidFill>
              <a:miter lim="800000"/>
              <a:headEnd/>
              <a:tailEnd/>
            </a:ln>
          </p:spPr>
          <p:txBody>
            <a:bodyPr/>
            <a:lstStyle/>
            <a:p>
              <a:endParaRPr lang="es-ES"/>
            </a:p>
          </p:txBody>
        </p:sp>
      </p:grpSp>
      <p:sp>
        <p:nvSpPr>
          <p:cNvPr id="28" name="Rectangle 28"/>
          <p:cNvSpPr>
            <a:spLocks noChangeArrowheads="1"/>
          </p:cNvSpPr>
          <p:nvPr/>
        </p:nvSpPr>
        <p:spPr bwMode="auto">
          <a:xfrm>
            <a:off x="2699792" y="5445224"/>
            <a:ext cx="3950607" cy="369332"/>
          </a:xfrm>
          <a:prstGeom prst="rect">
            <a:avLst/>
          </a:prstGeom>
          <a:noFill/>
          <a:ln w="9525">
            <a:noFill/>
            <a:miter lim="800000"/>
            <a:headEnd/>
            <a:tailEnd/>
          </a:ln>
        </p:spPr>
        <p:txBody>
          <a:bodyPr wrap="square">
            <a:spAutoFit/>
          </a:bodyPr>
          <a:lstStyle/>
          <a:p>
            <a:r>
              <a:rPr kumimoji="1" lang="en-GB" dirty="0"/>
              <a:t>Un </a:t>
            </a:r>
            <a:r>
              <a:rPr kumimoji="1" lang="en-GB" dirty="0" err="1"/>
              <a:t>ciclo</a:t>
            </a:r>
            <a:r>
              <a:rPr kumimoji="1" lang="en-GB" dirty="0"/>
              <a:t> en el </a:t>
            </a:r>
            <a:r>
              <a:rPr kumimoji="1" lang="en-GB" dirty="0" err="1"/>
              <a:t>grafo</a:t>
            </a:r>
            <a:r>
              <a:rPr kumimoji="1" lang="en-GB" dirty="0"/>
              <a:t> </a:t>
            </a:r>
            <a:r>
              <a:rPr kumimoji="1" lang="en-GB" i="1" dirty="0" err="1"/>
              <a:t>espera</a:t>
            </a:r>
            <a:r>
              <a:rPr kumimoji="1" lang="en-GB" i="1" dirty="0"/>
              <a:t> por</a:t>
            </a:r>
            <a:r>
              <a:rPr kumimoji="1" lang="en-GB" i="1" dirty="0">
                <a:solidFill>
                  <a:schemeClr val="accent1"/>
                </a:solidFill>
              </a:rPr>
              <a:t>.</a:t>
            </a:r>
            <a:endParaRPr kumimoji="1" lang="es-CO" i="1" dirty="0">
              <a:solidFill>
                <a:schemeClr val="accen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s-CO" dirty="0" smtClean="0"/>
              <a:t>Bloqueos </a:t>
            </a:r>
            <a:r>
              <a:rPr lang="es-CO" dirty="0" smtClean="0"/>
              <a:t>indefinidos (</a:t>
            </a:r>
            <a:r>
              <a:rPr lang="es-CO" dirty="0" smtClean="0"/>
              <a:t>Definición)</a:t>
            </a:r>
          </a:p>
        </p:txBody>
      </p:sp>
      <p:grpSp>
        <p:nvGrpSpPr>
          <p:cNvPr id="69" name="68 Grupo"/>
          <p:cNvGrpSpPr/>
          <p:nvPr/>
        </p:nvGrpSpPr>
        <p:grpSpPr>
          <a:xfrm>
            <a:off x="647204" y="2420888"/>
            <a:ext cx="3060700" cy="2222500"/>
            <a:chOff x="287164" y="2357438"/>
            <a:chExt cx="3060700" cy="2222500"/>
          </a:xfrm>
        </p:grpSpPr>
        <p:sp>
          <p:nvSpPr>
            <p:cNvPr id="48150" name="Rectangle 23"/>
            <p:cNvSpPr>
              <a:spLocks noChangeArrowheads="1"/>
            </p:cNvSpPr>
            <p:nvPr/>
          </p:nvSpPr>
          <p:spPr bwMode="auto">
            <a:xfrm>
              <a:off x="287164" y="3063875"/>
              <a:ext cx="392113" cy="392113"/>
            </a:xfrm>
            <a:prstGeom prst="rect">
              <a:avLst/>
            </a:prstGeom>
            <a:solidFill>
              <a:srgbClr val="FFFFFF"/>
            </a:solidFill>
            <a:ln w="9525">
              <a:noFill/>
              <a:miter lim="800000"/>
              <a:headEnd/>
              <a:tailEnd/>
            </a:ln>
          </p:spPr>
          <p:txBody>
            <a:bodyPr/>
            <a:lstStyle/>
            <a:p>
              <a:endParaRPr lang="es-ES"/>
            </a:p>
          </p:txBody>
        </p:sp>
        <p:sp>
          <p:nvSpPr>
            <p:cNvPr id="48151" name="Rectangle 24"/>
            <p:cNvSpPr>
              <a:spLocks noChangeArrowheads="1"/>
            </p:cNvSpPr>
            <p:nvPr/>
          </p:nvSpPr>
          <p:spPr bwMode="auto">
            <a:xfrm>
              <a:off x="287164" y="3063875"/>
              <a:ext cx="419100" cy="417513"/>
            </a:xfrm>
            <a:prstGeom prst="rect">
              <a:avLst/>
            </a:prstGeom>
            <a:noFill/>
            <a:ln w="38100">
              <a:solidFill>
                <a:srgbClr val="000000"/>
              </a:solidFill>
              <a:miter lim="800000"/>
              <a:headEnd/>
              <a:tailEnd/>
            </a:ln>
          </p:spPr>
          <p:txBody>
            <a:bodyPr/>
            <a:lstStyle/>
            <a:p>
              <a:endParaRPr lang="es-ES"/>
            </a:p>
          </p:txBody>
        </p:sp>
        <p:sp>
          <p:nvSpPr>
            <p:cNvPr id="48152" name="Rectangle 25"/>
            <p:cNvSpPr>
              <a:spLocks noChangeArrowheads="1"/>
            </p:cNvSpPr>
            <p:nvPr/>
          </p:nvSpPr>
          <p:spPr bwMode="auto">
            <a:xfrm>
              <a:off x="404639" y="3136900"/>
              <a:ext cx="169863" cy="258763"/>
            </a:xfrm>
            <a:prstGeom prst="rect">
              <a:avLst/>
            </a:prstGeom>
            <a:noFill/>
            <a:ln w="9525">
              <a:noFill/>
              <a:miter lim="800000"/>
              <a:headEnd/>
              <a:tailEnd/>
            </a:ln>
          </p:spPr>
          <p:txBody>
            <a:bodyPr lIns="0" tIns="0" rIns="0" bIns="0">
              <a:spAutoFit/>
            </a:bodyPr>
            <a:lstStyle/>
            <a:p>
              <a:pPr eaLnBrk="0" hangingPunct="0"/>
              <a:r>
                <a:rPr lang="en-GB" sz="1700" i="1">
                  <a:solidFill>
                    <a:srgbClr val="000000"/>
                  </a:solidFill>
                </a:rPr>
                <a:t>T</a:t>
              </a:r>
              <a:endParaRPr lang="en-GB" sz="2400">
                <a:latin typeface="Times" charset="0"/>
              </a:endParaRPr>
            </a:p>
          </p:txBody>
        </p:sp>
        <p:sp>
          <p:nvSpPr>
            <p:cNvPr id="48153" name="Rectangle 26"/>
            <p:cNvSpPr>
              <a:spLocks noChangeArrowheads="1"/>
            </p:cNvSpPr>
            <p:nvPr/>
          </p:nvSpPr>
          <p:spPr bwMode="auto">
            <a:xfrm>
              <a:off x="1542877" y="3403600"/>
              <a:ext cx="419100" cy="365125"/>
            </a:xfrm>
            <a:prstGeom prst="rect">
              <a:avLst/>
            </a:prstGeom>
            <a:solidFill>
              <a:srgbClr val="FFFFFF"/>
            </a:solidFill>
            <a:ln w="9525">
              <a:noFill/>
              <a:miter lim="800000"/>
              <a:headEnd/>
              <a:tailEnd/>
            </a:ln>
          </p:spPr>
          <p:txBody>
            <a:bodyPr/>
            <a:lstStyle/>
            <a:p>
              <a:endParaRPr lang="es-ES"/>
            </a:p>
          </p:txBody>
        </p:sp>
        <p:sp>
          <p:nvSpPr>
            <p:cNvPr id="48154" name="Rectangle 27"/>
            <p:cNvSpPr>
              <a:spLocks noChangeArrowheads="1"/>
            </p:cNvSpPr>
            <p:nvPr/>
          </p:nvSpPr>
          <p:spPr bwMode="auto">
            <a:xfrm>
              <a:off x="1542877" y="3403600"/>
              <a:ext cx="444500" cy="392113"/>
            </a:xfrm>
            <a:prstGeom prst="rect">
              <a:avLst/>
            </a:prstGeom>
            <a:noFill/>
            <a:ln w="38100">
              <a:solidFill>
                <a:srgbClr val="000000"/>
              </a:solidFill>
              <a:miter lim="800000"/>
              <a:headEnd/>
              <a:tailEnd/>
            </a:ln>
          </p:spPr>
          <p:txBody>
            <a:bodyPr/>
            <a:lstStyle/>
            <a:p>
              <a:endParaRPr lang="es-ES"/>
            </a:p>
          </p:txBody>
        </p:sp>
        <p:sp>
          <p:nvSpPr>
            <p:cNvPr id="48155" name="Rectangle 28"/>
            <p:cNvSpPr>
              <a:spLocks noChangeArrowheads="1"/>
            </p:cNvSpPr>
            <p:nvPr/>
          </p:nvSpPr>
          <p:spPr bwMode="auto">
            <a:xfrm>
              <a:off x="1685752" y="3476625"/>
              <a:ext cx="155575" cy="258763"/>
            </a:xfrm>
            <a:prstGeom prst="rect">
              <a:avLst/>
            </a:prstGeom>
            <a:noFill/>
            <a:ln w="9525">
              <a:noFill/>
              <a:miter lim="800000"/>
              <a:headEnd/>
              <a:tailEnd/>
            </a:ln>
          </p:spPr>
          <p:txBody>
            <a:bodyPr wrap="none" lIns="0" tIns="0" rIns="0" bIns="0">
              <a:spAutoFit/>
            </a:bodyPr>
            <a:lstStyle/>
            <a:p>
              <a:pPr eaLnBrk="0" hangingPunct="0"/>
              <a:r>
                <a:rPr lang="en-GB" sz="1700" i="1">
                  <a:solidFill>
                    <a:srgbClr val="000000"/>
                  </a:solidFill>
                </a:rPr>
                <a:t>U</a:t>
              </a:r>
              <a:endParaRPr lang="en-GB" sz="2400">
                <a:latin typeface="Times" charset="0"/>
              </a:endParaRPr>
            </a:p>
          </p:txBody>
        </p:sp>
        <p:sp>
          <p:nvSpPr>
            <p:cNvPr id="48156" name="Rectangle 29"/>
            <p:cNvSpPr>
              <a:spLocks noChangeArrowheads="1"/>
            </p:cNvSpPr>
            <p:nvPr/>
          </p:nvSpPr>
          <p:spPr bwMode="auto">
            <a:xfrm>
              <a:off x="2406477" y="2357438"/>
              <a:ext cx="392112" cy="392112"/>
            </a:xfrm>
            <a:prstGeom prst="rect">
              <a:avLst/>
            </a:prstGeom>
            <a:solidFill>
              <a:srgbClr val="FFFFFF"/>
            </a:solidFill>
            <a:ln w="9525">
              <a:noFill/>
              <a:miter lim="800000"/>
              <a:headEnd/>
              <a:tailEnd/>
            </a:ln>
          </p:spPr>
          <p:txBody>
            <a:bodyPr/>
            <a:lstStyle/>
            <a:p>
              <a:endParaRPr lang="es-ES"/>
            </a:p>
          </p:txBody>
        </p:sp>
        <p:sp>
          <p:nvSpPr>
            <p:cNvPr id="48157" name="Rectangle 30"/>
            <p:cNvSpPr>
              <a:spLocks noChangeArrowheads="1"/>
            </p:cNvSpPr>
            <p:nvPr/>
          </p:nvSpPr>
          <p:spPr bwMode="auto">
            <a:xfrm>
              <a:off x="2406477" y="2357438"/>
              <a:ext cx="417512" cy="417512"/>
            </a:xfrm>
            <a:prstGeom prst="rect">
              <a:avLst/>
            </a:prstGeom>
            <a:noFill/>
            <a:ln w="38100">
              <a:solidFill>
                <a:srgbClr val="000000"/>
              </a:solidFill>
              <a:miter lim="800000"/>
              <a:headEnd/>
              <a:tailEnd/>
            </a:ln>
          </p:spPr>
          <p:txBody>
            <a:bodyPr/>
            <a:lstStyle/>
            <a:p>
              <a:endParaRPr lang="es-ES"/>
            </a:p>
          </p:txBody>
        </p:sp>
        <p:sp>
          <p:nvSpPr>
            <p:cNvPr id="48158" name="Rectangle 31"/>
            <p:cNvSpPr>
              <a:spLocks noChangeArrowheads="1"/>
            </p:cNvSpPr>
            <p:nvPr/>
          </p:nvSpPr>
          <p:spPr bwMode="auto">
            <a:xfrm>
              <a:off x="2522364" y="2430463"/>
              <a:ext cx="144463" cy="258762"/>
            </a:xfrm>
            <a:prstGeom prst="rect">
              <a:avLst/>
            </a:prstGeom>
            <a:noFill/>
            <a:ln w="9525">
              <a:noFill/>
              <a:miter lim="800000"/>
              <a:headEnd/>
              <a:tailEnd/>
            </a:ln>
          </p:spPr>
          <p:txBody>
            <a:bodyPr wrap="none" lIns="0" tIns="0" rIns="0" bIns="0">
              <a:spAutoFit/>
            </a:bodyPr>
            <a:lstStyle/>
            <a:p>
              <a:pPr eaLnBrk="0" hangingPunct="0"/>
              <a:r>
                <a:rPr lang="en-GB" sz="1700" i="1">
                  <a:solidFill>
                    <a:srgbClr val="000000"/>
                  </a:solidFill>
                </a:rPr>
                <a:t>V</a:t>
              </a:r>
              <a:endParaRPr lang="en-GB" sz="2400">
                <a:latin typeface="Times" charset="0"/>
              </a:endParaRPr>
            </a:p>
          </p:txBody>
        </p:sp>
        <p:sp>
          <p:nvSpPr>
            <p:cNvPr id="48159" name="Arc 32"/>
            <p:cNvSpPr>
              <a:spLocks/>
            </p:cNvSpPr>
            <p:nvPr/>
          </p:nvSpPr>
          <p:spPr bwMode="auto">
            <a:xfrm>
              <a:off x="2249314" y="2478088"/>
              <a:ext cx="182563" cy="123825"/>
            </a:xfrm>
            <a:custGeom>
              <a:avLst/>
              <a:gdLst>
                <a:gd name="T0" fmla="*/ 86793 w 21600"/>
                <a:gd name="T1" fmla="*/ 1049174 h 14614"/>
                <a:gd name="T2" fmla="*/ 95364 w 21600"/>
                <a:gd name="T3" fmla="*/ 0 h 14614"/>
                <a:gd name="T4" fmla="*/ 1543021 w 21600"/>
                <a:gd name="T5" fmla="*/ 536504 h 14614"/>
                <a:gd name="T6" fmla="*/ 0 60000 65536"/>
                <a:gd name="T7" fmla="*/ 0 60000 65536"/>
                <a:gd name="T8" fmla="*/ 0 60000 65536"/>
                <a:gd name="T9" fmla="*/ 0 w 21600"/>
                <a:gd name="T10" fmla="*/ 0 h 14614"/>
                <a:gd name="T11" fmla="*/ 21600 w 21600"/>
                <a:gd name="T12" fmla="*/ 14614 h 14614"/>
              </a:gdLst>
              <a:ahLst/>
              <a:cxnLst>
                <a:cxn ang="T6">
                  <a:pos x="T0" y="T1"/>
                </a:cxn>
                <a:cxn ang="T7">
                  <a:pos x="T2" y="T3"/>
                </a:cxn>
                <a:cxn ang="T8">
                  <a:pos x="T4" y="T5"/>
                </a:cxn>
              </a:cxnLst>
              <a:rect l="T9" t="T10" r="T11" b="T12"/>
              <a:pathLst>
                <a:path w="21600" h="14614" fill="none" extrusionOk="0">
                  <a:moveTo>
                    <a:pt x="1214" y="14614"/>
                  </a:moveTo>
                  <a:cubicBezTo>
                    <a:pt x="410" y="12319"/>
                    <a:pt x="0" y="9904"/>
                    <a:pt x="0" y="7473"/>
                  </a:cubicBezTo>
                  <a:cubicBezTo>
                    <a:pt x="-1" y="4922"/>
                    <a:pt x="451" y="2392"/>
                    <a:pt x="1334" y="-1"/>
                  </a:cubicBezTo>
                </a:path>
                <a:path w="21600" h="14614" stroke="0" extrusionOk="0">
                  <a:moveTo>
                    <a:pt x="1214" y="14614"/>
                  </a:moveTo>
                  <a:cubicBezTo>
                    <a:pt x="410" y="12319"/>
                    <a:pt x="0" y="9904"/>
                    <a:pt x="0" y="7473"/>
                  </a:cubicBezTo>
                  <a:cubicBezTo>
                    <a:pt x="-1" y="4922"/>
                    <a:pt x="451" y="2392"/>
                    <a:pt x="1334" y="-1"/>
                  </a:cubicBezTo>
                  <a:lnTo>
                    <a:pt x="21600" y="7473"/>
                  </a:lnTo>
                  <a:close/>
                </a:path>
              </a:pathLst>
            </a:custGeom>
            <a:solidFill>
              <a:srgbClr val="000000"/>
            </a:solidFill>
            <a:ln w="38100">
              <a:solidFill>
                <a:srgbClr val="000000"/>
              </a:solidFill>
              <a:round/>
              <a:headEnd/>
              <a:tailEnd/>
            </a:ln>
          </p:spPr>
          <p:txBody>
            <a:bodyPr/>
            <a:lstStyle/>
            <a:p>
              <a:endParaRPr lang="es-ES"/>
            </a:p>
          </p:txBody>
        </p:sp>
        <p:sp>
          <p:nvSpPr>
            <p:cNvPr id="48160" name="Arc 33"/>
            <p:cNvSpPr>
              <a:spLocks/>
            </p:cNvSpPr>
            <p:nvPr/>
          </p:nvSpPr>
          <p:spPr bwMode="auto">
            <a:xfrm>
              <a:off x="469727" y="2540000"/>
              <a:ext cx="1949450" cy="536575"/>
            </a:xfrm>
            <a:custGeom>
              <a:avLst/>
              <a:gdLst>
                <a:gd name="T0" fmla="*/ 0 w 21600"/>
                <a:gd name="T1" fmla="*/ 13348452 h 21569"/>
                <a:gd name="T2" fmla="*/ 166615776 w 21600"/>
                <a:gd name="T3" fmla="*/ 0 h 21569"/>
                <a:gd name="T4" fmla="*/ 175942357 w 21600"/>
                <a:gd name="T5" fmla="*/ 13348452 h 21569"/>
                <a:gd name="T6" fmla="*/ 0 60000 65536"/>
                <a:gd name="T7" fmla="*/ 0 60000 65536"/>
                <a:gd name="T8" fmla="*/ 0 60000 65536"/>
                <a:gd name="T9" fmla="*/ 0 w 21600"/>
                <a:gd name="T10" fmla="*/ 0 h 21569"/>
                <a:gd name="T11" fmla="*/ 21600 w 21600"/>
                <a:gd name="T12" fmla="*/ 21569 h 21569"/>
              </a:gdLst>
              <a:ahLst/>
              <a:cxnLst>
                <a:cxn ang="T6">
                  <a:pos x="T0" y="T1"/>
                </a:cxn>
                <a:cxn ang="T7">
                  <a:pos x="T2" y="T3"/>
                </a:cxn>
                <a:cxn ang="T8">
                  <a:pos x="T4" y="T5"/>
                </a:cxn>
              </a:cxnLst>
              <a:rect l="T9" t="T10" r="T11" b="T12"/>
              <a:pathLst>
                <a:path w="21600" h="21569" fill="none" extrusionOk="0">
                  <a:moveTo>
                    <a:pt x="0" y="21569"/>
                  </a:moveTo>
                  <a:cubicBezTo>
                    <a:pt x="0" y="10084"/>
                    <a:pt x="8986" y="608"/>
                    <a:pt x="20454" y="-1"/>
                  </a:cubicBezTo>
                </a:path>
                <a:path w="21600" h="21569" stroke="0" extrusionOk="0">
                  <a:moveTo>
                    <a:pt x="0" y="21569"/>
                  </a:moveTo>
                  <a:cubicBezTo>
                    <a:pt x="0" y="10084"/>
                    <a:pt x="8986" y="608"/>
                    <a:pt x="20454" y="-1"/>
                  </a:cubicBezTo>
                  <a:lnTo>
                    <a:pt x="21600" y="21569"/>
                  </a:lnTo>
                  <a:close/>
                </a:path>
              </a:pathLst>
            </a:custGeom>
            <a:noFill/>
            <a:ln w="38100">
              <a:solidFill>
                <a:srgbClr val="000000"/>
              </a:solidFill>
              <a:round/>
              <a:headEnd/>
              <a:tailEnd/>
            </a:ln>
          </p:spPr>
          <p:txBody>
            <a:bodyPr/>
            <a:lstStyle/>
            <a:p>
              <a:endParaRPr lang="es-ES"/>
            </a:p>
          </p:txBody>
        </p:sp>
        <p:sp>
          <p:nvSpPr>
            <p:cNvPr id="48161" name="Rectangle 34"/>
            <p:cNvSpPr>
              <a:spLocks noChangeArrowheads="1"/>
            </p:cNvSpPr>
            <p:nvPr/>
          </p:nvSpPr>
          <p:spPr bwMode="auto">
            <a:xfrm>
              <a:off x="2928764" y="4187825"/>
              <a:ext cx="392113" cy="366713"/>
            </a:xfrm>
            <a:prstGeom prst="rect">
              <a:avLst/>
            </a:prstGeom>
            <a:solidFill>
              <a:srgbClr val="FFFFFF"/>
            </a:solidFill>
            <a:ln w="9525">
              <a:noFill/>
              <a:miter lim="800000"/>
              <a:headEnd/>
              <a:tailEnd/>
            </a:ln>
          </p:spPr>
          <p:txBody>
            <a:bodyPr/>
            <a:lstStyle/>
            <a:p>
              <a:endParaRPr lang="es-ES"/>
            </a:p>
          </p:txBody>
        </p:sp>
        <p:sp>
          <p:nvSpPr>
            <p:cNvPr id="48162" name="Rectangle 35"/>
            <p:cNvSpPr>
              <a:spLocks noChangeArrowheads="1"/>
            </p:cNvSpPr>
            <p:nvPr/>
          </p:nvSpPr>
          <p:spPr bwMode="auto">
            <a:xfrm>
              <a:off x="2928764" y="4187825"/>
              <a:ext cx="419100" cy="392113"/>
            </a:xfrm>
            <a:prstGeom prst="rect">
              <a:avLst/>
            </a:prstGeom>
            <a:noFill/>
            <a:ln w="38100">
              <a:solidFill>
                <a:srgbClr val="000000"/>
              </a:solidFill>
              <a:miter lim="800000"/>
              <a:headEnd/>
              <a:tailEnd/>
            </a:ln>
          </p:spPr>
          <p:txBody>
            <a:bodyPr/>
            <a:lstStyle/>
            <a:p>
              <a:endParaRPr lang="es-ES"/>
            </a:p>
          </p:txBody>
        </p:sp>
        <p:sp>
          <p:nvSpPr>
            <p:cNvPr id="48163" name="Rectangle 36"/>
            <p:cNvSpPr>
              <a:spLocks noChangeArrowheads="1"/>
            </p:cNvSpPr>
            <p:nvPr/>
          </p:nvSpPr>
          <p:spPr bwMode="auto">
            <a:xfrm>
              <a:off x="3012902" y="4260850"/>
              <a:ext cx="260350" cy="258763"/>
            </a:xfrm>
            <a:prstGeom prst="rect">
              <a:avLst/>
            </a:prstGeom>
            <a:noFill/>
            <a:ln w="9525">
              <a:noFill/>
              <a:miter lim="800000"/>
              <a:headEnd/>
              <a:tailEnd/>
            </a:ln>
          </p:spPr>
          <p:txBody>
            <a:bodyPr lIns="0" tIns="0" rIns="0" bIns="0">
              <a:spAutoFit/>
            </a:bodyPr>
            <a:lstStyle/>
            <a:p>
              <a:pPr eaLnBrk="0" hangingPunct="0"/>
              <a:r>
                <a:rPr lang="en-GB" sz="1700" i="1">
                  <a:solidFill>
                    <a:srgbClr val="000000"/>
                  </a:solidFill>
                </a:rPr>
                <a:t>W</a:t>
              </a:r>
              <a:endParaRPr lang="en-GB" sz="2400">
                <a:latin typeface="Times" charset="0"/>
              </a:endParaRPr>
            </a:p>
          </p:txBody>
        </p:sp>
        <p:sp>
          <p:nvSpPr>
            <p:cNvPr id="48174" name="Arc 47"/>
            <p:cNvSpPr>
              <a:spLocks/>
            </p:cNvSpPr>
            <p:nvPr/>
          </p:nvSpPr>
          <p:spPr bwMode="auto">
            <a:xfrm>
              <a:off x="450677" y="3430588"/>
              <a:ext cx="122237" cy="184150"/>
            </a:xfrm>
            <a:custGeom>
              <a:avLst/>
              <a:gdLst>
                <a:gd name="T0" fmla="*/ 1030972 w 14493"/>
                <a:gd name="T1" fmla="*/ 1304089 h 21600"/>
                <a:gd name="T2" fmla="*/ 0 w 14493"/>
                <a:gd name="T3" fmla="*/ 1559640 h 21600"/>
                <a:gd name="T4" fmla="*/ 175567 w 14493"/>
                <a:gd name="T5" fmla="*/ 0 h 21600"/>
                <a:gd name="T6" fmla="*/ 0 60000 65536"/>
                <a:gd name="T7" fmla="*/ 0 60000 65536"/>
                <a:gd name="T8" fmla="*/ 0 60000 65536"/>
                <a:gd name="T9" fmla="*/ 0 w 14493"/>
                <a:gd name="T10" fmla="*/ 0 h 21600"/>
                <a:gd name="T11" fmla="*/ 14493 w 14493"/>
                <a:gd name="T12" fmla="*/ 21600 h 21600"/>
              </a:gdLst>
              <a:ahLst/>
              <a:cxnLst>
                <a:cxn ang="T6">
                  <a:pos x="T0" y="T1"/>
                </a:cxn>
                <a:cxn ang="T7">
                  <a:pos x="T2" y="T3"/>
                </a:cxn>
                <a:cxn ang="T8">
                  <a:pos x="T4" y="T5"/>
                </a:cxn>
              </a:cxnLst>
              <a:rect l="T9" t="T10" r="T11" b="T12"/>
              <a:pathLst>
                <a:path w="14493" h="21600" fill="none" extrusionOk="0">
                  <a:moveTo>
                    <a:pt x="14493" y="17942"/>
                  </a:moveTo>
                  <a:cubicBezTo>
                    <a:pt x="10936" y="20327"/>
                    <a:pt x="6750" y="21599"/>
                    <a:pt x="2468" y="21600"/>
                  </a:cubicBezTo>
                  <a:cubicBezTo>
                    <a:pt x="1643" y="21600"/>
                    <a:pt x="819" y="21552"/>
                    <a:pt x="-1" y="21458"/>
                  </a:cubicBezTo>
                </a:path>
                <a:path w="14493" h="21600" stroke="0" extrusionOk="0">
                  <a:moveTo>
                    <a:pt x="14493" y="17942"/>
                  </a:moveTo>
                  <a:cubicBezTo>
                    <a:pt x="10936" y="20327"/>
                    <a:pt x="6750" y="21599"/>
                    <a:pt x="2468" y="21600"/>
                  </a:cubicBezTo>
                  <a:cubicBezTo>
                    <a:pt x="1643" y="21600"/>
                    <a:pt x="819" y="21552"/>
                    <a:pt x="-1" y="21458"/>
                  </a:cubicBezTo>
                  <a:lnTo>
                    <a:pt x="2468" y="0"/>
                  </a:lnTo>
                  <a:close/>
                </a:path>
              </a:pathLst>
            </a:custGeom>
            <a:solidFill>
              <a:srgbClr val="000000"/>
            </a:solidFill>
            <a:ln w="38100">
              <a:solidFill>
                <a:srgbClr val="000000"/>
              </a:solidFill>
              <a:round/>
              <a:headEnd/>
              <a:tailEnd/>
            </a:ln>
          </p:spPr>
          <p:txBody>
            <a:bodyPr/>
            <a:lstStyle/>
            <a:p>
              <a:endParaRPr lang="es-ES"/>
            </a:p>
          </p:txBody>
        </p:sp>
        <p:sp>
          <p:nvSpPr>
            <p:cNvPr id="48175" name="Arc 48"/>
            <p:cNvSpPr>
              <a:spLocks/>
            </p:cNvSpPr>
            <p:nvPr/>
          </p:nvSpPr>
          <p:spPr bwMode="auto">
            <a:xfrm>
              <a:off x="487189" y="3429000"/>
              <a:ext cx="2428875" cy="1046163"/>
            </a:xfrm>
            <a:custGeom>
              <a:avLst/>
              <a:gdLst>
                <a:gd name="T0" fmla="*/ 275160057 w 21440"/>
                <a:gd name="T1" fmla="*/ 50669300 h 21600"/>
                <a:gd name="T2" fmla="*/ 0 w 21440"/>
                <a:gd name="T3" fmla="*/ 6153036 h 21600"/>
                <a:gd name="T4" fmla="*/ 275160057 w 21440"/>
                <a:gd name="T5" fmla="*/ 0 h 21600"/>
                <a:gd name="T6" fmla="*/ 0 60000 65536"/>
                <a:gd name="T7" fmla="*/ 0 60000 65536"/>
                <a:gd name="T8" fmla="*/ 0 60000 65536"/>
                <a:gd name="T9" fmla="*/ 0 w 21440"/>
                <a:gd name="T10" fmla="*/ 0 h 21600"/>
                <a:gd name="T11" fmla="*/ 21440 w 21440"/>
                <a:gd name="T12" fmla="*/ 21600 h 21600"/>
              </a:gdLst>
              <a:ahLst/>
              <a:cxnLst>
                <a:cxn ang="T6">
                  <a:pos x="T0" y="T1"/>
                </a:cxn>
                <a:cxn ang="T7">
                  <a:pos x="T2" y="T3"/>
                </a:cxn>
                <a:cxn ang="T8">
                  <a:pos x="T4" y="T5"/>
                </a:cxn>
              </a:cxnLst>
              <a:rect l="T9" t="T10" r="T11" b="T12"/>
              <a:pathLst>
                <a:path w="21440" h="21600" fill="none" extrusionOk="0">
                  <a:moveTo>
                    <a:pt x="21440" y="21600"/>
                  </a:moveTo>
                  <a:cubicBezTo>
                    <a:pt x="10525" y="21600"/>
                    <a:pt x="1325" y="13457"/>
                    <a:pt x="-1" y="2623"/>
                  </a:cubicBezTo>
                </a:path>
                <a:path w="21440" h="21600" stroke="0" extrusionOk="0">
                  <a:moveTo>
                    <a:pt x="21440" y="21600"/>
                  </a:moveTo>
                  <a:cubicBezTo>
                    <a:pt x="10525" y="21600"/>
                    <a:pt x="1325" y="13457"/>
                    <a:pt x="-1" y="2623"/>
                  </a:cubicBezTo>
                  <a:lnTo>
                    <a:pt x="21440" y="0"/>
                  </a:lnTo>
                  <a:close/>
                </a:path>
              </a:pathLst>
            </a:custGeom>
            <a:noFill/>
            <a:ln w="38100">
              <a:solidFill>
                <a:srgbClr val="000000"/>
              </a:solidFill>
              <a:round/>
              <a:headEnd/>
              <a:tailEnd/>
            </a:ln>
          </p:spPr>
          <p:txBody>
            <a:bodyPr/>
            <a:lstStyle/>
            <a:p>
              <a:endParaRPr lang="es-ES"/>
            </a:p>
          </p:txBody>
        </p:sp>
        <p:sp>
          <p:nvSpPr>
            <p:cNvPr id="48176" name="Arc 49"/>
            <p:cNvSpPr>
              <a:spLocks/>
            </p:cNvSpPr>
            <p:nvPr/>
          </p:nvSpPr>
          <p:spPr bwMode="auto">
            <a:xfrm>
              <a:off x="2773189" y="2514600"/>
              <a:ext cx="173038" cy="158750"/>
            </a:xfrm>
            <a:custGeom>
              <a:avLst/>
              <a:gdLst>
                <a:gd name="T0" fmla="*/ 1471070 w 20354"/>
                <a:gd name="T1" fmla="*/ 517914 h 18754"/>
                <a:gd name="T2" fmla="*/ 774488 w 20354"/>
                <a:gd name="T3" fmla="*/ 1343797 h 18754"/>
                <a:gd name="T4" fmla="*/ 0 w 20354"/>
                <a:gd name="T5" fmla="*/ 0 h 18754"/>
                <a:gd name="T6" fmla="*/ 0 60000 65536"/>
                <a:gd name="T7" fmla="*/ 0 60000 65536"/>
                <a:gd name="T8" fmla="*/ 0 60000 65536"/>
                <a:gd name="T9" fmla="*/ 0 w 20354"/>
                <a:gd name="T10" fmla="*/ 0 h 18754"/>
                <a:gd name="T11" fmla="*/ 20354 w 20354"/>
                <a:gd name="T12" fmla="*/ 18754 h 18754"/>
              </a:gdLst>
              <a:ahLst/>
              <a:cxnLst>
                <a:cxn ang="T6">
                  <a:pos x="T0" y="T1"/>
                </a:cxn>
                <a:cxn ang="T7">
                  <a:pos x="T2" y="T3"/>
                </a:cxn>
                <a:cxn ang="T8">
                  <a:pos x="T4" y="T5"/>
                </a:cxn>
              </a:cxnLst>
              <a:rect l="T9" t="T10" r="T11" b="T12"/>
              <a:pathLst>
                <a:path w="20354" h="18754" fill="none" extrusionOk="0">
                  <a:moveTo>
                    <a:pt x="20354" y="7228"/>
                  </a:moveTo>
                  <a:cubicBezTo>
                    <a:pt x="18624" y="12099"/>
                    <a:pt x="15204" y="16189"/>
                    <a:pt x="10716" y="18754"/>
                  </a:cubicBezTo>
                </a:path>
                <a:path w="20354" h="18754" stroke="0" extrusionOk="0">
                  <a:moveTo>
                    <a:pt x="20354" y="7228"/>
                  </a:moveTo>
                  <a:cubicBezTo>
                    <a:pt x="18624" y="12099"/>
                    <a:pt x="15204" y="16189"/>
                    <a:pt x="10716" y="18754"/>
                  </a:cubicBezTo>
                  <a:lnTo>
                    <a:pt x="0" y="0"/>
                  </a:lnTo>
                  <a:close/>
                </a:path>
              </a:pathLst>
            </a:custGeom>
            <a:solidFill>
              <a:srgbClr val="000000"/>
            </a:solidFill>
            <a:ln w="38100">
              <a:solidFill>
                <a:srgbClr val="000000"/>
              </a:solidFill>
              <a:round/>
              <a:headEnd/>
              <a:tailEnd/>
            </a:ln>
          </p:spPr>
          <p:txBody>
            <a:bodyPr/>
            <a:lstStyle/>
            <a:p>
              <a:endParaRPr lang="es-ES"/>
            </a:p>
          </p:txBody>
        </p:sp>
        <p:sp>
          <p:nvSpPr>
            <p:cNvPr id="48177" name="Arc 50"/>
            <p:cNvSpPr>
              <a:spLocks/>
            </p:cNvSpPr>
            <p:nvPr/>
          </p:nvSpPr>
          <p:spPr bwMode="auto">
            <a:xfrm>
              <a:off x="2785889" y="2601913"/>
              <a:ext cx="379413" cy="1585912"/>
            </a:xfrm>
            <a:custGeom>
              <a:avLst/>
              <a:gdLst>
                <a:gd name="T0" fmla="*/ 2133267 w 21600"/>
                <a:gd name="T1" fmla="*/ 0 h 20463"/>
                <a:gd name="T2" fmla="*/ 6664547 w 21600"/>
                <a:gd name="T3" fmla="*/ 122910458 h 20463"/>
                <a:gd name="T4" fmla="*/ 0 w 21600"/>
                <a:gd name="T5" fmla="*/ 122910458 h 20463"/>
                <a:gd name="T6" fmla="*/ 0 60000 65536"/>
                <a:gd name="T7" fmla="*/ 0 60000 65536"/>
                <a:gd name="T8" fmla="*/ 0 60000 65536"/>
                <a:gd name="T9" fmla="*/ 0 w 21600"/>
                <a:gd name="T10" fmla="*/ 0 h 20463"/>
                <a:gd name="T11" fmla="*/ 21600 w 21600"/>
                <a:gd name="T12" fmla="*/ 20463 h 20463"/>
              </a:gdLst>
              <a:ahLst/>
              <a:cxnLst>
                <a:cxn ang="T6">
                  <a:pos x="T0" y="T1"/>
                </a:cxn>
                <a:cxn ang="T7">
                  <a:pos x="T2" y="T3"/>
                </a:cxn>
                <a:cxn ang="T8">
                  <a:pos x="T4" y="T5"/>
                </a:cxn>
              </a:cxnLst>
              <a:rect l="T9" t="T10" r="T11" b="T12"/>
              <a:pathLst>
                <a:path w="21600" h="20463" fill="none" extrusionOk="0">
                  <a:moveTo>
                    <a:pt x="6914" y="-1"/>
                  </a:moveTo>
                  <a:cubicBezTo>
                    <a:pt x="15691" y="2965"/>
                    <a:pt x="21600" y="11198"/>
                    <a:pt x="21600" y="20463"/>
                  </a:cubicBezTo>
                </a:path>
                <a:path w="21600" h="20463" stroke="0" extrusionOk="0">
                  <a:moveTo>
                    <a:pt x="6914" y="-1"/>
                  </a:moveTo>
                  <a:cubicBezTo>
                    <a:pt x="15691" y="2965"/>
                    <a:pt x="21600" y="11198"/>
                    <a:pt x="21600" y="20463"/>
                  </a:cubicBezTo>
                  <a:lnTo>
                    <a:pt x="0" y="20463"/>
                  </a:lnTo>
                  <a:close/>
                </a:path>
              </a:pathLst>
            </a:custGeom>
            <a:noFill/>
            <a:ln w="38100">
              <a:solidFill>
                <a:srgbClr val="000000"/>
              </a:solidFill>
              <a:round/>
              <a:headEnd/>
              <a:tailEnd/>
            </a:ln>
          </p:spPr>
          <p:txBody>
            <a:bodyPr/>
            <a:lstStyle/>
            <a:p>
              <a:endParaRPr lang="es-ES"/>
            </a:p>
          </p:txBody>
        </p:sp>
        <p:sp>
          <p:nvSpPr>
            <p:cNvPr id="48178" name="Arc 51"/>
            <p:cNvSpPr>
              <a:spLocks/>
            </p:cNvSpPr>
            <p:nvPr/>
          </p:nvSpPr>
          <p:spPr bwMode="auto">
            <a:xfrm>
              <a:off x="2758902" y="4030663"/>
              <a:ext cx="184150" cy="157162"/>
            </a:xfrm>
            <a:custGeom>
              <a:avLst/>
              <a:gdLst>
                <a:gd name="T0" fmla="*/ 0 w 20316"/>
                <a:gd name="T1" fmla="*/ 803372 h 18659"/>
                <a:gd name="T2" fmla="*/ 775196 w 20316"/>
                <a:gd name="T3" fmla="*/ 0 h 18659"/>
                <a:gd name="T4" fmla="*/ 1669188 w 20316"/>
                <a:gd name="T5" fmla="*/ 1323752 h 18659"/>
                <a:gd name="T6" fmla="*/ 0 60000 65536"/>
                <a:gd name="T7" fmla="*/ 0 60000 65536"/>
                <a:gd name="T8" fmla="*/ 0 60000 65536"/>
                <a:gd name="T9" fmla="*/ 0 w 20316"/>
                <a:gd name="T10" fmla="*/ 0 h 18659"/>
                <a:gd name="T11" fmla="*/ 20316 w 20316"/>
                <a:gd name="T12" fmla="*/ 18659 h 18659"/>
              </a:gdLst>
              <a:ahLst/>
              <a:cxnLst>
                <a:cxn ang="T6">
                  <a:pos x="T0" y="T1"/>
                </a:cxn>
                <a:cxn ang="T7">
                  <a:pos x="T2" y="T3"/>
                </a:cxn>
                <a:cxn ang="T8">
                  <a:pos x="T4" y="T5"/>
                </a:cxn>
              </a:cxnLst>
              <a:rect l="T9" t="T10" r="T11" b="T12"/>
              <a:pathLst>
                <a:path w="20316" h="18659" fill="none" extrusionOk="0">
                  <a:moveTo>
                    <a:pt x="-1" y="11323"/>
                  </a:moveTo>
                  <a:cubicBezTo>
                    <a:pt x="1719" y="6559"/>
                    <a:pt x="5059" y="2551"/>
                    <a:pt x="9434" y="-1"/>
                  </a:cubicBezTo>
                </a:path>
                <a:path w="20316" h="18659" stroke="0" extrusionOk="0">
                  <a:moveTo>
                    <a:pt x="-1" y="11323"/>
                  </a:moveTo>
                  <a:cubicBezTo>
                    <a:pt x="1719" y="6559"/>
                    <a:pt x="5059" y="2551"/>
                    <a:pt x="9434" y="-1"/>
                  </a:cubicBezTo>
                  <a:lnTo>
                    <a:pt x="20316" y="18659"/>
                  </a:lnTo>
                  <a:close/>
                </a:path>
              </a:pathLst>
            </a:custGeom>
            <a:solidFill>
              <a:srgbClr val="000000"/>
            </a:solidFill>
            <a:ln w="38100">
              <a:solidFill>
                <a:srgbClr val="000000"/>
              </a:solidFill>
              <a:round/>
              <a:headEnd/>
              <a:tailEnd/>
            </a:ln>
          </p:spPr>
          <p:txBody>
            <a:bodyPr/>
            <a:lstStyle/>
            <a:p>
              <a:endParaRPr lang="es-ES"/>
            </a:p>
          </p:txBody>
        </p:sp>
        <p:sp>
          <p:nvSpPr>
            <p:cNvPr id="48179" name="Arc 52"/>
            <p:cNvSpPr>
              <a:spLocks/>
            </p:cNvSpPr>
            <p:nvPr/>
          </p:nvSpPr>
          <p:spPr bwMode="auto">
            <a:xfrm>
              <a:off x="2589039" y="2749550"/>
              <a:ext cx="354013" cy="1350963"/>
            </a:xfrm>
            <a:custGeom>
              <a:avLst/>
              <a:gdLst>
                <a:gd name="T0" fmla="*/ 3811113 w 21600"/>
                <a:gd name="T1" fmla="*/ 89959631 h 20288"/>
                <a:gd name="T2" fmla="*/ 0 w 21600"/>
                <a:gd name="T3" fmla="*/ 0 h 20288"/>
                <a:gd name="T4" fmla="*/ 5802093 w 21600"/>
                <a:gd name="T5" fmla="*/ 0 h 20288"/>
                <a:gd name="T6" fmla="*/ 0 60000 65536"/>
                <a:gd name="T7" fmla="*/ 0 60000 65536"/>
                <a:gd name="T8" fmla="*/ 0 60000 65536"/>
                <a:gd name="T9" fmla="*/ 0 w 21600"/>
                <a:gd name="T10" fmla="*/ 0 h 20288"/>
                <a:gd name="T11" fmla="*/ 21600 w 21600"/>
                <a:gd name="T12" fmla="*/ 20288 h 20288"/>
              </a:gdLst>
              <a:ahLst/>
              <a:cxnLst>
                <a:cxn ang="T6">
                  <a:pos x="T0" y="T1"/>
                </a:cxn>
                <a:cxn ang="T7">
                  <a:pos x="T2" y="T3"/>
                </a:cxn>
                <a:cxn ang="T8">
                  <a:pos x="T4" y="T5"/>
                </a:cxn>
              </a:cxnLst>
              <a:rect l="T9" t="T10" r="T11" b="T12"/>
              <a:pathLst>
                <a:path w="21600" h="20288" fill="none" extrusionOk="0">
                  <a:moveTo>
                    <a:pt x="14187" y="20288"/>
                  </a:moveTo>
                  <a:cubicBezTo>
                    <a:pt x="5667" y="17175"/>
                    <a:pt x="0" y="9071"/>
                    <a:pt x="0" y="0"/>
                  </a:cubicBezTo>
                </a:path>
                <a:path w="21600" h="20288" stroke="0" extrusionOk="0">
                  <a:moveTo>
                    <a:pt x="14187" y="20288"/>
                  </a:moveTo>
                  <a:cubicBezTo>
                    <a:pt x="5667" y="17175"/>
                    <a:pt x="0" y="9071"/>
                    <a:pt x="0" y="0"/>
                  </a:cubicBezTo>
                  <a:lnTo>
                    <a:pt x="21600" y="0"/>
                  </a:lnTo>
                  <a:close/>
                </a:path>
              </a:pathLst>
            </a:custGeom>
            <a:noFill/>
            <a:ln w="38100">
              <a:solidFill>
                <a:srgbClr val="000000"/>
              </a:solidFill>
              <a:round/>
              <a:headEnd/>
              <a:tailEnd/>
            </a:ln>
          </p:spPr>
          <p:txBody>
            <a:bodyPr/>
            <a:lstStyle/>
            <a:p>
              <a:endParaRPr lang="es-ES"/>
            </a:p>
          </p:txBody>
        </p:sp>
        <p:sp>
          <p:nvSpPr>
            <p:cNvPr id="48180" name="Freeform 53"/>
            <p:cNvSpPr>
              <a:spLocks/>
            </p:cNvSpPr>
            <p:nvPr/>
          </p:nvSpPr>
          <p:spPr bwMode="auto">
            <a:xfrm>
              <a:off x="1255539" y="3455988"/>
              <a:ext cx="234950" cy="130175"/>
            </a:xfrm>
            <a:custGeom>
              <a:avLst/>
              <a:gdLst>
                <a:gd name="T0" fmla="*/ 25400 w 148"/>
                <a:gd name="T1" fmla="*/ 52388 h 82"/>
                <a:gd name="T2" fmla="*/ 52388 w 148"/>
                <a:gd name="T3" fmla="*/ 0 h 82"/>
                <a:gd name="T4" fmla="*/ 234950 w 148"/>
                <a:gd name="T5" fmla="*/ 130175 h 82"/>
                <a:gd name="T6" fmla="*/ 0 w 148"/>
                <a:gd name="T7" fmla="*/ 104775 h 82"/>
                <a:gd name="T8" fmla="*/ 25400 w 148"/>
                <a:gd name="T9" fmla="*/ 52388 h 82"/>
                <a:gd name="T10" fmla="*/ 0 60000 65536"/>
                <a:gd name="T11" fmla="*/ 0 60000 65536"/>
                <a:gd name="T12" fmla="*/ 0 60000 65536"/>
                <a:gd name="T13" fmla="*/ 0 60000 65536"/>
                <a:gd name="T14" fmla="*/ 0 60000 65536"/>
                <a:gd name="T15" fmla="*/ 0 w 148"/>
                <a:gd name="T16" fmla="*/ 0 h 82"/>
                <a:gd name="T17" fmla="*/ 148 w 148"/>
                <a:gd name="T18" fmla="*/ 82 h 82"/>
              </a:gdLst>
              <a:ahLst/>
              <a:cxnLst>
                <a:cxn ang="T10">
                  <a:pos x="T0" y="T1"/>
                </a:cxn>
                <a:cxn ang="T11">
                  <a:pos x="T2" y="T3"/>
                </a:cxn>
                <a:cxn ang="T12">
                  <a:pos x="T4" y="T5"/>
                </a:cxn>
                <a:cxn ang="T13">
                  <a:pos x="T6" y="T7"/>
                </a:cxn>
                <a:cxn ang="T14">
                  <a:pos x="T8" y="T9"/>
                </a:cxn>
              </a:cxnLst>
              <a:rect l="T15" t="T16" r="T17" b="T18"/>
              <a:pathLst>
                <a:path w="148" h="82">
                  <a:moveTo>
                    <a:pt x="16" y="33"/>
                  </a:moveTo>
                  <a:lnTo>
                    <a:pt x="33" y="0"/>
                  </a:lnTo>
                  <a:lnTo>
                    <a:pt x="148" y="82"/>
                  </a:lnTo>
                  <a:lnTo>
                    <a:pt x="0" y="66"/>
                  </a:lnTo>
                  <a:lnTo>
                    <a:pt x="16" y="33"/>
                  </a:lnTo>
                  <a:close/>
                </a:path>
              </a:pathLst>
            </a:custGeom>
            <a:solidFill>
              <a:srgbClr val="000000"/>
            </a:solidFill>
            <a:ln w="38100">
              <a:solidFill>
                <a:srgbClr val="000000"/>
              </a:solidFill>
              <a:round/>
              <a:headEnd/>
              <a:tailEnd/>
            </a:ln>
          </p:spPr>
          <p:txBody>
            <a:bodyPr/>
            <a:lstStyle/>
            <a:p>
              <a:endParaRPr lang="es-ES"/>
            </a:p>
          </p:txBody>
        </p:sp>
        <p:sp>
          <p:nvSpPr>
            <p:cNvPr id="48181" name="Line 54"/>
            <p:cNvSpPr>
              <a:spLocks noChangeShapeType="1"/>
            </p:cNvSpPr>
            <p:nvPr/>
          </p:nvSpPr>
          <p:spPr bwMode="auto">
            <a:xfrm>
              <a:off x="706264" y="3324225"/>
              <a:ext cx="549275" cy="184150"/>
            </a:xfrm>
            <a:prstGeom prst="line">
              <a:avLst/>
            </a:prstGeom>
            <a:noFill/>
            <a:ln w="38100">
              <a:solidFill>
                <a:srgbClr val="000000"/>
              </a:solidFill>
              <a:round/>
              <a:headEnd/>
              <a:tailEnd/>
            </a:ln>
          </p:spPr>
          <p:txBody>
            <a:bodyPr/>
            <a:lstStyle/>
            <a:p>
              <a:endParaRPr lang="es-ES"/>
            </a:p>
          </p:txBody>
        </p:sp>
        <p:sp>
          <p:nvSpPr>
            <p:cNvPr id="48182" name="Freeform 55"/>
            <p:cNvSpPr>
              <a:spLocks/>
            </p:cNvSpPr>
            <p:nvPr/>
          </p:nvSpPr>
          <p:spPr bwMode="auto">
            <a:xfrm>
              <a:off x="2012777" y="3821113"/>
              <a:ext cx="209550" cy="157162"/>
            </a:xfrm>
            <a:custGeom>
              <a:avLst/>
              <a:gdLst>
                <a:gd name="T0" fmla="*/ 184150 w 132"/>
                <a:gd name="T1" fmla="*/ 104775 h 99"/>
                <a:gd name="T2" fmla="*/ 157162 w 132"/>
                <a:gd name="T3" fmla="*/ 157162 h 99"/>
                <a:gd name="T4" fmla="*/ 0 w 132"/>
                <a:gd name="T5" fmla="*/ 0 h 99"/>
                <a:gd name="T6" fmla="*/ 209550 w 132"/>
                <a:gd name="T7" fmla="*/ 52387 h 99"/>
                <a:gd name="T8" fmla="*/ 184150 w 132"/>
                <a:gd name="T9" fmla="*/ 104775 h 99"/>
                <a:gd name="T10" fmla="*/ 0 60000 65536"/>
                <a:gd name="T11" fmla="*/ 0 60000 65536"/>
                <a:gd name="T12" fmla="*/ 0 60000 65536"/>
                <a:gd name="T13" fmla="*/ 0 60000 65536"/>
                <a:gd name="T14" fmla="*/ 0 60000 65536"/>
                <a:gd name="T15" fmla="*/ 0 w 132"/>
                <a:gd name="T16" fmla="*/ 0 h 99"/>
                <a:gd name="T17" fmla="*/ 132 w 132"/>
                <a:gd name="T18" fmla="*/ 99 h 99"/>
              </a:gdLst>
              <a:ahLst/>
              <a:cxnLst>
                <a:cxn ang="T10">
                  <a:pos x="T0" y="T1"/>
                </a:cxn>
                <a:cxn ang="T11">
                  <a:pos x="T2" y="T3"/>
                </a:cxn>
                <a:cxn ang="T12">
                  <a:pos x="T4" y="T5"/>
                </a:cxn>
                <a:cxn ang="T13">
                  <a:pos x="T6" y="T7"/>
                </a:cxn>
                <a:cxn ang="T14">
                  <a:pos x="T8" y="T9"/>
                </a:cxn>
              </a:cxnLst>
              <a:rect l="T15" t="T16" r="T17" b="T18"/>
              <a:pathLst>
                <a:path w="132" h="99">
                  <a:moveTo>
                    <a:pt x="116" y="66"/>
                  </a:moveTo>
                  <a:lnTo>
                    <a:pt x="99" y="99"/>
                  </a:lnTo>
                  <a:lnTo>
                    <a:pt x="0" y="0"/>
                  </a:lnTo>
                  <a:lnTo>
                    <a:pt x="132" y="33"/>
                  </a:lnTo>
                  <a:lnTo>
                    <a:pt x="116" y="66"/>
                  </a:lnTo>
                  <a:close/>
                </a:path>
              </a:pathLst>
            </a:custGeom>
            <a:solidFill>
              <a:srgbClr val="000000"/>
            </a:solidFill>
            <a:ln w="38100">
              <a:solidFill>
                <a:srgbClr val="000000"/>
              </a:solidFill>
              <a:round/>
              <a:headEnd/>
              <a:tailEnd/>
            </a:ln>
          </p:spPr>
          <p:txBody>
            <a:bodyPr/>
            <a:lstStyle/>
            <a:p>
              <a:endParaRPr lang="es-ES"/>
            </a:p>
          </p:txBody>
        </p:sp>
        <p:sp>
          <p:nvSpPr>
            <p:cNvPr id="48183" name="Line 56"/>
            <p:cNvSpPr>
              <a:spLocks noChangeShapeType="1"/>
            </p:cNvSpPr>
            <p:nvPr/>
          </p:nvSpPr>
          <p:spPr bwMode="auto">
            <a:xfrm flipH="1" flipV="1">
              <a:off x="2222327" y="3925888"/>
              <a:ext cx="706437" cy="419100"/>
            </a:xfrm>
            <a:prstGeom prst="line">
              <a:avLst/>
            </a:prstGeom>
            <a:noFill/>
            <a:ln w="38100">
              <a:solidFill>
                <a:srgbClr val="000000"/>
              </a:solidFill>
              <a:round/>
              <a:headEnd/>
              <a:tailEnd/>
            </a:ln>
          </p:spPr>
          <p:txBody>
            <a:bodyPr/>
            <a:lstStyle/>
            <a:p>
              <a:endParaRPr lang="es-ES"/>
            </a:p>
          </p:txBody>
        </p:sp>
      </p:grpSp>
      <p:grpSp>
        <p:nvGrpSpPr>
          <p:cNvPr id="70" name="69 Grupo"/>
          <p:cNvGrpSpPr/>
          <p:nvPr/>
        </p:nvGrpSpPr>
        <p:grpSpPr>
          <a:xfrm>
            <a:off x="4211960" y="2407965"/>
            <a:ext cx="4614862" cy="2389187"/>
            <a:chOff x="4284663" y="2252663"/>
            <a:chExt cx="4614862" cy="2389187"/>
          </a:xfrm>
        </p:grpSpPr>
        <p:sp>
          <p:nvSpPr>
            <p:cNvPr id="48131" name="Arc 4"/>
            <p:cNvSpPr>
              <a:spLocks/>
            </p:cNvSpPr>
            <p:nvPr/>
          </p:nvSpPr>
          <p:spPr bwMode="auto">
            <a:xfrm>
              <a:off x="5130800" y="3298825"/>
              <a:ext cx="1654175" cy="654050"/>
            </a:xfrm>
            <a:custGeom>
              <a:avLst/>
              <a:gdLst>
                <a:gd name="T0" fmla="*/ 0 w 21354"/>
                <a:gd name="T1" fmla="*/ 3664 h 21600"/>
                <a:gd name="T2" fmla="*/ 128139681 w 21354"/>
                <a:gd name="T3" fmla="*/ 15035064 h 21600"/>
                <a:gd name="T4" fmla="*/ 2340277 w 21354"/>
                <a:gd name="T5" fmla="*/ 19804695 h 21600"/>
                <a:gd name="T6" fmla="*/ 0 60000 65536"/>
                <a:gd name="T7" fmla="*/ 0 60000 65536"/>
                <a:gd name="T8" fmla="*/ 0 60000 65536"/>
                <a:gd name="T9" fmla="*/ 0 w 21354"/>
                <a:gd name="T10" fmla="*/ 0 h 21600"/>
                <a:gd name="T11" fmla="*/ 21354 w 21354"/>
                <a:gd name="T12" fmla="*/ 21600 h 21600"/>
              </a:gdLst>
              <a:ahLst/>
              <a:cxnLst>
                <a:cxn ang="T6">
                  <a:pos x="T0" y="T1"/>
                </a:cxn>
                <a:cxn ang="T7">
                  <a:pos x="T2" y="T3"/>
                </a:cxn>
                <a:cxn ang="T8">
                  <a:pos x="T4" y="T5"/>
                </a:cxn>
              </a:cxnLst>
              <a:rect l="T9" t="T10" r="T11" b="T12"/>
              <a:pathLst>
                <a:path w="21354" h="21600" fill="none" extrusionOk="0">
                  <a:moveTo>
                    <a:pt x="-1" y="3"/>
                  </a:moveTo>
                  <a:cubicBezTo>
                    <a:pt x="129" y="1"/>
                    <a:pt x="259" y="-1"/>
                    <a:pt x="390" y="0"/>
                  </a:cubicBezTo>
                  <a:cubicBezTo>
                    <a:pt x="10315" y="0"/>
                    <a:pt x="18963" y="6764"/>
                    <a:pt x="21354" y="16397"/>
                  </a:cubicBezTo>
                </a:path>
                <a:path w="21354" h="21600" stroke="0" extrusionOk="0">
                  <a:moveTo>
                    <a:pt x="-1" y="3"/>
                  </a:moveTo>
                  <a:cubicBezTo>
                    <a:pt x="129" y="1"/>
                    <a:pt x="259" y="-1"/>
                    <a:pt x="390" y="0"/>
                  </a:cubicBezTo>
                  <a:cubicBezTo>
                    <a:pt x="10315" y="0"/>
                    <a:pt x="18963" y="6764"/>
                    <a:pt x="21354" y="16397"/>
                  </a:cubicBezTo>
                  <a:lnTo>
                    <a:pt x="390" y="21600"/>
                  </a:lnTo>
                  <a:close/>
                </a:path>
              </a:pathLst>
            </a:custGeom>
            <a:noFill/>
            <a:ln w="38100">
              <a:solidFill>
                <a:srgbClr val="000000"/>
              </a:solidFill>
              <a:round/>
              <a:headEnd/>
              <a:tailEnd/>
            </a:ln>
          </p:spPr>
          <p:txBody>
            <a:bodyPr/>
            <a:lstStyle/>
            <a:p>
              <a:endParaRPr lang="es-ES"/>
            </a:p>
          </p:txBody>
        </p:sp>
        <p:sp>
          <p:nvSpPr>
            <p:cNvPr id="48132" name="Arc 5"/>
            <p:cNvSpPr>
              <a:spLocks/>
            </p:cNvSpPr>
            <p:nvPr/>
          </p:nvSpPr>
          <p:spPr bwMode="auto">
            <a:xfrm>
              <a:off x="5054600" y="3468688"/>
              <a:ext cx="850900" cy="863600"/>
            </a:xfrm>
            <a:custGeom>
              <a:avLst/>
              <a:gdLst>
                <a:gd name="T0" fmla="*/ 27681904 w 21600"/>
                <a:gd name="T1" fmla="*/ 35065349 h 21269"/>
                <a:gd name="T2" fmla="*/ 0 w 21600"/>
                <a:gd name="T3" fmla="*/ 0 h 21269"/>
                <a:gd name="T4" fmla="*/ 33519943 w 21600"/>
                <a:gd name="T5" fmla="*/ 0 h 21269"/>
                <a:gd name="T6" fmla="*/ 0 60000 65536"/>
                <a:gd name="T7" fmla="*/ 0 60000 65536"/>
                <a:gd name="T8" fmla="*/ 0 60000 65536"/>
                <a:gd name="T9" fmla="*/ 0 w 21600"/>
                <a:gd name="T10" fmla="*/ 0 h 21269"/>
                <a:gd name="T11" fmla="*/ 21600 w 21600"/>
                <a:gd name="T12" fmla="*/ 21269 h 21269"/>
              </a:gdLst>
              <a:ahLst/>
              <a:cxnLst>
                <a:cxn ang="T6">
                  <a:pos x="T0" y="T1"/>
                </a:cxn>
                <a:cxn ang="T7">
                  <a:pos x="T2" y="T3"/>
                </a:cxn>
                <a:cxn ang="T8">
                  <a:pos x="T4" y="T5"/>
                </a:cxn>
              </a:cxnLst>
              <a:rect l="T9" t="T10" r="T11" b="T12"/>
              <a:pathLst>
                <a:path w="21600" h="21269" fill="none" extrusionOk="0">
                  <a:moveTo>
                    <a:pt x="17837" y="21269"/>
                  </a:moveTo>
                  <a:cubicBezTo>
                    <a:pt x="7520" y="19444"/>
                    <a:pt x="0" y="10477"/>
                    <a:pt x="0" y="0"/>
                  </a:cubicBezTo>
                </a:path>
                <a:path w="21600" h="21269" stroke="0" extrusionOk="0">
                  <a:moveTo>
                    <a:pt x="17837" y="21269"/>
                  </a:moveTo>
                  <a:cubicBezTo>
                    <a:pt x="7520" y="19444"/>
                    <a:pt x="0" y="10477"/>
                    <a:pt x="0" y="0"/>
                  </a:cubicBezTo>
                  <a:lnTo>
                    <a:pt x="21600" y="0"/>
                  </a:lnTo>
                  <a:close/>
                </a:path>
              </a:pathLst>
            </a:custGeom>
            <a:noFill/>
            <a:ln w="38100">
              <a:solidFill>
                <a:srgbClr val="000000"/>
              </a:solidFill>
              <a:round/>
              <a:headEnd/>
              <a:tailEnd/>
            </a:ln>
          </p:spPr>
          <p:txBody>
            <a:bodyPr/>
            <a:lstStyle/>
            <a:p>
              <a:endParaRPr lang="es-ES"/>
            </a:p>
          </p:txBody>
        </p:sp>
        <p:sp>
          <p:nvSpPr>
            <p:cNvPr id="48133" name="Rectangle 6"/>
            <p:cNvSpPr>
              <a:spLocks noChangeArrowheads="1"/>
            </p:cNvSpPr>
            <p:nvPr/>
          </p:nvSpPr>
          <p:spPr bwMode="auto">
            <a:xfrm>
              <a:off x="4708525" y="3233738"/>
              <a:ext cx="155575" cy="258762"/>
            </a:xfrm>
            <a:prstGeom prst="rect">
              <a:avLst/>
            </a:prstGeom>
            <a:noFill/>
            <a:ln w="9525">
              <a:noFill/>
              <a:miter lim="800000"/>
              <a:headEnd/>
              <a:tailEnd/>
            </a:ln>
          </p:spPr>
          <p:txBody>
            <a:bodyPr wrap="none" lIns="0" tIns="0" rIns="0" bIns="0">
              <a:spAutoFit/>
            </a:bodyPr>
            <a:lstStyle/>
            <a:p>
              <a:pPr eaLnBrk="0" hangingPunct="0"/>
              <a:r>
                <a:rPr lang="en-GB" sz="1700" i="1">
                  <a:solidFill>
                    <a:srgbClr val="000000"/>
                  </a:solidFill>
                </a:rPr>
                <a:t>C</a:t>
              </a:r>
              <a:endParaRPr lang="en-GB" sz="2400">
                <a:latin typeface="Times" charset="0"/>
              </a:endParaRPr>
            </a:p>
          </p:txBody>
        </p:sp>
        <p:sp>
          <p:nvSpPr>
            <p:cNvPr id="48134" name="Rectangle 7"/>
            <p:cNvSpPr>
              <a:spLocks noChangeArrowheads="1"/>
            </p:cNvSpPr>
            <p:nvPr/>
          </p:nvSpPr>
          <p:spPr bwMode="auto">
            <a:xfrm>
              <a:off x="6362700" y="2252663"/>
              <a:ext cx="392113" cy="366712"/>
            </a:xfrm>
            <a:prstGeom prst="rect">
              <a:avLst/>
            </a:prstGeom>
            <a:solidFill>
              <a:srgbClr val="FFFFFF"/>
            </a:solidFill>
            <a:ln w="9525">
              <a:noFill/>
              <a:miter lim="800000"/>
              <a:headEnd/>
              <a:tailEnd/>
            </a:ln>
          </p:spPr>
          <p:txBody>
            <a:bodyPr/>
            <a:lstStyle/>
            <a:p>
              <a:endParaRPr lang="es-ES"/>
            </a:p>
          </p:txBody>
        </p:sp>
        <p:sp>
          <p:nvSpPr>
            <p:cNvPr id="48135" name="Rectangle 8"/>
            <p:cNvSpPr>
              <a:spLocks noChangeArrowheads="1"/>
            </p:cNvSpPr>
            <p:nvPr/>
          </p:nvSpPr>
          <p:spPr bwMode="auto">
            <a:xfrm>
              <a:off x="6362700" y="2252663"/>
              <a:ext cx="419100" cy="392112"/>
            </a:xfrm>
            <a:prstGeom prst="rect">
              <a:avLst/>
            </a:prstGeom>
            <a:noFill/>
            <a:ln w="38100">
              <a:solidFill>
                <a:srgbClr val="000000"/>
              </a:solidFill>
              <a:miter lim="800000"/>
              <a:headEnd/>
              <a:tailEnd/>
            </a:ln>
          </p:spPr>
          <p:txBody>
            <a:bodyPr/>
            <a:lstStyle/>
            <a:p>
              <a:endParaRPr lang="es-ES"/>
            </a:p>
          </p:txBody>
        </p:sp>
        <p:sp>
          <p:nvSpPr>
            <p:cNvPr id="48136" name="Rectangle 9"/>
            <p:cNvSpPr>
              <a:spLocks noChangeArrowheads="1"/>
            </p:cNvSpPr>
            <p:nvPr/>
          </p:nvSpPr>
          <p:spPr bwMode="auto">
            <a:xfrm>
              <a:off x="6480175" y="2325688"/>
              <a:ext cx="188913" cy="258762"/>
            </a:xfrm>
            <a:prstGeom prst="rect">
              <a:avLst/>
            </a:prstGeom>
            <a:noFill/>
            <a:ln w="9525">
              <a:noFill/>
              <a:miter lim="800000"/>
              <a:headEnd/>
              <a:tailEnd/>
            </a:ln>
          </p:spPr>
          <p:txBody>
            <a:bodyPr lIns="0" tIns="0" rIns="0" bIns="0">
              <a:spAutoFit/>
            </a:bodyPr>
            <a:lstStyle/>
            <a:p>
              <a:pPr eaLnBrk="0" hangingPunct="0"/>
              <a:r>
                <a:rPr lang="en-GB" sz="1700" i="1">
                  <a:solidFill>
                    <a:srgbClr val="000000"/>
                  </a:solidFill>
                </a:rPr>
                <a:t>T</a:t>
              </a:r>
              <a:endParaRPr lang="en-GB" sz="2400">
                <a:latin typeface="Times" charset="0"/>
              </a:endParaRPr>
            </a:p>
          </p:txBody>
        </p:sp>
        <p:sp>
          <p:nvSpPr>
            <p:cNvPr id="48137" name="Rectangle 10"/>
            <p:cNvSpPr>
              <a:spLocks noChangeArrowheads="1"/>
            </p:cNvSpPr>
            <p:nvPr/>
          </p:nvSpPr>
          <p:spPr bwMode="auto">
            <a:xfrm>
              <a:off x="6702425" y="3925888"/>
              <a:ext cx="419100" cy="366712"/>
            </a:xfrm>
            <a:prstGeom prst="rect">
              <a:avLst/>
            </a:prstGeom>
            <a:solidFill>
              <a:srgbClr val="FFFFFF"/>
            </a:solidFill>
            <a:ln w="9525">
              <a:noFill/>
              <a:miter lim="800000"/>
              <a:headEnd/>
              <a:tailEnd/>
            </a:ln>
          </p:spPr>
          <p:txBody>
            <a:bodyPr/>
            <a:lstStyle/>
            <a:p>
              <a:endParaRPr lang="es-ES"/>
            </a:p>
          </p:txBody>
        </p:sp>
        <p:sp>
          <p:nvSpPr>
            <p:cNvPr id="48138" name="Rectangle 11"/>
            <p:cNvSpPr>
              <a:spLocks noChangeArrowheads="1"/>
            </p:cNvSpPr>
            <p:nvPr/>
          </p:nvSpPr>
          <p:spPr bwMode="auto">
            <a:xfrm>
              <a:off x="6702425" y="3925888"/>
              <a:ext cx="444500" cy="392112"/>
            </a:xfrm>
            <a:prstGeom prst="rect">
              <a:avLst/>
            </a:prstGeom>
            <a:noFill/>
            <a:ln w="38100">
              <a:solidFill>
                <a:srgbClr val="000000"/>
              </a:solidFill>
              <a:miter lim="800000"/>
              <a:headEnd/>
              <a:tailEnd/>
            </a:ln>
          </p:spPr>
          <p:txBody>
            <a:bodyPr/>
            <a:lstStyle/>
            <a:p>
              <a:endParaRPr lang="es-ES"/>
            </a:p>
          </p:txBody>
        </p:sp>
        <p:sp>
          <p:nvSpPr>
            <p:cNvPr id="48139" name="Rectangle 12"/>
            <p:cNvSpPr>
              <a:spLocks noChangeArrowheads="1"/>
            </p:cNvSpPr>
            <p:nvPr/>
          </p:nvSpPr>
          <p:spPr bwMode="auto">
            <a:xfrm>
              <a:off x="6845300" y="4000500"/>
              <a:ext cx="155575" cy="258763"/>
            </a:xfrm>
            <a:prstGeom prst="rect">
              <a:avLst/>
            </a:prstGeom>
            <a:noFill/>
            <a:ln w="9525">
              <a:noFill/>
              <a:miter lim="800000"/>
              <a:headEnd/>
              <a:tailEnd/>
            </a:ln>
          </p:spPr>
          <p:txBody>
            <a:bodyPr wrap="none" lIns="0" tIns="0" rIns="0" bIns="0">
              <a:spAutoFit/>
            </a:bodyPr>
            <a:lstStyle/>
            <a:p>
              <a:pPr eaLnBrk="0" hangingPunct="0"/>
              <a:r>
                <a:rPr lang="en-GB" sz="1700" i="1">
                  <a:solidFill>
                    <a:srgbClr val="000000"/>
                  </a:solidFill>
                </a:rPr>
                <a:t>U</a:t>
              </a:r>
              <a:endParaRPr lang="en-GB" sz="2400">
                <a:latin typeface="Times" charset="0"/>
              </a:endParaRPr>
            </a:p>
          </p:txBody>
        </p:sp>
        <p:sp>
          <p:nvSpPr>
            <p:cNvPr id="48140" name="Rectangle 13"/>
            <p:cNvSpPr>
              <a:spLocks noChangeArrowheads="1"/>
            </p:cNvSpPr>
            <p:nvPr/>
          </p:nvSpPr>
          <p:spPr bwMode="auto">
            <a:xfrm>
              <a:off x="5918200" y="4187825"/>
              <a:ext cx="392113" cy="366713"/>
            </a:xfrm>
            <a:prstGeom prst="rect">
              <a:avLst/>
            </a:prstGeom>
            <a:solidFill>
              <a:srgbClr val="FFFFFF"/>
            </a:solidFill>
            <a:ln w="9525">
              <a:noFill/>
              <a:miter lim="800000"/>
              <a:headEnd/>
              <a:tailEnd/>
            </a:ln>
          </p:spPr>
          <p:txBody>
            <a:bodyPr/>
            <a:lstStyle/>
            <a:p>
              <a:endParaRPr lang="es-ES"/>
            </a:p>
          </p:txBody>
        </p:sp>
        <p:sp>
          <p:nvSpPr>
            <p:cNvPr id="48141" name="Rectangle 14"/>
            <p:cNvSpPr>
              <a:spLocks noChangeArrowheads="1"/>
            </p:cNvSpPr>
            <p:nvPr/>
          </p:nvSpPr>
          <p:spPr bwMode="auto">
            <a:xfrm>
              <a:off x="5918200" y="4187825"/>
              <a:ext cx="419100" cy="392113"/>
            </a:xfrm>
            <a:prstGeom prst="rect">
              <a:avLst/>
            </a:prstGeom>
            <a:noFill/>
            <a:ln w="38100">
              <a:solidFill>
                <a:srgbClr val="000000"/>
              </a:solidFill>
              <a:miter lim="800000"/>
              <a:headEnd/>
              <a:tailEnd/>
            </a:ln>
          </p:spPr>
          <p:txBody>
            <a:bodyPr/>
            <a:lstStyle/>
            <a:p>
              <a:endParaRPr lang="es-ES"/>
            </a:p>
          </p:txBody>
        </p:sp>
        <p:sp>
          <p:nvSpPr>
            <p:cNvPr id="48142" name="Rectangle 15"/>
            <p:cNvSpPr>
              <a:spLocks noChangeArrowheads="1"/>
            </p:cNvSpPr>
            <p:nvPr/>
          </p:nvSpPr>
          <p:spPr bwMode="auto">
            <a:xfrm>
              <a:off x="6035675" y="4235450"/>
              <a:ext cx="220663" cy="258763"/>
            </a:xfrm>
            <a:prstGeom prst="rect">
              <a:avLst/>
            </a:prstGeom>
            <a:noFill/>
            <a:ln w="9525">
              <a:noFill/>
              <a:miter lim="800000"/>
              <a:headEnd/>
              <a:tailEnd/>
            </a:ln>
          </p:spPr>
          <p:txBody>
            <a:bodyPr lIns="0" tIns="0" rIns="0" bIns="0">
              <a:spAutoFit/>
            </a:bodyPr>
            <a:lstStyle/>
            <a:p>
              <a:pPr eaLnBrk="0" hangingPunct="0"/>
              <a:r>
                <a:rPr lang="en-GB" sz="1700" i="1">
                  <a:solidFill>
                    <a:srgbClr val="000000"/>
                  </a:solidFill>
                </a:rPr>
                <a:t>V</a:t>
              </a:r>
              <a:endParaRPr lang="en-GB" sz="2400">
                <a:latin typeface="Times" charset="0"/>
              </a:endParaRPr>
            </a:p>
          </p:txBody>
        </p:sp>
        <p:sp>
          <p:nvSpPr>
            <p:cNvPr id="48143" name="Arc 16"/>
            <p:cNvSpPr>
              <a:spLocks/>
            </p:cNvSpPr>
            <p:nvPr/>
          </p:nvSpPr>
          <p:spPr bwMode="auto">
            <a:xfrm>
              <a:off x="6180138" y="2347913"/>
              <a:ext cx="182562" cy="123825"/>
            </a:xfrm>
            <a:custGeom>
              <a:avLst/>
              <a:gdLst>
                <a:gd name="T0" fmla="*/ 91797 w 21600"/>
                <a:gd name="T1" fmla="*/ 1045027 h 14672"/>
                <a:gd name="T2" fmla="*/ 91797 w 21600"/>
                <a:gd name="T3" fmla="*/ 0 h 14672"/>
                <a:gd name="T4" fmla="*/ 1543004 w 21600"/>
                <a:gd name="T5" fmla="*/ 522509 h 14672"/>
                <a:gd name="T6" fmla="*/ 0 60000 65536"/>
                <a:gd name="T7" fmla="*/ 0 60000 65536"/>
                <a:gd name="T8" fmla="*/ 0 60000 65536"/>
                <a:gd name="T9" fmla="*/ 0 w 21600"/>
                <a:gd name="T10" fmla="*/ 0 h 14672"/>
                <a:gd name="T11" fmla="*/ 21600 w 21600"/>
                <a:gd name="T12" fmla="*/ 14672 h 14672"/>
              </a:gdLst>
              <a:ahLst/>
              <a:cxnLst>
                <a:cxn ang="T6">
                  <a:pos x="T0" y="T1"/>
                </a:cxn>
                <a:cxn ang="T7">
                  <a:pos x="T2" y="T3"/>
                </a:cxn>
                <a:cxn ang="T8">
                  <a:pos x="T4" y="T5"/>
                </a:cxn>
              </a:cxnLst>
              <a:rect l="T9" t="T10" r="T11" b="T12"/>
              <a:pathLst>
                <a:path w="21600" h="14672" fill="none" extrusionOk="0">
                  <a:moveTo>
                    <a:pt x="1284" y="14672"/>
                  </a:moveTo>
                  <a:cubicBezTo>
                    <a:pt x="434" y="12319"/>
                    <a:pt x="0" y="9837"/>
                    <a:pt x="0" y="7336"/>
                  </a:cubicBezTo>
                  <a:cubicBezTo>
                    <a:pt x="-1" y="4834"/>
                    <a:pt x="434" y="2352"/>
                    <a:pt x="1284" y="-1"/>
                  </a:cubicBezTo>
                </a:path>
                <a:path w="21600" h="14672" stroke="0" extrusionOk="0">
                  <a:moveTo>
                    <a:pt x="1284" y="14672"/>
                  </a:moveTo>
                  <a:cubicBezTo>
                    <a:pt x="434" y="12319"/>
                    <a:pt x="0" y="9837"/>
                    <a:pt x="0" y="7336"/>
                  </a:cubicBezTo>
                  <a:cubicBezTo>
                    <a:pt x="-1" y="4834"/>
                    <a:pt x="434" y="2352"/>
                    <a:pt x="1284" y="-1"/>
                  </a:cubicBezTo>
                  <a:lnTo>
                    <a:pt x="21600" y="7336"/>
                  </a:lnTo>
                  <a:close/>
                </a:path>
              </a:pathLst>
            </a:custGeom>
            <a:solidFill>
              <a:srgbClr val="000000"/>
            </a:solidFill>
            <a:ln w="38100">
              <a:solidFill>
                <a:srgbClr val="000000"/>
              </a:solidFill>
              <a:round/>
              <a:headEnd/>
              <a:tailEnd/>
            </a:ln>
          </p:spPr>
          <p:txBody>
            <a:bodyPr/>
            <a:lstStyle/>
            <a:p>
              <a:endParaRPr lang="es-ES"/>
            </a:p>
          </p:txBody>
        </p:sp>
        <p:sp>
          <p:nvSpPr>
            <p:cNvPr id="48144" name="Arc 17"/>
            <p:cNvSpPr>
              <a:spLocks/>
            </p:cNvSpPr>
            <p:nvPr/>
          </p:nvSpPr>
          <p:spPr bwMode="auto">
            <a:xfrm>
              <a:off x="5030788" y="2413000"/>
              <a:ext cx="1346200" cy="703263"/>
            </a:xfrm>
            <a:custGeom>
              <a:avLst/>
              <a:gdLst>
                <a:gd name="T0" fmla="*/ 0 w 21599"/>
                <a:gd name="T1" fmla="*/ 22934211 h 21517"/>
                <a:gd name="T2" fmla="*/ 76593666 w 21599"/>
                <a:gd name="T3" fmla="*/ 0 h 21517"/>
                <a:gd name="T4" fmla="*/ 83904554 w 21599"/>
                <a:gd name="T5" fmla="*/ 22985493 h 21517"/>
                <a:gd name="T6" fmla="*/ 0 60000 65536"/>
                <a:gd name="T7" fmla="*/ 0 60000 65536"/>
                <a:gd name="T8" fmla="*/ 0 60000 65536"/>
                <a:gd name="T9" fmla="*/ 0 w 21599"/>
                <a:gd name="T10" fmla="*/ 0 h 21517"/>
                <a:gd name="T11" fmla="*/ 21599 w 21599"/>
                <a:gd name="T12" fmla="*/ 21517 h 21517"/>
              </a:gdLst>
              <a:ahLst/>
              <a:cxnLst>
                <a:cxn ang="T6">
                  <a:pos x="T0" y="T1"/>
                </a:cxn>
                <a:cxn ang="T7">
                  <a:pos x="T2" y="T3"/>
                </a:cxn>
                <a:cxn ang="T8">
                  <a:pos x="T4" y="T5"/>
                </a:cxn>
              </a:cxnLst>
              <a:rect l="T9" t="T10" r="T11" b="T12"/>
              <a:pathLst>
                <a:path w="21599" h="21517" fill="none" extrusionOk="0">
                  <a:moveTo>
                    <a:pt x="-1" y="21468"/>
                  </a:moveTo>
                  <a:cubicBezTo>
                    <a:pt x="23" y="10287"/>
                    <a:pt x="8577" y="973"/>
                    <a:pt x="19716" y="-1"/>
                  </a:cubicBezTo>
                </a:path>
                <a:path w="21599" h="21517" stroke="0" extrusionOk="0">
                  <a:moveTo>
                    <a:pt x="-1" y="21468"/>
                  </a:moveTo>
                  <a:cubicBezTo>
                    <a:pt x="23" y="10287"/>
                    <a:pt x="8577" y="973"/>
                    <a:pt x="19716" y="-1"/>
                  </a:cubicBezTo>
                  <a:lnTo>
                    <a:pt x="21599" y="21517"/>
                  </a:lnTo>
                  <a:close/>
                </a:path>
              </a:pathLst>
            </a:custGeom>
            <a:noFill/>
            <a:ln w="38100">
              <a:solidFill>
                <a:srgbClr val="000000"/>
              </a:solidFill>
              <a:round/>
              <a:headEnd/>
              <a:tailEnd/>
            </a:ln>
          </p:spPr>
          <p:txBody>
            <a:bodyPr/>
            <a:lstStyle/>
            <a:p>
              <a:endParaRPr lang="es-ES"/>
            </a:p>
          </p:txBody>
        </p:sp>
        <p:sp>
          <p:nvSpPr>
            <p:cNvPr id="48145" name="Arc 18"/>
            <p:cNvSpPr>
              <a:spLocks/>
            </p:cNvSpPr>
            <p:nvPr/>
          </p:nvSpPr>
          <p:spPr bwMode="auto">
            <a:xfrm>
              <a:off x="5735638" y="4260850"/>
              <a:ext cx="182562" cy="122238"/>
            </a:xfrm>
            <a:custGeom>
              <a:avLst/>
              <a:gdLst>
                <a:gd name="T0" fmla="*/ 34002 w 21600"/>
                <a:gd name="T1" fmla="*/ 1035347 h 14432"/>
                <a:gd name="T2" fmla="*/ 172589 w 21600"/>
                <a:gd name="T3" fmla="*/ 0 h 14432"/>
                <a:gd name="T4" fmla="*/ 1543004 w 21600"/>
                <a:gd name="T5" fmla="*/ 712016 h 14432"/>
                <a:gd name="T6" fmla="*/ 0 60000 65536"/>
                <a:gd name="T7" fmla="*/ 0 60000 65536"/>
                <a:gd name="T8" fmla="*/ 0 60000 65536"/>
                <a:gd name="T9" fmla="*/ 0 w 21600"/>
                <a:gd name="T10" fmla="*/ 0 h 14432"/>
                <a:gd name="T11" fmla="*/ 21600 w 21600"/>
                <a:gd name="T12" fmla="*/ 14432 h 14432"/>
              </a:gdLst>
              <a:ahLst/>
              <a:cxnLst>
                <a:cxn ang="T6">
                  <a:pos x="T0" y="T1"/>
                </a:cxn>
                <a:cxn ang="T7">
                  <a:pos x="T2" y="T3"/>
                </a:cxn>
                <a:cxn ang="T8">
                  <a:pos x="T4" y="T5"/>
                </a:cxn>
              </a:cxnLst>
              <a:rect l="T9" t="T10" r="T11" b="T12"/>
              <a:pathLst>
                <a:path w="21600" h="14432" fill="none" extrusionOk="0">
                  <a:moveTo>
                    <a:pt x="475" y="14432"/>
                  </a:moveTo>
                  <a:cubicBezTo>
                    <a:pt x="159" y="12950"/>
                    <a:pt x="0" y="11439"/>
                    <a:pt x="0" y="9925"/>
                  </a:cubicBezTo>
                  <a:cubicBezTo>
                    <a:pt x="-1" y="6471"/>
                    <a:pt x="828" y="3067"/>
                    <a:pt x="2415" y="-1"/>
                  </a:cubicBezTo>
                </a:path>
                <a:path w="21600" h="14432" stroke="0" extrusionOk="0">
                  <a:moveTo>
                    <a:pt x="475" y="14432"/>
                  </a:moveTo>
                  <a:cubicBezTo>
                    <a:pt x="159" y="12950"/>
                    <a:pt x="0" y="11439"/>
                    <a:pt x="0" y="9925"/>
                  </a:cubicBezTo>
                  <a:cubicBezTo>
                    <a:pt x="-1" y="6471"/>
                    <a:pt x="828" y="3067"/>
                    <a:pt x="2415" y="-1"/>
                  </a:cubicBezTo>
                  <a:lnTo>
                    <a:pt x="21600" y="9925"/>
                  </a:lnTo>
                  <a:close/>
                </a:path>
              </a:pathLst>
            </a:custGeom>
            <a:solidFill>
              <a:srgbClr val="000000"/>
            </a:solidFill>
            <a:ln w="38100">
              <a:solidFill>
                <a:srgbClr val="000000"/>
              </a:solidFill>
              <a:round/>
              <a:headEnd/>
              <a:tailEnd/>
            </a:ln>
          </p:spPr>
          <p:txBody>
            <a:bodyPr/>
            <a:lstStyle/>
            <a:p>
              <a:endParaRPr lang="es-ES"/>
            </a:p>
          </p:txBody>
        </p:sp>
        <p:sp>
          <p:nvSpPr>
            <p:cNvPr id="48146" name="Arc 19"/>
            <p:cNvSpPr>
              <a:spLocks/>
            </p:cNvSpPr>
            <p:nvPr/>
          </p:nvSpPr>
          <p:spPr bwMode="auto">
            <a:xfrm>
              <a:off x="6735763" y="3744913"/>
              <a:ext cx="123825" cy="182562"/>
            </a:xfrm>
            <a:custGeom>
              <a:avLst/>
              <a:gdLst>
                <a:gd name="T0" fmla="*/ 0 w 14638"/>
                <a:gd name="T1" fmla="*/ 407383 h 21570"/>
                <a:gd name="T2" fmla="*/ 966593 w 14638"/>
                <a:gd name="T3" fmla="*/ 0 h 21570"/>
                <a:gd name="T4" fmla="*/ 1047454 w 14638"/>
                <a:gd name="T5" fmla="*/ 1545150 h 21570"/>
                <a:gd name="T6" fmla="*/ 0 60000 65536"/>
                <a:gd name="T7" fmla="*/ 0 60000 65536"/>
                <a:gd name="T8" fmla="*/ 0 60000 65536"/>
                <a:gd name="T9" fmla="*/ 0 w 14638"/>
                <a:gd name="T10" fmla="*/ 0 h 21570"/>
                <a:gd name="T11" fmla="*/ 14638 w 14638"/>
                <a:gd name="T12" fmla="*/ 21570 h 21570"/>
              </a:gdLst>
              <a:ahLst/>
              <a:cxnLst>
                <a:cxn ang="T6">
                  <a:pos x="T0" y="T1"/>
                </a:cxn>
                <a:cxn ang="T7">
                  <a:pos x="T2" y="T3"/>
                </a:cxn>
                <a:cxn ang="T8">
                  <a:pos x="T4" y="T5"/>
                </a:cxn>
              </a:cxnLst>
              <a:rect l="T9" t="T10" r="T11" b="T12"/>
              <a:pathLst>
                <a:path w="14638" h="21570" fill="none" extrusionOk="0">
                  <a:moveTo>
                    <a:pt x="-1" y="5686"/>
                  </a:moveTo>
                  <a:cubicBezTo>
                    <a:pt x="3702" y="2274"/>
                    <a:pt x="8480" y="262"/>
                    <a:pt x="13507" y="-1"/>
                  </a:cubicBezTo>
                </a:path>
                <a:path w="14638" h="21570" stroke="0" extrusionOk="0">
                  <a:moveTo>
                    <a:pt x="-1" y="5686"/>
                  </a:moveTo>
                  <a:cubicBezTo>
                    <a:pt x="3702" y="2274"/>
                    <a:pt x="8480" y="262"/>
                    <a:pt x="13507" y="-1"/>
                  </a:cubicBezTo>
                  <a:lnTo>
                    <a:pt x="14638" y="21570"/>
                  </a:lnTo>
                  <a:close/>
                </a:path>
              </a:pathLst>
            </a:custGeom>
            <a:solidFill>
              <a:srgbClr val="000000"/>
            </a:solidFill>
            <a:ln w="38100">
              <a:solidFill>
                <a:srgbClr val="000000"/>
              </a:solidFill>
              <a:round/>
              <a:headEnd/>
              <a:tailEnd/>
            </a:ln>
          </p:spPr>
          <p:txBody>
            <a:bodyPr/>
            <a:lstStyle/>
            <a:p>
              <a:endParaRPr lang="es-ES"/>
            </a:p>
          </p:txBody>
        </p:sp>
        <p:sp>
          <p:nvSpPr>
            <p:cNvPr id="48147" name="Rectangle 20"/>
            <p:cNvSpPr>
              <a:spLocks noChangeArrowheads="1"/>
            </p:cNvSpPr>
            <p:nvPr/>
          </p:nvSpPr>
          <p:spPr bwMode="auto">
            <a:xfrm>
              <a:off x="4284663" y="2276475"/>
              <a:ext cx="1154034" cy="261610"/>
            </a:xfrm>
            <a:prstGeom prst="rect">
              <a:avLst/>
            </a:prstGeom>
            <a:noFill/>
            <a:ln w="9525">
              <a:noFill/>
              <a:miter lim="800000"/>
              <a:headEnd/>
              <a:tailEnd/>
            </a:ln>
          </p:spPr>
          <p:txBody>
            <a:bodyPr wrap="none" lIns="0" tIns="0" rIns="0" bIns="0">
              <a:spAutoFit/>
            </a:bodyPr>
            <a:lstStyle/>
            <a:p>
              <a:pPr eaLnBrk="0" hangingPunct="0"/>
              <a:r>
                <a:rPr lang="en-GB" sz="1700" dirty="0" err="1" smtClean="0">
                  <a:solidFill>
                    <a:srgbClr val="000000"/>
                  </a:solidFill>
                </a:rPr>
                <a:t>Tomado</a:t>
              </a:r>
              <a:r>
                <a:rPr lang="en-GB" sz="1700" dirty="0" smtClean="0">
                  <a:solidFill>
                    <a:srgbClr val="000000"/>
                  </a:solidFill>
                </a:rPr>
                <a:t> </a:t>
              </a:r>
              <a:r>
                <a:rPr lang="en-GB" sz="1700" dirty="0" err="1" smtClean="0">
                  <a:solidFill>
                    <a:srgbClr val="000000"/>
                  </a:solidFill>
                </a:rPr>
                <a:t>por</a:t>
              </a:r>
              <a:endParaRPr lang="en-GB" sz="2400" dirty="0">
                <a:latin typeface="Times" charset="0"/>
              </a:endParaRPr>
            </a:p>
          </p:txBody>
        </p:sp>
        <p:sp>
          <p:nvSpPr>
            <p:cNvPr id="48148" name="Rectangle 21"/>
            <p:cNvSpPr>
              <a:spLocks noChangeArrowheads="1"/>
            </p:cNvSpPr>
            <p:nvPr/>
          </p:nvSpPr>
          <p:spPr bwMode="auto">
            <a:xfrm>
              <a:off x="5564188" y="3067050"/>
              <a:ext cx="1154034" cy="261610"/>
            </a:xfrm>
            <a:prstGeom prst="rect">
              <a:avLst/>
            </a:prstGeom>
            <a:noFill/>
            <a:ln w="9525">
              <a:noFill/>
              <a:miter lim="800000"/>
              <a:headEnd/>
              <a:tailEnd/>
            </a:ln>
          </p:spPr>
          <p:txBody>
            <a:bodyPr wrap="none" lIns="0" tIns="0" rIns="0" bIns="0">
              <a:spAutoFit/>
            </a:bodyPr>
            <a:lstStyle/>
            <a:p>
              <a:pPr eaLnBrk="0" hangingPunct="0"/>
              <a:r>
                <a:rPr lang="en-GB" sz="1700" dirty="0" err="1" smtClean="0">
                  <a:solidFill>
                    <a:srgbClr val="000000"/>
                  </a:solidFill>
                </a:rPr>
                <a:t>Tomado</a:t>
              </a:r>
              <a:r>
                <a:rPr lang="en-GB" sz="1700" dirty="0" smtClean="0">
                  <a:solidFill>
                    <a:srgbClr val="000000"/>
                  </a:solidFill>
                </a:rPr>
                <a:t> </a:t>
              </a:r>
              <a:r>
                <a:rPr lang="en-GB" sz="1700" dirty="0" err="1" smtClean="0">
                  <a:solidFill>
                    <a:srgbClr val="000000"/>
                  </a:solidFill>
                </a:rPr>
                <a:t>por</a:t>
              </a:r>
              <a:endParaRPr lang="en-GB" sz="1700" dirty="0">
                <a:solidFill>
                  <a:srgbClr val="000000"/>
                </a:solidFill>
              </a:endParaRPr>
            </a:p>
          </p:txBody>
        </p:sp>
        <p:sp>
          <p:nvSpPr>
            <p:cNvPr id="48149" name="Rectangle 22"/>
            <p:cNvSpPr>
              <a:spLocks noChangeArrowheads="1"/>
            </p:cNvSpPr>
            <p:nvPr/>
          </p:nvSpPr>
          <p:spPr bwMode="auto">
            <a:xfrm>
              <a:off x="5302250" y="3808413"/>
              <a:ext cx="1154034" cy="261610"/>
            </a:xfrm>
            <a:prstGeom prst="rect">
              <a:avLst/>
            </a:prstGeom>
            <a:noFill/>
            <a:ln w="9525">
              <a:noFill/>
              <a:miter lim="800000"/>
              <a:headEnd/>
              <a:tailEnd/>
            </a:ln>
          </p:spPr>
          <p:txBody>
            <a:bodyPr wrap="none" lIns="0" tIns="0" rIns="0" bIns="0">
              <a:spAutoFit/>
            </a:bodyPr>
            <a:lstStyle/>
            <a:p>
              <a:pPr eaLnBrk="0" hangingPunct="0"/>
              <a:r>
                <a:rPr lang="en-GB" sz="1700" dirty="0" err="1" smtClean="0">
                  <a:solidFill>
                    <a:srgbClr val="000000"/>
                  </a:solidFill>
                </a:rPr>
                <a:t>Tomado</a:t>
              </a:r>
              <a:r>
                <a:rPr lang="en-GB" sz="1700" dirty="0" smtClean="0">
                  <a:solidFill>
                    <a:srgbClr val="000000"/>
                  </a:solidFill>
                </a:rPr>
                <a:t> </a:t>
              </a:r>
              <a:r>
                <a:rPr lang="en-GB" sz="1700" dirty="0" err="1" smtClean="0">
                  <a:solidFill>
                    <a:srgbClr val="000000"/>
                  </a:solidFill>
                </a:rPr>
                <a:t>por</a:t>
              </a:r>
              <a:endParaRPr lang="en-GB" sz="1700" dirty="0">
                <a:solidFill>
                  <a:srgbClr val="000000"/>
                </a:solidFill>
              </a:endParaRPr>
            </a:p>
          </p:txBody>
        </p:sp>
        <p:sp>
          <p:nvSpPr>
            <p:cNvPr id="48164" name="Rectangle 37"/>
            <p:cNvSpPr>
              <a:spLocks noChangeArrowheads="1"/>
            </p:cNvSpPr>
            <p:nvPr/>
          </p:nvSpPr>
          <p:spPr bwMode="auto">
            <a:xfrm>
              <a:off x="7461250" y="2409825"/>
              <a:ext cx="392113" cy="392113"/>
            </a:xfrm>
            <a:prstGeom prst="rect">
              <a:avLst/>
            </a:prstGeom>
            <a:solidFill>
              <a:srgbClr val="FFFFFF"/>
            </a:solidFill>
            <a:ln w="9525">
              <a:noFill/>
              <a:miter lim="800000"/>
              <a:headEnd/>
              <a:tailEnd/>
            </a:ln>
          </p:spPr>
          <p:txBody>
            <a:bodyPr/>
            <a:lstStyle/>
            <a:p>
              <a:endParaRPr lang="es-ES"/>
            </a:p>
          </p:txBody>
        </p:sp>
        <p:sp>
          <p:nvSpPr>
            <p:cNvPr id="48165" name="Rectangle 38"/>
            <p:cNvSpPr>
              <a:spLocks noChangeArrowheads="1"/>
            </p:cNvSpPr>
            <p:nvPr/>
          </p:nvSpPr>
          <p:spPr bwMode="auto">
            <a:xfrm>
              <a:off x="7461250" y="2409825"/>
              <a:ext cx="419100" cy="417513"/>
            </a:xfrm>
            <a:prstGeom prst="rect">
              <a:avLst/>
            </a:prstGeom>
            <a:noFill/>
            <a:ln w="38100">
              <a:solidFill>
                <a:srgbClr val="000000"/>
              </a:solidFill>
              <a:miter lim="800000"/>
              <a:headEnd/>
              <a:tailEnd/>
            </a:ln>
          </p:spPr>
          <p:txBody>
            <a:bodyPr/>
            <a:lstStyle/>
            <a:p>
              <a:endParaRPr lang="es-ES"/>
            </a:p>
          </p:txBody>
        </p:sp>
        <p:sp>
          <p:nvSpPr>
            <p:cNvPr id="48166" name="Rectangle 39"/>
            <p:cNvSpPr>
              <a:spLocks noChangeArrowheads="1"/>
            </p:cNvSpPr>
            <p:nvPr/>
          </p:nvSpPr>
          <p:spPr bwMode="auto">
            <a:xfrm>
              <a:off x="7551738" y="2509838"/>
              <a:ext cx="241300" cy="258762"/>
            </a:xfrm>
            <a:prstGeom prst="rect">
              <a:avLst/>
            </a:prstGeom>
            <a:noFill/>
            <a:ln w="9525">
              <a:noFill/>
              <a:miter lim="800000"/>
              <a:headEnd/>
              <a:tailEnd/>
            </a:ln>
          </p:spPr>
          <p:txBody>
            <a:bodyPr lIns="0" tIns="0" rIns="0" bIns="0">
              <a:spAutoFit/>
            </a:bodyPr>
            <a:lstStyle/>
            <a:p>
              <a:pPr eaLnBrk="0" hangingPunct="0"/>
              <a:r>
                <a:rPr lang="en-GB" sz="1700" i="1">
                  <a:solidFill>
                    <a:srgbClr val="000000"/>
                  </a:solidFill>
                </a:rPr>
                <a:t>W</a:t>
              </a:r>
              <a:endParaRPr lang="en-GB" sz="2400">
                <a:latin typeface="Times" charset="0"/>
              </a:endParaRPr>
            </a:p>
          </p:txBody>
        </p:sp>
        <p:sp>
          <p:nvSpPr>
            <p:cNvPr id="48167" name="Rectangle 40"/>
            <p:cNvSpPr>
              <a:spLocks noChangeArrowheads="1"/>
            </p:cNvSpPr>
            <p:nvPr/>
          </p:nvSpPr>
          <p:spPr bwMode="auto">
            <a:xfrm>
              <a:off x="8059738" y="3730625"/>
              <a:ext cx="144462" cy="258763"/>
            </a:xfrm>
            <a:prstGeom prst="rect">
              <a:avLst/>
            </a:prstGeom>
            <a:noFill/>
            <a:ln w="9525">
              <a:noFill/>
              <a:miter lim="800000"/>
              <a:headEnd/>
              <a:tailEnd/>
            </a:ln>
          </p:spPr>
          <p:txBody>
            <a:bodyPr wrap="none" lIns="0" tIns="0" rIns="0" bIns="0">
              <a:spAutoFit/>
            </a:bodyPr>
            <a:lstStyle/>
            <a:p>
              <a:pPr eaLnBrk="0" hangingPunct="0"/>
              <a:r>
                <a:rPr lang="en-GB" sz="1700" i="1">
                  <a:solidFill>
                    <a:srgbClr val="000000"/>
                  </a:solidFill>
                </a:rPr>
                <a:t>B</a:t>
              </a:r>
              <a:endParaRPr lang="en-GB" sz="2400">
                <a:latin typeface="Times" charset="0"/>
              </a:endParaRPr>
            </a:p>
          </p:txBody>
        </p:sp>
        <p:sp>
          <p:nvSpPr>
            <p:cNvPr id="48168" name="Arc 41"/>
            <p:cNvSpPr>
              <a:spLocks/>
            </p:cNvSpPr>
            <p:nvPr/>
          </p:nvSpPr>
          <p:spPr bwMode="auto">
            <a:xfrm>
              <a:off x="7840663" y="2565400"/>
              <a:ext cx="196850" cy="128588"/>
            </a:xfrm>
            <a:custGeom>
              <a:avLst/>
              <a:gdLst>
                <a:gd name="T0" fmla="*/ 1789075 w 21600"/>
                <a:gd name="T1" fmla="*/ 0 h 14120"/>
                <a:gd name="T2" fmla="*/ 1460764 w 21600"/>
                <a:gd name="T3" fmla="*/ 1171025 h 14120"/>
                <a:gd name="T4" fmla="*/ 0 w 21600"/>
                <a:gd name="T5" fmla="*/ 131202 h 14120"/>
                <a:gd name="T6" fmla="*/ 0 60000 65536"/>
                <a:gd name="T7" fmla="*/ 0 60000 65536"/>
                <a:gd name="T8" fmla="*/ 0 60000 65536"/>
                <a:gd name="T9" fmla="*/ 0 w 21600"/>
                <a:gd name="T10" fmla="*/ 0 h 14120"/>
                <a:gd name="T11" fmla="*/ 21600 w 21600"/>
                <a:gd name="T12" fmla="*/ 14120 h 14120"/>
              </a:gdLst>
              <a:ahLst/>
              <a:cxnLst>
                <a:cxn ang="T6">
                  <a:pos x="T0" y="T1"/>
                </a:cxn>
                <a:cxn ang="T7">
                  <a:pos x="T2" y="T3"/>
                </a:cxn>
                <a:cxn ang="T8">
                  <a:pos x="T4" y="T5"/>
                </a:cxn>
              </a:cxnLst>
              <a:rect l="T9" t="T10" r="T11" b="T12"/>
              <a:pathLst>
                <a:path w="21600" h="14120" fill="none" extrusionOk="0">
                  <a:moveTo>
                    <a:pt x="21541" y="-1"/>
                  </a:moveTo>
                  <a:cubicBezTo>
                    <a:pt x="21580" y="526"/>
                    <a:pt x="21600" y="1054"/>
                    <a:pt x="21600" y="1582"/>
                  </a:cubicBezTo>
                  <a:cubicBezTo>
                    <a:pt x="21600" y="6077"/>
                    <a:pt x="20197" y="10460"/>
                    <a:pt x="17588" y="14120"/>
                  </a:cubicBezTo>
                </a:path>
                <a:path w="21600" h="14120" stroke="0" extrusionOk="0">
                  <a:moveTo>
                    <a:pt x="21541" y="-1"/>
                  </a:moveTo>
                  <a:cubicBezTo>
                    <a:pt x="21580" y="526"/>
                    <a:pt x="21600" y="1054"/>
                    <a:pt x="21600" y="1582"/>
                  </a:cubicBezTo>
                  <a:cubicBezTo>
                    <a:pt x="21600" y="6077"/>
                    <a:pt x="20197" y="10460"/>
                    <a:pt x="17588" y="14120"/>
                  </a:cubicBezTo>
                  <a:lnTo>
                    <a:pt x="0" y="1582"/>
                  </a:lnTo>
                  <a:close/>
                </a:path>
              </a:pathLst>
            </a:custGeom>
            <a:solidFill>
              <a:srgbClr val="000000"/>
            </a:solidFill>
            <a:ln w="38100">
              <a:solidFill>
                <a:srgbClr val="000000"/>
              </a:solidFill>
              <a:round/>
              <a:headEnd/>
              <a:tailEnd/>
            </a:ln>
          </p:spPr>
          <p:txBody>
            <a:bodyPr/>
            <a:lstStyle/>
            <a:p>
              <a:endParaRPr lang="es-ES"/>
            </a:p>
          </p:txBody>
        </p:sp>
        <p:sp>
          <p:nvSpPr>
            <p:cNvPr id="48169" name="Arc 42"/>
            <p:cNvSpPr>
              <a:spLocks/>
            </p:cNvSpPr>
            <p:nvPr/>
          </p:nvSpPr>
          <p:spPr bwMode="auto">
            <a:xfrm>
              <a:off x="7840663" y="2627313"/>
              <a:ext cx="536575" cy="973137"/>
            </a:xfrm>
            <a:custGeom>
              <a:avLst/>
              <a:gdLst>
                <a:gd name="T0" fmla="*/ 3431382 w 21599"/>
                <a:gd name="T1" fmla="*/ 0 h 20871"/>
                <a:gd name="T2" fmla="*/ 13329912 w 21599"/>
                <a:gd name="T3" fmla="*/ 45299846 h 20871"/>
                <a:gd name="T4" fmla="*/ 0 w 21599"/>
                <a:gd name="T5" fmla="*/ 45373749 h 20871"/>
                <a:gd name="T6" fmla="*/ 0 60000 65536"/>
                <a:gd name="T7" fmla="*/ 0 60000 65536"/>
                <a:gd name="T8" fmla="*/ 0 60000 65536"/>
                <a:gd name="T9" fmla="*/ 0 w 21599"/>
                <a:gd name="T10" fmla="*/ 0 h 20871"/>
                <a:gd name="T11" fmla="*/ 21599 w 21599"/>
                <a:gd name="T12" fmla="*/ 20871 h 20871"/>
              </a:gdLst>
              <a:ahLst/>
              <a:cxnLst>
                <a:cxn ang="T6">
                  <a:pos x="T0" y="T1"/>
                </a:cxn>
                <a:cxn ang="T7">
                  <a:pos x="T2" y="T3"/>
                </a:cxn>
                <a:cxn ang="T8">
                  <a:pos x="T4" y="T5"/>
                </a:cxn>
              </a:cxnLst>
              <a:rect l="T9" t="T10" r="T11" b="T12"/>
              <a:pathLst>
                <a:path w="21599" h="20871" fill="none" extrusionOk="0">
                  <a:moveTo>
                    <a:pt x="5560" y="-2"/>
                  </a:moveTo>
                  <a:cubicBezTo>
                    <a:pt x="15006" y="2515"/>
                    <a:pt x="21584" y="11061"/>
                    <a:pt x="21599" y="20836"/>
                  </a:cubicBezTo>
                </a:path>
                <a:path w="21599" h="20871" stroke="0" extrusionOk="0">
                  <a:moveTo>
                    <a:pt x="5560" y="-2"/>
                  </a:moveTo>
                  <a:cubicBezTo>
                    <a:pt x="15006" y="2515"/>
                    <a:pt x="21584" y="11061"/>
                    <a:pt x="21599" y="20836"/>
                  </a:cubicBezTo>
                  <a:lnTo>
                    <a:pt x="0" y="20871"/>
                  </a:lnTo>
                  <a:close/>
                </a:path>
              </a:pathLst>
            </a:custGeom>
            <a:noFill/>
            <a:ln w="38100">
              <a:solidFill>
                <a:srgbClr val="000000"/>
              </a:solidFill>
              <a:round/>
              <a:headEnd/>
              <a:tailEnd/>
            </a:ln>
          </p:spPr>
          <p:txBody>
            <a:bodyPr/>
            <a:lstStyle/>
            <a:p>
              <a:endParaRPr lang="es-ES"/>
            </a:p>
          </p:txBody>
        </p:sp>
        <p:sp>
          <p:nvSpPr>
            <p:cNvPr id="48170" name="Rectangle 43"/>
            <p:cNvSpPr>
              <a:spLocks noChangeArrowheads="1"/>
            </p:cNvSpPr>
            <p:nvPr/>
          </p:nvSpPr>
          <p:spPr bwMode="auto">
            <a:xfrm>
              <a:off x="7088188" y="3078163"/>
              <a:ext cx="1154034" cy="261610"/>
            </a:xfrm>
            <a:prstGeom prst="rect">
              <a:avLst/>
            </a:prstGeom>
            <a:noFill/>
            <a:ln w="9525">
              <a:noFill/>
              <a:miter lim="800000"/>
              <a:headEnd/>
              <a:tailEnd/>
            </a:ln>
          </p:spPr>
          <p:txBody>
            <a:bodyPr wrap="none" lIns="0" tIns="0" rIns="0" bIns="0">
              <a:spAutoFit/>
            </a:bodyPr>
            <a:lstStyle/>
            <a:p>
              <a:pPr eaLnBrk="0" hangingPunct="0"/>
              <a:r>
                <a:rPr lang="en-GB" sz="1700" dirty="0" err="1" smtClean="0">
                  <a:solidFill>
                    <a:srgbClr val="000000"/>
                  </a:solidFill>
                </a:rPr>
                <a:t>Tomado</a:t>
              </a:r>
              <a:r>
                <a:rPr lang="en-GB" sz="1700" dirty="0" smtClean="0">
                  <a:solidFill>
                    <a:srgbClr val="000000"/>
                  </a:solidFill>
                </a:rPr>
                <a:t> </a:t>
              </a:r>
              <a:r>
                <a:rPr lang="en-GB" sz="1700" dirty="0" err="1" smtClean="0">
                  <a:solidFill>
                    <a:srgbClr val="000000"/>
                  </a:solidFill>
                </a:rPr>
                <a:t>por</a:t>
              </a:r>
              <a:endParaRPr lang="en-GB" sz="1700" dirty="0">
                <a:solidFill>
                  <a:srgbClr val="000000"/>
                </a:solidFill>
              </a:endParaRPr>
            </a:p>
          </p:txBody>
        </p:sp>
        <p:sp>
          <p:nvSpPr>
            <p:cNvPr id="48171" name="Arc 44"/>
            <p:cNvSpPr>
              <a:spLocks/>
            </p:cNvSpPr>
            <p:nvPr/>
          </p:nvSpPr>
          <p:spPr bwMode="auto">
            <a:xfrm>
              <a:off x="8213725" y="3965575"/>
              <a:ext cx="150813" cy="192088"/>
            </a:xfrm>
            <a:custGeom>
              <a:avLst/>
              <a:gdLst>
                <a:gd name="T0" fmla="*/ 1044605 w 16693"/>
                <a:gd name="T1" fmla="*/ 1736776 h 21245"/>
                <a:gd name="T2" fmla="*/ 0 w 16693"/>
                <a:gd name="T3" fmla="*/ 1120466 h 21245"/>
                <a:gd name="T4" fmla="*/ 1362521 w 16693"/>
                <a:gd name="T5" fmla="*/ 0 h 21245"/>
                <a:gd name="T6" fmla="*/ 0 60000 65536"/>
                <a:gd name="T7" fmla="*/ 0 60000 65536"/>
                <a:gd name="T8" fmla="*/ 0 60000 65536"/>
                <a:gd name="T9" fmla="*/ 0 w 16693"/>
                <a:gd name="T10" fmla="*/ 0 h 21245"/>
                <a:gd name="T11" fmla="*/ 16693 w 16693"/>
                <a:gd name="T12" fmla="*/ 21245 h 21245"/>
              </a:gdLst>
              <a:ahLst/>
              <a:cxnLst>
                <a:cxn ang="T6">
                  <a:pos x="T0" y="T1"/>
                </a:cxn>
                <a:cxn ang="T7">
                  <a:pos x="T2" y="T3"/>
                </a:cxn>
                <a:cxn ang="T8">
                  <a:pos x="T4" y="T5"/>
                </a:cxn>
              </a:cxnLst>
              <a:rect l="T9" t="T10" r="T11" b="T12"/>
              <a:pathLst>
                <a:path w="16693" h="21245" fill="none" extrusionOk="0">
                  <a:moveTo>
                    <a:pt x="12797" y="21245"/>
                  </a:moveTo>
                  <a:cubicBezTo>
                    <a:pt x="7774" y="20324"/>
                    <a:pt x="3239" y="17653"/>
                    <a:pt x="-1" y="13706"/>
                  </a:cubicBezTo>
                </a:path>
                <a:path w="16693" h="21245" stroke="0" extrusionOk="0">
                  <a:moveTo>
                    <a:pt x="12797" y="21245"/>
                  </a:moveTo>
                  <a:cubicBezTo>
                    <a:pt x="7774" y="20324"/>
                    <a:pt x="3239" y="17653"/>
                    <a:pt x="-1" y="13706"/>
                  </a:cubicBezTo>
                  <a:lnTo>
                    <a:pt x="16693" y="0"/>
                  </a:lnTo>
                  <a:close/>
                </a:path>
              </a:pathLst>
            </a:custGeom>
            <a:solidFill>
              <a:srgbClr val="000000"/>
            </a:solidFill>
            <a:ln w="38100">
              <a:solidFill>
                <a:srgbClr val="000000"/>
              </a:solidFill>
              <a:round/>
              <a:headEnd/>
              <a:tailEnd/>
            </a:ln>
          </p:spPr>
          <p:txBody>
            <a:bodyPr/>
            <a:lstStyle/>
            <a:p>
              <a:endParaRPr lang="es-ES"/>
            </a:p>
          </p:txBody>
        </p:sp>
        <p:sp>
          <p:nvSpPr>
            <p:cNvPr id="48172" name="Arc 45"/>
            <p:cNvSpPr>
              <a:spLocks/>
            </p:cNvSpPr>
            <p:nvPr/>
          </p:nvSpPr>
          <p:spPr bwMode="auto">
            <a:xfrm>
              <a:off x="6310313" y="3965575"/>
              <a:ext cx="1946275" cy="509588"/>
            </a:xfrm>
            <a:custGeom>
              <a:avLst/>
              <a:gdLst>
                <a:gd name="T0" fmla="*/ 181556074 w 20864"/>
                <a:gd name="T1" fmla="*/ 3110186 h 21600"/>
                <a:gd name="T2" fmla="*/ 0 w 20864"/>
                <a:gd name="T3" fmla="*/ 12022218 h 21600"/>
                <a:gd name="T4" fmla="*/ 0 w 20864"/>
                <a:gd name="T5" fmla="*/ 0 h 21600"/>
                <a:gd name="T6" fmla="*/ 0 60000 65536"/>
                <a:gd name="T7" fmla="*/ 0 60000 65536"/>
                <a:gd name="T8" fmla="*/ 0 60000 65536"/>
                <a:gd name="T9" fmla="*/ 0 w 20864"/>
                <a:gd name="T10" fmla="*/ 0 h 21600"/>
                <a:gd name="T11" fmla="*/ 20864 w 20864"/>
                <a:gd name="T12" fmla="*/ 21600 h 21600"/>
              </a:gdLst>
              <a:ahLst/>
              <a:cxnLst>
                <a:cxn ang="T6">
                  <a:pos x="T0" y="T1"/>
                </a:cxn>
                <a:cxn ang="T7">
                  <a:pos x="T2" y="T3"/>
                </a:cxn>
                <a:cxn ang="T8">
                  <a:pos x="T4" y="T5"/>
                </a:cxn>
              </a:cxnLst>
              <a:rect l="T9" t="T10" r="T11" b="T12"/>
              <a:pathLst>
                <a:path w="20864" h="21600" fill="none" extrusionOk="0">
                  <a:moveTo>
                    <a:pt x="20864" y="5588"/>
                  </a:moveTo>
                  <a:cubicBezTo>
                    <a:pt x="18335" y="15032"/>
                    <a:pt x="9777" y="21599"/>
                    <a:pt x="0" y="21600"/>
                  </a:cubicBezTo>
                </a:path>
                <a:path w="20864" h="21600" stroke="0" extrusionOk="0">
                  <a:moveTo>
                    <a:pt x="20864" y="5588"/>
                  </a:moveTo>
                  <a:cubicBezTo>
                    <a:pt x="18335" y="15032"/>
                    <a:pt x="9777" y="21599"/>
                    <a:pt x="0" y="21600"/>
                  </a:cubicBezTo>
                  <a:lnTo>
                    <a:pt x="0" y="0"/>
                  </a:lnTo>
                  <a:close/>
                </a:path>
              </a:pathLst>
            </a:custGeom>
            <a:noFill/>
            <a:ln w="38100">
              <a:solidFill>
                <a:srgbClr val="000000"/>
              </a:solidFill>
              <a:round/>
              <a:headEnd/>
              <a:tailEnd/>
            </a:ln>
          </p:spPr>
          <p:txBody>
            <a:bodyPr/>
            <a:lstStyle/>
            <a:p>
              <a:endParaRPr lang="es-ES"/>
            </a:p>
          </p:txBody>
        </p:sp>
        <p:sp>
          <p:nvSpPr>
            <p:cNvPr id="48173" name="Rectangle 46"/>
            <p:cNvSpPr>
              <a:spLocks noChangeArrowheads="1"/>
            </p:cNvSpPr>
            <p:nvPr/>
          </p:nvSpPr>
          <p:spPr bwMode="auto">
            <a:xfrm>
              <a:off x="7840663" y="4383088"/>
              <a:ext cx="1058862" cy="258762"/>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rPr>
                <a:t>Espera por</a:t>
              </a:r>
              <a:endParaRPr lang="en-GB" sz="2400">
                <a:latin typeface="Times" charset="0"/>
              </a:endParaRPr>
            </a:p>
          </p:txBody>
        </p:sp>
        <p:sp>
          <p:nvSpPr>
            <p:cNvPr id="48184" name="AutoShape 57"/>
            <p:cNvSpPr>
              <a:spLocks noChangeArrowheads="1"/>
            </p:cNvSpPr>
            <p:nvPr/>
          </p:nvSpPr>
          <p:spPr bwMode="auto">
            <a:xfrm>
              <a:off x="4924425" y="3116263"/>
              <a:ext cx="234950" cy="339725"/>
            </a:xfrm>
            <a:prstGeom prst="roundRect">
              <a:avLst>
                <a:gd name="adj" fmla="val 47296"/>
              </a:avLst>
            </a:prstGeom>
            <a:solidFill>
              <a:srgbClr val="FFDC99"/>
            </a:solidFill>
            <a:ln w="9525">
              <a:noFill/>
              <a:round/>
              <a:headEnd/>
              <a:tailEnd/>
            </a:ln>
          </p:spPr>
          <p:txBody>
            <a:bodyPr/>
            <a:lstStyle/>
            <a:p>
              <a:endParaRPr lang="es-ES"/>
            </a:p>
          </p:txBody>
        </p:sp>
        <p:sp>
          <p:nvSpPr>
            <p:cNvPr id="48185" name="AutoShape 58"/>
            <p:cNvSpPr>
              <a:spLocks noChangeArrowheads="1"/>
            </p:cNvSpPr>
            <p:nvPr/>
          </p:nvSpPr>
          <p:spPr bwMode="auto">
            <a:xfrm>
              <a:off x="4924425" y="3116263"/>
              <a:ext cx="261938" cy="365125"/>
            </a:xfrm>
            <a:prstGeom prst="roundRect">
              <a:avLst>
                <a:gd name="adj" fmla="val 42426"/>
              </a:avLst>
            </a:prstGeom>
            <a:noFill/>
            <a:ln w="38100">
              <a:solidFill>
                <a:srgbClr val="FFDC99"/>
              </a:solidFill>
              <a:round/>
              <a:headEnd/>
              <a:tailEnd/>
            </a:ln>
          </p:spPr>
          <p:txBody>
            <a:bodyPr/>
            <a:lstStyle/>
            <a:p>
              <a:endParaRPr lang="es-ES"/>
            </a:p>
          </p:txBody>
        </p:sp>
        <p:sp>
          <p:nvSpPr>
            <p:cNvPr id="48186" name="Rectangle 59"/>
            <p:cNvSpPr>
              <a:spLocks noChangeArrowheads="1"/>
            </p:cNvSpPr>
            <p:nvPr/>
          </p:nvSpPr>
          <p:spPr bwMode="auto">
            <a:xfrm>
              <a:off x="4924425" y="3116263"/>
              <a:ext cx="234950" cy="182562"/>
            </a:xfrm>
            <a:prstGeom prst="rect">
              <a:avLst/>
            </a:prstGeom>
            <a:solidFill>
              <a:srgbClr val="FFFFFF"/>
            </a:solidFill>
            <a:ln w="9525">
              <a:noFill/>
              <a:miter lim="800000"/>
              <a:headEnd/>
              <a:tailEnd/>
            </a:ln>
          </p:spPr>
          <p:txBody>
            <a:bodyPr/>
            <a:lstStyle/>
            <a:p>
              <a:endParaRPr lang="es-ES"/>
            </a:p>
          </p:txBody>
        </p:sp>
        <p:sp>
          <p:nvSpPr>
            <p:cNvPr id="48187" name="Rectangle 60"/>
            <p:cNvSpPr>
              <a:spLocks noChangeArrowheads="1"/>
            </p:cNvSpPr>
            <p:nvPr/>
          </p:nvSpPr>
          <p:spPr bwMode="auto">
            <a:xfrm>
              <a:off x="4924425" y="3116263"/>
              <a:ext cx="261938" cy="207962"/>
            </a:xfrm>
            <a:prstGeom prst="rect">
              <a:avLst/>
            </a:prstGeom>
            <a:noFill/>
            <a:ln w="38100">
              <a:solidFill>
                <a:srgbClr val="FFFFFF"/>
              </a:solidFill>
              <a:miter lim="800000"/>
              <a:headEnd/>
              <a:tailEnd/>
            </a:ln>
          </p:spPr>
          <p:txBody>
            <a:bodyPr/>
            <a:lstStyle/>
            <a:p>
              <a:endParaRPr lang="es-ES"/>
            </a:p>
          </p:txBody>
        </p:sp>
        <p:sp>
          <p:nvSpPr>
            <p:cNvPr id="48188" name="AutoShape 61"/>
            <p:cNvSpPr>
              <a:spLocks noChangeArrowheads="1"/>
            </p:cNvSpPr>
            <p:nvPr/>
          </p:nvSpPr>
          <p:spPr bwMode="auto">
            <a:xfrm>
              <a:off x="4924425" y="3116263"/>
              <a:ext cx="261938" cy="365125"/>
            </a:xfrm>
            <a:prstGeom prst="roundRect">
              <a:avLst>
                <a:gd name="adj" fmla="val 42426"/>
              </a:avLst>
            </a:prstGeom>
            <a:noFill/>
            <a:ln w="38100">
              <a:solidFill>
                <a:srgbClr val="000000"/>
              </a:solidFill>
              <a:round/>
              <a:headEnd/>
              <a:tailEnd/>
            </a:ln>
          </p:spPr>
          <p:txBody>
            <a:bodyPr/>
            <a:lstStyle/>
            <a:p>
              <a:endParaRPr lang="es-ES"/>
            </a:p>
          </p:txBody>
        </p:sp>
        <p:sp>
          <p:nvSpPr>
            <p:cNvPr id="48189" name="Line 62"/>
            <p:cNvSpPr>
              <a:spLocks noChangeShapeType="1"/>
            </p:cNvSpPr>
            <p:nvPr/>
          </p:nvSpPr>
          <p:spPr bwMode="auto">
            <a:xfrm>
              <a:off x="4924425" y="3298825"/>
              <a:ext cx="234950" cy="1588"/>
            </a:xfrm>
            <a:prstGeom prst="line">
              <a:avLst/>
            </a:prstGeom>
            <a:noFill/>
            <a:ln w="38100">
              <a:solidFill>
                <a:srgbClr val="000000"/>
              </a:solidFill>
              <a:round/>
              <a:headEnd/>
              <a:tailEnd/>
            </a:ln>
          </p:spPr>
          <p:txBody>
            <a:bodyPr/>
            <a:lstStyle/>
            <a:p>
              <a:endParaRPr lang="es-ES"/>
            </a:p>
          </p:txBody>
        </p:sp>
        <p:sp>
          <p:nvSpPr>
            <p:cNvPr id="48190" name="AutoShape 63"/>
            <p:cNvSpPr>
              <a:spLocks noChangeArrowheads="1"/>
            </p:cNvSpPr>
            <p:nvPr/>
          </p:nvSpPr>
          <p:spPr bwMode="auto">
            <a:xfrm>
              <a:off x="8245475" y="3613150"/>
              <a:ext cx="209550" cy="339725"/>
            </a:xfrm>
            <a:prstGeom prst="roundRect">
              <a:avLst>
                <a:gd name="adj" fmla="val 50000"/>
              </a:avLst>
            </a:prstGeom>
            <a:solidFill>
              <a:srgbClr val="FFDC99"/>
            </a:solidFill>
            <a:ln w="9525">
              <a:noFill/>
              <a:round/>
              <a:headEnd/>
              <a:tailEnd/>
            </a:ln>
          </p:spPr>
          <p:txBody>
            <a:bodyPr/>
            <a:lstStyle/>
            <a:p>
              <a:endParaRPr lang="es-ES"/>
            </a:p>
          </p:txBody>
        </p:sp>
        <p:sp>
          <p:nvSpPr>
            <p:cNvPr id="48191" name="AutoShape 64"/>
            <p:cNvSpPr>
              <a:spLocks noChangeArrowheads="1"/>
            </p:cNvSpPr>
            <p:nvPr/>
          </p:nvSpPr>
          <p:spPr bwMode="auto">
            <a:xfrm>
              <a:off x="8245475" y="3613150"/>
              <a:ext cx="236538" cy="365125"/>
            </a:xfrm>
            <a:prstGeom prst="roundRect">
              <a:avLst>
                <a:gd name="adj" fmla="val 46981"/>
              </a:avLst>
            </a:prstGeom>
            <a:noFill/>
            <a:ln w="38100">
              <a:solidFill>
                <a:srgbClr val="FFDC99"/>
              </a:solidFill>
              <a:round/>
              <a:headEnd/>
              <a:tailEnd/>
            </a:ln>
          </p:spPr>
          <p:txBody>
            <a:bodyPr/>
            <a:lstStyle/>
            <a:p>
              <a:endParaRPr lang="es-ES"/>
            </a:p>
          </p:txBody>
        </p:sp>
        <p:sp>
          <p:nvSpPr>
            <p:cNvPr id="48192" name="Rectangle 65"/>
            <p:cNvSpPr>
              <a:spLocks noChangeArrowheads="1"/>
            </p:cNvSpPr>
            <p:nvPr/>
          </p:nvSpPr>
          <p:spPr bwMode="auto">
            <a:xfrm>
              <a:off x="8245475" y="3613150"/>
              <a:ext cx="209550" cy="182563"/>
            </a:xfrm>
            <a:prstGeom prst="rect">
              <a:avLst/>
            </a:prstGeom>
            <a:solidFill>
              <a:srgbClr val="FFFFFF"/>
            </a:solidFill>
            <a:ln w="9525">
              <a:noFill/>
              <a:miter lim="800000"/>
              <a:headEnd/>
              <a:tailEnd/>
            </a:ln>
          </p:spPr>
          <p:txBody>
            <a:bodyPr/>
            <a:lstStyle/>
            <a:p>
              <a:endParaRPr lang="es-ES"/>
            </a:p>
          </p:txBody>
        </p:sp>
        <p:sp>
          <p:nvSpPr>
            <p:cNvPr id="48193" name="Rectangle 66"/>
            <p:cNvSpPr>
              <a:spLocks noChangeArrowheads="1"/>
            </p:cNvSpPr>
            <p:nvPr/>
          </p:nvSpPr>
          <p:spPr bwMode="auto">
            <a:xfrm>
              <a:off x="8245475" y="3613150"/>
              <a:ext cx="236538" cy="207963"/>
            </a:xfrm>
            <a:prstGeom prst="rect">
              <a:avLst/>
            </a:prstGeom>
            <a:noFill/>
            <a:ln w="38100">
              <a:solidFill>
                <a:srgbClr val="FFFFFF"/>
              </a:solidFill>
              <a:miter lim="800000"/>
              <a:headEnd/>
              <a:tailEnd/>
            </a:ln>
          </p:spPr>
          <p:txBody>
            <a:bodyPr/>
            <a:lstStyle/>
            <a:p>
              <a:endParaRPr lang="es-ES"/>
            </a:p>
          </p:txBody>
        </p:sp>
        <p:sp>
          <p:nvSpPr>
            <p:cNvPr id="48194" name="AutoShape 67"/>
            <p:cNvSpPr>
              <a:spLocks noChangeArrowheads="1"/>
            </p:cNvSpPr>
            <p:nvPr/>
          </p:nvSpPr>
          <p:spPr bwMode="auto">
            <a:xfrm>
              <a:off x="8245475" y="3613150"/>
              <a:ext cx="236538" cy="365125"/>
            </a:xfrm>
            <a:prstGeom prst="roundRect">
              <a:avLst>
                <a:gd name="adj" fmla="val 46981"/>
              </a:avLst>
            </a:prstGeom>
            <a:noFill/>
            <a:ln w="38100">
              <a:solidFill>
                <a:srgbClr val="000000"/>
              </a:solidFill>
              <a:round/>
              <a:headEnd/>
              <a:tailEnd/>
            </a:ln>
          </p:spPr>
          <p:txBody>
            <a:bodyPr/>
            <a:lstStyle/>
            <a:p>
              <a:endParaRPr lang="es-ES"/>
            </a:p>
          </p:txBody>
        </p:sp>
        <p:sp>
          <p:nvSpPr>
            <p:cNvPr id="48195" name="Line 68"/>
            <p:cNvSpPr>
              <a:spLocks noChangeShapeType="1"/>
            </p:cNvSpPr>
            <p:nvPr/>
          </p:nvSpPr>
          <p:spPr bwMode="auto">
            <a:xfrm>
              <a:off x="8245475" y="3795713"/>
              <a:ext cx="209550" cy="1587"/>
            </a:xfrm>
            <a:prstGeom prst="line">
              <a:avLst/>
            </a:prstGeom>
            <a:noFill/>
            <a:ln w="38100">
              <a:solidFill>
                <a:srgbClr val="000000"/>
              </a:solidFill>
              <a:round/>
              <a:headEnd/>
              <a:tailEnd/>
            </a:ln>
          </p:spPr>
          <p:txBody>
            <a:bodyPr/>
            <a:lstStyle/>
            <a:p>
              <a:endParaRPr lang="es-ES"/>
            </a:p>
          </p:txBody>
        </p:sp>
      </p:grpSp>
      <p:sp>
        <p:nvSpPr>
          <p:cNvPr id="48196" name="Rectangle 69"/>
          <p:cNvSpPr>
            <a:spLocks noChangeArrowheads="1"/>
          </p:cNvSpPr>
          <p:nvPr/>
        </p:nvSpPr>
        <p:spPr bwMode="auto">
          <a:xfrm>
            <a:off x="3635375" y="5589588"/>
            <a:ext cx="2432050" cy="366712"/>
          </a:xfrm>
          <a:prstGeom prst="rect">
            <a:avLst/>
          </a:prstGeom>
          <a:noFill/>
          <a:ln w="9525">
            <a:noFill/>
            <a:miter lim="800000"/>
            <a:headEnd/>
            <a:tailEnd/>
          </a:ln>
        </p:spPr>
        <p:txBody>
          <a:bodyPr wrap="none">
            <a:spAutoFit/>
          </a:bodyPr>
          <a:lstStyle/>
          <a:p>
            <a:r>
              <a:rPr kumimoji="1" lang="en-GB"/>
              <a:t>Otro grafo </a:t>
            </a:r>
            <a:r>
              <a:rPr kumimoji="1" lang="en-GB" i="1"/>
              <a:t>espera por.</a:t>
            </a:r>
            <a:endParaRPr kumimoji="1" lang="es-CO" i="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s-CO" dirty="0" smtClean="0"/>
              <a:t>Bloqueos </a:t>
            </a:r>
            <a:r>
              <a:rPr lang="es-CO" dirty="0" smtClean="0"/>
              <a:t>indefinidos (</a:t>
            </a:r>
            <a:r>
              <a:rPr lang="es-CO" dirty="0" smtClean="0"/>
              <a:t>Soluciones)</a:t>
            </a:r>
          </a:p>
        </p:txBody>
      </p:sp>
      <p:sp>
        <p:nvSpPr>
          <p:cNvPr id="49155" name="Rectangle 3"/>
          <p:cNvSpPr>
            <a:spLocks noGrp="1" noChangeArrowheads="1"/>
          </p:cNvSpPr>
          <p:nvPr>
            <p:ph type="body" idx="1"/>
          </p:nvPr>
        </p:nvSpPr>
        <p:spPr>
          <a:xfrm>
            <a:off x="457200" y="1412776"/>
            <a:ext cx="8229600" cy="3992563"/>
          </a:xfrm>
        </p:spPr>
        <p:txBody>
          <a:bodyPr/>
          <a:lstStyle/>
          <a:p>
            <a:pPr eaLnBrk="1" hangingPunct="1"/>
            <a:r>
              <a:rPr lang="es-CO" dirty="0" smtClean="0"/>
              <a:t>Prevenirla: </a:t>
            </a:r>
            <a:r>
              <a:rPr lang="es-CO" dirty="0" smtClean="0"/>
              <a:t>Bloquear </a:t>
            </a:r>
            <a:r>
              <a:rPr lang="es-CO" dirty="0" smtClean="0"/>
              <a:t>todos los objetos utilizados por una transacción cuando comienza.</a:t>
            </a:r>
          </a:p>
          <a:p>
            <a:pPr eaLnBrk="1" hangingPunct="1"/>
            <a:r>
              <a:rPr lang="es-CO" dirty="0" smtClean="0"/>
              <a:t>Detección de bloqueos indefinidos: Detectar ciclo en grafos de espera por.</a:t>
            </a:r>
          </a:p>
          <a:p>
            <a:pPr eaLnBrk="1" hangingPunct="1"/>
            <a:r>
              <a:rPr lang="es-CO" dirty="0" err="1" smtClean="0"/>
              <a:t>Timeouts</a:t>
            </a:r>
            <a:endParaRPr lang="es-CO"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s-CO" dirty="0" smtClean="0"/>
              <a:t>Bloqueos </a:t>
            </a:r>
            <a:r>
              <a:rPr lang="es-CO" dirty="0" smtClean="0"/>
              <a:t>indefinidos (</a:t>
            </a:r>
            <a:r>
              <a:rPr lang="es-CO" dirty="0" smtClean="0"/>
              <a:t>Soluciones)</a:t>
            </a:r>
          </a:p>
        </p:txBody>
      </p:sp>
      <p:grpSp>
        <p:nvGrpSpPr>
          <p:cNvPr id="98" name="97 Grupo"/>
          <p:cNvGrpSpPr/>
          <p:nvPr/>
        </p:nvGrpSpPr>
        <p:grpSpPr>
          <a:xfrm>
            <a:off x="-1" y="1340768"/>
            <a:ext cx="9144001" cy="4203700"/>
            <a:chOff x="0" y="1700213"/>
            <a:chExt cx="9212263" cy="4203700"/>
          </a:xfrm>
        </p:grpSpPr>
        <p:sp>
          <p:nvSpPr>
            <p:cNvPr id="50179" name="Rectangle 4"/>
            <p:cNvSpPr>
              <a:spLocks noChangeArrowheads="1"/>
            </p:cNvSpPr>
            <p:nvPr/>
          </p:nvSpPr>
          <p:spPr bwMode="auto">
            <a:xfrm>
              <a:off x="2979738" y="5870575"/>
              <a:ext cx="22225" cy="1588"/>
            </a:xfrm>
            <a:prstGeom prst="rect">
              <a:avLst/>
            </a:prstGeom>
            <a:solidFill>
              <a:srgbClr val="FFFFFF"/>
            </a:solidFill>
            <a:ln w="9525">
              <a:noFill/>
              <a:miter lim="800000"/>
              <a:headEnd/>
              <a:tailEnd/>
            </a:ln>
          </p:spPr>
          <p:txBody>
            <a:bodyPr/>
            <a:lstStyle/>
            <a:p>
              <a:endParaRPr lang="es-ES"/>
            </a:p>
          </p:txBody>
        </p:sp>
        <p:sp>
          <p:nvSpPr>
            <p:cNvPr id="50180" name="Rectangle 5"/>
            <p:cNvSpPr>
              <a:spLocks noChangeArrowheads="1"/>
            </p:cNvSpPr>
            <p:nvPr/>
          </p:nvSpPr>
          <p:spPr bwMode="auto">
            <a:xfrm>
              <a:off x="4454525" y="5870575"/>
              <a:ext cx="22225" cy="1588"/>
            </a:xfrm>
            <a:prstGeom prst="rect">
              <a:avLst/>
            </a:prstGeom>
            <a:solidFill>
              <a:srgbClr val="FFFFFF"/>
            </a:solidFill>
            <a:ln w="9525">
              <a:noFill/>
              <a:miter lim="800000"/>
              <a:headEnd/>
              <a:tailEnd/>
            </a:ln>
          </p:spPr>
          <p:txBody>
            <a:bodyPr/>
            <a:lstStyle/>
            <a:p>
              <a:endParaRPr lang="es-ES"/>
            </a:p>
          </p:txBody>
        </p:sp>
        <p:sp>
          <p:nvSpPr>
            <p:cNvPr id="50181" name="Rectangle 6"/>
            <p:cNvSpPr>
              <a:spLocks noChangeArrowheads="1"/>
            </p:cNvSpPr>
            <p:nvPr/>
          </p:nvSpPr>
          <p:spPr bwMode="auto">
            <a:xfrm>
              <a:off x="6811963" y="5870575"/>
              <a:ext cx="22225" cy="1588"/>
            </a:xfrm>
            <a:prstGeom prst="rect">
              <a:avLst/>
            </a:prstGeom>
            <a:solidFill>
              <a:srgbClr val="FFFFFF"/>
            </a:solidFill>
            <a:ln w="9525">
              <a:noFill/>
              <a:miter lim="800000"/>
              <a:headEnd/>
              <a:tailEnd/>
            </a:ln>
          </p:spPr>
          <p:txBody>
            <a:bodyPr/>
            <a:lstStyle/>
            <a:p>
              <a:endParaRPr lang="es-ES"/>
            </a:p>
          </p:txBody>
        </p:sp>
        <p:grpSp>
          <p:nvGrpSpPr>
            <p:cNvPr id="2" name="Group 7"/>
            <p:cNvGrpSpPr>
              <a:grpSpLocks/>
            </p:cNvGrpSpPr>
            <p:nvPr/>
          </p:nvGrpSpPr>
          <p:grpSpPr bwMode="auto">
            <a:xfrm>
              <a:off x="0" y="1700213"/>
              <a:ext cx="9212263" cy="4203700"/>
              <a:chOff x="268" y="978"/>
              <a:chExt cx="5803" cy="2648"/>
            </a:xfrm>
          </p:grpSpPr>
          <p:sp>
            <p:nvSpPr>
              <p:cNvPr id="50183" name="Rectangle 8"/>
              <p:cNvSpPr>
                <a:spLocks noChangeArrowheads="1"/>
              </p:cNvSpPr>
              <p:nvPr/>
            </p:nvSpPr>
            <p:spPr bwMode="auto">
              <a:xfrm>
                <a:off x="1308" y="998"/>
                <a:ext cx="1036" cy="173"/>
              </a:xfrm>
              <a:prstGeom prst="rect">
                <a:avLst/>
              </a:prstGeom>
              <a:noFill/>
              <a:ln w="9525">
                <a:noFill/>
                <a:miter lim="800000"/>
                <a:headEnd/>
                <a:tailEnd/>
              </a:ln>
            </p:spPr>
            <p:txBody>
              <a:bodyPr lIns="0" tIns="0" rIns="0" bIns="0">
                <a:spAutoFit/>
              </a:bodyPr>
              <a:lstStyle/>
              <a:p>
                <a:pPr eaLnBrk="0" hangingPunct="0"/>
                <a:r>
                  <a:rPr lang="en-GB" b="1">
                    <a:solidFill>
                      <a:srgbClr val="000000"/>
                    </a:solidFill>
                  </a:rPr>
                  <a:t>Transacción </a:t>
                </a:r>
                <a:r>
                  <a:rPr lang="en-GB" b="1" i="1">
                    <a:solidFill>
                      <a:srgbClr val="000000"/>
                    </a:solidFill>
                  </a:rPr>
                  <a:t>T</a:t>
                </a:r>
                <a:endParaRPr lang="en-GB" sz="2400">
                  <a:latin typeface="Times" charset="0"/>
                </a:endParaRPr>
              </a:p>
            </p:txBody>
          </p:sp>
          <p:sp>
            <p:nvSpPr>
              <p:cNvPr id="50184" name="Rectangle 9"/>
              <p:cNvSpPr>
                <a:spLocks noChangeArrowheads="1"/>
              </p:cNvSpPr>
              <p:nvPr/>
            </p:nvSpPr>
            <p:spPr bwMode="auto">
              <a:xfrm>
                <a:off x="3832" y="998"/>
                <a:ext cx="1028" cy="173"/>
              </a:xfrm>
              <a:prstGeom prst="rect">
                <a:avLst/>
              </a:prstGeom>
              <a:noFill/>
              <a:ln w="9525">
                <a:noFill/>
                <a:miter lim="800000"/>
                <a:headEnd/>
                <a:tailEnd/>
              </a:ln>
            </p:spPr>
            <p:txBody>
              <a:bodyPr lIns="0" tIns="0" rIns="0" bIns="0">
                <a:spAutoFit/>
              </a:bodyPr>
              <a:lstStyle/>
              <a:p>
                <a:pPr eaLnBrk="0" hangingPunct="0"/>
                <a:r>
                  <a:rPr lang="en-GB" b="1">
                    <a:solidFill>
                      <a:srgbClr val="000000"/>
                    </a:solidFill>
                  </a:rPr>
                  <a:t>Transacción</a:t>
                </a:r>
                <a:r>
                  <a:rPr lang="en-GB" b="1" i="1">
                    <a:solidFill>
                      <a:srgbClr val="000000"/>
                    </a:solidFill>
                  </a:rPr>
                  <a:t> U</a:t>
                </a:r>
                <a:endParaRPr lang="en-GB" sz="2400">
                  <a:latin typeface="Times" charset="0"/>
                </a:endParaRPr>
              </a:p>
            </p:txBody>
          </p:sp>
          <p:sp>
            <p:nvSpPr>
              <p:cNvPr id="50185" name="Rectangle 10"/>
              <p:cNvSpPr>
                <a:spLocks noChangeArrowheads="1"/>
              </p:cNvSpPr>
              <p:nvPr/>
            </p:nvSpPr>
            <p:spPr bwMode="auto">
              <a:xfrm>
                <a:off x="4093" y="1081"/>
                <a:ext cx="36" cy="173"/>
              </a:xfrm>
              <a:prstGeom prst="rect">
                <a:avLst/>
              </a:prstGeom>
              <a:noFill/>
              <a:ln w="9525">
                <a:noFill/>
                <a:miter lim="800000"/>
                <a:headEnd/>
                <a:tailEnd/>
              </a:ln>
            </p:spPr>
            <p:txBody>
              <a:bodyPr wrap="none" lIns="0" tIns="0" rIns="0" bIns="0">
                <a:spAutoFit/>
              </a:bodyPr>
              <a:lstStyle/>
              <a:p>
                <a:pPr eaLnBrk="0" hangingPunct="0"/>
                <a:r>
                  <a:rPr lang="en-GB" b="1">
                    <a:solidFill>
                      <a:srgbClr val="000000"/>
                    </a:solidFill>
                    <a:latin typeface="Times" charset="0"/>
                  </a:rPr>
                  <a:t> </a:t>
                </a:r>
                <a:endParaRPr lang="en-GB" sz="2400">
                  <a:latin typeface="Times" charset="0"/>
                </a:endParaRPr>
              </a:p>
            </p:txBody>
          </p:sp>
          <p:sp>
            <p:nvSpPr>
              <p:cNvPr id="50186" name="Rectangle 11"/>
              <p:cNvSpPr>
                <a:spLocks noChangeArrowheads="1"/>
              </p:cNvSpPr>
              <p:nvPr/>
            </p:nvSpPr>
            <p:spPr bwMode="auto">
              <a:xfrm>
                <a:off x="4135" y="1081"/>
                <a:ext cx="36"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latin typeface="Times" charset="0"/>
                  </a:rPr>
                  <a:t> </a:t>
                </a:r>
                <a:endParaRPr lang="en-GB" sz="2400">
                  <a:latin typeface="Times" charset="0"/>
                </a:endParaRPr>
              </a:p>
            </p:txBody>
          </p:sp>
          <p:sp>
            <p:nvSpPr>
              <p:cNvPr id="50187" name="Line 12"/>
              <p:cNvSpPr>
                <a:spLocks noChangeShapeType="1"/>
              </p:cNvSpPr>
              <p:nvPr/>
            </p:nvSpPr>
            <p:spPr bwMode="auto">
              <a:xfrm>
                <a:off x="660" y="978"/>
                <a:ext cx="2400" cy="1"/>
              </a:xfrm>
              <a:prstGeom prst="line">
                <a:avLst/>
              </a:prstGeom>
              <a:noFill/>
              <a:ln w="31750">
                <a:solidFill>
                  <a:srgbClr val="000000"/>
                </a:solidFill>
                <a:round/>
                <a:headEnd/>
                <a:tailEnd/>
              </a:ln>
            </p:spPr>
            <p:txBody>
              <a:bodyPr/>
              <a:lstStyle/>
              <a:p>
                <a:endParaRPr lang="es-ES"/>
              </a:p>
            </p:txBody>
          </p:sp>
          <p:sp>
            <p:nvSpPr>
              <p:cNvPr id="50188" name="Line 13"/>
              <p:cNvSpPr>
                <a:spLocks noChangeShapeType="1"/>
              </p:cNvSpPr>
              <p:nvPr/>
            </p:nvSpPr>
            <p:spPr bwMode="auto">
              <a:xfrm>
                <a:off x="3074" y="978"/>
                <a:ext cx="1" cy="1"/>
              </a:xfrm>
              <a:prstGeom prst="line">
                <a:avLst/>
              </a:prstGeom>
              <a:noFill/>
              <a:ln w="31750">
                <a:solidFill>
                  <a:srgbClr val="000000"/>
                </a:solidFill>
                <a:round/>
                <a:headEnd/>
                <a:tailEnd/>
              </a:ln>
            </p:spPr>
            <p:txBody>
              <a:bodyPr/>
              <a:lstStyle/>
              <a:p>
                <a:endParaRPr lang="es-ES"/>
              </a:p>
            </p:txBody>
          </p:sp>
          <p:sp>
            <p:nvSpPr>
              <p:cNvPr id="50189" name="Line 14"/>
              <p:cNvSpPr>
                <a:spLocks noChangeShapeType="1"/>
              </p:cNvSpPr>
              <p:nvPr/>
            </p:nvSpPr>
            <p:spPr bwMode="auto">
              <a:xfrm>
                <a:off x="3088" y="978"/>
                <a:ext cx="2386" cy="1"/>
              </a:xfrm>
              <a:prstGeom prst="line">
                <a:avLst/>
              </a:prstGeom>
              <a:noFill/>
              <a:ln w="31750">
                <a:solidFill>
                  <a:srgbClr val="000000"/>
                </a:solidFill>
                <a:round/>
                <a:headEnd/>
                <a:tailEnd/>
              </a:ln>
            </p:spPr>
            <p:txBody>
              <a:bodyPr/>
              <a:lstStyle/>
              <a:p>
                <a:endParaRPr lang="es-ES"/>
              </a:p>
            </p:txBody>
          </p:sp>
          <p:sp>
            <p:nvSpPr>
              <p:cNvPr id="50190" name="Line 15"/>
              <p:cNvSpPr>
                <a:spLocks noChangeShapeType="1"/>
              </p:cNvSpPr>
              <p:nvPr/>
            </p:nvSpPr>
            <p:spPr bwMode="auto">
              <a:xfrm>
                <a:off x="3074" y="992"/>
                <a:ext cx="1" cy="222"/>
              </a:xfrm>
              <a:prstGeom prst="line">
                <a:avLst/>
              </a:prstGeom>
              <a:noFill/>
              <a:ln w="31750">
                <a:solidFill>
                  <a:srgbClr val="000000"/>
                </a:solidFill>
                <a:round/>
                <a:headEnd/>
                <a:tailEnd/>
              </a:ln>
            </p:spPr>
            <p:txBody>
              <a:bodyPr/>
              <a:lstStyle/>
              <a:p>
                <a:endParaRPr lang="es-ES"/>
              </a:p>
            </p:txBody>
          </p:sp>
          <p:sp>
            <p:nvSpPr>
              <p:cNvPr id="50191" name="Rectangle 16"/>
              <p:cNvSpPr>
                <a:spLocks noChangeArrowheads="1"/>
              </p:cNvSpPr>
              <p:nvPr/>
            </p:nvSpPr>
            <p:spPr bwMode="auto">
              <a:xfrm>
                <a:off x="768" y="1245"/>
                <a:ext cx="872" cy="173"/>
              </a:xfrm>
              <a:prstGeom prst="rect">
                <a:avLst/>
              </a:prstGeom>
              <a:noFill/>
              <a:ln w="9525">
                <a:noFill/>
                <a:miter lim="800000"/>
                <a:headEnd/>
                <a:tailEnd/>
              </a:ln>
            </p:spPr>
            <p:txBody>
              <a:bodyPr wrap="none" lIns="0" tIns="0" rIns="0" bIns="0">
                <a:spAutoFit/>
              </a:bodyPr>
              <a:lstStyle/>
              <a:p>
                <a:pPr eaLnBrk="0" hangingPunct="0"/>
                <a:r>
                  <a:rPr lang="en-GB" b="1">
                    <a:solidFill>
                      <a:srgbClr val="000000"/>
                    </a:solidFill>
                  </a:rPr>
                  <a:t>Operaciones</a:t>
                </a:r>
                <a:endParaRPr lang="en-GB" sz="2400">
                  <a:latin typeface="Times" charset="0"/>
                </a:endParaRPr>
              </a:p>
            </p:txBody>
          </p:sp>
          <p:sp>
            <p:nvSpPr>
              <p:cNvPr id="50192" name="Rectangle 17"/>
              <p:cNvSpPr>
                <a:spLocks noChangeArrowheads="1"/>
              </p:cNvSpPr>
              <p:nvPr/>
            </p:nvSpPr>
            <p:spPr bwMode="auto">
              <a:xfrm>
                <a:off x="2165" y="1245"/>
                <a:ext cx="656" cy="173"/>
              </a:xfrm>
              <a:prstGeom prst="rect">
                <a:avLst/>
              </a:prstGeom>
              <a:noFill/>
              <a:ln w="9525">
                <a:noFill/>
                <a:miter lim="800000"/>
                <a:headEnd/>
                <a:tailEnd/>
              </a:ln>
            </p:spPr>
            <p:txBody>
              <a:bodyPr wrap="none" lIns="0" tIns="0" rIns="0" bIns="0">
                <a:spAutoFit/>
              </a:bodyPr>
              <a:lstStyle/>
              <a:p>
                <a:pPr eaLnBrk="0" hangingPunct="0"/>
                <a:r>
                  <a:rPr lang="en-GB" b="1">
                    <a:solidFill>
                      <a:srgbClr val="000000"/>
                    </a:solidFill>
                  </a:rPr>
                  <a:t>Bloqueos</a:t>
                </a:r>
                <a:endParaRPr lang="en-GB" sz="2400">
                  <a:latin typeface="Times" charset="0"/>
                </a:endParaRPr>
              </a:p>
            </p:txBody>
          </p:sp>
          <p:sp>
            <p:nvSpPr>
              <p:cNvPr id="50193" name="Rectangle 18"/>
              <p:cNvSpPr>
                <a:spLocks noChangeArrowheads="1"/>
              </p:cNvSpPr>
              <p:nvPr/>
            </p:nvSpPr>
            <p:spPr bwMode="auto">
              <a:xfrm>
                <a:off x="3205" y="1245"/>
                <a:ext cx="872" cy="173"/>
              </a:xfrm>
              <a:prstGeom prst="rect">
                <a:avLst/>
              </a:prstGeom>
              <a:noFill/>
              <a:ln w="9525">
                <a:noFill/>
                <a:miter lim="800000"/>
                <a:headEnd/>
                <a:tailEnd/>
              </a:ln>
            </p:spPr>
            <p:txBody>
              <a:bodyPr wrap="none" lIns="0" tIns="0" rIns="0" bIns="0">
                <a:spAutoFit/>
              </a:bodyPr>
              <a:lstStyle/>
              <a:p>
                <a:pPr eaLnBrk="0" hangingPunct="0"/>
                <a:r>
                  <a:rPr lang="en-GB" b="1">
                    <a:solidFill>
                      <a:srgbClr val="000000"/>
                    </a:solidFill>
                  </a:rPr>
                  <a:t>Operaciones</a:t>
                </a:r>
                <a:endParaRPr lang="en-GB" b="1">
                  <a:solidFill>
                    <a:srgbClr val="000000"/>
                  </a:solidFill>
                  <a:latin typeface="Times" charset="0"/>
                </a:endParaRPr>
              </a:p>
            </p:txBody>
          </p:sp>
          <p:sp>
            <p:nvSpPr>
              <p:cNvPr id="50194" name="Rectangle 19"/>
              <p:cNvSpPr>
                <a:spLocks noChangeArrowheads="1"/>
              </p:cNvSpPr>
              <p:nvPr/>
            </p:nvSpPr>
            <p:spPr bwMode="auto">
              <a:xfrm>
                <a:off x="4579" y="1245"/>
                <a:ext cx="656" cy="173"/>
              </a:xfrm>
              <a:prstGeom prst="rect">
                <a:avLst/>
              </a:prstGeom>
              <a:noFill/>
              <a:ln w="9525">
                <a:noFill/>
                <a:miter lim="800000"/>
                <a:headEnd/>
                <a:tailEnd/>
              </a:ln>
            </p:spPr>
            <p:txBody>
              <a:bodyPr wrap="none" lIns="0" tIns="0" rIns="0" bIns="0">
                <a:spAutoFit/>
              </a:bodyPr>
              <a:lstStyle/>
              <a:p>
                <a:pPr eaLnBrk="0" hangingPunct="0"/>
                <a:r>
                  <a:rPr lang="en-GB" b="1">
                    <a:solidFill>
                      <a:srgbClr val="000000"/>
                    </a:solidFill>
                  </a:rPr>
                  <a:t>Bloqueos</a:t>
                </a:r>
                <a:endParaRPr lang="en-GB" b="1">
                  <a:solidFill>
                    <a:srgbClr val="000000"/>
                  </a:solidFill>
                  <a:latin typeface="Times" charset="0"/>
                </a:endParaRPr>
              </a:p>
            </p:txBody>
          </p:sp>
          <p:sp>
            <p:nvSpPr>
              <p:cNvPr id="50195" name="Rectangle 20"/>
              <p:cNvSpPr>
                <a:spLocks noChangeArrowheads="1"/>
              </p:cNvSpPr>
              <p:nvPr/>
            </p:nvSpPr>
            <p:spPr bwMode="auto">
              <a:xfrm>
                <a:off x="4954" y="1289"/>
                <a:ext cx="36" cy="173"/>
              </a:xfrm>
              <a:prstGeom prst="rect">
                <a:avLst/>
              </a:prstGeom>
              <a:noFill/>
              <a:ln w="9525">
                <a:noFill/>
                <a:miter lim="800000"/>
                <a:headEnd/>
                <a:tailEnd/>
              </a:ln>
            </p:spPr>
            <p:txBody>
              <a:bodyPr wrap="none" lIns="0" tIns="0" rIns="0" bIns="0">
                <a:spAutoFit/>
              </a:bodyPr>
              <a:lstStyle/>
              <a:p>
                <a:pPr eaLnBrk="0" hangingPunct="0"/>
                <a:r>
                  <a:rPr lang="en-GB" b="1">
                    <a:solidFill>
                      <a:srgbClr val="000000"/>
                    </a:solidFill>
                    <a:latin typeface="Times" charset="0"/>
                  </a:rPr>
                  <a:t> </a:t>
                </a:r>
                <a:endParaRPr lang="en-GB" sz="2400">
                  <a:latin typeface="Times" charset="0"/>
                </a:endParaRPr>
              </a:p>
            </p:txBody>
          </p:sp>
          <p:sp>
            <p:nvSpPr>
              <p:cNvPr id="50196" name="Rectangle 21"/>
              <p:cNvSpPr>
                <a:spLocks noChangeArrowheads="1"/>
              </p:cNvSpPr>
              <p:nvPr/>
            </p:nvSpPr>
            <p:spPr bwMode="auto">
              <a:xfrm>
                <a:off x="4995" y="1289"/>
                <a:ext cx="36"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latin typeface="Times" charset="0"/>
                  </a:rPr>
                  <a:t> </a:t>
                </a:r>
                <a:endParaRPr lang="en-GB" sz="2400">
                  <a:latin typeface="Times" charset="0"/>
                </a:endParaRPr>
              </a:p>
            </p:txBody>
          </p:sp>
          <p:sp>
            <p:nvSpPr>
              <p:cNvPr id="50197" name="Line 22"/>
              <p:cNvSpPr>
                <a:spLocks noChangeShapeType="1"/>
              </p:cNvSpPr>
              <p:nvPr/>
            </p:nvSpPr>
            <p:spPr bwMode="auto">
              <a:xfrm>
                <a:off x="660" y="1228"/>
                <a:ext cx="1471" cy="1"/>
              </a:xfrm>
              <a:prstGeom prst="line">
                <a:avLst/>
              </a:prstGeom>
              <a:noFill/>
              <a:ln w="31750">
                <a:solidFill>
                  <a:srgbClr val="000000"/>
                </a:solidFill>
                <a:round/>
                <a:headEnd/>
                <a:tailEnd/>
              </a:ln>
            </p:spPr>
            <p:txBody>
              <a:bodyPr/>
              <a:lstStyle/>
              <a:p>
                <a:endParaRPr lang="es-ES"/>
              </a:p>
            </p:txBody>
          </p:sp>
          <p:sp>
            <p:nvSpPr>
              <p:cNvPr id="50198" name="Line 23"/>
              <p:cNvSpPr>
                <a:spLocks noChangeShapeType="1"/>
              </p:cNvSpPr>
              <p:nvPr/>
            </p:nvSpPr>
            <p:spPr bwMode="auto">
              <a:xfrm>
                <a:off x="2145" y="1228"/>
                <a:ext cx="1" cy="1"/>
              </a:xfrm>
              <a:prstGeom prst="line">
                <a:avLst/>
              </a:prstGeom>
              <a:noFill/>
              <a:ln w="31750">
                <a:solidFill>
                  <a:srgbClr val="000000"/>
                </a:solidFill>
                <a:round/>
                <a:headEnd/>
                <a:tailEnd/>
              </a:ln>
            </p:spPr>
            <p:txBody>
              <a:bodyPr/>
              <a:lstStyle/>
              <a:p>
                <a:endParaRPr lang="es-ES"/>
              </a:p>
            </p:txBody>
          </p:sp>
          <p:sp>
            <p:nvSpPr>
              <p:cNvPr id="50199" name="Line 24"/>
              <p:cNvSpPr>
                <a:spLocks noChangeShapeType="1"/>
              </p:cNvSpPr>
              <p:nvPr/>
            </p:nvSpPr>
            <p:spPr bwMode="auto">
              <a:xfrm>
                <a:off x="2159" y="1228"/>
                <a:ext cx="901" cy="1"/>
              </a:xfrm>
              <a:prstGeom prst="line">
                <a:avLst/>
              </a:prstGeom>
              <a:noFill/>
              <a:ln w="31750">
                <a:solidFill>
                  <a:srgbClr val="000000"/>
                </a:solidFill>
                <a:round/>
                <a:headEnd/>
                <a:tailEnd/>
              </a:ln>
            </p:spPr>
            <p:txBody>
              <a:bodyPr/>
              <a:lstStyle/>
              <a:p>
                <a:endParaRPr lang="es-ES"/>
              </a:p>
            </p:txBody>
          </p:sp>
          <p:sp>
            <p:nvSpPr>
              <p:cNvPr id="50200" name="Line 25"/>
              <p:cNvSpPr>
                <a:spLocks noChangeShapeType="1"/>
              </p:cNvSpPr>
              <p:nvPr/>
            </p:nvSpPr>
            <p:spPr bwMode="auto">
              <a:xfrm>
                <a:off x="3074" y="1228"/>
                <a:ext cx="1" cy="1"/>
              </a:xfrm>
              <a:prstGeom prst="line">
                <a:avLst/>
              </a:prstGeom>
              <a:noFill/>
              <a:ln w="31750">
                <a:solidFill>
                  <a:srgbClr val="000000"/>
                </a:solidFill>
                <a:round/>
                <a:headEnd/>
                <a:tailEnd/>
              </a:ln>
            </p:spPr>
            <p:txBody>
              <a:bodyPr/>
              <a:lstStyle/>
              <a:p>
                <a:endParaRPr lang="es-ES"/>
              </a:p>
            </p:txBody>
          </p:sp>
          <p:sp>
            <p:nvSpPr>
              <p:cNvPr id="50201" name="Line 26"/>
              <p:cNvSpPr>
                <a:spLocks noChangeShapeType="1"/>
              </p:cNvSpPr>
              <p:nvPr/>
            </p:nvSpPr>
            <p:spPr bwMode="auto">
              <a:xfrm>
                <a:off x="3088" y="1228"/>
                <a:ext cx="1457" cy="1"/>
              </a:xfrm>
              <a:prstGeom prst="line">
                <a:avLst/>
              </a:prstGeom>
              <a:noFill/>
              <a:ln w="31750">
                <a:solidFill>
                  <a:srgbClr val="000000"/>
                </a:solidFill>
                <a:round/>
                <a:headEnd/>
                <a:tailEnd/>
              </a:ln>
            </p:spPr>
            <p:txBody>
              <a:bodyPr/>
              <a:lstStyle/>
              <a:p>
                <a:endParaRPr lang="es-ES"/>
              </a:p>
            </p:txBody>
          </p:sp>
          <p:sp>
            <p:nvSpPr>
              <p:cNvPr id="50202" name="Line 27"/>
              <p:cNvSpPr>
                <a:spLocks noChangeShapeType="1"/>
              </p:cNvSpPr>
              <p:nvPr/>
            </p:nvSpPr>
            <p:spPr bwMode="auto">
              <a:xfrm>
                <a:off x="4559" y="1228"/>
                <a:ext cx="1" cy="1"/>
              </a:xfrm>
              <a:prstGeom prst="line">
                <a:avLst/>
              </a:prstGeom>
              <a:noFill/>
              <a:ln w="31750">
                <a:solidFill>
                  <a:srgbClr val="000000"/>
                </a:solidFill>
                <a:round/>
                <a:headEnd/>
                <a:tailEnd/>
              </a:ln>
            </p:spPr>
            <p:txBody>
              <a:bodyPr/>
              <a:lstStyle/>
              <a:p>
                <a:endParaRPr lang="es-ES"/>
              </a:p>
            </p:txBody>
          </p:sp>
          <p:sp>
            <p:nvSpPr>
              <p:cNvPr id="50203" name="Line 28"/>
              <p:cNvSpPr>
                <a:spLocks noChangeShapeType="1"/>
              </p:cNvSpPr>
              <p:nvPr/>
            </p:nvSpPr>
            <p:spPr bwMode="auto">
              <a:xfrm>
                <a:off x="4573" y="1228"/>
                <a:ext cx="901" cy="1"/>
              </a:xfrm>
              <a:prstGeom prst="line">
                <a:avLst/>
              </a:prstGeom>
              <a:noFill/>
              <a:ln w="31750">
                <a:solidFill>
                  <a:srgbClr val="000000"/>
                </a:solidFill>
                <a:round/>
                <a:headEnd/>
                <a:tailEnd/>
              </a:ln>
            </p:spPr>
            <p:txBody>
              <a:bodyPr/>
              <a:lstStyle/>
              <a:p>
                <a:endParaRPr lang="es-ES"/>
              </a:p>
            </p:txBody>
          </p:sp>
          <p:sp>
            <p:nvSpPr>
              <p:cNvPr id="50204" name="Rectangle 29"/>
              <p:cNvSpPr>
                <a:spLocks noChangeArrowheads="1"/>
              </p:cNvSpPr>
              <p:nvPr/>
            </p:nvSpPr>
            <p:spPr bwMode="auto">
              <a:xfrm>
                <a:off x="2145" y="1242"/>
                <a:ext cx="14" cy="194"/>
              </a:xfrm>
              <a:prstGeom prst="rect">
                <a:avLst/>
              </a:prstGeom>
              <a:solidFill>
                <a:srgbClr val="FFFFFF"/>
              </a:solidFill>
              <a:ln w="9525">
                <a:noFill/>
                <a:miter lim="800000"/>
                <a:headEnd/>
                <a:tailEnd/>
              </a:ln>
            </p:spPr>
            <p:txBody>
              <a:bodyPr/>
              <a:lstStyle/>
              <a:p>
                <a:endParaRPr lang="es-ES"/>
              </a:p>
            </p:txBody>
          </p:sp>
          <p:sp>
            <p:nvSpPr>
              <p:cNvPr id="50205" name="Line 30"/>
              <p:cNvSpPr>
                <a:spLocks noChangeShapeType="1"/>
              </p:cNvSpPr>
              <p:nvPr/>
            </p:nvSpPr>
            <p:spPr bwMode="auto">
              <a:xfrm>
                <a:off x="3074" y="1242"/>
                <a:ext cx="1" cy="180"/>
              </a:xfrm>
              <a:prstGeom prst="line">
                <a:avLst/>
              </a:prstGeom>
              <a:noFill/>
              <a:ln w="31750">
                <a:solidFill>
                  <a:srgbClr val="000000"/>
                </a:solidFill>
                <a:round/>
                <a:headEnd/>
                <a:tailEnd/>
              </a:ln>
            </p:spPr>
            <p:txBody>
              <a:bodyPr/>
              <a:lstStyle/>
              <a:p>
                <a:endParaRPr lang="es-ES"/>
              </a:p>
            </p:txBody>
          </p:sp>
          <p:sp>
            <p:nvSpPr>
              <p:cNvPr id="50206" name="Rectangle 31"/>
              <p:cNvSpPr>
                <a:spLocks noChangeArrowheads="1"/>
              </p:cNvSpPr>
              <p:nvPr/>
            </p:nvSpPr>
            <p:spPr bwMode="auto">
              <a:xfrm>
                <a:off x="4559" y="1242"/>
                <a:ext cx="14" cy="194"/>
              </a:xfrm>
              <a:prstGeom prst="rect">
                <a:avLst/>
              </a:prstGeom>
              <a:solidFill>
                <a:srgbClr val="FFFFFF"/>
              </a:solidFill>
              <a:ln w="9525">
                <a:noFill/>
                <a:miter lim="800000"/>
                <a:headEnd/>
                <a:tailEnd/>
              </a:ln>
            </p:spPr>
            <p:txBody>
              <a:bodyPr/>
              <a:lstStyle/>
              <a:p>
                <a:endParaRPr lang="es-ES"/>
              </a:p>
            </p:txBody>
          </p:sp>
          <p:sp>
            <p:nvSpPr>
              <p:cNvPr id="50207" name="Rectangle 32"/>
              <p:cNvSpPr>
                <a:spLocks noChangeArrowheads="1"/>
              </p:cNvSpPr>
              <p:nvPr/>
            </p:nvSpPr>
            <p:spPr bwMode="auto">
              <a:xfrm>
                <a:off x="792" y="1539"/>
                <a:ext cx="104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a.deposita(100);</a:t>
                </a:r>
                <a:endParaRPr lang="en-GB" sz="2400">
                  <a:latin typeface="Times" charset="0"/>
                </a:endParaRPr>
              </a:p>
            </p:txBody>
          </p:sp>
          <p:sp>
            <p:nvSpPr>
              <p:cNvPr id="50208" name="Rectangle 33"/>
              <p:cNvSpPr>
                <a:spLocks noChangeArrowheads="1"/>
              </p:cNvSpPr>
              <p:nvPr/>
            </p:nvSpPr>
            <p:spPr bwMode="auto">
              <a:xfrm>
                <a:off x="2201" y="1483"/>
                <a:ext cx="752" cy="346"/>
              </a:xfrm>
              <a:prstGeom prst="rect">
                <a:avLst/>
              </a:prstGeom>
              <a:noFill/>
              <a:ln w="9525">
                <a:noFill/>
                <a:miter lim="800000"/>
                <a:headEnd/>
                <a:tailEnd/>
              </a:ln>
            </p:spPr>
            <p:txBody>
              <a:bodyPr lIns="0" tIns="0" rIns="0" bIns="0">
                <a:spAutoFit/>
              </a:bodyPr>
              <a:lstStyle/>
              <a:p>
                <a:pPr eaLnBrk="0" hangingPunct="0"/>
                <a:r>
                  <a:rPr lang="en-GB">
                    <a:solidFill>
                      <a:srgbClr val="000000"/>
                    </a:solidFill>
                  </a:rPr>
                  <a:t>Escritura bloquea </a:t>
                </a:r>
                <a:r>
                  <a:rPr lang="en-GB" i="1">
                    <a:solidFill>
                      <a:srgbClr val="000000"/>
                    </a:solidFill>
                  </a:rPr>
                  <a:t>A</a:t>
                </a:r>
                <a:r>
                  <a:rPr lang="en-GB">
                    <a:solidFill>
                      <a:srgbClr val="000000"/>
                    </a:solidFill>
                    <a:latin typeface="Times" charset="0"/>
                  </a:rPr>
                  <a:t> </a:t>
                </a:r>
                <a:endParaRPr lang="en-GB" sz="2400">
                  <a:latin typeface="Times" charset="0"/>
                </a:endParaRPr>
              </a:p>
            </p:txBody>
          </p:sp>
          <p:sp>
            <p:nvSpPr>
              <p:cNvPr id="50209" name="Line 34"/>
              <p:cNvSpPr>
                <a:spLocks noChangeShapeType="1"/>
              </p:cNvSpPr>
              <p:nvPr/>
            </p:nvSpPr>
            <p:spPr bwMode="auto">
              <a:xfrm>
                <a:off x="660" y="1436"/>
                <a:ext cx="1471" cy="1"/>
              </a:xfrm>
              <a:prstGeom prst="line">
                <a:avLst/>
              </a:prstGeom>
              <a:noFill/>
              <a:ln w="31750">
                <a:solidFill>
                  <a:srgbClr val="000000"/>
                </a:solidFill>
                <a:round/>
                <a:headEnd/>
                <a:tailEnd/>
              </a:ln>
            </p:spPr>
            <p:txBody>
              <a:bodyPr/>
              <a:lstStyle/>
              <a:p>
                <a:endParaRPr lang="es-ES"/>
              </a:p>
            </p:txBody>
          </p:sp>
          <p:sp>
            <p:nvSpPr>
              <p:cNvPr id="50210" name="Line 35"/>
              <p:cNvSpPr>
                <a:spLocks noChangeShapeType="1"/>
              </p:cNvSpPr>
              <p:nvPr/>
            </p:nvSpPr>
            <p:spPr bwMode="auto">
              <a:xfrm>
                <a:off x="2145" y="1436"/>
                <a:ext cx="1" cy="1"/>
              </a:xfrm>
              <a:prstGeom prst="line">
                <a:avLst/>
              </a:prstGeom>
              <a:noFill/>
              <a:ln w="31750">
                <a:solidFill>
                  <a:srgbClr val="000000"/>
                </a:solidFill>
                <a:round/>
                <a:headEnd/>
                <a:tailEnd/>
              </a:ln>
            </p:spPr>
            <p:txBody>
              <a:bodyPr/>
              <a:lstStyle/>
              <a:p>
                <a:endParaRPr lang="es-ES"/>
              </a:p>
            </p:txBody>
          </p:sp>
          <p:sp>
            <p:nvSpPr>
              <p:cNvPr id="50211" name="Line 36"/>
              <p:cNvSpPr>
                <a:spLocks noChangeShapeType="1"/>
              </p:cNvSpPr>
              <p:nvPr/>
            </p:nvSpPr>
            <p:spPr bwMode="auto">
              <a:xfrm>
                <a:off x="2159" y="1436"/>
                <a:ext cx="901" cy="1"/>
              </a:xfrm>
              <a:prstGeom prst="line">
                <a:avLst/>
              </a:prstGeom>
              <a:noFill/>
              <a:ln w="31750">
                <a:solidFill>
                  <a:srgbClr val="000000"/>
                </a:solidFill>
                <a:round/>
                <a:headEnd/>
                <a:tailEnd/>
              </a:ln>
            </p:spPr>
            <p:txBody>
              <a:bodyPr/>
              <a:lstStyle/>
              <a:p>
                <a:endParaRPr lang="es-ES"/>
              </a:p>
            </p:txBody>
          </p:sp>
          <p:sp>
            <p:nvSpPr>
              <p:cNvPr id="50212" name="Line 37"/>
              <p:cNvSpPr>
                <a:spLocks noChangeShapeType="1"/>
              </p:cNvSpPr>
              <p:nvPr/>
            </p:nvSpPr>
            <p:spPr bwMode="auto">
              <a:xfrm>
                <a:off x="3074" y="1436"/>
                <a:ext cx="1" cy="1"/>
              </a:xfrm>
              <a:prstGeom prst="line">
                <a:avLst/>
              </a:prstGeom>
              <a:noFill/>
              <a:ln w="31750">
                <a:solidFill>
                  <a:srgbClr val="000000"/>
                </a:solidFill>
                <a:round/>
                <a:headEnd/>
                <a:tailEnd/>
              </a:ln>
            </p:spPr>
            <p:txBody>
              <a:bodyPr/>
              <a:lstStyle/>
              <a:p>
                <a:endParaRPr lang="es-ES"/>
              </a:p>
            </p:txBody>
          </p:sp>
          <p:sp>
            <p:nvSpPr>
              <p:cNvPr id="50213" name="Line 38"/>
              <p:cNvSpPr>
                <a:spLocks noChangeShapeType="1"/>
              </p:cNvSpPr>
              <p:nvPr/>
            </p:nvSpPr>
            <p:spPr bwMode="auto">
              <a:xfrm>
                <a:off x="3088" y="1436"/>
                <a:ext cx="1457" cy="1"/>
              </a:xfrm>
              <a:prstGeom prst="line">
                <a:avLst/>
              </a:prstGeom>
              <a:noFill/>
              <a:ln w="31750">
                <a:solidFill>
                  <a:srgbClr val="000000"/>
                </a:solidFill>
                <a:round/>
                <a:headEnd/>
                <a:tailEnd/>
              </a:ln>
            </p:spPr>
            <p:txBody>
              <a:bodyPr/>
              <a:lstStyle/>
              <a:p>
                <a:endParaRPr lang="es-ES"/>
              </a:p>
            </p:txBody>
          </p:sp>
          <p:sp>
            <p:nvSpPr>
              <p:cNvPr id="50214" name="Line 39"/>
              <p:cNvSpPr>
                <a:spLocks noChangeShapeType="1"/>
              </p:cNvSpPr>
              <p:nvPr/>
            </p:nvSpPr>
            <p:spPr bwMode="auto">
              <a:xfrm>
                <a:off x="4559" y="1436"/>
                <a:ext cx="1" cy="1"/>
              </a:xfrm>
              <a:prstGeom prst="line">
                <a:avLst/>
              </a:prstGeom>
              <a:noFill/>
              <a:ln w="31750">
                <a:solidFill>
                  <a:srgbClr val="000000"/>
                </a:solidFill>
                <a:round/>
                <a:headEnd/>
                <a:tailEnd/>
              </a:ln>
            </p:spPr>
            <p:txBody>
              <a:bodyPr/>
              <a:lstStyle/>
              <a:p>
                <a:endParaRPr lang="es-ES"/>
              </a:p>
            </p:txBody>
          </p:sp>
          <p:sp>
            <p:nvSpPr>
              <p:cNvPr id="50215" name="Line 40"/>
              <p:cNvSpPr>
                <a:spLocks noChangeShapeType="1"/>
              </p:cNvSpPr>
              <p:nvPr/>
            </p:nvSpPr>
            <p:spPr bwMode="auto">
              <a:xfrm>
                <a:off x="4573" y="1436"/>
                <a:ext cx="901" cy="1"/>
              </a:xfrm>
              <a:prstGeom prst="line">
                <a:avLst/>
              </a:prstGeom>
              <a:noFill/>
              <a:ln w="31750">
                <a:solidFill>
                  <a:srgbClr val="000000"/>
                </a:solidFill>
                <a:round/>
                <a:headEnd/>
                <a:tailEnd/>
              </a:ln>
            </p:spPr>
            <p:txBody>
              <a:bodyPr/>
              <a:lstStyle/>
              <a:p>
                <a:endParaRPr lang="es-ES"/>
              </a:p>
            </p:txBody>
          </p:sp>
          <p:sp>
            <p:nvSpPr>
              <p:cNvPr id="50216" name="Rectangle 41"/>
              <p:cNvSpPr>
                <a:spLocks noChangeArrowheads="1"/>
              </p:cNvSpPr>
              <p:nvPr/>
            </p:nvSpPr>
            <p:spPr bwMode="auto">
              <a:xfrm>
                <a:off x="2145" y="1450"/>
                <a:ext cx="14" cy="235"/>
              </a:xfrm>
              <a:prstGeom prst="rect">
                <a:avLst/>
              </a:prstGeom>
              <a:solidFill>
                <a:srgbClr val="FFFFFF"/>
              </a:solidFill>
              <a:ln w="9525">
                <a:noFill/>
                <a:miter lim="800000"/>
                <a:headEnd/>
                <a:tailEnd/>
              </a:ln>
            </p:spPr>
            <p:txBody>
              <a:bodyPr/>
              <a:lstStyle/>
              <a:p>
                <a:endParaRPr lang="es-ES"/>
              </a:p>
            </p:txBody>
          </p:sp>
          <p:sp>
            <p:nvSpPr>
              <p:cNvPr id="50217" name="Line 42"/>
              <p:cNvSpPr>
                <a:spLocks noChangeShapeType="1"/>
              </p:cNvSpPr>
              <p:nvPr/>
            </p:nvSpPr>
            <p:spPr bwMode="auto">
              <a:xfrm>
                <a:off x="3074" y="1450"/>
                <a:ext cx="1" cy="221"/>
              </a:xfrm>
              <a:prstGeom prst="line">
                <a:avLst/>
              </a:prstGeom>
              <a:noFill/>
              <a:ln w="31750">
                <a:solidFill>
                  <a:srgbClr val="000000"/>
                </a:solidFill>
                <a:round/>
                <a:headEnd/>
                <a:tailEnd/>
              </a:ln>
            </p:spPr>
            <p:txBody>
              <a:bodyPr/>
              <a:lstStyle/>
              <a:p>
                <a:endParaRPr lang="es-ES"/>
              </a:p>
            </p:txBody>
          </p:sp>
          <p:sp>
            <p:nvSpPr>
              <p:cNvPr id="50218" name="Rectangle 43"/>
              <p:cNvSpPr>
                <a:spLocks noChangeArrowheads="1"/>
              </p:cNvSpPr>
              <p:nvPr/>
            </p:nvSpPr>
            <p:spPr bwMode="auto">
              <a:xfrm>
                <a:off x="4559" y="1450"/>
                <a:ext cx="14" cy="235"/>
              </a:xfrm>
              <a:prstGeom prst="rect">
                <a:avLst/>
              </a:prstGeom>
              <a:solidFill>
                <a:srgbClr val="FFFFFF"/>
              </a:solidFill>
              <a:ln w="9525">
                <a:noFill/>
                <a:miter lim="800000"/>
                <a:headEnd/>
                <a:tailEnd/>
              </a:ln>
            </p:spPr>
            <p:txBody>
              <a:bodyPr/>
              <a:lstStyle/>
              <a:p>
                <a:endParaRPr lang="es-ES"/>
              </a:p>
            </p:txBody>
          </p:sp>
          <p:sp>
            <p:nvSpPr>
              <p:cNvPr id="50219" name="Rectangle 44"/>
              <p:cNvSpPr>
                <a:spLocks noChangeArrowheads="1"/>
              </p:cNvSpPr>
              <p:nvPr/>
            </p:nvSpPr>
            <p:spPr bwMode="auto">
              <a:xfrm>
                <a:off x="3205" y="1775"/>
                <a:ext cx="1040"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b.deposita(200);</a:t>
                </a:r>
                <a:endParaRPr lang="en-GB" sz="2400"/>
              </a:p>
            </p:txBody>
          </p:sp>
          <p:sp>
            <p:nvSpPr>
              <p:cNvPr id="50220" name="Rectangle 45"/>
              <p:cNvSpPr>
                <a:spLocks noChangeArrowheads="1"/>
              </p:cNvSpPr>
              <p:nvPr/>
            </p:nvSpPr>
            <p:spPr bwMode="auto">
              <a:xfrm>
                <a:off x="4579" y="1704"/>
                <a:ext cx="737" cy="407"/>
              </a:xfrm>
              <a:prstGeom prst="rect">
                <a:avLst/>
              </a:prstGeom>
              <a:noFill/>
              <a:ln w="9525">
                <a:noFill/>
                <a:miter lim="800000"/>
                <a:headEnd/>
                <a:tailEnd/>
              </a:ln>
            </p:spPr>
            <p:txBody>
              <a:bodyPr wrap="none" lIns="0" tIns="0" rIns="0" bIns="0">
                <a:spAutoFit/>
              </a:bodyPr>
              <a:lstStyle/>
              <a:p>
                <a:pPr algn="ctr" eaLnBrk="0" hangingPunct="0"/>
                <a:r>
                  <a:rPr lang="en-GB" dirty="0" err="1" smtClean="0">
                    <a:solidFill>
                      <a:srgbClr val="000000"/>
                    </a:solidFill>
                  </a:rPr>
                  <a:t>Escritura</a:t>
                </a:r>
                <a:endParaRPr lang="en-GB" dirty="0" smtClean="0">
                  <a:solidFill>
                    <a:srgbClr val="000000"/>
                  </a:solidFill>
                </a:endParaRPr>
              </a:p>
              <a:p>
                <a:pPr algn="ctr" eaLnBrk="0" hangingPunct="0"/>
                <a:r>
                  <a:rPr lang="en-GB" dirty="0" smtClean="0">
                    <a:solidFill>
                      <a:srgbClr val="000000"/>
                    </a:solidFill>
                  </a:rPr>
                  <a:t> </a:t>
                </a:r>
                <a:r>
                  <a:rPr lang="en-GB" dirty="0" err="1">
                    <a:solidFill>
                      <a:srgbClr val="000000"/>
                    </a:solidFill>
                  </a:rPr>
                  <a:t>bloquea</a:t>
                </a:r>
                <a:r>
                  <a:rPr lang="en-GB" dirty="0">
                    <a:solidFill>
                      <a:srgbClr val="000000"/>
                    </a:solidFill>
                  </a:rPr>
                  <a:t> </a:t>
                </a:r>
                <a:r>
                  <a:rPr lang="en-GB" i="1" dirty="0">
                    <a:solidFill>
                      <a:srgbClr val="000000"/>
                    </a:solidFill>
                  </a:rPr>
                  <a:t>B</a:t>
                </a:r>
                <a:r>
                  <a:rPr lang="en-GB" dirty="0">
                    <a:solidFill>
                      <a:srgbClr val="000000"/>
                    </a:solidFill>
                    <a:latin typeface="Times" charset="0"/>
                  </a:rPr>
                  <a:t> </a:t>
                </a:r>
                <a:endParaRPr lang="en-GB" sz="2400" dirty="0">
                  <a:latin typeface="Times" charset="0"/>
                </a:endParaRPr>
              </a:p>
            </p:txBody>
          </p:sp>
          <p:sp>
            <p:nvSpPr>
              <p:cNvPr id="50221" name="Rectangle 46"/>
              <p:cNvSpPr>
                <a:spLocks noChangeArrowheads="1"/>
              </p:cNvSpPr>
              <p:nvPr/>
            </p:nvSpPr>
            <p:spPr bwMode="auto">
              <a:xfrm>
                <a:off x="2145" y="1685"/>
                <a:ext cx="14" cy="236"/>
              </a:xfrm>
              <a:prstGeom prst="rect">
                <a:avLst/>
              </a:prstGeom>
              <a:solidFill>
                <a:srgbClr val="FFFFFF"/>
              </a:solidFill>
              <a:ln w="9525">
                <a:noFill/>
                <a:miter lim="800000"/>
                <a:headEnd/>
                <a:tailEnd/>
              </a:ln>
            </p:spPr>
            <p:txBody>
              <a:bodyPr/>
              <a:lstStyle/>
              <a:p>
                <a:endParaRPr lang="es-ES"/>
              </a:p>
            </p:txBody>
          </p:sp>
          <p:sp>
            <p:nvSpPr>
              <p:cNvPr id="50222" name="Line 47"/>
              <p:cNvSpPr>
                <a:spLocks noChangeShapeType="1"/>
              </p:cNvSpPr>
              <p:nvPr/>
            </p:nvSpPr>
            <p:spPr bwMode="auto">
              <a:xfrm>
                <a:off x="3074" y="1685"/>
                <a:ext cx="1" cy="222"/>
              </a:xfrm>
              <a:prstGeom prst="line">
                <a:avLst/>
              </a:prstGeom>
              <a:noFill/>
              <a:ln w="31750">
                <a:solidFill>
                  <a:srgbClr val="000000"/>
                </a:solidFill>
                <a:round/>
                <a:headEnd/>
                <a:tailEnd/>
              </a:ln>
            </p:spPr>
            <p:txBody>
              <a:bodyPr/>
              <a:lstStyle/>
              <a:p>
                <a:endParaRPr lang="es-ES"/>
              </a:p>
            </p:txBody>
          </p:sp>
          <p:sp>
            <p:nvSpPr>
              <p:cNvPr id="50223" name="Rectangle 48"/>
              <p:cNvSpPr>
                <a:spLocks noChangeArrowheads="1"/>
              </p:cNvSpPr>
              <p:nvPr/>
            </p:nvSpPr>
            <p:spPr bwMode="auto">
              <a:xfrm>
                <a:off x="4559" y="1685"/>
                <a:ext cx="14" cy="236"/>
              </a:xfrm>
              <a:prstGeom prst="rect">
                <a:avLst/>
              </a:prstGeom>
              <a:solidFill>
                <a:srgbClr val="FFFFFF"/>
              </a:solidFill>
              <a:ln w="9525">
                <a:noFill/>
                <a:miter lim="800000"/>
                <a:headEnd/>
                <a:tailEnd/>
              </a:ln>
            </p:spPr>
            <p:txBody>
              <a:bodyPr/>
              <a:lstStyle/>
              <a:p>
                <a:endParaRPr lang="es-ES"/>
              </a:p>
            </p:txBody>
          </p:sp>
          <p:sp>
            <p:nvSpPr>
              <p:cNvPr id="50224" name="Rectangle 49"/>
              <p:cNvSpPr>
                <a:spLocks noChangeArrowheads="1"/>
              </p:cNvSpPr>
              <p:nvPr/>
            </p:nvSpPr>
            <p:spPr bwMode="auto">
              <a:xfrm>
                <a:off x="792" y="2011"/>
                <a:ext cx="89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b.extrae(100);</a:t>
                </a:r>
                <a:endParaRPr lang="en-GB" sz="2400"/>
              </a:p>
            </p:txBody>
          </p:sp>
          <p:sp>
            <p:nvSpPr>
              <p:cNvPr id="50225" name="Rectangle 50"/>
              <p:cNvSpPr>
                <a:spLocks noChangeArrowheads="1"/>
              </p:cNvSpPr>
              <p:nvPr/>
            </p:nvSpPr>
            <p:spPr bwMode="auto">
              <a:xfrm>
                <a:off x="2145" y="1921"/>
                <a:ext cx="14" cy="236"/>
              </a:xfrm>
              <a:prstGeom prst="rect">
                <a:avLst/>
              </a:prstGeom>
              <a:solidFill>
                <a:srgbClr val="FFFFFF"/>
              </a:solidFill>
              <a:ln w="9525">
                <a:noFill/>
                <a:miter lim="800000"/>
                <a:headEnd/>
                <a:tailEnd/>
              </a:ln>
            </p:spPr>
            <p:txBody>
              <a:bodyPr/>
              <a:lstStyle/>
              <a:p>
                <a:endParaRPr lang="es-ES"/>
              </a:p>
            </p:txBody>
          </p:sp>
          <p:sp>
            <p:nvSpPr>
              <p:cNvPr id="50226" name="Line 51"/>
              <p:cNvSpPr>
                <a:spLocks noChangeShapeType="1"/>
              </p:cNvSpPr>
              <p:nvPr/>
            </p:nvSpPr>
            <p:spPr bwMode="auto">
              <a:xfrm>
                <a:off x="3074" y="1921"/>
                <a:ext cx="1" cy="222"/>
              </a:xfrm>
              <a:prstGeom prst="line">
                <a:avLst/>
              </a:prstGeom>
              <a:noFill/>
              <a:ln w="31750">
                <a:solidFill>
                  <a:srgbClr val="000000"/>
                </a:solidFill>
                <a:round/>
                <a:headEnd/>
                <a:tailEnd/>
              </a:ln>
            </p:spPr>
            <p:txBody>
              <a:bodyPr/>
              <a:lstStyle/>
              <a:p>
                <a:endParaRPr lang="es-ES"/>
              </a:p>
            </p:txBody>
          </p:sp>
          <p:sp>
            <p:nvSpPr>
              <p:cNvPr id="50227" name="Rectangle 52"/>
              <p:cNvSpPr>
                <a:spLocks noChangeArrowheads="1"/>
              </p:cNvSpPr>
              <p:nvPr/>
            </p:nvSpPr>
            <p:spPr bwMode="auto">
              <a:xfrm>
                <a:off x="4559" y="1921"/>
                <a:ext cx="14" cy="236"/>
              </a:xfrm>
              <a:prstGeom prst="rect">
                <a:avLst/>
              </a:prstGeom>
              <a:solidFill>
                <a:srgbClr val="FFFFFF"/>
              </a:solidFill>
              <a:ln w="9525">
                <a:noFill/>
                <a:miter lim="800000"/>
                <a:headEnd/>
                <a:tailEnd/>
              </a:ln>
            </p:spPr>
            <p:txBody>
              <a:bodyPr/>
              <a:lstStyle/>
              <a:p>
                <a:endParaRPr lang="es-ES"/>
              </a:p>
            </p:txBody>
          </p:sp>
          <p:sp>
            <p:nvSpPr>
              <p:cNvPr id="50228" name="Rectangle 53"/>
              <p:cNvSpPr>
                <a:spLocks noChangeArrowheads="1"/>
              </p:cNvSpPr>
              <p:nvPr/>
            </p:nvSpPr>
            <p:spPr bwMode="auto">
              <a:xfrm>
                <a:off x="2189" y="2186"/>
                <a:ext cx="888"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Espera por </a:t>
                </a:r>
                <a:r>
                  <a:rPr lang="en-GB" i="1">
                    <a:solidFill>
                      <a:srgbClr val="000000"/>
                    </a:solidFill>
                  </a:rPr>
                  <a:t>U</a:t>
                </a:r>
                <a:r>
                  <a:rPr lang="en-GB">
                    <a:solidFill>
                      <a:srgbClr val="000000"/>
                    </a:solidFill>
                  </a:rPr>
                  <a:t> </a:t>
                </a:r>
                <a:endParaRPr lang="en-GB" sz="2400"/>
              </a:p>
            </p:txBody>
          </p:sp>
          <p:sp>
            <p:nvSpPr>
              <p:cNvPr id="50229" name="Rectangle 54"/>
              <p:cNvSpPr>
                <a:spLocks noChangeArrowheads="1"/>
              </p:cNvSpPr>
              <p:nvPr/>
            </p:nvSpPr>
            <p:spPr bwMode="auto">
              <a:xfrm>
                <a:off x="3205" y="2202"/>
                <a:ext cx="896"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rPr>
                  <a:t>a.extrae(200);</a:t>
                </a:r>
                <a:endParaRPr lang="en-GB" sz="2400"/>
              </a:p>
            </p:txBody>
          </p:sp>
          <p:sp>
            <p:nvSpPr>
              <p:cNvPr id="50230" name="Rectangle 55"/>
              <p:cNvSpPr>
                <a:spLocks noChangeArrowheads="1"/>
              </p:cNvSpPr>
              <p:nvPr/>
            </p:nvSpPr>
            <p:spPr bwMode="auto">
              <a:xfrm>
                <a:off x="4579" y="2219"/>
                <a:ext cx="1024" cy="173"/>
              </a:xfrm>
              <a:prstGeom prst="rect">
                <a:avLst/>
              </a:prstGeom>
              <a:noFill/>
              <a:ln w="9525">
                <a:noFill/>
                <a:miter lim="800000"/>
                <a:headEnd/>
                <a:tailEnd/>
              </a:ln>
            </p:spPr>
            <p:txBody>
              <a:bodyPr lIns="0" tIns="0" rIns="0" bIns="0">
                <a:spAutoFit/>
              </a:bodyPr>
              <a:lstStyle/>
              <a:p>
                <a:pPr eaLnBrk="0" hangingPunct="0"/>
                <a:r>
                  <a:rPr lang="en-GB">
                    <a:solidFill>
                      <a:srgbClr val="000000"/>
                    </a:solidFill>
                  </a:rPr>
                  <a:t>Espera por </a:t>
                </a:r>
                <a:r>
                  <a:rPr lang="en-GB" i="1">
                    <a:solidFill>
                      <a:srgbClr val="000000"/>
                    </a:solidFill>
                  </a:rPr>
                  <a:t>T</a:t>
                </a:r>
                <a:endParaRPr lang="en-GB" sz="2400">
                  <a:latin typeface="Times" charset="0"/>
                </a:endParaRPr>
              </a:p>
            </p:txBody>
          </p:sp>
          <p:sp>
            <p:nvSpPr>
              <p:cNvPr id="50231" name="Rectangle 56"/>
              <p:cNvSpPr>
                <a:spLocks noChangeArrowheads="1"/>
              </p:cNvSpPr>
              <p:nvPr/>
            </p:nvSpPr>
            <p:spPr bwMode="auto">
              <a:xfrm>
                <a:off x="2145" y="2157"/>
                <a:ext cx="14" cy="236"/>
              </a:xfrm>
              <a:prstGeom prst="rect">
                <a:avLst/>
              </a:prstGeom>
              <a:solidFill>
                <a:srgbClr val="FFFFFF"/>
              </a:solidFill>
              <a:ln w="9525">
                <a:noFill/>
                <a:miter lim="800000"/>
                <a:headEnd/>
                <a:tailEnd/>
              </a:ln>
            </p:spPr>
            <p:txBody>
              <a:bodyPr/>
              <a:lstStyle/>
              <a:p>
                <a:endParaRPr lang="es-ES"/>
              </a:p>
            </p:txBody>
          </p:sp>
          <p:sp>
            <p:nvSpPr>
              <p:cNvPr id="50232" name="Line 57"/>
              <p:cNvSpPr>
                <a:spLocks noChangeShapeType="1"/>
              </p:cNvSpPr>
              <p:nvPr/>
            </p:nvSpPr>
            <p:spPr bwMode="auto">
              <a:xfrm>
                <a:off x="3074" y="2157"/>
                <a:ext cx="1" cy="222"/>
              </a:xfrm>
              <a:prstGeom prst="line">
                <a:avLst/>
              </a:prstGeom>
              <a:noFill/>
              <a:ln w="31750">
                <a:solidFill>
                  <a:srgbClr val="000000"/>
                </a:solidFill>
                <a:round/>
                <a:headEnd/>
                <a:tailEnd/>
              </a:ln>
            </p:spPr>
            <p:txBody>
              <a:bodyPr/>
              <a:lstStyle/>
              <a:p>
                <a:endParaRPr lang="es-ES"/>
              </a:p>
            </p:txBody>
          </p:sp>
          <p:sp>
            <p:nvSpPr>
              <p:cNvPr id="50233" name="Rectangle 58"/>
              <p:cNvSpPr>
                <a:spLocks noChangeArrowheads="1"/>
              </p:cNvSpPr>
              <p:nvPr/>
            </p:nvSpPr>
            <p:spPr bwMode="auto">
              <a:xfrm>
                <a:off x="4559" y="2157"/>
                <a:ext cx="14" cy="236"/>
              </a:xfrm>
              <a:prstGeom prst="rect">
                <a:avLst/>
              </a:prstGeom>
              <a:solidFill>
                <a:srgbClr val="FFFFFF"/>
              </a:solidFill>
              <a:ln w="9525">
                <a:noFill/>
                <a:miter lim="800000"/>
                <a:headEnd/>
                <a:tailEnd/>
              </a:ln>
            </p:spPr>
            <p:txBody>
              <a:bodyPr/>
              <a:lstStyle/>
              <a:p>
                <a:endParaRPr lang="es-ES"/>
              </a:p>
            </p:txBody>
          </p:sp>
          <p:sp>
            <p:nvSpPr>
              <p:cNvPr id="50234" name="Rectangle 59"/>
              <p:cNvSpPr>
                <a:spLocks noChangeArrowheads="1"/>
              </p:cNvSpPr>
              <p:nvPr/>
            </p:nvSpPr>
            <p:spPr bwMode="auto">
              <a:xfrm>
                <a:off x="2189" y="2416"/>
                <a:ext cx="90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Bloqueo en </a:t>
                </a:r>
                <a:r>
                  <a:rPr lang="en-GB" i="1">
                    <a:solidFill>
                      <a:srgbClr val="000000"/>
                    </a:solidFill>
                  </a:rPr>
                  <a:t>B</a:t>
                </a:r>
                <a:r>
                  <a:rPr lang="en-GB">
                    <a:solidFill>
                      <a:srgbClr val="000000"/>
                    </a:solidFill>
                    <a:latin typeface="Times" charset="0"/>
                  </a:rPr>
                  <a:t> </a:t>
                </a:r>
                <a:endParaRPr lang="en-GB" sz="2400">
                  <a:latin typeface="Times" charset="0"/>
                </a:endParaRPr>
              </a:p>
            </p:txBody>
          </p:sp>
          <p:sp>
            <p:nvSpPr>
              <p:cNvPr id="50235" name="Rectangle 60"/>
              <p:cNvSpPr>
                <a:spLocks noChangeArrowheads="1"/>
              </p:cNvSpPr>
              <p:nvPr/>
            </p:nvSpPr>
            <p:spPr bwMode="auto">
              <a:xfrm>
                <a:off x="4579" y="2440"/>
                <a:ext cx="90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Bloqueo en </a:t>
                </a:r>
                <a:r>
                  <a:rPr lang="en-GB" i="1">
                    <a:solidFill>
                      <a:srgbClr val="000000"/>
                    </a:solidFill>
                  </a:rPr>
                  <a:t>A</a:t>
                </a:r>
                <a:r>
                  <a:rPr lang="en-GB">
                    <a:solidFill>
                      <a:srgbClr val="000000"/>
                    </a:solidFill>
                    <a:latin typeface="Times" charset="0"/>
                  </a:rPr>
                  <a:t> </a:t>
                </a:r>
                <a:endParaRPr lang="en-GB" sz="2400">
                  <a:latin typeface="Times" charset="0"/>
                </a:endParaRPr>
              </a:p>
            </p:txBody>
          </p:sp>
          <p:sp>
            <p:nvSpPr>
              <p:cNvPr id="50236" name="Rectangle 61"/>
              <p:cNvSpPr>
                <a:spLocks noChangeArrowheads="1"/>
              </p:cNvSpPr>
              <p:nvPr/>
            </p:nvSpPr>
            <p:spPr bwMode="auto">
              <a:xfrm>
                <a:off x="2145" y="2393"/>
                <a:ext cx="14" cy="194"/>
              </a:xfrm>
              <a:prstGeom prst="rect">
                <a:avLst/>
              </a:prstGeom>
              <a:solidFill>
                <a:srgbClr val="FFFFFF"/>
              </a:solidFill>
              <a:ln w="9525">
                <a:noFill/>
                <a:miter lim="800000"/>
                <a:headEnd/>
                <a:tailEnd/>
              </a:ln>
            </p:spPr>
            <p:txBody>
              <a:bodyPr/>
              <a:lstStyle/>
              <a:p>
                <a:endParaRPr lang="es-ES"/>
              </a:p>
            </p:txBody>
          </p:sp>
          <p:sp>
            <p:nvSpPr>
              <p:cNvPr id="50237" name="Line 62"/>
              <p:cNvSpPr>
                <a:spLocks noChangeShapeType="1"/>
              </p:cNvSpPr>
              <p:nvPr/>
            </p:nvSpPr>
            <p:spPr bwMode="auto">
              <a:xfrm>
                <a:off x="3074" y="2393"/>
                <a:ext cx="1" cy="180"/>
              </a:xfrm>
              <a:prstGeom prst="line">
                <a:avLst/>
              </a:prstGeom>
              <a:noFill/>
              <a:ln w="31750">
                <a:solidFill>
                  <a:srgbClr val="000000"/>
                </a:solidFill>
                <a:round/>
                <a:headEnd/>
                <a:tailEnd/>
              </a:ln>
            </p:spPr>
            <p:txBody>
              <a:bodyPr/>
              <a:lstStyle/>
              <a:p>
                <a:endParaRPr lang="es-ES"/>
              </a:p>
            </p:txBody>
          </p:sp>
          <p:sp>
            <p:nvSpPr>
              <p:cNvPr id="50238" name="Rectangle 63"/>
              <p:cNvSpPr>
                <a:spLocks noChangeArrowheads="1"/>
              </p:cNvSpPr>
              <p:nvPr/>
            </p:nvSpPr>
            <p:spPr bwMode="auto">
              <a:xfrm>
                <a:off x="4559" y="2393"/>
                <a:ext cx="14" cy="194"/>
              </a:xfrm>
              <a:prstGeom prst="rect">
                <a:avLst/>
              </a:prstGeom>
              <a:solidFill>
                <a:srgbClr val="FFFFFF"/>
              </a:solidFill>
              <a:ln w="9525">
                <a:noFill/>
                <a:miter lim="800000"/>
                <a:headEnd/>
                <a:tailEnd/>
              </a:ln>
            </p:spPr>
            <p:txBody>
              <a:bodyPr/>
              <a:lstStyle/>
              <a:p>
                <a:endParaRPr lang="es-ES"/>
              </a:p>
            </p:txBody>
          </p:sp>
          <p:sp>
            <p:nvSpPr>
              <p:cNvPr id="50239" name="Rectangle 64"/>
              <p:cNvSpPr>
                <a:spLocks noChangeArrowheads="1"/>
              </p:cNvSpPr>
              <p:nvPr/>
            </p:nvSpPr>
            <p:spPr bwMode="auto">
              <a:xfrm>
                <a:off x="1533" y="2611"/>
                <a:ext cx="1544" cy="173"/>
              </a:xfrm>
              <a:prstGeom prst="rect">
                <a:avLst/>
              </a:prstGeom>
              <a:noFill/>
              <a:ln w="9525">
                <a:noFill/>
                <a:miter lim="800000"/>
                <a:headEnd/>
                <a:tailEnd/>
              </a:ln>
            </p:spPr>
            <p:txBody>
              <a:bodyPr lIns="0" tIns="0" rIns="0" bIns="0">
                <a:spAutoFit/>
              </a:bodyPr>
              <a:lstStyle/>
              <a:p>
                <a:pPr eaLnBrk="0" hangingPunct="0"/>
                <a:r>
                  <a:rPr lang="en-GB">
                    <a:solidFill>
                      <a:srgbClr val="000000"/>
                    </a:solidFill>
                  </a:rPr>
                  <a:t>(Transcurre el intervalo)</a:t>
                </a:r>
                <a:endParaRPr lang="en-GB" sz="2400">
                  <a:latin typeface="Times" charset="0"/>
                </a:endParaRPr>
              </a:p>
            </p:txBody>
          </p:sp>
          <p:sp>
            <p:nvSpPr>
              <p:cNvPr id="50240" name="Rectangle 65"/>
              <p:cNvSpPr>
                <a:spLocks noChangeArrowheads="1"/>
              </p:cNvSpPr>
              <p:nvPr/>
            </p:nvSpPr>
            <p:spPr bwMode="auto">
              <a:xfrm>
                <a:off x="681" y="2829"/>
                <a:ext cx="324"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latin typeface="Times" charset="0"/>
                  </a:rPr>
                  <a:t>         </a:t>
                </a:r>
                <a:endParaRPr lang="en-GB" sz="2400">
                  <a:latin typeface="Times" charset="0"/>
                </a:endParaRPr>
              </a:p>
            </p:txBody>
          </p:sp>
          <p:sp>
            <p:nvSpPr>
              <p:cNvPr id="50241" name="Rectangle 66"/>
              <p:cNvSpPr>
                <a:spLocks noChangeArrowheads="1"/>
              </p:cNvSpPr>
              <p:nvPr/>
            </p:nvSpPr>
            <p:spPr bwMode="auto">
              <a:xfrm>
                <a:off x="268" y="2829"/>
                <a:ext cx="2828"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El bloqueo de</a:t>
                </a:r>
                <a:r>
                  <a:rPr lang="en-GB" i="1">
                    <a:solidFill>
                      <a:srgbClr val="000000"/>
                    </a:solidFill>
                  </a:rPr>
                  <a:t> T</a:t>
                </a:r>
                <a:r>
                  <a:rPr lang="en-GB">
                    <a:solidFill>
                      <a:srgbClr val="000000"/>
                    </a:solidFill>
                  </a:rPr>
                  <a:t> en</a:t>
                </a:r>
                <a:r>
                  <a:rPr lang="en-GB" i="1">
                    <a:solidFill>
                      <a:srgbClr val="000000"/>
                    </a:solidFill>
                  </a:rPr>
                  <a:t> A</a:t>
                </a:r>
                <a:r>
                  <a:rPr lang="en-GB">
                    <a:solidFill>
                      <a:srgbClr val="000000"/>
                    </a:solidFill>
                  </a:rPr>
                  <a:t> llega a ser vulnerable,</a:t>
                </a:r>
                <a:r>
                  <a:rPr lang="en-GB">
                    <a:solidFill>
                      <a:srgbClr val="000000"/>
                    </a:solidFill>
                    <a:latin typeface="Times" charset="0"/>
                  </a:rPr>
                  <a:t> </a:t>
                </a:r>
                <a:endParaRPr lang="en-GB" sz="2400">
                  <a:latin typeface="Times" charset="0"/>
                </a:endParaRPr>
              </a:p>
            </p:txBody>
          </p:sp>
          <p:sp>
            <p:nvSpPr>
              <p:cNvPr id="50242" name="Rectangle 67"/>
              <p:cNvSpPr>
                <a:spLocks noChangeArrowheads="1"/>
              </p:cNvSpPr>
              <p:nvPr/>
            </p:nvSpPr>
            <p:spPr bwMode="auto">
              <a:xfrm>
                <a:off x="1090" y="3023"/>
                <a:ext cx="1924"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latin typeface="Times" charset="0"/>
                  </a:rPr>
                  <a:t> </a:t>
                </a:r>
                <a:r>
                  <a:rPr lang="en-GB">
                    <a:solidFill>
                      <a:srgbClr val="000000"/>
                    </a:solidFill>
                  </a:rPr>
                  <a:t>desbloqueo de </a:t>
                </a:r>
                <a:r>
                  <a:rPr lang="en-GB" i="1">
                    <a:solidFill>
                      <a:srgbClr val="000000"/>
                    </a:solidFill>
                  </a:rPr>
                  <a:t>A, T</a:t>
                </a:r>
                <a:r>
                  <a:rPr lang="en-GB">
                    <a:solidFill>
                      <a:srgbClr val="000000"/>
                    </a:solidFill>
                  </a:rPr>
                  <a:t> se aborta</a:t>
                </a:r>
                <a:endParaRPr lang="en-GB" sz="2400">
                  <a:latin typeface="Times" charset="0"/>
                </a:endParaRPr>
              </a:p>
            </p:txBody>
          </p:sp>
          <p:sp>
            <p:nvSpPr>
              <p:cNvPr id="50243" name="Line 68"/>
              <p:cNvSpPr>
                <a:spLocks noChangeShapeType="1"/>
              </p:cNvSpPr>
              <p:nvPr/>
            </p:nvSpPr>
            <p:spPr bwMode="auto">
              <a:xfrm>
                <a:off x="3074" y="2587"/>
                <a:ext cx="1" cy="568"/>
              </a:xfrm>
              <a:prstGeom prst="line">
                <a:avLst/>
              </a:prstGeom>
              <a:noFill/>
              <a:ln w="31750">
                <a:solidFill>
                  <a:srgbClr val="000000"/>
                </a:solidFill>
                <a:round/>
                <a:headEnd/>
                <a:tailEnd/>
              </a:ln>
            </p:spPr>
            <p:txBody>
              <a:bodyPr/>
              <a:lstStyle/>
              <a:p>
                <a:endParaRPr lang="es-ES"/>
              </a:p>
            </p:txBody>
          </p:sp>
          <p:sp>
            <p:nvSpPr>
              <p:cNvPr id="50244" name="Rectangle 69"/>
              <p:cNvSpPr>
                <a:spLocks noChangeArrowheads="1"/>
              </p:cNvSpPr>
              <p:nvPr/>
            </p:nvSpPr>
            <p:spPr bwMode="auto">
              <a:xfrm>
                <a:off x="4559" y="2587"/>
                <a:ext cx="14" cy="582"/>
              </a:xfrm>
              <a:prstGeom prst="rect">
                <a:avLst/>
              </a:prstGeom>
              <a:solidFill>
                <a:srgbClr val="FFFFFF"/>
              </a:solidFill>
              <a:ln w="9525">
                <a:noFill/>
                <a:miter lim="800000"/>
                <a:headEnd/>
                <a:tailEnd/>
              </a:ln>
            </p:spPr>
            <p:txBody>
              <a:bodyPr/>
              <a:lstStyle/>
              <a:p>
                <a:endParaRPr lang="es-ES"/>
              </a:p>
            </p:txBody>
          </p:sp>
          <p:sp>
            <p:nvSpPr>
              <p:cNvPr id="50245" name="Rectangle 70"/>
              <p:cNvSpPr>
                <a:spLocks noChangeArrowheads="1"/>
              </p:cNvSpPr>
              <p:nvPr/>
            </p:nvSpPr>
            <p:spPr bwMode="auto">
              <a:xfrm>
                <a:off x="3205" y="3215"/>
                <a:ext cx="828" cy="173"/>
              </a:xfrm>
              <a:prstGeom prst="rect">
                <a:avLst/>
              </a:prstGeom>
              <a:noFill/>
              <a:ln w="9525">
                <a:noFill/>
                <a:miter lim="800000"/>
                <a:headEnd/>
                <a:tailEnd/>
              </a:ln>
            </p:spPr>
            <p:txBody>
              <a:bodyPr wrap="none" lIns="0" tIns="0" rIns="0" bIns="0">
                <a:spAutoFit/>
              </a:bodyPr>
              <a:lstStyle/>
              <a:p>
                <a:pPr eaLnBrk="0" hangingPunct="0"/>
                <a:r>
                  <a:rPr lang="en-GB" i="1">
                    <a:solidFill>
                      <a:srgbClr val="000000"/>
                    </a:solidFill>
                    <a:latin typeface="Times" charset="0"/>
                  </a:rPr>
                  <a:t>a.extrae(200);</a:t>
                </a:r>
                <a:endParaRPr lang="en-GB" sz="2400">
                  <a:latin typeface="Times" charset="0"/>
                </a:endParaRPr>
              </a:p>
            </p:txBody>
          </p:sp>
          <p:sp>
            <p:nvSpPr>
              <p:cNvPr id="50246" name="Rectangle 71"/>
              <p:cNvSpPr>
                <a:spLocks noChangeArrowheads="1"/>
              </p:cNvSpPr>
              <p:nvPr/>
            </p:nvSpPr>
            <p:spPr bwMode="auto">
              <a:xfrm>
                <a:off x="4579" y="3232"/>
                <a:ext cx="1492"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Escritura bloquea en </a:t>
                </a:r>
                <a:r>
                  <a:rPr lang="en-GB" i="1">
                    <a:solidFill>
                      <a:srgbClr val="000000"/>
                    </a:solidFill>
                  </a:rPr>
                  <a:t>A</a:t>
                </a:r>
                <a:r>
                  <a:rPr lang="en-GB">
                    <a:solidFill>
                      <a:srgbClr val="000000"/>
                    </a:solidFill>
                    <a:latin typeface="Times" charset="0"/>
                  </a:rPr>
                  <a:t> </a:t>
                </a:r>
                <a:endParaRPr lang="en-GB" sz="2400">
                  <a:latin typeface="Times" charset="0"/>
                </a:endParaRPr>
              </a:p>
            </p:txBody>
          </p:sp>
          <p:sp>
            <p:nvSpPr>
              <p:cNvPr id="50247" name="Rectangle 72"/>
              <p:cNvSpPr>
                <a:spLocks noChangeArrowheads="1"/>
              </p:cNvSpPr>
              <p:nvPr/>
            </p:nvSpPr>
            <p:spPr bwMode="auto">
              <a:xfrm>
                <a:off x="2145" y="3169"/>
                <a:ext cx="14" cy="236"/>
              </a:xfrm>
              <a:prstGeom prst="rect">
                <a:avLst/>
              </a:prstGeom>
              <a:solidFill>
                <a:srgbClr val="FFFFFF"/>
              </a:solidFill>
              <a:ln w="9525">
                <a:noFill/>
                <a:miter lim="800000"/>
                <a:headEnd/>
                <a:tailEnd/>
              </a:ln>
            </p:spPr>
            <p:txBody>
              <a:bodyPr/>
              <a:lstStyle/>
              <a:p>
                <a:endParaRPr lang="es-ES"/>
              </a:p>
            </p:txBody>
          </p:sp>
          <p:sp>
            <p:nvSpPr>
              <p:cNvPr id="50248" name="Line 73"/>
              <p:cNvSpPr>
                <a:spLocks noChangeShapeType="1"/>
              </p:cNvSpPr>
              <p:nvPr/>
            </p:nvSpPr>
            <p:spPr bwMode="auto">
              <a:xfrm>
                <a:off x="3074" y="3169"/>
                <a:ext cx="1" cy="222"/>
              </a:xfrm>
              <a:prstGeom prst="line">
                <a:avLst/>
              </a:prstGeom>
              <a:noFill/>
              <a:ln w="31750">
                <a:solidFill>
                  <a:srgbClr val="000000"/>
                </a:solidFill>
                <a:round/>
                <a:headEnd/>
                <a:tailEnd/>
              </a:ln>
            </p:spPr>
            <p:txBody>
              <a:bodyPr/>
              <a:lstStyle/>
              <a:p>
                <a:endParaRPr lang="es-ES"/>
              </a:p>
            </p:txBody>
          </p:sp>
          <p:sp>
            <p:nvSpPr>
              <p:cNvPr id="50249" name="Rectangle 74"/>
              <p:cNvSpPr>
                <a:spLocks noChangeArrowheads="1"/>
              </p:cNvSpPr>
              <p:nvPr/>
            </p:nvSpPr>
            <p:spPr bwMode="auto">
              <a:xfrm>
                <a:off x="4559" y="3169"/>
                <a:ext cx="14" cy="236"/>
              </a:xfrm>
              <a:prstGeom prst="rect">
                <a:avLst/>
              </a:prstGeom>
              <a:solidFill>
                <a:srgbClr val="FFFFFF"/>
              </a:solidFill>
              <a:ln w="9525">
                <a:noFill/>
                <a:miter lim="800000"/>
                <a:headEnd/>
                <a:tailEnd/>
              </a:ln>
            </p:spPr>
            <p:txBody>
              <a:bodyPr/>
              <a:lstStyle/>
              <a:p>
                <a:endParaRPr lang="es-ES"/>
              </a:p>
            </p:txBody>
          </p:sp>
          <p:sp>
            <p:nvSpPr>
              <p:cNvPr id="50250" name="Rectangle 75"/>
              <p:cNvSpPr>
                <a:spLocks noChangeArrowheads="1"/>
              </p:cNvSpPr>
              <p:nvPr/>
            </p:nvSpPr>
            <p:spPr bwMode="auto">
              <a:xfrm>
                <a:off x="4579" y="3409"/>
                <a:ext cx="1116"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rPr>
                  <a:t>Desbloquea </a:t>
                </a:r>
                <a:r>
                  <a:rPr lang="en-GB" i="1">
                    <a:solidFill>
                      <a:srgbClr val="000000"/>
                    </a:solidFill>
                  </a:rPr>
                  <a:t>A, B</a:t>
                </a:r>
                <a:r>
                  <a:rPr lang="en-GB">
                    <a:solidFill>
                      <a:srgbClr val="000000"/>
                    </a:solidFill>
                    <a:latin typeface="Times" charset="0"/>
                  </a:rPr>
                  <a:t> </a:t>
                </a:r>
                <a:endParaRPr lang="en-GB" sz="2400">
                  <a:latin typeface="Times" charset="0"/>
                </a:endParaRPr>
              </a:p>
            </p:txBody>
          </p:sp>
          <p:sp>
            <p:nvSpPr>
              <p:cNvPr id="50251" name="Rectangle 76"/>
              <p:cNvSpPr>
                <a:spLocks noChangeArrowheads="1"/>
              </p:cNvSpPr>
              <p:nvPr/>
            </p:nvSpPr>
            <p:spPr bwMode="auto">
              <a:xfrm>
                <a:off x="5092" y="3453"/>
                <a:ext cx="72"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latin typeface="Times" charset="0"/>
                  </a:rPr>
                  <a:t>, </a:t>
                </a:r>
                <a:endParaRPr lang="en-GB" sz="2400">
                  <a:latin typeface="Times" charset="0"/>
                </a:endParaRPr>
              </a:p>
            </p:txBody>
          </p:sp>
          <p:sp>
            <p:nvSpPr>
              <p:cNvPr id="50252" name="Line 77"/>
              <p:cNvSpPr>
                <a:spLocks noChangeShapeType="1"/>
              </p:cNvSpPr>
              <p:nvPr/>
            </p:nvSpPr>
            <p:spPr bwMode="auto">
              <a:xfrm>
                <a:off x="660" y="3599"/>
                <a:ext cx="1471" cy="1"/>
              </a:xfrm>
              <a:prstGeom prst="line">
                <a:avLst/>
              </a:prstGeom>
              <a:noFill/>
              <a:ln w="31750">
                <a:solidFill>
                  <a:srgbClr val="000000"/>
                </a:solidFill>
                <a:round/>
                <a:headEnd/>
                <a:tailEnd/>
              </a:ln>
            </p:spPr>
            <p:txBody>
              <a:bodyPr/>
              <a:lstStyle/>
              <a:p>
                <a:endParaRPr lang="es-ES"/>
              </a:p>
            </p:txBody>
          </p:sp>
          <p:sp>
            <p:nvSpPr>
              <p:cNvPr id="50253" name="Rectangle 78"/>
              <p:cNvSpPr>
                <a:spLocks noChangeArrowheads="1"/>
              </p:cNvSpPr>
              <p:nvPr/>
            </p:nvSpPr>
            <p:spPr bwMode="auto">
              <a:xfrm>
                <a:off x="2145" y="3405"/>
                <a:ext cx="14" cy="194"/>
              </a:xfrm>
              <a:prstGeom prst="rect">
                <a:avLst/>
              </a:prstGeom>
              <a:solidFill>
                <a:srgbClr val="FFFFFF"/>
              </a:solidFill>
              <a:ln w="9525">
                <a:noFill/>
                <a:miter lim="800000"/>
                <a:headEnd/>
                <a:tailEnd/>
              </a:ln>
            </p:spPr>
            <p:txBody>
              <a:bodyPr/>
              <a:lstStyle/>
              <a:p>
                <a:endParaRPr lang="es-ES"/>
              </a:p>
            </p:txBody>
          </p:sp>
          <p:sp>
            <p:nvSpPr>
              <p:cNvPr id="50254" name="Line 79"/>
              <p:cNvSpPr>
                <a:spLocks noChangeShapeType="1"/>
              </p:cNvSpPr>
              <p:nvPr/>
            </p:nvSpPr>
            <p:spPr bwMode="auto">
              <a:xfrm>
                <a:off x="2145" y="3599"/>
                <a:ext cx="1" cy="1"/>
              </a:xfrm>
              <a:prstGeom prst="line">
                <a:avLst/>
              </a:prstGeom>
              <a:noFill/>
              <a:ln w="31750">
                <a:solidFill>
                  <a:srgbClr val="000000"/>
                </a:solidFill>
                <a:round/>
                <a:headEnd/>
                <a:tailEnd/>
              </a:ln>
            </p:spPr>
            <p:txBody>
              <a:bodyPr/>
              <a:lstStyle/>
              <a:p>
                <a:endParaRPr lang="es-ES"/>
              </a:p>
            </p:txBody>
          </p:sp>
          <p:sp>
            <p:nvSpPr>
              <p:cNvPr id="50255" name="Line 80"/>
              <p:cNvSpPr>
                <a:spLocks noChangeShapeType="1"/>
              </p:cNvSpPr>
              <p:nvPr/>
            </p:nvSpPr>
            <p:spPr bwMode="auto">
              <a:xfrm>
                <a:off x="2159" y="3599"/>
                <a:ext cx="901" cy="1"/>
              </a:xfrm>
              <a:prstGeom prst="line">
                <a:avLst/>
              </a:prstGeom>
              <a:noFill/>
              <a:ln w="31750">
                <a:solidFill>
                  <a:srgbClr val="000000"/>
                </a:solidFill>
                <a:round/>
                <a:headEnd/>
                <a:tailEnd/>
              </a:ln>
            </p:spPr>
            <p:txBody>
              <a:bodyPr/>
              <a:lstStyle/>
              <a:p>
                <a:endParaRPr lang="es-ES"/>
              </a:p>
            </p:txBody>
          </p:sp>
          <p:sp>
            <p:nvSpPr>
              <p:cNvPr id="50256" name="Line 81"/>
              <p:cNvSpPr>
                <a:spLocks noChangeShapeType="1"/>
              </p:cNvSpPr>
              <p:nvPr/>
            </p:nvSpPr>
            <p:spPr bwMode="auto">
              <a:xfrm>
                <a:off x="3074" y="3405"/>
                <a:ext cx="1" cy="180"/>
              </a:xfrm>
              <a:prstGeom prst="line">
                <a:avLst/>
              </a:prstGeom>
              <a:noFill/>
              <a:ln w="31750">
                <a:solidFill>
                  <a:srgbClr val="000000"/>
                </a:solidFill>
                <a:round/>
                <a:headEnd/>
                <a:tailEnd/>
              </a:ln>
            </p:spPr>
            <p:txBody>
              <a:bodyPr/>
              <a:lstStyle/>
              <a:p>
                <a:endParaRPr lang="es-ES"/>
              </a:p>
            </p:txBody>
          </p:sp>
          <p:sp>
            <p:nvSpPr>
              <p:cNvPr id="50257" name="Line 82"/>
              <p:cNvSpPr>
                <a:spLocks noChangeShapeType="1"/>
              </p:cNvSpPr>
              <p:nvPr/>
            </p:nvSpPr>
            <p:spPr bwMode="auto">
              <a:xfrm>
                <a:off x="3074" y="3599"/>
                <a:ext cx="1" cy="1"/>
              </a:xfrm>
              <a:prstGeom prst="line">
                <a:avLst/>
              </a:prstGeom>
              <a:noFill/>
              <a:ln w="31750">
                <a:solidFill>
                  <a:srgbClr val="000000"/>
                </a:solidFill>
                <a:round/>
                <a:headEnd/>
                <a:tailEnd/>
              </a:ln>
            </p:spPr>
            <p:txBody>
              <a:bodyPr/>
              <a:lstStyle/>
              <a:p>
                <a:endParaRPr lang="es-ES"/>
              </a:p>
            </p:txBody>
          </p:sp>
          <p:sp>
            <p:nvSpPr>
              <p:cNvPr id="50258" name="Line 83"/>
              <p:cNvSpPr>
                <a:spLocks noChangeShapeType="1"/>
              </p:cNvSpPr>
              <p:nvPr/>
            </p:nvSpPr>
            <p:spPr bwMode="auto">
              <a:xfrm>
                <a:off x="3088" y="3599"/>
                <a:ext cx="1457" cy="1"/>
              </a:xfrm>
              <a:prstGeom prst="line">
                <a:avLst/>
              </a:prstGeom>
              <a:noFill/>
              <a:ln w="31750">
                <a:solidFill>
                  <a:srgbClr val="000000"/>
                </a:solidFill>
                <a:round/>
                <a:headEnd/>
                <a:tailEnd/>
              </a:ln>
            </p:spPr>
            <p:txBody>
              <a:bodyPr/>
              <a:lstStyle/>
              <a:p>
                <a:endParaRPr lang="es-ES"/>
              </a:p>
            </p:txBody>
          </p:sp>
          <p:sp>
            <p:nvSpPr>
              <p:cNvPr id="50259" name="Rectangle 84"/>
              <p:cNvSpPr>
                <a:spLocks noChangeArrowheads="1"/>
              </p:cNvSpPr>
              <p:nvPr/>
            </p:nvSpPr>
            <p:spPr bwMode="auto">
              <a:xfrm>
                <a:off x="4559" y="3405"/>
                <a:ext cx="14" cy="194"/>
              </a:xfrm>
              <a:prstGeom prst="rect">
                <a:avLst/>
              </a:prstGeom>
              <a:solidFill>
                <a:srgbClr val="FFFFFF"/>
              </a:solidFill>
              <a:ln w="9525">
                <a:noFill/>
                <a:miter lim="800000"/>
                <a:headEnd/>
                <a:tailEnd/>
              </a:ln>
            </p:spPr>
            <p:txBody>
              <a:bodyPr/>
              <a:lstStyle/>
              <a:p>
                <a:endParaRPr lang="es-ES"/>
              </a:p>
            </p:txBody>
          </p:sp>
          <p:sp>
            <p:nvSpPr>
              <p:cNvPr id="50260" name="Line 85"/>
              <p:cNvSpPr>
                <a:spLocks noChangeShapeType="1"/>
              </p:cNvSpPr>
              <p:nvPr/>
            </p:nvSpPr>
            <p:spPr bwMode="auto">
              <a:xfrm>
                <a:off x="4559" y="3599"/>
                <a:ext cx="1" cy="1"/>
              </a:xfrm>
              <a:prstGeom prst="line">
                <a:avLst/>
              </a:prstGeom>
              <a:noFill/>
              <a:ln w="31750">
                <a:solidFill>
                  <a:srgbClr val="000000"/>
                </a:solidFill>
                <a:round/>
                <a:headEnd/>
                <a:tailEnd/>
              </a:ln>
            </p:spPr>
            <p:txBody>
              <a:bodyPr/>
              <a:lstStyle/>
              <a:p>
                <a:endParaRPr lang="es-ES"/>
              </a:p>
            </p:txBody>
          </p:sp>
          <p:sp>
            <p:nvSpPr>
              <p:cNvPr id="50261" name="Line 86"/>
              <p:cNvSpPr>
                <a:spLocks noChangeShapeType="1"/>
              </p:cNvSpPr>
              <p:nvPr/>
            </p:nvSpPr>
            <p:spPr bwMode="auto">
              <a:xfrm>
                <a:off x="4573" y="3599"/>
                <a:ext cx="901" cy="1"/>
              </a:xfrm>
              <a:prstGeom prst="line">
                <a:avLst/>
              </a:prstGeom>
              <a:noFill/>
              <a:ln w="31750">
                <a:solidFill>
                  <a:srgbClr val="000000"/>
                </a:solidFill>
                <a:round/>
                <a:headEnd/>
                <a:tailEnd/>
              </a:ln>
            </p:spPr>
            <p:txBody>
              <a:bodyPr/>
              <a:lstStyle/>
              <a:p>
                <a:endParaRPr lang="es-ES"/>
              </a:p>
            </p:txBody>
          </p:sp>
          <p:grpSp>
            <p:nvGrpSpPr>
              <p:cNvPr id="3" name="Group 87"/>
              <p:cNvGrpSpPr>
                <a:grpSpLocks/>
              </p:cNvGrpSpPr>
              <p:nvPr/>
            </p:nvGrpSpPr>
            <p:grpSpPr bwMode="auto">
              <a:xfrm>
                <a:off x="829" y="2284"/>
                <a:ext cx="241" cy="49"/>
                <a:chOff x="792" y="2771"/>
                <a:chExt cx="241" cy="49"/>
              </a:xfrm>
            </p:grpSpPr>
            <p:sp>
              <p:nvSpPr>
                <p:cNvPr id="50271" name="Oval 88"/>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50272" name="Oval 89"/>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50273" name="Oval 90"/>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p:spPr>
              <p:txBody>
                <a:bodyPr wrap="none" anchor="ctr"/>
                <a:lstStyle/>
                <a:p>
                  <a:endParaRPr lang="es-ES"/>
                </a:p>
              </p:txBody>
            </p:sp>
          </p:grpSp>
          <p:grpSp>
            <p:nvGrpSpPr>
              <p:cNvPr id="4" name="Group 91"/>
              <p:cNvGrpSpPr>
                <a:grpSpLocks/>
              </p:cNvGrpSpPr>
              <p:nvPr/>
            </p:nvGrpSpPr>
            <p:grpSpPr bwMode="auto">
              <a:xfrm>
                <a:off x="3226" y="2579"/>
                <a:ext cx="241" cy="49"/>
                <a:chOff x="792" y="2771"/>
                <a:chExt cx="241" cy="49"/>
              </a:xfrm>
            </p:grpSpPr>
            <p:sp>
              <p:nvSpPr>
                <p:cNvPr id="50268" name="Oval 92"/>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50269" name="Oval 93"/>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50270" name="Oval 94"/>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p:spPr>
              <p:txBody>
                <a:bodyPr wrap="none" anchor="ctr"/>
                <a:lstStyle/>
                <a:p>
                  <a:endParaRPr lang="es-ES"/>
                </a:p>
              </p:txBody>
            </p:sp>
          </p:grpSp>
          <p:grpSp>
            <p:nvGrpSpPr>
              <p:cNvPr id="5" name="Group 95"/>
              <p:cNvGrpSpPr>
                <a:grpSpLocks/>
              </p:cNvGrpSpPr>
              <p:nvPr/>
            </p:nvGrpSpPr>
            <p:grpSpPr bwMode="auto">
              <a:xfrm>
                <a:off x="3226" y="2829"/>
                <a:ext cx="241" cy="49"/>
                <a:chOff x="792" y="2771"/>
                <a:chExt cx="241" cy="49"/>
              </a:xfrm>
            </p:grpSpPr>
            <p:sp>
              <p:nvSpPr>
                <p:cNvPr id="50265" name="Oval 96"/>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50266" name="Oval 97"/>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p:spPr>
              <p:txBody>
                <a:bodyPr wrap="none" anchor="ctr"/>
                <a:lstStyle/>
                <a:p>
                  <a:endParaRPr lang="es-ES"/>
                </a:p>
              </p:txBody>
            </p:sp>
            <p:sp>
              <p:nvSpPr>
                <p:cNvPr id="50267" name="Oval 98"/>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p:spPr>
              <p:txBody>
                <a:bodyPr wrap="none" anchor="ctr"/>
                <a:lstStyle/>
                <a:p>
                  <a:endParaRPr lang="es-ES"/>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Sincronización Sencilla</a:t>
            </a:r>
            <a:endParaRPr lang="es-ES" dirty="0"/>
          </a:p>
        </p:txBody>
      </p:sp>
      <p:sp>
        <p:nvSpPr>
          <p:cNvPr id="3" name="2 Marcador de contenido"/>
          <p:cNvSpPr>
            <a:spLocks noGrp="1"/>
          </p:cNvSpPr>
          <p:nvPr>
            <p:ph idx="1"/>
          </p:nvPr>
        </p:nvSpPr>
        <p:spPr/>
        <p:txBody>
          <a:bodyPr/>
          <a:lstStyle/>
          <a:p>
            <a:r>
              <a:rPr lang="es-ES" dirty="0" smtClean="0"/>
              <a:t>Las operaciones realizadas </a:t>
            </a:r>
            <a:r>
              <a:rPr lang="es-ES" dirty="0" smtClean="0"/>
              <a:t>por </a:t>
            </a:r>
            <a:r>
              <a:rPr lang="es-ES" b="1" dirty="0" smtClean="0"/>
              <a:t>diferentes clientes </a:t>
            </a:r>
            <a:r>
              <a:rPr lang="es-ES" dirty="0" smtClean="0"/>
              <a:t>pueden </a:t>
            </a:r>
            <a:r>
              <a:rPr lang="es-ES" b="1" dirty="0" smtClean="0"/>
              <a:t>interferir a veces unas con otras</a:t>
            </a:r>
            <a:r>
              <a:rPr lang="es-ES" dirty="0" smtClean="0"/>
              <a:t>.</a:t>
            </a:r>
          </a:p>
          <a:p>
            <a:r>
              <a:rPr lang="es-ES" dirty="0" smtClean="0"/>
              <a:t>La </a:t>
            </a:r>
            <a:r>
              <a:rPr lang="es-ES" b="1" dirty="0" smtClean="0"/>
              <a:t>interferencia</a:t>
            </a:r>
            <a:r>
              <a:rPr lang="es-ES" dirty="0" smtClean="0"/>
              <a:t> puede producir </a:t>
            </a:r>
            <a:r>
              <a:rPr lang="es-ES" b="1" dirty="0" smtClean="0"/>
              <a:t>valores incorrectos en los objetos.</a:t>
            </a:r>
          </a:p>
          <a:p>
            <a:r>
              <a:rPr lang="es-ES" dirty="0" smtClean="0"/>
              <a:t>Frecuentemente se usan </a:t>
            </a:r>
            <a:r>
              <a:rPr lang="es-ES" b="1" dirty="0" smtClean="0"/>
              <a:t>hilos</a:t>
            </a:r>
            <a:r>
              <a:rPr lang="es-ES" dirty="0" smtClean="0"/>
              <a:t> para permitir concurrentemente las operaciones de varios clientes y aun accediendo, posiblemente, a los </a:t>
            </a:r>
            <a:r>
              <a:rPr lang="es-ES" b="1" dirty="0" smtClean="0"/>
              <a:t>mismos objetos</a:t>
            </a:r>
            <a:r>
              <a:rPr lang="es-ES" dirty="0" smtClean="0"/>
              <a:t>.</a:t>
            </a:r>
          </a:p>
          <a:p>
            <a:endParaRPr lang="es-E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552" y="188640"/>
            <a:ext cx="7772400" cy="752128"/>
          </a:xfrm>
          <a:noFill/>
        </p:spPr>
        <p:txBody>
          <a:bodyPr lIns="92075" tIns="46038" rIns="92075" bIns="46038" anchor="b" anchorCtr="0"/>
          <a:lstStyle/>
          <a:p>
            <a:r>
              <a:rPr lang="es-ES_tradnl" dirty="0" smtClean="0"/>
              <a:t>Transacciones en BD</a:t>
            </a:r>
            <a:endParaRPr lang="es-ES_tradnl" dirty="0" smtClean="0"/>
          </a:p>
        </p:txBody>
      </p:sp>
      <p:sp>
        <p:nvSpPr>
          <p:cNvPr id="4099" name="Rectangle 3"/>
          <p:cNvSpPr>
            <a:spLocks noGrp="1" noChangeArrowheads="1"/>
          </p:cNvSpPr>
          <p:nvPr>
            <p:ph type="body" idx="1"/>
          </p:nvPr>
        </p:nvSpPr>
        <p:spPr>
          <a:xfrm>
            <a:off x="395536" y="1412776"/>
            <a:ext cx="8352928" cy="3962400"/>
          </a:xfrm>
          <a:noFill/>
        </p:spPr>
        <p:txBody>
          <a:bodyPr lIns="92075" tIns="46038" rIns="92075" bIns="46038"/>
          <a:lstStyle/>
          <a:p>
            <a:endParaRPr lang="es-ES_tradnl" dirty="0" smtClean="0"/>
          </a:p>
        </p:txBody>
      </p:sp>
      <p:pic>
        <p:nvPicPr>
          <p:cNvPr id="36866" name="Picture 2" descr="http://t0.gstatic.com/images?q=tbn:ANd9GcTDAW70Xuc00ykdiDOO4ckVihX5j5MxNWvnzSdtuFN_a5b0KFrB-w"/>
          <p:cNvPicPr>
            <a:picLocks noChangeAspect="1" noChangeArrowheads="1"/>
          </p:cNvPicPr>
          <p:nvPr/>
        </p:nvPicPr>
        <p:blipFill>
          <a:blip r:embed="rId3" cstate="print"/>
          <a:srcRect/>
          <a:stretch>
            <a:fillRect/>
          </a:stretch>
        </p:blipFill>
        <p:spPr bwMode="auto">
          <a:xfrm>
            <a:off x="2339752" y="2060848"/>
            <a:ext cx="4392488" cy="3014772"/>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552" y="188640"/>
            <a:ext cx="7772400" cy="752128"/>
          </a:xfrm>
          <a:noFill/>
        </p:spPr>
        <p:txBody>
          <a:bodyPr lIns="92075" tIns="46038" rIns="92075" bIns="46038" anchor="b" anchorCtr="0"/>
          <a:lstStyle/>
          <a:p>
            <a:r>
              <a:rPr lang="es-ES_tradnl" dirty="0" smtClean="0"/>
              <a:t>Transacciones en BD</a:t>
            </a:r>
            <a:endParaRPr lang="es-ES_tradnl" dirty="0" smtClean="0"/>
          </a:p>
        </p:txBody>
      </p:sp>
      <p:sp>
        <p:nvSpPr>
          <p:cNvPr id="4099" name="Rectangle 3"/>
          <p:cNvSpPr>
            <a:spLocks noGrp="1" noChangeArrowheads="1"/>
          </p:cNvSpPr>
          <p:nvPr>
            <p:ph type="body" idx="1"/>
          </p:nvPr>
        </p:nvSpPr>
        <p:spPr>
          <a:xfrm>
            <a:off x="395536" y="1412776"/>
            <a:ext cx="8352928" cy="3962400"/>
          </a:xfrm>
          <a:noFill/>
        </p:spPr>
        <p:txBody>
          <a:bodyPr lIns="92075" tIns="46038" rIns="92075" bIns="46038"/>
          <a:lstStyle/>
          <a:p>
            <a:r>
              <a:rPr lang="es-ES_tradnl" dirty="0" smtClean="0"/>
              <a:t>Transacción: colección de operaciones que forman una única unidad lógica de trabajo en una BD</a:t>
            </a:r>
          </a:p>
          <a:p>
            <a:r>
              <a:rPr lang="es-ES_tradnl" dirty="0" smtClean="0"/>
              <a:t>Control concurrencia</a:t>
            </a:r>
          </a:p>
          <a:p>
            <a:pPr lvl="1"/>
            <a:r>
              <a:rPr lang="es-ES_tradnl" dirty="0" smtClean="0"/>
              <a:t>Sistemas multiusuario: ejecución intercalada</a:t>
            </a:r>
          </a:p>
          <a:p>
            <a:r>
              <a:rPr lang="es-ES_tradnl" dirty="0" smtClean="0"/>
              <a:t>Recuperación</a:t>
            </a:r>
          </a:p>
          <a:p>
            <a:pPr lvl="1"/>
            <a:r>
              <a:rPr lang="es-ES_tradnl" dirty="0" smtClean="0"/>
              <a:t>Para cuando una transacción falla</a:t>
            </a:r>
          </a:p>
          <a:p>
            <a:r>
              <a:rPr lang="es-ES_tradnl" dirty="0" smtClean="0"/>
              <a:t>Vida de una transacción</a:t>
            </a:r>
          </a:p>
          <a:p>
            <a:pPr lvl="1"/>
            <a:r>
              <a:rPr lang="es-ES_tradnl" dirty="0" smtClean="0"/>
              <a:t>Inicio</a:t>
            </a:r>
          </a:p>
          <a:p>
            <a:pPr lvl="1"/>
            <a:r>
              <a:rPr lang="es-ES_tradnl" dirty="0" smtClean="0"/>
              <a:t>Lecturas/escrituras de elementos de la BD</a:t>
            </a:r>
          </a:p>
          <a:p>
            <a:pPr lvl="1"/>
            <a:r>
              <a:rPr lang="es-ES_tradnl" dirty="0" smtClean="0"/>
              <a:t>Final (pueden hacer falta algunas verificaciones)</a:t>
            </a:r>
          </a:p>
          <a:p>
            <a:pPr lvl="1"/>
            <a:r>
              <a:rPr lang="es-ES_tradnl" dirty="0" smtClean="0"/>
              <a:t>Confirmación (COMMIT) o anular (ROLLBACK)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_tradnl" dirty="0" smtClean="0"/>
              <a:t>Transacciones en BD</a:t>
            </a:r>
            <a:endParaRPr lang="es-ES_tradnl" dirty="0" smtClean="0"/>
          </a:p>
        </p:txBody>
      </p:sp>
      <p:sp>
        <p:nvSpPr>
          <p:cNvPr id="5123" name="Rectangle 3"/>
          <p:cNvSpPr>
            <a:spLocks noGrp="1" noChangeArrowheads="1"/>
          </p:cNvSpPr>
          <p:nvPr>
            <p:ph type="body" idx="1"/>
          </p:nvPr>
        </p:nvSpPr>
        <p:spPr>
          <a:xfrm>
            <a:off x="323528" y="1484784"/>
            <a:ext cx="8352928" cy="4171950"/>
          </a:xfrm>
        </p:spPr>
        <p:txBody>
          <a:bodyPr/>
          <a:lstStyle/>
          <a:p>
            <a:r>
              <a:rPr lang="es-ES_tradnl" dirty="0" smtClean="0"/>
              <a:t>Toda transacción debe cumplir el principio ACID</a:t>
            </a:r>
          </a:p>
          <a:p>
            <a:pPr lvl="1"/>
            <a:r>
              <a:rPr lang="es-ES_tradnl" dirty="0" smtClean="0"/>
              <a:t>Atómica: se ejecuta todo (</a:t>
            </a:r>
            <a:r>
              <a:rPr lang="es-ES_tradnl" dirty="0" err="1" smtClean="0"/>
              <a:t>commit</a:t>
            </a:r>
            <a:r>
              <a:rPr lang="es-ES_tradnl" dirty="0" smtClean="0"/>
              <a:t>) o nada (</a:t>
            </a:r>
            <a:r>
              <a:rPr lang="es-ES_tradnl" dirty="0" err="1" smtClean="0"/>
              <a:t>rollback</a:t>
            </a:r>
            <a:r>
              <a:rPr lang="es-ES_tradnl" dirty="0" smtClean="0"/>
              <a:t>)</a:t>
            </a:r>
          </a:p>
          <a:p>
            <a:pPr lvl="2"/>
            <a:r>
              <a:rPr lang="es-ES_tradnl" sz="1800" dirty="0" smtClean="0"/>
              <a:t>Debe garantizarlo el método de recuperación del SGBD</a:t>
            </a:r>
          </a:p>
          <a:p>
            <a:pPr lvl="1"/>
            <a:r>
              <a:rPr lang="es-ES_tradnl" dirty="0" smtClean="0"/>
              <a:t>Consistente: pasa de un estado consistente a otro</a:t>
            </a:r>
          </a:p>
          <a:p>
            <a:pPr lvl="2"/>
            <a:r>
              <a:rPr lang="es-ES_tradnl" sz="1800" dirty="0" smtClean="0"/>
              <a:t>Debe garantizarlo  el programador y el </a:t>
            </a:r>
            <a:r>
              <a:rPr lang="es-ES_tradnl" sz="1800" dirty="0" smtClean="0"/>
              <a:t>SGBD</a:t>
            </a:r>
            <a:endParaRPr lang="es-ES_tradnl" sz="1800" dirty="0" smtClean="0"/>
          </a:p>
          <a:p>
            <a:pPr lvl="1"/>
            <a:r>
              <a:rPr lang="es-ES_tradnl" dirty="0" smtClean="0"/>
              <a:t>Aislada</a:t>
            </a:r>
            <a:r>
              <a:rPr lang="es-ES_tradnl" dirty="0" smtClean="0"/>
              <a:t>: no lee resultados intermedios de otras transacciones que no han terminado</a:t>
            </a:r>
          </a:p>
          <a:p>
            <a:pPr lvl="2"/>
            <a:r>
              <a:rPr lang="es-ES_tradnl" sz="1800" dirty="0" smtClean="0"/>
              <a:t>Debe garantizarlo el método de control de concurrencia y el programador (</a:t>
            </a:r>
            <a:r>
              <a:rPr lang="es-ES_tradnl" sz="1800" dirty="0" err="1" smtClean="0"/>
              <a:t>ej</a:t>
            </a:r>
            <a:r>
              <a:rPr lang="es-ES_tradnl" sz="1800" dirty="0" smtClean="0"/>
              <a:t>: usando protocolo bloqueo en 2 fases).</a:t>
            </a:r>
          </a:p>
          <a:p>
            <a:pPr lvl="1"/>
            <a:r>
              <a:rPr lang="es-ES_tradnl" dirty="0" smtClean="0"/>
              <a:t>Duradera: si se termina con éxito (</a:t>
            </a:r>
            <a:r>
              <a:rPr lang="es-ES_tradnl" dirty="0" err="1" smtClean="0"/>
              <a:t>commit</a:t>
            </a:r>
            <a:r>
              <a:rPr lang="es-ES_tradnl" dirty="0" smtClean="0"/>
              <a:t>), los cambios en la BD son estables aunque luego falle otra</a:t>
            </a:r>
          </a:p>
          <a:p>
            <a:pPr lvl="2"/>
            <a:r>
              <a:rPr lang="es-ES_tradnl" sz="1800" dirty="0" smtClean="0"/>
              <a:t>Debe garantizarlo el método de recuperación.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lIns="92075" tIns="46038" rIns="92075" bIns="46038" anchor="b" anchorCtr="0"/>
          <a:lstStyle/>
          <a:p>
            <a:r>
              <a:rPr lang="es-ES_tradnl" dirty="0" smtClean="0"/>
              <a:t>Recuperación</a:t>
            </a:r>
          </a:p>
        </p:txBody>
      </p:sp>
      <p:sp>
        <p:nvSpPr>
          <p:cNvPr id="6147" name="Rectangle 3"/>
          <p:cNvSpPr>
            <a:spLocks noGrp="1" noChangeArrowheads="1"/>
          </p:cNvSpPr>
          <p:nvPr>
            <p:ph type="body" idx="1"/>
          </p:nvPr>
        </p:nvSpPr>
        <p:spPr>
          <a:xfrm>
            <a:off x="395536" y="1412776"/>
            <a:ext cx="8240464" cy="4171950"/>
          </a:xfrm>
          <a:noFill/>
        </p:spPr>
        <p:txBody>
          <a:bodyPr lIns="92075" tIns="46038" rIns="92075" bIns="46038"/>
          <a:lstStyle/>
          <a:p>
            <a:r>
              <a:rPr lang="es-ES_tradnl" dirty="0" smtClean="0"/>
              <a:t>Caídas del sistema durante una transacción</a:t>
            </a:r>
          </a:p>
          <a:p>
            <a:r>
              <a:rPr lang="es-ES_tradnl" dirty="0" smtClean="0"/>
              <a:t>Errores de ejecución: </a:t>
            </a:r>
            <a:r>
              <a:rPr lang="es-ES_tradnl" dirty="0" err="1" smtClean="0"/>
              <a:t>overflow</a:t>
            </a:r>
            <a:r>
              <a:rPr lang="es-ES_tradnl" dirty="0" smtClean="0"/>
              <a:t>, división por 0... </a:t>
            </a:r>
          </a:p>
          <a:p>
            <a:r>
              <a:rPr lang="es-ES_tradnl" dirty="0" smtClean="0"/>
              <a:t>Errores lógicos que violan alguna regla de integridad (definida explícitamente o no) y que dejan inconsistente la </a:t>
            </a:r>
            <a:r>
              <a:rPr lang="es-ES_tradnl" dirty="0" smtClean="0"/>
              <a:t>BD</a:t>
            </a:r>
            <a:endParaRPr lang="es-ES_tradnl" dirty="0" smtClean="0"/>
          </a:p>
          <a:p>
            <a:r>
              <a:rPr lang="es-ES_tradnl" u="sng" dirty="0" smtClean="0"/>
              <a:t>Problemas de concurrencia de transacciones</a:t>
            </a:r>
            <a:endParaRPr lang="es-ES_tradnl" dirty="0" smtClean="0"/>
          </a:p>
          <a:p>
            <a:r>
              <a:rPr lang="es-ES_tradnl" dirty="0" smtClean="0"/>
              <a:t>Fallos de lectura/escritura en disco</a:t>
            </a:r>
          </a:p>
          <a:p>
            <a:r>
              <a:rPr lang="es-ES_tradnl" dirty="0" smtClean="0"/>
              <a:t>Problemas físicos y catástrofes: fuego, robos, sabotajes, fallos “humanos”,... --&gt; medidas de seguridad informática en la empresa.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300608" y="1412776"/>
            <a:ext cx="8591872" cy="4114800"/>
          </a:xfrm>
          <a:noFill/>
        </p:spPr>
        <p:txBody>
          <a:bodyPr lIns="92075" tIns="46038" rIns="92075" bIns="46038"/>
          <a:lstStyle/>
          <a:p>
            <a:r>
              <a:rPr lang="es-ES_tradnl" dirty="0" smtClean="0"/>
              <a:t>Para que el sistema se pueda recuperar ante fallos se necesita grabar cada operación con la BD en un fichero LOG (bitácora). </a:t>
            </a:r>
            <a:r>
              <a:rPr lang="es-ES_tradnl" i="1" dirty="0" err="1" smtClean="0"/>
              <a:t>Checkpoints</a:t>
            </a:r>
            <a:r>
              <a:rPr lang="es-ES_tradnl" dirty="0" smtClean="0"/>
              <a:t>.</a:t>
            </a:r>
          </a:p>
          <a:p>
            <a:pPr lvl="1"/>
            <a:r>
              <a:rPr lang="es-ES_tradnl" dirty="0" smtClean="0"/>
              <a:t>se escribe en el fichero LOG antes que en la BD</a:t>
            </a:r>
          </a:p>
          <a:p>
            <a:pPr lvl="1"/>
            <a:r>
              <a:rPr lang="es-ES_tradnl" dirty="0" smtClean="0"/>
              <a:t>el fichero LOG debe estar en memoria estable</a:t>
            </a:r>
          </a:p>
          <a:p>
            <a:r>
              <a:rPr lang="es-ES_tradnl" dirty="0" smtClean="0"/>
              <a:t>Por cada operación se escribe un reg. en LOG</a:t>
            </a:r>
          </a:p>
          <a:p>
            <a:pPr lvl="1"/>
            <a:r>
              <a:rPr lang="es-ES_tradnl" dirty="0" smtClean="0"/>
              <a:t>&lt;</a:t>
            </a:r>
            <a:r>
              <a:rPr lang="es-ES_tradnl" b="1" dirty="0" smtClean="0"/>
              <a:t>comienza-transacción</a:t>
            </a:r>
            <a:r>
              <a:rPr lang="es-ES_tradnl" dirty="0" smtClean="0"/>
              <a:t>, </a:t>
            </a:r>
            <a:r>
              <a:rPr lang="es-ES_tradnl" dirty="0" err="1" smtClean="0"/>
              <a:t>numt</a:t>
            </a:r>
            <a:r>
              <a:rPr lang="es-ES_tradnl" dirty="0" smtClean="0"/>
              <a:t>&gt;</a:t>
            </a:r>
          </a:p>
          <a:p>
            <a:pPr lvl="1"/>
            <a:r>
              <a:rPr lang="es-ES_tradnl" dirty="0" smtClean="0"/>
              <a:t>&lt;</a:t>
            </a:r>
            <a:r>
              <a:rPr lang="es-ES_tradnl" b="1" dirty="0" smtClean="0"/>
              <a:t>escritura</a:t>
            </a:r>
            <a:r>
              <a:rPr lang="es-ES_tradnl" dirty="0" smtClean="0"/>
              <a:t>, </a:t>
            </a:r>
            <a:r>
              <a:rPr lang="es-ES_tradnl" dirty="0" err="1" smtClean="0"/>
              <a:t>numt</a:t>
            </a:r>
            <a:r>
              <a:rPr lang="es-ES_tradnl" dirty="0" smtClean="0"/>
              <a:t>, </a:t>
            </a:r>
            <a:r>
              <a:rPr lang="es-ES_tradnl" dirty="0" err="1" smtClean="0"/>
              <a:t>id_dato</a:t>
            </a:r>
            <a:r>
              <a:rPr lang="es-ES_tradnl" dirty="0" smtClean="0"/>
              <a:t>, </a:t>
            </a:r>
            <a:r>
              <a:rPr lang="es-ES_tradnl" dirty="0" err="1" smtClean="0"/>
              <a:t>val_viejo</a:t>
            </a:r>
            <a:r>
              <a:rPr lang="es-ES_tradnl" dirty="0" smtClean="0"/>
              <a:t>, </a:t>
            </a:r>
            <a:r>
              <a:rPr lang="es-ES_tradnl" dirty="0" err="1" smtClean="0"/>
              <a:t>val_nuevo</a:t>
            </a:r>
            <a:r>
              <a:rPr lang="es-ES_tradnl" dirty="0" smtClean="0"/>
              <a:t>&gt;</a:t>
            </a:r>
          </a:p>
          <a:p>
            <a:pPr lvl="1"/>
            <a:r>
              <a:rPr lang="es-ES_tradnl" dirty="0" smtClean="0"/>
              <a:t>&lt;</a:t>
            </a:r>
            <a:r>
              <a:rPr lang="es-ES_tradnl" b="1" dirty="0" smtClean="0"/>
              <a:t>lectura</a:t>
            </a:r>
            <a:r>
              <a:rPr lang="es-ES_tradnl" dirty="0" smtClean="0"/>
              <a:t>, </a:t>
            </a:r>
            <a:r>
              <a:rPr lang="es-ES_tradnl" dirty="0" err="1" smtClean="0"/>
              <a:t>numt</a:t>
            </a:r>
            <a:r>
              <a:rPr lang="es-ES_tradnl" dirty="0" smtClean="0"/>
              <a:t>, </a:t>
            </a:r>
            <a:r>
              <a:rPr lang="es-ES_tradnl" dirty="0" err="1" smtClean="0"/>
              <a:t>id_dato</a:t>
            </a:r>
            <a:r>
              <a:rPr lang="es-ES_tradnl" dirty="0" smtClean="0"/>
              <a:t>, valor&gt;</a:t>
            </a:r>
          </a:p>
          <a:p>
            <a:pPr lvl="1"/>
            <a:r>
              <a:rPr lang="es-ES_tradnl" dirty="0" smtClean="0"/>
              <a:t>&lt;</a:t>
            </a:r>
            <a:r>
              <a:rPr lang="es-ES_tradnl" b="1" dirty="0" err="1" smtClean="0"/>
              <a:t>termina_transacción_con_éxito</a:t>
            </a:r>
            <a:r>
              <a:rPr lang="es-ES_tradnl" dirty="0" smtClean="0"/>
              <a:t>, </a:t>
            </a:r>
            <a:r>
              <a:rPr lang="es-ES_tradnl" dirty="0" err="1" smtClean="0"/>
              <a:t>numt</a:t>
            </a:r>
            <a:r>
              <a:rPr lang="es-ES_tradnl" dirty="0" smtClean="0"/>
              <a:t>&gt;</a:t>
            </a:r>
          </a:p>
          <a:p>
            <a:pPr lvl="1"/>
            <a:r>
              <a:rPr lang="es-ES_tradnl" dirty="0" smtClean="0"/>
              <a:t>&lt;</a:t>
            </a:r>
            <a:r>
              <a:rPr lang="es-ES_tradnl" b="1" dirty="0" err="1" smtClean="0"/>
              <a:t>punto_comprobación</a:t>
            </a:r>
            <a:r>
              <a:rPr lang="es-ES_tradnl" dirty="0" smtClean="0"/>
              <a:t>, </a:t>
            </a:r>
            <a:r>
              <a:rPr lang="es-ES_tradnl" dirty="0" err="1" smtClean="0"/>
              <a:t>numt</a:t>
            </a:r>
            <a:r>
              <a:rPr lang="es-ES_tradnl" dirty="0" smtClean="0"/>
              <a:t>, </a:t>
            </a:r>
            <a:r>
              <a:rPr lang="es-ES_tradnl" dirty="0" err="1" smtClean="0"/>
              <a:t>numc</a:t>
            </a:r>
            <a:r>
              <a:rPr lang="es-ES_tradnl" dirty="0" smtClean="0"/>
              <a:t>&gt;</a:t>
            </a:r>
          </a:p>
        </p:txBody>
      </p:sp>
      <p:sp>
        <p:nvSpPr>
          <p:cNvPr id="6" name="Rectangle 2"/>
          <p:cNvSpPr>
            <a:spLocks noGrp="1" noChangeArrowheads="1"/>
          </p:cNvSpPr>
          <p:nvPr>
            <p:ph type="title"/>
          </p:nvPr>
        </p:nvSpPr>
        <p:spPr>
          <a:noFill/>
        </p:spPr>
        <p:txBody>
          <a:bodyPr lIns="92075" tIns="46038" rIns="92075" bIns="46038" anchor="b" anchorCtr="0"/>
          <a:lstStyle/>
          <a:p>
            <a:r>
              <a:rPr lang="es-ES_tradnl" dirty="0" smtClean="0"/>
              <a:t>Recuperación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04800" y="1412776"/>
            <a:ext cx="8458200" cy="4114800"/>
          </a:xfrm>
          <a:noFill/>
        </p:spPr>
        <p:txBody>
          <a:bodyPr lIns="92075" tIns="46038" rIns="92075" bIns="46038"/>
          <a:lstStyle/>
          <a:p>
            <a:r>
              <a:rPr lang="es-ES_tradnl" dirty="0" smtClean="0"/>
              <a:t>La ejecución concurrente de transacciones puede dar lugar a problemas:</a:t>
            </a:r>
          </a:p>
          <a:p>
            <a:pPr lvl="1"/>
            <a:r>
              <a:rPr lang="es-ES_tradnl" dirty="0" smtClean="0"/>
              <a:t>Problema de la actualización perdida</a:t>
            </a:r>
          </a:p>
          <a:p>
            <a:pPr lvl="1"/>
            <a:r>
              <a:rPr lang="es-ES_tradnl" dirty="0" smtClean="0"/>
              <a:t>Problema de leer una actualización temporal (</a:t>
            </a:r>
            <a:r>
              <a:rPr lang="es-ES_tradnl" i="1" dirty="0" smtClean="0"/>
              <a:t>lectura sucia</a:t>
            </a:r>
            <a:r>
              <a:rPr lang="es-ES_tradnl" dirty="0" smtClean="0"/>
              <a:t>)</a:t>
            </a:r>
          </a:p>
          <a:p>
            <a:pPr lvl="1"/>
            <a:r>
              <a:rPr lang="es-ES_tradnl" dirty="0" smtClean="0"/>
              <a:t>Problema del resumen incorrecto</a:t>
            </a:r>
          </a:p>
          <a:p>
            <a:pPr lvl="1"/>
            <a:r>
              <a:rPr lang="es-ES_tradnl" dirty="0" smtClean="0"/>
              <a:t>Problema de la lectura no repetible</a:t>
            </a:r>
          </a:p>
        </p:txBody>
      </p:sp>
      <p:sp>
        <p:nvSpPr>
          <p:cNvPr id="5" name="4 Título"/>
          <p:cNvSpPr>
            <a:spLocks noGrp="1"/>
          </p:cNvSpPr>
          <p:nvPr>
            <p:ph type="title"/>
          </p:nvPr>
        </p:nvSpPr>
        <p:spPr/>
        <p:txBody>
          <a:bodyPr/>
          <a:lstStyle/>
          <a:p>
            <a:r>
              <a:rPr lang="es-ES_tradnl" dirty="0" smtClean="0"/>
              <a:t>Problemas de concurrencia</a:t>
            </a:r>
            <a:endParaRPr lang="es-E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s-ES_tradnl" dirty="0" smtClean="0"/>
              <a:t>Problemas de </a:t>
            </a:r>
            <a:r>
              <a:rPr lang="es-ES_tradnl" dirty="0" smtClean="0"/>
              <a:t>concurrencia</a:t>
            </a:r>
            <a:endParaRPr lang="es-ES_tradnl" dirty="0" smtClean="0"/>
          </a:p>
        </p:txBody>
      </p:sp>
      <p:sp>
        <p:nvSpPr>
          <p:cNvPr id="9219" name="Rectangle 3"/>
          <p:cNvSpPr>
            <a:spLocks noGrp="1" noChangeArrowheads="1"/>
          </p:cNvSpPr>
          <p:nvPr>
            <p:ph type="body" idx="1"/>
          </p:nvPr>
        </p:nvSpPr>
        <p:spPr>
          <a:xfrm>
            <a:off x="457200" y="1412776"/>
            <a:ext cx="8219256" cy="4171950"/>
          </a:xfrm>
        </p:spPr>
        <p:txBody>
          <a:bodyPr/>
          <a:lstStyle/>
          <a:p>
            <a:r>
              <a:rPr lang="es-ES_tradnl" dirty="0" smtClean="0"/>
              <a:t>Sol. trivial: cada transacción se ejecuta en exclusión mutua. ¿Cuál sería la granularidad? ¿BD? ¿Tabla? </a:t>
            </a:r>
            <a:r>
              <a:rPr lang="es-ES_tradnl" dirty="0" smtClean="0"/>
              <a:t> </a:t>
            </a:r>
            <a:r>
              <a:rPr lang="es-ES_tradnl" dirty="0" smtClean="0"/>
              <a:t>¿Atributo?</a:t>
            </a:r>
          </a:p>
          <a:p>
            <a:r>
              <a:rPr lang="es-ES_tradnl" dirty="0" smtClean="0"/>
              <a:t>La solución trivial no es válida: muy restrictiva</a:t>
            </a:r>
          </a:p>
          <a:p>
            <a:pPr lvl="1"/>
            <a:r>
              <a:rPr lang="es-ES_tradnl" dirty="0" smtClean="0"/>
              <a:t>Se supone que las </a:t>
            </a:r>
            <a:r>
              <a:rPr lang="es-ES_tradnl" dirty="0" err="1" smtClean="0"/>
              <a:t>BDs</a:t>
            </a:r>
            <a:r>
              <a:rPr lang="es-ES_tradnl" dirty="0" smtClean="0"/>
              <a:t> se pensaron para que varios usuarios/aplicaciones accedieran a la vez</a:t>
            </a:r>
          </a:p>
          <a:p>
            <a:r>
              <a:rPr lang="es-ES_tradnl" dirty="0" smtClean="0"/>
              <a:t>Hay que intercalar acciones pero que el resultado sea como en exclusión mutua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52400"/>
            <a:ext cx="8305800" cy="1143000"/>
          </a:xfrm>
          <a:noFill/>
        </p:spPr>
        <p:txBody>
          <a:bodyPr lIns="92075" tIns="46038" rIns="92075" bIns="46038" anchor="ctr"/>
          <a:lstStyle/>
          <a:p>
            <a:r>
              <a:rPr lang="es-ES_tradnl" smtClean="0"/>
              <a:t>Control de concurrencia: planes serializables</a:t>
            </a:r>
          </a:p>
        </p:txBody>
      </p:sp>
      <p:sp>
        <p:nvSpPr>
          <p:cNvPr id="10243" name="Rectangle 3"/>
          <p:cNvSpPr>
            <a:spLocks noGrp="1" noChangeArrowheads="1"/>
          </p:cNvSpPr>
          <p:nvPr>
            <p:ph type="body" idx="1"/>
          </p:nvPr>
        </p:nvSpPr>
        <p:spPr>
          <a:xfrm>
            <a:off x="395536" y="1412776"/>
            <a:ext cx="8443664" cy="4114800"/>
          </a:xfrm>
          <a:noFill/>
        </p:spPr>
        <p:txBody>
          <a:bodyPr lIns="92075" tIns="46038" rIns="92075" bIns="46038"/>
          <a:lstStyle/>
          <a:p>
            <a:r>
              <a:rPr lang="es-ES_tradnl" dirty="0" smtClean="0"/>
              <a:t>Dadas las transacciones T1, T2, ... </a:t>
            </a:r>
            <a:r>
              <a:rPr lang="es-ES_tradnl" dirty="0" err="1" smtClean="0"/>
              <a:t>Tn</a:t>
            </a:r>
            <a:r>
              <a:rPr lang="es-ES_tradnl" dirty="0" smtClean="0"/>
              <a:t>,</a:t>
            </a:r>
          </a:p>
          <a:p>
            <a:pPr lvl="1"/>
            <a:r>
              <a:rPr lang="es-ES_tradnl" sz="1800" dirty="0" smtClean="0"/>
              <a:t>T1 compuesto por operaciones O</a:t>
            </a:r>
            <a:r>
              <a:rPr lang="es-ES_tradnl" sz="1800" baseline="-25000" dirty="0" smtClean="0"/>
              <a:t>11</a:t>
            </a:r>
            <a:r>
              <a:rPr lang="es-ES_tradnl" sz="1800" dirty="0" smtClean="0"/>
              <a:t>,O</a:t>
            </a:r>
            <a:r>
              <a:rPr lang="es-ES_tradnl" sz="1800" baseline="-25000" dirty="0" smtClean="0"/>
              <a:t>12</a:t>
            </a:r>
            <a:r>
              <a:rPr lang="es-ES_tradnl" sz="1800" dirty="0" smtClean="0"/>
              <a:t>,..O</a:t>
            </a:r>
            <a:r>
              <a:rPr lang="es-ES_tradnl" sz="1800" baseline="-25000" dirty="0" smtClean="0"/>
              <a:t>1 m1</a:t>
            </a:r>
            <a:endParaRPr lang="es-ES_tradnl" sz="1800" dirty="0" smtClean="0"/>
          </a:p>
          <a:p>
            <a:pPr lvl="1"/>
            <a:r>
              <a:rPr lang="es-ES_tradnl" sz="1800" dirty="0" smtClean="0"/>
              <a:t>T2 compuesto por operaciones O</a:t>
            </a:r>
            <a:r>
              <a:rPr lang="es-ES_tradnl" sz="1800" baseline="-25000" dirty="0" smtClean="0"/>
              <a:t>21</a:t>
            </a:r>
            <a:r>
              <a:rPr lang="es-ES_tradnl" sz="1800" dirty="0" smtClean="0"/>
              <a:t>,O</a:t>
            </a:r>
            <a:r>
              <a:rPr lang="es-ES_tradnl" sz="1800" baseline="-25000" dirty="0" smtClean="0"/>
              <a:t>22</a:t>
            </a:r>
            <a:r>
              <a:rPr lang="es-ES_tradnl" sz="1800" dirty="0" smtClean="0"/>
              <a:t>,..O</a:t>
            </a:r>
            <a:r>
              <a:rPr lang="es-ES_tradnl" sz="1800" baseline="-25000" dirty="0" smtClean="0"/>
              <a:t>2 m2</a:t>
            </a:r>
            <a:r>
              <a:rPr lang="es-ES_tradnl" sz="1800" dirty="0" smtClean="0"/>
              <a:t>	</a:t>
            </a:r>
          </a:p>
          <a:p>
            <a:pPr lvl="1"/>
            <a:r>
              <a:rPr lang="es-ES_tradnl" sz="1800" dirty="0" smtClean="0"/>
              <a:t>... </a:t>
            </a:r>
            <a:r>
              <a:rPr lang="es-ES_tradnl" sz="1800" dirty="0" err="1" smtClean="0"/>
              <a:t>Tn</a:t>
            </a:r>
            <a:r>
              <a:rPr lang="es-ES_tradnl" sz="1800" dirty="0" smtClean="0"/>
              <a:t> compuesto por operaciones O</a:t>
            </a:r>
            <a:r>
              <a:rPr lang="es-ES_tradnl" sz="1800" baseline="-25000" dirty="0" smtClean="0"/>
              <a:t>n1</a:t>
            </a:r>
            <a:r>
              <a:rPr lang="es-ES_tradnl" sz="1800" dirty="0" smtClean="0"/>
              <a:t>, O</a:t>
            </a:r>
            <a:r>
              <a:rPr lang="es-ES_tradnl" sz="1800" baseline="-25000" dirty="0" smtClean="0"/>
              <a:t>n2</a:t>
            </a:r>
            <a:r>
              <a:rPr lang="es-ES_tradnl" sz="1800" dirty="0" smtClean="0"/>
              <a:t>..</a:t>
            </a:r>
            <a:r>
              <a:rPr lang="es-ES_tradnl" sz="1800" dirty="0" err="1" smtClean="0"/>
              <a:t>O</a:t>
            </a:r>
            <a:r>
              <a:rPr lang="es-ES_tradnl" sz="1800" baseline="-25000" dirty="0" err="1" smtClean="0"/>
              <a:t>n</a:t>
            </a:r>
            <a:r>
              <a:rPr lang="es-ES_tradnl" sz="1800" baseline="-25000" dirty="0" smtClean="0"/>
              <a:t> </a:t>
            </a:r>
            <a:r>
              <a:rPr lang="es-ES_tradnl" sz="1800" baseline="-25000" dirty="0" err="1" smtClean="0"/>
              <a:t>mn</a:t>
            </a:r>
            <a:endParaRPr lang="es-ES_tradnl" sz="1800" dirty="0" smtClean="0"/>
          </a:p>
          <a:p>
            <a:r>
              <a:rPr lang="es-ES_tradnl" dirty="0" smtClean="0"/>
              <a:t>Un plan de ejecución concurrente de las transacciones sería:</a:t>
            </a:r>
          </a:p>
          <a:p>
            <a:pPr lvl="1"/>
            <a:r>
              <a:rPr lang="es-ES_tradnl" sz="1800" dirty="0" err="1" smtClean="0"/>
              <a:t>Ej</a:t>
            </a:r>
            <a:r>
              <a:rPr lang="es-ES_tradnl" sz="1800" dirty="0" smtClean="0"/>
              <a:t>: O</a:t>
            </a:r>
            <a:r>
              <a:rPr lang="es-ES_tradnl" sz="1800" baseline="-25000" dirty="0" smtClean="0"/>
              <a:t>11</a:t>
            </a:r>
            <a:r>
              <a:rPr lang="es-ES_tradnl" sz="1800" dirty="0" smtClean="0"/>
              <a:t>, </a:t>
            </a:r>
            <a:r>
              <a:rPr lang="es-ES_tradnl" sz="1800" u="sng" dirty="0" smtClean="0"/>
              <a:t>O</a:t>
            </a:r>
            <a:r>
              <a:rPr lang="es-ES_tradnl" sz="1800" u="sng" baseline="-25000" dirty="0" smtClean="0"/>
              <a:t>21</a:t>
            </a:r>
            <a:r>
              <a:rPr lang="es-ES_tradnl" sz="1800" dirty="0" smtClean="0"/>
              <a:t>, O</a:t>
            </a:r>
            <a:r>
              <a:rPr lang="es-ES_tradnl" sz="1800" baseline="-25000" dirty="0" smtClean="0"/>
              <a:t>n1</a:t>
            </a:r>
            <a:r>
              <a:rPr lang="es-ES_tradnl" sz="1800" dirty="0" smtClean="0"/>
              <a:t>, O</a:t>
            </a:r>
            <a:r>
              <a:rPr lang="es-ES_tradnl" sz="1800" baseline="-25000" dirty="0" smtClean="0"/>
              <a:t>n2</a:t>
            </a:r>
            <a:r>
              <a:rPr lang="es-ES_tradnl" sz="1800" dirty="0" smtClean="0"/>
              <a:t>, O</a:t>
            </a:r>
            <a:r>
              <a:rPr lang="es-ES_tradnl" sz="1800" baseline="-25000" dirty="0" smtClean="0"/>
              <a:t>12</a:t>
            </a:r>
            <a:r>
              <a:rPr lang="es-ES_tradnl" sz="1800" dirty="0" smtClean="0"/>
              <a:t>, </a:t>
            </a:r>
            <a:r>
              <a:rPr lang="es-ES_tradnl" sz="1800" u="sng" dirty="0" smtClean="0"/>
              <a:t>O</a:t>
            </a:r>
            <a:r>
              <a:rPr lang="es-ES_tradnl" sz="1800" u="sng" baseline="-25000" dirty="0" smtClean="0"/>
              <a:t>22</a:t>
            </a:r>
            <a:r>
              <a:rPr lang="es-ES_tradnl" sz="1800" dirty="0" smtClean="0"/>
              <a:t>, …, O</a:t>
            </a:r>
            <a:r>
              <a:rPr lang="es-ES_tradnl" sz="1800" baseline="-25000" dirty="0" smtClean="0"/>
              <a:t>1 m1</a:t>
            </a:r>
            <a:r>
              <a:rPr lang="es-ES_tradnl" sz="1800" dirty="0" smtClean="0"/>
              <a:t>, </a:t>
            </a:r>
            <a:r>
              <a:rPr lang="es-ES_tradnl" sz="1800" u="sng" dirty="0" smtClean="0"/>
              <a:t>O</a:t>
            </a:r>
            <a:r>
              <a:rPr lang="es-ES_tradnl" sz="1800" u="sng" baseline="-25000" dirty="0" smtClean="0"/>
              <a:t>2 m2</a:t>
            </a:r>
            <a:r>
              <a:rPr lang="es-ES_tradnl" sz="1800" dirty="0" smtClean="0"/>
              <a:t>, …, </a:t>
            </a:r>
            <a:r>
              <a:rPr lang="es-ES_tradnl" sz="1800" dirty="0" err="1" smtClean="0"/>
              <a:t>O</a:t>
            </a:r>
            <a:r>
              <a:rPr lang="es-ES_tradnl" sz="1800" baseline="-25000" dirty="0" err="1" smtClean="0"/>
              <a:t>n</a:t>
            </a:r>
            <a:r>
              <a:rPr lang="es-ES_tradnl" sz="1800" baseline="-25000" dirty="0" smtClean="0"/>
              <a:t> </a:t>
            </a:r>
            <a:r>
              <a:rPr lang="es-ES_tradnl" sz="1800" baseline="-25000" dirty="0" err="1" smtClean="0"/>
              <a:t>mn</a:t>
            </a:r>
            <a:endParaRPr lang="es-ES_tradnl" sz="1800" dirty="0" smtClean="0"/>
          </a:p>
          <a:p>
            <a:pPr lvl="1"/>
            <a:r>
              <a:rPr lang="es-ES_tradnl" sz="1800" dirty="0" smtClean="0"/>
              <a:t>Una intercalación de todas las operaciones </a:t>
            </a:r>
            <a:r>
              <a:rPr lang="es-ES_tradnl" sz="1800" dirty="0" err="1" smtClean="0"/>
              <a:t>O</a:t>
            </a:r>
            <a:r>
              <a:rPr lang="es-ES_tradnl" sz="1800" baseline="-25000" dirty="0" err="1" smtClean="0"/>
              <a:t>ij</a:t>
            </a:r>
            <a:r>
              <a:rPr lang="es-ES_tradnl" sz="1800" dirty="0" smtClean="0"/>
              <a:t> donde para todo i, O</a:t>
            </a:r>
            <a:r>
              <a:rPr lang="es-ES_tradnl" sz="1800" baseline="-25000" dirty="0" smtClean="0"/>
              <a:t>i1</a:t>
            </a:r>
            <a:r>
              <a:rPr lang="es-ES_tradnl" sz="1800" dirty="0" smtClean="0"/>
              <a:t> se ejecuta antes que O</a:t>
            </a:r>
            <a:r>
              <a:rPr lang="es-ES_tradnl" sz="1800" baseline="-25000" dirty="0" smtClean="0"/>
              <a:t>i2</a:t>
            </a:r>
            <a:r>
              <a:rPr lang="es-ES_tradnl" sz="1800" dirty="0" smtClean="0"/>
              <a:t> ... antes que </a:t>
            </a:r>
            <a:r>
              <a:rPr lang="es-ES_tradnl" sz="1800" dirty="0" err="1" smtClean="0"/>
              <a:t>O</a:t>
            </a:r>
            <a:r>
              <a:rPr lang="es-ES_tradnl" sz="1800" baseline="-25000" dirty="0" err="1" smtClean="0"/>
              <a:t>i</a:t>
            </a:r>
            <a:r>
              <a:rPr lang="es-ES_tradnl" sz="1800" baseline="-25000" dirty="0" smtClean="0"/>
              <a:t> mi</a:t>
            </a:r>
            <a:endParaRPr lang="es-ES_tradnl" sz="1800" dirty="0" smtClean="0"/>
          </a:p>
          <a:p>
            <a:r>
              <a:rPr lang="es-ES_tradnl" dirty="0" smtClean="0"/>
              <a:t>Un plan es </a:t>
            </a:r>
            <a:r>
              <a:rPr lang="es-ES_tradnl" u="sng" dirty="0" err="1" smtClean="0"/>
              <a:t>serializable</a:t>
            </a:r>
            <a:r>
              <a:rPr lang="es-ES_tradnl" dirty="0" smtClean="0"/>
              <a:t> si su resultado es el mismo que el producido por alguno de los posibles </a:t>
            </a:r>
            <a:r>
              <a:rPr lang="es-ES_tradnl" u="sng" dirty="0" smtClean="0"/>
              <a:t>planes seriales</a:t>
            </a:r>
            <a:r>
              <a:rPr lang="es-ES_tradnl" dirty="0" smtClean="0"/>
              <a:t> de T1, T2,...</a:t>
            </a:r>
            <a:r>
              <a:rPr lang="es-ES_tradnl" dirty="0" err="1" smtClean="0"/>
              <a:t>Tn</a:t>
            </a:r>
            <a:endParaRPr lang="es-ES_tradnl" dirty="0" smtClean="0"/>
          </a:p>
          <a:p>
            <a:pPr lvl="1"/>
            <a:r>
              <a:rPr lang="es-ES_tradnl" sz="1800" dirty="0" err="1" smtClean="0"/>
              <a:t>Ej:opers</a:t>
            </a:r>
            <a:r>
              <a:rPr lang="es-ES_tradnl" sz="1800" dirty="0" smtClean="0"/>
              <a:t>. de T2, </a:t>
            </a:r>
            <a:r>
              <a:rPr lang="es-ES_tradnl" sz="1800" dirty="0" err="1" smtClean="0"/>
              <a:t>opers</a:t>
            </a:r>
            <a:r>
              <a:rPr lang="es-ES_tradnl" sz="1800" dirty="0" smtClean="0"/>
              <a:t>. T1, </a:t>
            </a:r>
            <a:r>
              <a:rPr lang="es-ES_tradnl" sz="1800" dirty="0" err="1" smtClean="0"/>
              <a:t>opers</a:t>
            </a:r>
            <a:r>
              <a:rPr lang="es-ES_tradnl" sz="1800" dirty="0" smtClean="0"/>
              <a:t>. </a:t>
            </a:r>
            <a:r>
              <a:rPr lang="es-ES_tradnl" sz="1800" dirty="0" err="1" smtClean="0"/>
              <a:t>Tn</a:t>
            </a:r>
            <a:r>
              <a:rPr lang="es-ES_tradnl" sz="1800" dirty="0" smtClean="0"/>
              <a:t>, ...., </a:t>
            </a:r>
            <a:r>
              <a:rPr lang="es-ES_tradnl" sz="1800" dirty="0" err="1" smtClean="0"/>
              <a:t>opers</a:t>
            </a:r>
            <a:r>
              <a:rPr lang="es-ES_tradnl" sz="1800" dirty="0" smtClean="0"/>
              <a:t>. de T3</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395536" y="1412776"/>
            <a:ext cx="8352928" cy="4114800"/>
          </a:xfrm>
          <a:noFill/>
        </p:spPr>
        <p:txBody>
          <a:bodyPr lIns="92075" tIns="46038" rIns="92075" bIns="46038"/>
          <a:lstStyle/>
          <a:p>
            <a:r>
              <a:rPr lang="es-ES_tradnl" dirty="0" smtClean="0"/>
              <a:t>Aparte de ACID, queremos que las transacciones sean </a:t>
            </a:r>
            <a:r>
              <a:rPr lang="es-ES_tradnl" dirty="0" err="1" smtClean="0"/>
              <a:t>serializables</a:t>
            </a:r>
            <a:r>
              <a:rPr lang="es-ES_tradnl" dirty="0" smtClean="0"/>
              <a:t>.</a:t>
            </a:r>
          </a:p>
          <a:p>
            <a:r>
              <a:rPr lang="es-ES_tradnl" dirty="0" smtClean="0"/>
              <a:t>Solución</a:t>
            </a:r>
            <a:r>
              <a:rPr lang="es-ES_tradnl" dirty="0" smtClean="0"/>
              <a:t>: Imponer restricciones a la libre intercalación de operaciones entre transacciones</a:t>
            </a:r>
          </a:p>
          <a:p>
            <a:pPr lvl="1"/>
            <a:r>
              <a:rPr lang="es-ES_tradnl" u="sng" dirty="0" smtClean="0"/>
              <a:t>Técnicas pesimistas</a:t>
            </a:r>
            <a:r>
              <a:rPr lang="es-ES_tradnl" dirty="0" smtClean="0"/>
              <a:t>: se impide realizar ciertas operaciones si son sospechosas de producir planes no </a:t>
            </a:r>
            <a:r>
              <a:rPr lang="es-ES_tradnl" dirty="0" err="1" smtClean="0"/>
              <a:t>serializables</a:t>
            </a:r>
            <a:r>
              <a:rPr lang="es-ES_tradnl" dirty="0" smtClean="0"/>
              <a:t>: BLOQUEOS (</a:t>
            </a:r>
            <a:r>
              <a:rPr lang="es-ES_tradnl" i="1" dirty="0" err="1" smtClean="0"/>
              <a:t>lock</a:t>
            </a:r>
            <a:r>
              <a:rPr lang="es-ES_tradnl" dirty="0" smtClean="0"/>
              <a:t>) y MARCAS DE TIEMPO (</a:t>
            </a:r>
            <a:r>
              <a:rPr lang="es-ES_tradnl" i="1" dirty="0" smtClean="0"/>
              <a:t>time-</a:t>
            </a:r>
            <a:r>
              <a:rPr lang="es-ES_tradnl" i="1" dirty="0" err="1" smtClean="0"/>
              <a:t>stamping</a:t>
            </a:r>
            <a:r>
              <a:rPr lang="es-ES_tradnl" dirty="0" smtClean="0"/>
              <a:t>)</a:t>
            </a:r>
          </a:p>
          <a:p>
            <a:pPr lvl="1"/>
            <a:r>
              <a:rPr lang="es-ES_tradnl" u="sng" dirty="0" smtClean="0"/>
              <a:t>Técnicas optimistas</a:t>
            </a:r>
            <a:r>
              <a:rPr lang="es-ES_tradnl" dirty="0" smtClean="0"/>
              <a:t>: no imponen restricciones pero después se comprueba si ha habido interferencias</a:t>
            </a:r>
          </a:p>
        </p:txBody>
      </p:sp>
      <p:sp>
        <p:nvSpPr>
          <p:cNvPr id="4" name="3 Título"/>
          <p:cNvSpPr>
            <a:spLocks noGrp="1"/>
          </p:cNvSpPr>
          <p:nvPr>
            <p:ph type="title"/>
          </p:nvPr>
        </p:nvSpPr>
        <p:spPr/>
        <p:txBody>
          <a:bodyPr/>
          <a:lstStyle/>
          <a:p>
            <a:r>
              <a:rPr lang="es-ES_tradnl" dirty="0" err="1" smtClean="0"/>
              <a:t>Serializabilidad</a:t>
            </a:r>
            <a:endParaRPr lang="es-E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395536" y="1412776"/>
            <a:ext cx="8208912" cy="4114800"/>
          </a:xfrm>
          <a:noFill/>
        </p:spPr>
        <p:txBody>
          <a:bodyPr lIns="92075" tIns="46038" rIns="92075" bIns="46038"/>
          <a:lstStyle/>
          <a:p>
            <a:r>
              <a:rPr lang="es-ES_tradnl" dirty="0" smtClean="0"/>
              <a:t>A cada elemento de datos o gránulo X de la BD se le asocia una variable</a:t>
            </a:r>
          </a:p>
          <a:p>
            <a:pPr lvl="1"/>
            <a:r>
              <a:rPr lang="es-ES_tradnl" dirty="0" smtClean="0"/>
              <a:t>operación </a:t>
            </a:r>
            <a:r>
              <a:rPr lang="es-ES_tradnl" dirty="0" err="1" smtClean="0"/>
              <a:t>lock_exclusivo</a:t>
            </a:r>
            <a:r>
              <a:rPr lang="es-ES_tradnl" dirty="0" smtClean="0"/>
              <a:t>(X): deja bloqueado al que lo pide si otro ya tiene cualquier </a:t>
            </a:r>
            <a:r>
              <a:rPr lang="es-ES_tradnl" dirty="0" err="1" smtClean="0"/>
              <a:t>lock</a:t>
            </a:r>
            <a:r>
              <a:rPr lang="es-ES_tradnl" dirty="0" smtClean="0"/>
              <a:t> sobre X</a:t>
            </a:r>
          </a:p>
          <a:p>
            <a:pPr lvl="1"/>
            <a:r>
              <a:rPr lang="es-ES_tradnl" dirty="0" smtClean="0"/>
              <a:t>operación </a:t>
            </a:r>
            <a:r>
              <a:rPr lang="es-ES_tradnl" dirty="0" err="1" smtClean="0"/>
              <a:t>lock_compartido</a:t>
            </a:r>
            <a:r>
              <a:rPr lang="es-ES_tradnl" dirty="0" smtClean="0"/>
              <a:t>(X): deja bloqueado al que lo pide si otro ya tiene un </a:t>
            </a:r>
            <a:r>
              <a:rPr lang="es-ES_tradnl" dirty="0" err="1" smtClean="0"/>
              <a:t>lock</a:t>
            </a:r>
            <a:r>
              <a:rPr lang="es-ES_tradnl" dirty="0" smtClean="0"/>
              <a:t> exclusivo sobre X</a:t>
            </a:r>
          </a:p>
          <a:p>
            <a:pPr lvl="1"/>
            <a:r>
              <a:rPr lang="es-ES_tradnl" dirty="0" smtClean="0"/>
              <a:t>operación </a:t>
            </a:r>
            <a:r>
              <a:rPr lang="es-ES_tradnl" dirty="0" err="1" smtClean="0"/>
              <a:t>unlock</a:t>
            </a:r>
            <a:r>
              <a:rPr lang="es-ES_tradnl" dirty="0" smtClean="0"/>
              <a:t>(X): libera su </a:t>
            </a:r>
            <a:r>
              <a:rPr lang="es-ES_tradnl" dirty="0" err="1" smtClean="0"/>
              <a:t>lock</a:t>
            </a:r>
            <a:r>
              <a:rPr lang="es-ES_tradnl" dirty="0" smtClean="0"/>
              <a:t> sobre X</a:t>
            </a:r>
          </a:p>
          <a:p>
            <a:r>
              <a:rPr lang="es-ES_tradnl" dirty="0" smtClean="0"/>
              <a:t>Antes de leer X </a:t>
            </a:r>
            <a:r>
              <a:rPr lang="es-ES_tradnl" dirty="0" smtClean="0">
                <a:sym typeface="Wingdings" pitchFamily="2" charset="2"/>
              </a:rPr>
              <a:t></a:t>
            </a:r>
            <a:r>
              <a:rPr lang="es-ES_tradnl" dirty="0" smtClean="0"/>
              <a:t> </a:t>
            </a:r>
            <a:r>
              <a:rPr lang="es-ES_tradnl" dirty="0" err="1" smtClean="0"/>
              <a:t>lock_compartido</a:t>
            </a:r>
            <a:r>
              <a:rPr lang="es-ES_tradnl" dirty="0" smtClean="0"/>
              <a:t>(X)</a:t>
            </a:r>
          </a:p>
          <a:p>
            <a:r>
              <a:rPr lang="es-ES_tradnl" dirty="0" smtClean="0"/>
              <a:t>Antes de escribir </a:t>
            </a:r>
            <a:r>
              <a:rPr lang="es-ES_tradnl" dirty="0" smtClean="0"/>
              <a:t>X </a:t>
            </a:r>
            <a:r>
              <a:rPr lang="es-ES_tradnl" dirty="0" smtClean="0">
                <a:sym typeface="Wingdings" pitchFamily="2" charset="2"/>
              </a:rPr>
              <a:t></a:t>
            </a:r>
            <a:r>
              <a:rPr lang="es-ES_tradnl" dirty="0" smtClean="0"/>
              <a:t> </a:t>
            </a:r>
            <a:r>
              <a:rPr lang="es-ES_tradnl" dirty="0" err="1" smtClean="0"/>
              <a:t>lock_exclusivo</a:t>
            </a:r>
            <a:r>
              <a:rPr lang="es-ES_tradnl" dirty="0" smtClean="0"/>
              <a:t>(X)</a:t>
            </a:r>
          </a:p>
          <a:p>
            <a:r>
              <a:rPr lang="es-ES_tradnl" dirty="0" smtClean="0"/>
              <a:t>Si no se va a leer o escribir más </a:t>
            </a:r>
            <a:r>
              <a:rPr lang="es-ES_tradnl" dirty="0" smtClean="0">
                <a:sym typeface="Wingdings" pitchFamily="2" charset="2"/>
              </a:rPr>
              <a:t></a:t>
            </a:r>
            <a:r>
              <a:rPr lang="es-ES_tradnl" dirty="0" smtClean="0"/>
              <a:t> </a:t>
            </a:r>
            <a:r>
              <a:rPr lang="es-ES_tradnl" dirty="0" err="1" smtClean="0"/>
              <a:t>unlock</a:t>
            </a:r>
            <a:r>
              <a:rPr lang="es-ES_tradnl" dirty="0" smtClean="0"/>
              <a:t>(X)</a:t>
            </a:r>
          </a:p>
        </p:txBody>
      </p:sp>
      <p:sp>
        <p:nvSpPr>
          <p:cNvPr id="4" name="3 Título"/>
          <p:cNvSpPr>
            <a:spLocks noGrp="1"/>
          </p:cNvSpPr>
          <p:nvPr>
            <p:ph type="title"/>
          </p:nvPr>
        </p:nvSpPr>
        <p:spPr/>
        <p:txBody>
          <a:bodyPr/>
          <a:lstStyle/>
          <a:p>
            <a:r>
              <a:rPr lang="es-ES_tradnl" dirty="0" smtClean="0"/>
              <a:t>Técnicas de bloqueo (</a:t>
            </a:r>
            <a:r>
              <a:rPr lang="es-ES_tradnl" dirty="0" err="1" smtClean="0"/>
              <a:t>lock</a:t>
            </a:r>
            <a:r>
              <a:rPr lang="es-ES_tradnl" dirty="0" smtClean="0"/>
              <a:t>)</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Sincronización Sencilla</a:t>
            </a:r>
            <a:endParaRPr lang="es-ES" dirty="0"/>
          </a:p>
        </p:txBody>
      </p:sp>
      <p:sp>
        <p:nvSpPr>
          <p:cNvPr id="3" name="2 Marcador de contenido"/>
          <p:cNvSpPr>
            <a:spLocks noGrp="1"/>
          </p:cNvSpPr>
          <p:nvPr>
            <p:ph idx="1"/>
          </p:nvPr>
        </p:nvSpPr>
        <p:spPr/>
        <p:txBody>
          <a:bodyPr/>
          <a:lstStyle/>
          <a:p>
            <a:r>
              <a:rPr lang="es-ES" dirty="0" smtClean="0"/>
              <a:t>Si los métodos no están diseñados para su utilización en un programa </a:t>
            </a:r>
            <a:r>
              <a:rPr lang="es-ES" dirty="0" err="1" smtClean="0"/>
              <a:t>multi</a:t>
            </a:r>
            <a:r>
              <a:rPr lang="es-ES" dirty="0" smtClean="0"/>
              <a:t>-hilo, es posible que las acciones de dos o más ejecuciones concurrentes del método puedan entremezclarse arbitrariamente y tener efectos extraños.</a:t>
            </a:r>
          </a:p>
          <a:p>
            <a:r>
              <a:rPr lang="es-ES" dirty="0" smtClean="0"/>
              <a:t>Ejemplo en java:</a:t>
            </a:r>
          </a:p>
          <a:p>
            <a:pPr>
              <a:buNone/>
            </a:pPr>
            <a:endParaRPr lang="es-ES" dirty="0" smtClean="0"/>
          </a:p>
          <a:p>
            <a:pPr>
              <a:buNone/>
            </a:pPr>
            <a:r>
              <a:rPr lang="es-ES" sz="1600" dirty="0" smtClean="0"/>
              <a:t> </a:t>
            </a:r>
            <a:r>
              <a:rPr lang="es-ES" sz="1600" dirty="0" smtClean="0"/>
              <a:t>  </a:t>
            </a:r>
            <a:r>
              <a:rPr lang="es-ES" sz="1600" dirty="0" err="1" smtClean="0"/>
              <a:t>public</a:t>
            </a:r>
            <a:r>
              <a:rPr lang="es-ES" sz="1600" dirty="0" smtClean="0"/>
              <a:t> </a:t>
            </a:r>
            <a:r>
              <a:rPr lang="es-ES" sz="1600" dirty="0" err="1" smtClean="0"/>
              <a:t>syncronized</a:t>
            </a:r>
            <a:r>
              <a:rPr lang="es-ES" sz="1600" dirty="0" smtClean="0"/>
              <a:t> </a:t>
            </a:r>
            <a:r>
              <a:rPr lang="es-ES" sz="1600" dirty="0" err="1" smtClean="0"/>
              <a:t>void</a:t>
            </a:r>
            <a:r>
              <a:rPr lang="es-ES" sz="1600" dirty="0" smtClean="0"/>
              <a:t> </a:t>
            </a:r>
            <a:r>
              <a:rPr lang="es-ES" sz="1600" dirty="0" smtClean="0"/>
              <a:t>deposita (</a:t>
            </a:r>
            <a:r>
              <a:rPr lang="es-ES" sz="1600" dirty="0" err="1" smtClean="0"/>
              <a:t>int</a:t>
            </a:r>
            <a:r>
              <a:rPr lang="es-ES" sz="1600" dirty="0" smtClean="0"/>
              <a:t> cantidad) </a:t>
            </a:r>
            <a:r>
              <a:rPr lang="es-ES" sz="1600" dirty="0" err="1" smtClean="0"/>
              <a:t>throws</a:t>
            </a:r>
            <a:r>
              <a:rPr lang="es-ES" sz="1600" dirty="0" smtClean="0"/>
              <a:t> </a:t>
            </a:r>
            <a:r>
              <a:rPr lang="es-ES" sz="1600" dirty="0" err="1" smtClean="0"/>
              <a:t>RemoteException</a:t>
            </a:r>
            <a:r>
              <a:rPr lang="es-ES" sz="1600" dirty="0" smtClean="0"/>
              <a:t>{</a:t>
            </a:r>
          </a:p>
          <a:p>
            <a:pPr>
              <a:buNone/>
            </a:pPr>
            <a:r>
              <a:rPr lang="es-ES" sz="1600" dirty="0" smtClean="0"/>
              <a:t>   }</a:t>
            </a:r>
            <a:endParaRPr lang="es-E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467544" y="1412776"/>
            <a:ext cx="8136904" cy="4114800"/>
          </a:xfrm>
          <a:noFill/>
        </p:spPr>
        <p:txBody>
          <a:bodyPr lIns="92075" tIns="46038" rIns="92075" bIns="46038"/>
          <a:lstStyle/>
          <a:p>
            <a:r>
              <a:rPr lang="es-ES_tradnl" dirty="0" smtClean="0"/>
              <a:t>Una transacción sigue el protocolo de bloqueo en dos fases si nunca hace un </a:t>
            </a:r>
            <a:r>
              <a:rPr lang="es-ES_tradnl" dirty="0" err="1" smtClean="0"/>
              <a:t>lock</a:t>
            </a:r>
            <a:r>
              <a:rPr lang="es-ES_tradnl" dirty="0" smtClean="0"/>
              <a:t> después de haber hecho algún </a:t>
            </a:r>
            <a:r>
              <a:rPr lang="es-ES_tradnl" dirty="0" err="1" smtClean="0"/>
              <a:t>unlock</a:t>
            </a:r>
            <a:r>
              <a:rPr lang="es-ES_tradnl" dirty="0" smtClean="0"/>
              <a:t>.</a:t>
            </a:r>
          </a:p>
          <a:p>
            <a:pPr lvl="1"/>
            <a:r>
              <a:rPr lang="es-ES_tradnl" dirty="0" smtClean="0"/>
              <a:t>Fase de crecimiento: se solicitan </a:t>
            </a:r>
            <a:r>
              <a:rPr lang="es-ES_tradnl" dirty="0" err="1" smtClean="0"/>
              <a:t>locks</a:t>
            </a:r>
            <a:r>
              <a:rPr lang="es-ES_tradnl" dirty="0" smtClean="0"/>
              <a:t> </a:t>
            </a:r>
          </a:p>
          <a:p>
            <a:pPr lvl="1"/>
            <a:r>
              <a:rPr lang="es-ES_tradnl" dirty="0" smtClean="0"/>
              <a:t>Fase de devolución: se realizan </a:t>
            </a:r>
            <a:r>
              <a:rPr lang="es-ES_tradnl" dirty="0" err="1" smtClean="0"/>
              <a:t>unlocks</a:t>
            </a:r>
            <a:endParaRPr lang="es-ES_tradnl" dirty="0" smtClean="0"/>
          </a:p>
          <a:p>
            <a:r>
              <a:rPr lang="es-ES_tradnl" dirty="0" smtClean="0"/>
              <a:t>Solamente este protocolo de bloqueo garantiza la </a:t>
            </a:r>
            <a:r>
              <a:rPr lang="es-ES_tradnl" dirty="0" err="1" smtClean="0"/>
              <a:t>serializabilidad</a:t>
            </a:r>
            <a:r>
              <a:rPr lang="es-ES_tradnl" dirty="0" smtClean="0"/>
              <a:t> de transacciones</a:t>
            </a:r>
          </a:p>
          <a:p>
            <a:r>
              <a:rPr lang="es-ES_tradnl" dirty="0" smtClean="0"/>
              <a:t>Sin embargo, existe riesgo de </a:t>
            </a:r>
            <a:r>
              <a:rPr lang="es-ES_tradnl" dirty="0" err="1" smtClean="0"/>
              <a:t>deadlock</a:t>
            </a:r>
            <a:r>
              <a:rPr lang="es-ES_tradnl" dirty="0" smtClean="0"/>
              <a:t> !!</a:t>
            </a:r>
          </a:p>
          <a:p>
            <a:pPr lvl="1"/>
            <a:r>
              <a:rPr lang="es-ES_tradnl" dirty="0" smtClean="0"/>
              <a:t>Prevención de </a:t>
            </a:r>
            <a:r>
              <a:rPr lang="es-ES_tradnl" dirty="0" err="1" smtClean="0"/>
              <a:t>deadlocks</a:t>
            </a:r>
            <a:endParaRPr lang="es-ES_tradnl" dirty="0" smtClean="0"/>
          </a:p>
          <a:p>
            <a:pPr lvl="1"/>
            <a:r>
              <a:rPr lang="es-ES_tradnl" dirty="0" smtClean="0"/>
              <a:t>Detección y recuperación de </a:t>
            </a:r>
            <a:r>
              <a:rPr lang="es-ES_tradnl" dirty="0" err="1" smtClean="0"/>
              <a:t>deadlocks</a:t>
            </a:r>
            <a:endParaRPr lang="es-ES_tradnl" dirty="0" smtClean="0"/>
          </a:p>
        </p:txBody>
      </p:sp>
      <p:sp>
        <p:nvSpPr>
          <p:cNvPr id="4" name="3 Título"/>
          <p:cNvSpPr>
            <a:spLocks noGrp="1"/>
          </p:cNvSpPr>
          <p:nvPr>
            <p:ph type="title"/>
          </p:nvPr>
        </p:nvSpPr>
        <p:spPr/>
        <p:txBody>
          <a:bodyPr/>
          <a:lstStyle/>
          <a:p>
            <a:r>
              <a:rPr lang="es-ES_tradnl" dirty="0" smtClean="0"/>
              <a:t>Protocolo de Bloqueo en dos fases</a:t>
            </a:r>
            <a:endParaRPr lang="es-E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395536" y="1412776"/>
            <a:ext cx="8496944" cy="4171950"/>
          </a:xfrm>
          <a:noFill/>
        </p:spPr>
        <p:txBody>
          <a:bodyPr lIns="92075" tIns="46038" rIns="92075" bIns="46038"/>
          <a:lstStyle/>
          <a:p>
            <a:r>
              <a:rPr lang="es-ES_tradnl" b="1" dirty="0" err="1" smtClean="0"/>
              <a:t>Deadlock</a:t>
            </a:r>
            <a:r>
              <a:rPr lang="es-ES_tradnl" b="1" dirty="0" smtClean="0"/>
              <a:t> </a:t>
            </a:r>
            <a:r>
              <a:rPr lang="es-ES_tradnl" b="1" dirty="0" smtClean="0"/>
              <a:t>(interbloqueo</a:t>
            </a:r>
            <a:r>
              <a:rPr lang="es-ES_tradnl" b="1" dirty="0" smtClean="0"/>
              <a:t>):</a:t>
            </a:r>
            <a:r>
              <a:rPr lang="es-ES_tradnl" dirty="0" smtClean="0"/>
              <a:t> cuando una transacción T1 está bloqueada esperando a que otra T2 libere un </a:t>
            </a:r>
            <a:r>
              <a:rPr lang="es-ES_tradnl" dirty="0" err="1" smtClean="0"/>
              <a:t>lock</a:t>
            </a:r>
            <a:r>
              <a:rPr lang="es-ES_tradnl" dirty="0" smtClean="0"/>
              <a:t>, la cual también está bloqueada esperando a que T1 libere uno de sus </a:t>
            </a:r>
            <a:r>
              <a:rPr lang="es-ES_tradnl" dirty="0" err="1" smtClean="0"/>
              <a:t>lock</a:t>
            </a:r>
            <a:r>
              <a:rPr lang="es-ES_tradnl" dirty="0" smtClean="0"/>
              <a:t>. Se puede generalizar para N transacciones.</a:t>
            </a:r>
          </a:p>
          <a:p>
            <a:r>
              <a:rPr lang="es-ES_tradnl" b="1" dirty="0" smtClean="0"/>
              <a:t>Prevención de </a:t>
            </a:r>
            <a:r>
              <a:rPr lang="es-ES_tradnl" b="1" dirty="0" err="1" smtClean="0"/>
              <a:t>deadlocks</a:t>
            </a:r>
            <a:endParaRPr lang="es-ES_tradnl" dirty="0" smtClean="0"/>
          </a:p>
          <a:p>
            <a:pPr lvl="1"/>
            <a:r>
              <a:rPr lang="es-ES_tradnl" sz="1800" dirty="0" smtClean="0"/>
              <a:t>Cada transacción obtiene todos los </a:t>
            </a:r>
            <a:r>
              <a:rPr lang="es-ES_tradnl" sz="1800" dirty="0" err="1" smtClean="0"/>
              <a:t>locks</a:t>
            </a:r>
            <a:r>
              <a:rPr lang="es-ES_tradnl" sz="1800" dirty="0" smtClean="0"/>
              <a:t> al principio y si no puede entonces no obtiene ninguno. </a:t>
            </a:r>
          </a:p>
          <a:p>
            <a:pPr lvl="1"/>
            <a:r>
              <a:rPr lang="es-ES_tradnl" sz="1800" dirty="0" smtClean="0"/>
              <a:t>Los elementos de la BD están ordenados de alguna manera y los </a:t>
            </a:r>
            <a:r>
              <a:rPr lang="es-ES_tradnl" sz="1800" dirty="0" err="1" smtClean="0"/>
              <a:t>lock</a:t>
            </a:r>
            <a:r>
              <a:rPr lang="es-ES_tradnl" sz="1800" dirty="0" smtClean="0"/>
              <a:t> hay que obtenerlos en dicho orden. Los programadores deben controlarlo !!</a:t>
            </a:r>
          </a:p>
          <a:p>
            <a:r>
              <a:rPr lang="es-ES_tradnl" b="1" dirty="0" smtClean="0"/>
              <a:t>Detección y recuperación de </a:t>
            </a:r>
            <a:r>
              <a:rPr lang="es-ES_tradnl" b="1" dirty="0" err="1" smtClean="0"/>
              <a:t>deadlocks</a:t>
            </a:r>
            <a:r>
              <a:rPr lang="es-ES_tradnl" b="1" dirty="0" smtClean="0"/>
              <a:t>.</a:t>
            </a:r>
          </a:p>
          <a:p>
            <a:pPr lvl="1"/>
            <a:r>
              <a:rPr lang="es-ES_tradnl" sz="1800" dirty="0" smtClean="0"/>
              <a:t>A medida que se piden y conceden los </a:t>
            </a:r>
            <a:r>
              <a:rPr lang="es-ES_tradnl" sz="1800" dirty="0" err="1" smtClean="0"/>
              <a:t>lock</a:t>
            </a:r>
            <a:r>
              <a:rPr lang="es-ES_tradnl" sz="1800" dirty="0" smtClean="0"/>
              <a:t> se construye un grafo de las transacciones que están esperando a otras. Si existe un ciclo en dicho grafo: </a:t>
            </a:r>
            <a:r>
              <a:rPr lang="es-ES_tradnl" sz="1800" dirty="0" err="1" smtClean="0"/>
              <a:t>deadlock</a:t>
            </a:r>
            <a:r>
              <a:rPr lang="es-ES_tradnl" sz="1800" dirty="0" smtClean="0"/>
              <a:t>. Hay que proceder a abortar a alguna de las transacciones. </a:t>
            </a:r>
          </a:p>
        </p:txBody>
      </p:sp>
      <p:sp>
        <p:nvSpPr>
          <p:cNvPr id="4" name="3 Título"/>
          <p:cNvSpPr>
            <a:spLocks noGrp="1"/>
          </p:cNvSpPr>
          <p:nvPr>
            <p:ph type="title"/>
          </p:nvPr>
        </p:nvSpPr>
        <p:spPr/>
        <p:txBody>
          <a:bodyPr/>
          <a:lstStyle/>
          <a:p>
            <a:r>
              <a:rPr lang="es-ES_tradnl" dirty="0" err="1" smtClean="0"/>
              <a:t>Deadlocks</a:t>
            </a:r>
            <a:endParaRPr lang="es-E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395536" y="1412776"/>
            <a:ext cx="8458200" cy="4114800"/>
          </a:xfrm>
          <a:noFill/>
        </p:spPr>
        <p:txBody>
          <a:bodyPr lIns="92075" tIns="46038" rIns="92075" bIns="46038"/>
          <a:lstStyle/>
          <a:p>
            <a:r>
              <a:rPr lang="es-ES_tradnl" dirty="0" smtClean="0"/>
              <a:t>No se realizan comprobaciones ANTES de ejecutar las operaciones (pedir </a:t>
            </a:r>
            <a:r>
              <a:rPr lang="es-ES_tradnl" dirty="0" err="1" smtClean="0"/>
              <a:t>locks</a:t>
            </a:r>
            <a:r>
              <a:rPr lang="es-ES_tradnl" dirty="0" smtClean="0"/>
              <a:t>, comprobar </a:t>
            </a:r>
            <a:r>
              <a:rPr lang="es-ES_tradnl" dirty="0" err="1" smtClean="0"/>
              <a:t>timestamps</a:t>
            </a:r>
            <a:r>
              <a:rPr lang="es-ES_tradnl" dirty="0" smtClean="0"/>
              <a:t>), sino al acabar toda la transacción (fase validación)</a:t>
            </a:r>
          </a:p>
          <a:p>
            <a:r>
              <a:rPr lang="es-ES_tradnl" dirty="0" smtClean="0"/>
              <a:t>Durante la ejecución de la transacción se trabaja con copias</a:t>
            </a:r>
          </a:p>
          <a:p>
            <a:r>
              <a:rPr lang="es-ES_tradnl" dirty="0" smtClean="0"/>
              <a:t>Hay tres fases en un protocolo optimista:</a:t>
            </a:r>
          </a:p>
          <a:p>
            <a:pPr lvl="1"/>
            <a:r>
              <a:rPr lang="es-ES_tradnl" dirty="0" smtClean="0"/>
              <a:t>Fase de lectura</a:t>
            </a:r>
          </a:p>
          <a:p>
            <a:pPr lvl="1"/>
            <a:r>
              <a:rPr lang="es-ES_tradnl" dirty="0" smtClean="0"/>
              <a:t>Fase de validación</a:t>
            </a:r>
          </a:p>
          <a:p>
            <a:pPr lvl="1"/>
            <a:r>
              <a:rPr lang="es-ES_tradnl" dirty="0" smtClean="0"/>
              <a:t>Fase de escritura</a:t>
            </a:r>
          </a:p>
          <a:p>
            <a:r>
              <a:rPr lang="es-ES_tradnl" dirty="0" smtClean="0"/>
              <a:t>Es bueno cuando no hay muchas interferencias entre transacciones (por eso son “optimistas”)</a:t>
            </a:r>
          </a:p>
        </p:txBody>
      </p:sp>
      <p:sp>
        <p:nvSpPr>
          <p:cNvPr id="4" name="3 Título"/>
          <p:cNvSpPr>
            <a:spLocks noGrp="1"/>
          </p:cNvSpPr>
          <p:nvPr>
            <p:ph type="title"/>
          </p:nvPr>
        </p:nvSpPr>
        <p:spPr/>
        <p:txBody>
          <a:bodyPr/>
          <a:lstStyle/>
          <a:p>
            <a:r>
              <a:rPr lang="es-ES_tradnl" dirty="0" smtClean="0"/>
              <a:t>Técnicas optimistas</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Sincronización Sencilla</a:t>
            </a:r>
            <a:endParaRPr lang="es-ES" dirty="0"/>
          </a:p>
        </p:txBody>
      </p:sp>
      <p:sp>
        <p:nvSpPr>
          <p:cNvPr id="3" name="2 Marcador de contenido"/>
          <p:cNvSpPr>
            <a:spLocks noGrp="1"/>
          </p:cNvSpPr>
          <p:nvPr>
            <p:ph idx="1"/>
          </p:nvPr>
        </p:nvSpPr>
        <p:spPr/>
        <p:txBody>
          <a:bodyPr/>
          <a:lstStyle/>
          <a:p>
            <a:r>
              <a:rPr lang="es-ES" dirty="0" smtClean="0"/>
              <a:t>En varias ocasiones es necesario hacer que los hilos se comuniquen.</a:t>
            </a:r>
          </a:p>
          <a:p>
            <a:r>
              <a:rPr lang="es-ES" dirty="0" smtClean="0"/>
              <a:t>Ejemplo en java:</a:t>
            </a:r>
          </a:p>
          <a:p>
            <a:pPr lvl="1"/>
            <a:r>
              <a:rPr lang="es-ES" dirty="0" err="1" smtClean="0"/>
              <a:t>Metodos</a:t>
            </a:r>
            <a:r>
              <a:rPr lang="es-ES" dirty="0" smtClean="0"/>
              <a:t>: </a:t>
            </a:r>
            <a:r>
              <a:rPr lang="es-ES" dirty="0" err="1" smtClean="0"/>
              <a:t>wait</a:t>
            </a:r>
            <a:r>
              <a:rPr lang="es-ES" dirty="0" smtClean="0"/>
              <a:t> y </a:t>
            </a:r>
            <a:r>
              <a:rPr lang="es-ES" dirty="0" err="1" smtClean="0"/>
              <a:t>notify</a:t>
            </a:r>
            <a:r>
              <a:rPr lang="es-ES" dirty="0" smtClean="0"/>
              <a:t>.</a:t>
            </a:r>
          </a:p>
          <a:p>
            <a:pPr lvl="1"/>
            <a:r>
              <a:rPr lang="es-ES" dirty="0" err="1" smtClean="0"/>
              <a:t>Wait</a:t>
            </a:r>
            <a:r>
              <a:rPr lang="es-ES" dirty="0" smtClean="0"/>
              <a:t>: Un hilo llama a </a:t>
            </a:r>
            <a:r>
              <a:rPr lang="es-ES" dirty="0" err="1" smtClean="0"/>
              <a:t>wait</a:t>
            </a:r>
            <a:r>
              <a:rPr lang="es-ES" dirty="0" smtClean="0"/>
              <a:t> en un objeto para suspenderse él mismo y permitir a otro hilo ejecutar un método en ese objeto.</a:t>
            </a:r>
          </a:p>
          <a:p>
            <a:pPr lvl="1"/>
            <a:r>
              <a:rPr lang="es-ES" dirty="0" err="1" smtClean="0"/>
              <a:t>Notify</a:t>
            </a:r>
            <a:r>
              <a:rPr lang="es-ES" dirty="0" smtClean="0"/>
              <a:t>: Un hilo llama a </a:t>
            </a:r>
            <a:r>
              <a:rPr lang="es-ES" dirty="0" err="1" smtClean="0"/>
              <a:t>notify</a:t>
            </a:r>
            <a:r>
              <a:rPr lang="es-ES" dirty="0" smtClean="0"/>
              <a:t> en un objeto para informar a cualquier hilo que esta esperando en el objeto que ha cambiado alguno de sus datos.</a:t>
            </a:r>
          </a:p>
          <a:p>
            <a:endParaRPr lang="es-E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Modelos de fallos para transacciones</a:t>
            </a:r>
            <a:endParaRPr lang="es-ES" dirty="0"/>
          </a:p>
        </p:txBody>
      </p:sp>
      <p:sp>
        <p:nvSpPr>
          <p:cNvPr id="3" name="2 Marcador de contenido"/>
          <p:cNvSpPr>
            <a:spLocks noGrp="1"/>
          </p:cNvSpPr>
          <p:nvPr>
            <p:ph idx="1"/>
          </p:nvPr>
        </p:nvSpPr>
        <p:spPr/>
        <p:txBody>
          <a:bodyPr/>
          <a:lstStyle/>
          <a:p>
            <a:r>
              <a:rPr lang="es-ES" dirty="0" smtClean="0"/>
              <a:t>En este modelo </a:t>
            </a:r>
            <a:r>
              <a:rPr lang="es-ES" dirty="0" smtClean="0"/>
              <a:t>se </a:t>
            </a:r>
            <a:r>
              <a:rPr lang="es-ES" dirty="0" smtClean="0"/>
              <a:t>intenta que los algoritmos trabajen correctamente en presencia de fallos predecibles, pero no se hacen consideraciones sobre su comportamiento cuando ocurre un desastre.</a:t>
            </a:r>
          </a:p>
          <a:p>
            <a:r>
              <a:rPr lang="es-ES" dirty="0" smtClean="0"/>
              <a:t>El modelo </a:t>
            </a:r>
            <a:r>
              <a:rPr lang="es-ES" dirty="0" err="1" smtClean="0"/>
              <a:t>reconce</a:t>
            </a:r>
            <a:r>
              <a:rPr lang="es-ES" dirty="0" smtClean="0"/>
              <a:t> que:</a:t>
            </a:r>
            <a:endParaRPr lang="es-ES" dirty="0" smtClean="0"/>
          </a:p>
          <a:p>
            <a:pPr lvl="1"/>
            <a:r>
              <a:rPr lang="es-ES" dirty="0" smtClean="0"/>
              <a:t>Las </a:t>
            </a:r>
            <a:r>
              <a:rPr lang="es-ES" b="1" dirty="0" smtClean="0"/>
              <a:t>escrituras pueden fallar </a:t>
            </a:r>
            <a:r>
              <a:rPr lang="es-ES" dirty="0" smtClean="0"/>
              <a:t>(no se escribe nada, o se escribe un valor incorrecto)</a:t>
            </a:r>
          </a:p>
          <a:p>
            <a:pPr lvl="1" eaLnBrk="1" hangingPunct="1"/>
            <a:r>
              <a:rPr lang="es-CO" dirty="0" smtClean="0"/>
              <a:t>Los </a:t>
            </a:r>
            <a:r>
              <a:rPr lang="es-CO" b="1" dirty="0" smtClean="0"/>
              <a:t>servidores pueden fallar </a:t>
            </a:r>
            <a:r>
              <a:rPr lang="es-CO" dirty="0" smtClean="0"/>
              <a:t>ocasionalmente.</a:t>
            </a:r>
          </a:p>
          <a:p>
            <a:pPr lvl="1" eaLnBrk="1" hangingPunct="1"/>
            <a:r>
              <a:rPr lang="es-CO" dirty="0" smtClean="0"/>
              <a:t>Puede </a:t>
            </a:r>
            <a:r>
              <a:rPr lang="es-CO" b="1" dirty="0" smtClean="0"/>
              <a:t>existir un retardo arbitrario </a:t>
            </a:r>
            <a:r>
              <a:rPr lang="es-CO" dirty="0" smtClean="0"/>
              <a:t>antes que llegue un mensaje.</a:t>
            </a:r>
          </a:p>
          <a:p>
            <a:endParaRPr lang="es-E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Transacciones</a:t>
            </a:r>
            <a:endParaRPr lang="es-ES" dirty="0"/>
          </a:p>
        </p:txBody>
      </p:sp>
      <p:sp>
        <p:nvSpPr>
          <p:cNvPr id="3" name="2 Marcador de contenido"/>
          <p:cNvSpPr>
            <a:spLocks noGrp="1"/>
          </p:cNvSpPr>
          <p:nvPr>
            <p:ph idx="1"/>
          </p:nvPr>
        </p:nvSpPr>
        <p:spPr/>
        <p:txBody>
          <a:bodyPr/>
          <a:lstStyle/>
          <a:p>
            <a:pPr eaLnBrk="1" hangingPunct="1">
              <a:lnSpc>
                <a:spcPct val="90000"/>
              </a:lnSpc>
            </a:pPr>
            <a:r>
              <a:rPr lang="es-CO" dirty="0" smtClean="0"/>
              <a:t>En algunas situaciones, los clientes necesitan que una secuencia de solicitudes separadas al servidor sean atómicas en el sentido de:</a:t>
            </a:r>
          </a:p>
          <a:p>
            <a:pPr marL="928687" lvl="1" indent="-457200" eaLnBrk="1" hangingPunct="1">
              <a:lnSpc>
                <a:spcPct val="90000"/>
              </a:lnSpc>
              <a:buFont typeface="+mj-lt"/>
              <a:buAutoNum type="arabicPeriod"/>
            </a:pPr>
            <a:r>
              <a:rPr lang="es-CO" dirty="0" smtClean="0"/>
              <a:t>Estén </a:t>
            </a:r>
            <a:r>
              <a:rPr lang="es-CO" dirty="0" smtClean="0"/>
              <a:t>libres de interferencia por las operaciones que se están realizando </a:t>
            </a:r>
            <a:r>
              <a:rPr lang="es-CO" dirty="0" smtClean="0"/>
              <a:t>por </a:t>
            </a:r>
            <a:r>
              <a:rPr lang="es-CO" dirty="0" smtClean="0"/>
              <a:t>otros clientes concurrentes.</a:t>
            </a:r>
          </a:p>
          <a:p>
            <a:pPr marL="928687" lvl="1" indent="-457200" eaLnBrk="1" hangingPunct="1">
              <a:lnSpc>
                <a:spcPct val="90000"/>
              </a:lnSpc>
              <a:buFont typeface="+mj-lt"/>
              <a:buAutoNum type="arabicPeriod"/>
            </a:pPr>
            <a:r>
              <a:rPr lang="es-CO" dirty="0" smtClean="0"/>
              <a:t>Todas </a:t>
            </a:r>
            <a:r>
              <a:rPr lang="es-CO" dirty="0" smtClean="0"/>
              <a:t>las operaciones deben ser completadas con éxito o no tendrán ningún efecto si el servidor falla.</a:t>
            </a:r>
          </a:p>
          <a:p>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Transacciones</a:t>
            </a:r>
            <a:endParaRPr lang="es-ES" dirty="0"/>
          </a:p>
        </p:txBody>
      </p:sp>
      <p:sp>
        <p:nvSpPr>
          <p:cNvPr id="3" name="2 Marcador de contenido"/>
          <p:cNvSpPr>
            <a:spLocks noGrp="1"/>
          </p:cNvSpPr>
          <p:nvPr>
            <p:ph idx="1"/>
          </p:nvPr>
        </p:nvSpPr>
        <p:spPr/>
        <p:txBody>
          <a:bodyPr/>
          <a:lstStyle/>
          <a:p>
            <a:pPr eaLnBrk="1" hangingPunct="1"/>
            <a:r>
              <a:rPr lang="es-CO" dirty="0" smtClean="0"/>
              <a:t>Una transacción esta pensada para ser atómica.</a:t>
            </a:r>
          </a:p>
          <a:p>
            <a:pPr eaLnBrk="1" hangingPunct="1"/>
            <a:r>
              <a:rPr lang="es-CO" dirty="0" smtClean="0"/>
              <a:t>Aspectos de atomicidad:</a:t>
            </a:r>
          </a:p>
          <a:p>
            <a:pPr lvl="1" eaLnBrk="1" hangingPunct="1"/>
            <a:r>
              <a:rPr lang="es-CO" dirty="0" smtClean="0"/>
              <a:t>Todo: </a:t>
            </a:r>
            <a:r>
              <a:rPr lang="es-CO" dirty="0" smtClean="0"/>
              <a:t>Una transacción finaliza correctamente, y los efectos de todas sus operaciones son registrados en los </a:t>
            </a:r>
            <a:r>
              <a:rPr lang="es-CO" dirty="0" smtClean="0"/>
              <a:t>objetos.</a:t>
            </a:r>
          </a:p>
          <a:p>
            <a:pPr lvl="1" eaLnBrk="1" hangingPunct="1"/>
            <a:r>
              <a:rPr lang="es-CO" dirty="0" smtClean="0"/>
              <a:t>Nada: Si falla alguna de las operaciones, ninguna tiene efecto.</a:t>
            </a:r>
            <a:endParaRPr lang="es-CO" dirty="0" smtClean="0"/>
          </a:p>
          <a:p>
            <a:endParaRPr lang="es-ES" dirty="0"/>
          </a:p>
        </p:txBody>
      </p:sp>
    </p:spTree>
  </p:cSld>
  <p:clrMapOvr>
    <a:masterClrMapping/>
  </p:clrMapOvr>
</p:sld>
</file>

<file path=ppt/theme/theme1.xml><?xml version="1.0" encoding="utf-8"?>
<a:theme xmlns:a="http://schemas.openxmlformats.org/drawingml/2006/main" name="1_Perfil">
  <a:themeElements>
    <a:clrScheme name="1_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erfi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defRPr>
        </a:defPPr>
      </a:lstStyle>
    </a:lnDef>
  </a:objectDefaults>
  <a:extraClrSchemeLst>
    <a:extraClrScheme>
      <a:clrScheme name="1_Perfil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erfil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erfil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erfil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erfil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erfil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erfil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erfil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23256</TotalTime>
  <Words>3975</Words>
  <Application>Microsoft Office PowerPoint</Application>
  <PresentationFormat>Presentación en pantalla (4:3)</PresentationFormat>
  <Paragraphs>700</Paragraphs>
  <Slides>52</Slides>
  <Notes>13</Notes>
  <HiddenSlides>0</HiddenSlides>
  <MMClips>0</MMClips>
  <ScaleCrop>false</ScaleCrop>
  <HeadingPairs>
    <vt:vector size="4" baseType="variant">
      <vt:variant>
        <vt:lpstr>Tema</vt:lpstr>
      </vt:variant>
      <vt:variant>
        <vt:i4>1</vt:i4>
      </vt:variant>
      <vt:variant>
        <vt:lpstr>Títulos de diapositiva</vt:lpstr>
      </vt:variant>
      <vt:variant>
        <vt:i4>52</vt:i4>
      </vt:variant>
    </vt:vector>
  </HeadingPairs>
  <TitlesOfParts>
    <vt:vector size="53" baseType="lpstr">
      <vt:lpstr>1_Perfil</vt:lpstr>
      <vt:lpstr>Sesión 11</vt:lpstr>
      <vt:lpstr>Transacciones y Control de Concurrencia</vt:lpstr>
      <vt:lpstr>Transacciones </vt:lpstr>
      <vt:lpstr>Sincronización Sencilla</vt:lpstr>
      <vt:lpstr>Sincronización Sencilla</vt:lpstr>
      <vt:lpstr>Sincronización Sencilla</vt:lpstr>
      <vt:lpstr>Modelos de fallos para transacciones</vt:lpstr>
      <vt:lpstr>Transacciones</vt:lpstr>
      <vt:lpstr>Transacciones</vt:lpstr>
      <vt:lpstr>Transacciones</vt:lpstr>
      <vt:lpstr>Transacciones</vt:lpstr>
      <vt:lpstr>Transacciones</vt:lpstr>
      <vt:lpstr>Transacciones</vt:lpstr>
      <vt:lpstr>Control de concurrencia</vt:lpstr>
      <vt:lpstr>Control de concurrencia (Actualizaciones perdidas)</vt:lpstr>
      <vt:lpstr>Control de concurrencia (Equivalencia secuencial)</vt:lpstr>
      <vt:lpstr>Control de concurrencia (Recuperaciones inconsistentes)</vt:lpstr>
      <vt:lpstr>Control de concurrencia (Equivalencia secuencial)</vt:lpstr>
      <vt:lpstr>Control de concurrencia (Operaciones conflictivas)</vt:lpstr>
      <vt:lpstr>Recuperación de transacciones abortadas Lecturas sucias</vt:lpstr>
      <vt:lpstr>Recuperación de transacciones abortadas Escrituras prematuras</vt:lpstr>
      <vt:lpstr>Bloqueos</vt:lpstr>
      <vt:lpstr>Bloqueos Exclusivos</vt:lpstr>
      <vt:lpstr>Bloqueos</vt:lpstr>
      <vt:lpstr>Bloqueos</vt:lpstr>
      <vt:lpstr>Bloqueos</vt:lpstr>
      <vt:lpstr>Bloqueos</vt:lpstr>
      <vt:lpstr>Bloqueos</vt:lpstr>
      <vt:lpstr>Bloqueos</vt:lpstr>
      <vt:lpstr>Bloqueos</vt:lpstr>
      <vt:lpstr>Bloqueos</vt:lpstr>
      <vt:lpstr>Bloqueos</vt:lpstr>
      <vt:lpstr>Bloqueos</vt:lpstr>
      <vt:lpstr>Bloqueos indefinidos</vt:lpstr>
      <vt:lpstr>Bloqueos indefinidos</vt:lpstr>
      <vt:lpstr>Bloqueos indefinidos (Definición)</vt:lpstr>
      <vt:lpstr>Bloqueos indefinidos (Definición)</vt:lpstr>
      <vt:lpstr>Bloqueos indefinidos (Soluciones)</vt:lpstr>
      <vt:lpstr>Bloqueos indefinidos (Soluciones)</vt:lpstr>
      <vt:lpstr>Transacciones en BD</vt:lpstr>
      <vt:lpstr>Transacciones en BD</vt:lpstr>
      <vt:lpstr>Transacciones en BD</vt:lpstr>
      <vt:lpstr>Recuperación</vt:lpstr>
      <vt:lpstr>Recuperación</vt:lpstr>
      <vt:lpstr>Problemas de concurrencia</vt:lpstr>
      <vt:lpstr>Problemas de concurrencia</vt:lpstr>
      <vt:lpstr>Control de concurrencia: planes serializables</vt:lpstr>
      <vt:lpstr>Serializabilidad</vt:lpstr>
      <vt:lpstr>Técnicas de bloqueo (lock)</vt:lpstr>
      <vt:lpstr>Protocolo de Bloqueo en dos fases</vt:lpstr>
      <vt:lpstr>Deadlocks</vt:lpstr>
      <vt:lpstr>Técnicas optimistas</vt:lpstr>
    </vt:vector>
  </TitlesOfParts>
  <Company>CIBERTEC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Negocio</dc:title>
  <dc:subject>GPTI</dc:subject>
  <dc:creator>Amanda Sánchez Larriega</dc:creator>
  <cp:lastModifiedBy>ofmezari</cp:lastModifiedBy>
  <cp:revision>577</cp:revision>
  <dcterms:created xsi:type="dcterms:W3CDTF">2007-10-07T05:35:00Z</dcterms:created>
  <dcterms:modified xsi:type="dcterms:W3CDTF">2012-10-22T02:32:41Z</dcterms:modified>
</cp:coreProperties>
</file>