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60"/>
  </p:notesMasterIdLst>
  <p:sldIdLst>
    <p:sldId id="650" r:id="rId2"/>
    <p:sldId id="680" r:id="rId3"/>
    <p:sldId id="719" r:id="rId4"/>
    <p:sldId id="720" r:id="rId5"/>
    <p:sldId id="721" r:id="rId6"/>
    <p:sldId id="722" r:id="rId7"/>
    <p:sldId id="723" r:id="rId8"/>
    <p:sldId id="724" r:id="rId9"/>
    <p:sldId id="725" r:id="rId10"/>
    <p:sldId id="749" r:id="rId11"/>
    <p:sldId id="726" r:id="rId12"/>
    <p:sldId id="727" r:id="rId13"/>
    <p:sldId id="750" r:id="rId14"/>
    <p:sldId id="768" r:id="rId15"/>
    <p:sldId id="765" r:id="rId16"/>
    <p:sldId id="769" r:id="rId17"/>
    <p:sldId id="728" r:id="rId18"/>
    <p:sldId id="729" r:id="rId19"/>
    <p:sldId id="730" r:id="rId20"/>
    <p:sldId id="770" r:id="rId21"/>
    <p:sldId id="731" r:id="rId22"/>
    <p:sldId id="732" r:id="rId23"/>
    <p:sldId id="733" r:id="rId24"/>
    <p:sldId id="734" r:id="rId25"/>
    <p:sldId id="735" r:id="rId26"/>
    <p:sldId id="736" r:id="rId27"/>
    <p:sldId id="737" r:id="rId28"/>
    <p:sldId id="738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746" r:id="rId37"/>
    <p:sldId id="747" r:id="rId38"/>
    <p:sldId id="748" r:id="rId39"/>
    <p:sldId id="760" r:id="rId40"/>
    <p:sldId id="761" r:id="rId41"/>
    <p:sldId id="762" r:id="rId42"/>
    <p:sldId id="763" r:id="rId43"/>
    <p:sldId id="758" r:id="rId44"/>
    <p:sldId id="759" r:id="rId45"/>
    <p:sldId id="772" r:id="rId46"/>
    <p:sldId id="77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784" r:id="rId58"/>
    <p:sldId id="785" r:id="rId5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81"/>
    <a:srgbClr val="000000"/>
    <a:srgbClr val="FFDDDD"/>
    <a:srgbClr val="FFCCCC"/>
    <a:srgbClr val="FFFF99"/>
    <a:srgbClr val="DDE3D5"/>
    <a:srgbClr val="CCFFFF"/>
    <a:srgbClr val="008000"/>
    <a:srgbClr val="339966"/>
    <a:srgbClr val="D4DBCB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3713" autoAdjust="0"/>
  </p:normalViewPr>
  <p:slideViewPr>
    <p:cSldViewPr>
      <p:cViewPr>
        <p:scale>
          <a:sx n="75" d="100"/>
          <a:sy n="75" d="100"/>
        </p:scale>
        <p:origin x="-127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74787-D35D-483F-B03D-D859A4A3C5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8C826-F463-492C-AE1E-E7EF19C7BAE3}" type="slidenum">
              <a:rPr lang="en-US"/>
              <a:pPr/>
              <a:t>43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3B6BB-65B8-47B3-8C23-2AC87A3864B4}" type="slidenum">
              <a:rPr lang="en-US"/>
              <a:pPr/>
              <a:t>44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lang="es-E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250825" y="6223457"/>
            <a:ext cx="7993583" cy="620688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142852"/>
            <a:ext cx="8001000" cy="78581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8001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28750"/>
            <a:ext cx="80010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dirty="0" smtClean="0"/>
              <a:t>Haga clic para modificar el estilo de texto del patrón</a:t>
            </a:r>
          </a:p>
          <a:p>
            <a:pPr lvl="1"/>
            <a:r>
              <a:rPr lang="es-PE" dirty="0" smtClean="0"/>
              <a:t>Segundo nivel</a:t>
            </a:r>
          </a:p>
          <a:p>
            <a:pPr lvl="2"/>
            <a:r>
              <a:rPr lang="es-PE" dirty="0" smtClean="0"/>
              <a:t>Tercer nivel</a:t>
            </a:r>
          </a:p>
          <a:p>
            <a:pPr lvl="3"/>
            <a:r>
              <a:rPr lang="es-PE" dirty="0" smtClean="0"/>
              <a:t>Cuarto nivel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609600" y="10715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11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just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eaLnBrk="0" fontAlgn="base" hangingPunct="0">
        <a:spcBef>
          <a:spcPct val="5000"/>
        </a:spcBef>
        <a:spcAft>
          <a:spcPct val="10000"/>
        </a:spcAft>
        <a:buClr>
          <a:schemeClr val="accent2"/>
        </a:buClr>
        <a:buChar char="—"/>
        <a:defRPr sz="2000">
          <a:solidFill>
            <a:schemeClr val="tx1"/>
          </a:solidFill>
          <a:latin typeface="+mn-lt"/>
        </a:defRPr>
      </a:lvl2pPr>
      <a:lvl3pPr marL="1304925" indent="-395288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93863" indent="-3873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Sesión 12</a:t>
            </a:r>
            <a:endParaRPr lang="es-ES" dirty="0"/>
          </a:p>
        </p:txBody>
      </p:sp>
      <p:pic>
        <p:nvPicPr>
          <p:cNvPr id="1028" name="Picture 4" descr="http://www.eldiario.net/noticias/2012/2012_05/nt120507/f_2012-05-07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628800"/>
            <a:ext cx="3456384" cy="4124482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581141" y="2564904"/>
            <a:ext cx="979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12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Prueba del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Descubrir errores en el software</a:t>
            </a:r>
          </a:p>
          <a:p>
            <a:endParaRPr lang="es-ES" dirty="0" smtClean="0"/>
          </a:p>
          <a:p>
            <a:r>
              <a:rPr lang="es-ES" dirty="0" smtClean="0"/>
              <a:t>Es necesario crear buenos casos de prueba (aquél que tiene una alta probabilidad de mostrar errores aún no descubiertos)</a:t>
            </a:r>
          </a:p>
          <a:p>
            <a:endParaRPr lang="es-ES" dirty="0" smtClean="0"/>
          </a:p>
          <a:p>
            <a:r>
              <a:rPr lang="es-ES" dirty="0" smtClean="0"/>
              <a:t>Una prueba tiene éxito si descubre un error no detectado hasta entonces.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de Software para un </a:t>
            </a:r>
            <a:r>
              <a:rPr lang="es-ES" dirty="0" err="1" smtClean="0"/>
              <a:t>tester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Verificar el programa contra las especificaciones.</a:t>
            </a:r>
          </a:p>
          <a:p>
            <a:r>
              <a:rPr lang="es-ES" dirty="0" smtClean="0"/>
              <a:t>Encontrar errores en el programa.</a:t>
            </a:r>
          </a:p>
          <a:p>
            <a:r>
              <a:rPr lang="es-ES" dirty="0" smtClean="0"/>
              <a:t>Determinar el grado de aceptabilidad para el usuario.</a:t>
            </a:r>
          </a:p>
          <a:p>
            <a:r>
              <a:rPr lang="es-ES" dirty="0" smtClean="0"/>
              <a:t>Asegurarse de que un sistema está listo para usarse.</a:t>
            </a:r>
          </a:p>
          <a:p>
            <a:r>
              <a:rPr lang="es-ES" dirty="0" smtClean="0"/>
              <a:t>Ganar confidencia de que el programa funciona.</a:t>
            </a:r>
          </a:p>
          <a:p>
            <a:r>
              <a:rPr lang="es-ES" dirty="0" smtClean="0"/>
              <a:t>Mostrar que un programa funciona correctamente.</a:t>
            </a:r>
          </a:p>
          <a:p>
            <a:r>
              <a:rPr lang="es-ES" dirty="0" smtClean="0"/>
              <a:t>Demostrar que los errores no están presentes.</a:t>
            </a:r>
          </a:p>
          <a:p>
            <a:r>
              <a:rPr lang="es-ES" dirty="0" smtClean="0"/>
              <a:t>Entender los límites del rendimiento.</a:t>
            </a:r>
          </a:p>
          <a:p>
            <a:r>
              <a:rPr lang="es-ES" dirty="0" smtClean="0"/>
              <a:t>Aprender lo que el sistema no puede hacer.</a:t>
            </a:r>
          </a:p>
          <a:p>
            <a:r>
              <a:rPr lang="es-ES" dirty="0" smtClean="0"/>
              <a:t>Evaluar las capacidades de un sistema.</a:t>
            </a:r>
          </a:p>
          <a:p>
            <a:r>
              <a:rPr lang="es-ES" dirty="0" smtClean="0"/>
              <a:t>Verificar la documentación.</a:t>
            </a:r>
          </a:p>
          <a:p>
            <a:r>
              <a:rPr lang="es-ES" dirty="0" smtClean="0"/>
              <a:t>Convencerse a uno mismo de que el trabajo ya está terminado.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Importancia de la Definición de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mayoría de la gente tiene una visión incorrecta de lo que es </a:t>
            </a:r>
            <a:r>
              <a:rPr lang="es-ES" dirty="0" err="1" smtClean="0"/>
              <a:t>testing</a:t>
            </a:r>
            <a:r>
              <a:rPr lang="es-ES" dirty="0" smtClean="0"/>
              <a:t>, y esa es la principal causa de una mala prueba del software.</a:t>
            </a:r>
          </a:p>
          <a:p>
            <a:endParaRPr lang="es-ES" dirty="0" smtClean="0"/>
          </a:p>
          <a:p>
            <a:r>
              <a:rPr lang="es-ES" dirty="0" smtClean="0"/>
              <a:t>Si la meta es demostrar que el programa no tiene errores, entonces subconscientemente estamos jalados hacia esa meta y tendemos a seleccionar datos de prueba que tengan una baja probabilidad de hacer que el programa falle.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de la prueba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todas las pruebas se les debería hacer un seguimiento hasta los requisitos del cliente.</a:t>
            </a:r>
          </a:p>
          <a:p>
            <a:r>
              <a:rPr lang="es-ES" dirty="0" smtClean="0"/>
              <a:t>Las pruebas deberían planificarse mucho antes de que empiecen.</a:t>
            </a:r>
          </a:p>
          <a:p>
            <a:r>
              <a:rPr lang="es-ES" dirty="0" smtClean="0"/>
              <a:t>El principio de </a:t>
            </a:r>
            <a:r>
              <a:rPr lang="es-ES" dirty="0" err="1" smtClean="0"/>
              <a:t>Pareto</a:t>
            </a:r>
            <a:r>
              <a:rPr lang="es-ES" dirty="0" smtClean="0"/>
              <a:t> es aplicable a la prueba de software.  (El 80% de los errores descubiertos con las pruebas surgen de hacerle seguimiento sólo al 20% de todos los módulos del programa). </a:t>
            </a:r>
          </a:p>
          <a:p>
            <a:r>
              <a:rPr lang="es-ES" dirty="0" smtClean="0"/>
              <a:t>Las pruebas empiezan por lo pequeño y progresan hasta lo grande.</a:t>
            </a:r>
          </a:p>
          <a:p>
            <a:r>
              <a:rPr lang="es-ES" dirty="0" smtClean="0"/>
              <a:t>No son posibles las pruebas exhaustivas.</a:t>
            </a:r>
          </a:p>
          <a:p>
            <a:r>
              <a:rPr lang="es-ES" dirty="0" smtClean="0"/>
              <a:t>Para ser más efectivas, las pruebas deberían ser conducidas por un equipo independiente.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Enfoques de Prueba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8012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CO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PRODUCTO</a:t>
            </a: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CO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puede</a:t>
            </a: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CO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probarse</a:t>
            </a: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s-CO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318512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CO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3413720"/>
            <a:ext cx="3352800" cy="23018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1600" b="1">
                <a:latin typeface="Arial" charset="0"/>
              </a:rPr>
              <a:t>1.  PRUEBAS DE CAJA NEGRA</a:t>
            </a:r>
          </a:p>
          <a:p>
            <a:pPr algn="just">
              <a:spcBef>
                <a:spcPct val="50000"/>
              </a:spcBef>
            </a:pPr>
            <a:r>
              <a:rPr lang="es-CO" sz="1600">
                <a:latin typeface="Arial" charset="0"/>
              </a:rPr>
              <a:t>Conociendo la función para la que fue diseñado, se hacen pruebas que demuestren que cada función es operativa  y al mismo tiempo se buscan errorres en cada una.                                                                                </a:t>
            </a:r>
            <a:endParaRPr lang="es-CO" sz="1600" i="1"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s-CO" sz="1600" i="1">
                <a:latin typeface="Arial" charset="0"/>
              </a:rPr>
              <a:t>Pruebas sobre la interfaz del software</a:t>
            </a:r>
            <a:endParaRPr lang="es-ES" sz="1600" i="1">
              <a:latin typeface="Arial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33400" y="3794720"/>
            <a:ext cx="3352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33400" y="5166320"/>
            <a:ext cx="3352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343400" y="3413720"/>
            <a:ext cx="4191000" cy="25463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1600" b="1">
                <a:latin typeface="Arial" charset="0"/>
              </a:rPr>
              <a:t>2.  PRUEBAS DE CAJA BLANCA</a:t>
            </a:r>
          </a:p>
          <a:p>
            <a:pPr algn="just">
              <a:spcBef>
                <a:spcPct val="50000"/>
              </a:spcBef>
            </a:pPr>
            <a:r>
              <a:rPr lang="es-CO" sz="1600">
                <a:latin typeface="Arial" charset="0"/>
              </a:rPr>
              <a:t>Conociendo el funcionamiento del producto, se desarrollan pruebas que aseguren “que todas las piezas encajan”, que la operación interna se ajusta a las especificaciones y que todos los componentes internos se han comprobado adecuadamente.</a:t>
            </a:r>
          </a:p>
          <a:p>
            <a:pPr algn="ctr">
              <a:spcBef>
                <a:spcPct val="50000"/>
              </a:spcBef>
            </a:pPr>
            <a:r>
              <a:rPr lang="es-CO" sz="1600" i="1">
                <a:latin typeface="Arial" charset="0"/>
              </a:rPr>
              <a:t>Examen minucioso de detalles procedimentales</a:t>
            </a:r>
            <a:endParaRPr lang="es-ES" sz="1600" i="1">
              <a:latin typeface="Arial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343400" y="3794720"/>
            <a:ext cx="419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343400" y="5394920"/>
            <a:ext cx="419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362200" y="1661120"/>
            <a:ext cx="220980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953000" y="1661120"/>
            <a:ext cx="205740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Pruebas de Caja Blanca</a:t>
            </a:r>
            <a:endParaRPr lang="es-CO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s-ES_tradnl" dirty="0"/>
              <a:t>Casos de prueba que:</a:t>
            </a:r>
          </a:p>
          <a:p>
            <a:pPr marL="457200" indent="-457200"/>
            <a:endParaRPr lang="es-ES_tradnl" dirty="0" smtClean="0"/>
          </a:p>
          <a:p>
            <a:pPr marL="457200" indent="-457200"/>
            <a:r>
              <a:rPr lang="es-ES_tradnl" dirty="0" smtClean="0"/>
              <a:t>Garanticen </a:t>
            </a:r>
            <a:r>
              <a:rPr lang="es-ES_tradnl" dirty="0"/>
              <a:t>que se </a:t>
            </a:r>
            <a:r>
              <a:rPr lang="es-ES_tradnl" dirty="0" smtClean="0"/>
              <a:t>ejecuten por </a:t>
            </a:r>
            <a:r>
              <a:rPr lang="es-ES_tradnl" dirty="0"/>
              <a:t>lo menos una vez TODOS los caminos, independientemente de cada módulo.</a:t>
            </a:r>
          </a:p>
          <a:p>
            <a:pPr marL="457200" indent="-457200"/>
            <a:r>
              <a:rPr lang="es-ES_tradnl" dirty="0" smtClean="0"/>
              <a:t>Ejecuten todas </a:t>
            </a:r>
            <a:r>
              <a:rPr lang="es-ES_tradnl" dirty="0"/>
              <a:t>las decisiones lógicas por sus vertientes Cierto y Falso.</a:t>
            </a:r>
          </a:p>
          <a:p>
            <a:pPr marL="457200" indent="-457200"/>
            <a:r>
              <a:rPr lang="es-ES_tradnl" dirty="0"/>
              <a:t>Ejecuten todos los ciclos en sus límites y límites operacionales.</a:t>
            </a:r>
          </a:p>
          <a:p>
            <a:pPr marL="457200" indent="-457200"/>
            <a:r>
              <a:rPr lang="es-ES_tradnl" dirty="0" smtClean="0"/>
              <a:t>Ejecuten las </a:t>
            </a:r>
            <a:r>
              <a:rPr lang="es-ES_tradnl" dirty="0"/>
              <a:t>estructuras internas de datos para asegurar su validez.</a:t>
            </a:r>
            <a:endParaRPr lang="es-CO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de Caja Negra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43438"/>
          </a:xfrm>
        </p:spPr>
        <p:txBody>
          <a:bodyPr/>
          <a:lstStyle/>
          <a:p>
            <a:r>
              <a:rPr lang="es-ES" dirty="0" smtClean="0"/>
              <a:t>Permiten obtener conjuntos de condiciones de entrada que ejecuten todos los requisitos funcionales de un programa.</a:t>
            </a:r>
          </a:p>
          <a:p>
            <a:r>
              <a:rPr lang="es-ES" dirty="0" smtClean="0"/>
              <a:t>Las pruebas de caja negra NO son una alternativa a las técnicas de prueba de caja blanca.  Es un enfoque complementario.</a:t>
            </a:r>
          </a:p>
          <a:p>
            <a:r>
              <a:rPr lang="es-ES" dirty="0" smtClean="0"/>
              <a:t>Las pruebas de caja negra intentan hallar errores tales como:</a:t>
            </a:r>
          </a:p>
          <a:p>
            <a:pPr marL="895350" lvl="1" indent="-457200"/>
            <a:r>
              <a:rPr lang="es-ES_tradnl" dirty="0" smtClean="0"/>
              <a:t>Funciones incorrectas o ausentes.</a:t>
            </a:r>
          </a:p>
          <a:p>
            <a:pPr marL="895350" lvl="1" indent="-457200"/>
            <a:r>
              <a:rPr lang="es-ES_tradnl" dirty="0" smtClean="0"/>
              <a:t>Errores de interfaz.</a:t>
            </a:r>
          </a:p>
          <a:p>
            <a:pPr marL="895350" lvl="1" indent="-457200"/>
            <a:r>
              <a:rPr lang="es-ES_tradnl" dirty="0" smtClean="0"/>
              <a:t>Errores en estructuras de datos o en accesos a BD externas.</a:t>
            </a:r>
          </a:p>
          <a:p>
            <a:pPr marL="895350" lvl="1" indent="-457200"/>
            <a:r>
              <a:rPr lang="es-ES_tradnl" dirty="0" smtClean="0"/>
              <a:t>Errores de rendimiento.</a:t>
            </a:r>
          </a:p>
          <a:p>
            <a:pPr marL="895350" lvl="1" indent="-457200"/>
            <a:r>
              <a:rPr lang="es-ES_tradnl" dirty="0" smtClean="0"/>
              <a:t>Errores de inicialización y de terminación.</a:t>
            </a:r>
            <a:endParaRPr lang="es-CO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Niveles de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dirty="0" smtClean="0"/>
              <a:t>Pruebas Unitarias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Pruebas de programas individuales conformen se van escribiendo.</a:t>
            </a:r>
          </a:p>
          <a:p>
            <a:pPr>
              <a:lnSpc>
                <a:spcPct val="90000"/>
              </a:lnSpc>
            </a:pPr>
            <a:r>
              <a:rPr lang="es-ES_tradnl" dirty="0" smtClean="0"/>
              <a:t>Pruebas de Sistema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Pruebas de grupos de programas integrados.</a:t>
            </a:r>
          </a:p>
          <a:p>
            <a:pPr>
              <a:lnSpc>
                <a:spcPct val="90000"/>
              </a:lnSpc>
            </a:pPr>
            <a:r>
              <a:rPr lang="es-ES_tradnl" dirty="0" smtClean="0"/>
              <a:t>Pruebas de Aceptación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Pruebas para verificar que el programa esta listo para usarse.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Unitarias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</a:p>
          <a:p>
            <a:pPr lvl="1"/>
            <a:r>
              <a:rPr lang="es-ES" dirty="0" smtClean="0"/>
              <a:t>Confirmar que el módulo es codificado correctamente.</a:t>
            </a:r>
          </a:p>
          <a:p>
            <a:r>
              <a:rPr lang="es-ES" dirty="0" smtClean="0"/>
              <a:t>Quién prueba</a:t>
            </a:r>
          </a:p>
          <a:p>
            <a:pPr lvl="1"/>
            <a:r>
              <a:rPr lang="es-ES" dirty="0" smtClean="0"/>
              <a:t>Usualmente el programador.</a:t>
            </a:r>
          </a:p>
          <a:p>
            <a:r>
              <a:rPr lang="es-ES" dirty="0" smtClean="0"/>
              <a:t>Qué prueba</a:t>
            </a:r>
          </a:p>
          <a:p>
            <a:pPr lvl="1"/>
            <a:r>
              <a:rPr lang="es-ES" dirty="0" smtClean="0"/>
              <a:t>Funciones y código. Valores extremos y límites. </a:t>
            </a:r>
            <a:r>
              <a:rPr lang="es-ES_tradnl" dirty="0" smtClean="0"/>
              <a:t>(Caminos de control para asegurar que se ejecutan al menos una vez; luego se prueban todos los caminos de manejo de errores).</a:t>
            </a:r>
          </a:p>
          <a:p>
            <a:pPr lvl="1"/>
            <a:r>
              <a:rPr lang="es-ES_tradnl" dirty="0" smtClean="0"/>
              <a:t>Validez Funcional.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Unitarias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termina la prueba</a:t>
            </a:r>
          </a:p>
          <a:p>
            <a:pPr lvl="1"/>
            <a:r>
              <a:rPr lang="es-ES" dirty="0" smtClean="0"/>
              <a:t>Usualmente cuando el programador se siente confiable con su código y siente que no tiene errores.</a:t>
            </a:r>
          </a:p>
          <a:p>
            <a:r>
              <a:rPr lang="es-ES" dirty="0" smtClean="0"/>
              <a:t>Herramientas o ayudas</a:t>
            </a:r>
          </a:p>
          <a:p>
            <a:pPr lvl="1"/>
            <a:r>
              <a:rPr lang="es-ES" dirty="0" smtClean="0"/>
              <a:t>Generalmente no son utilizadas.</a:t>
            </a:r>
          </a:p>
          <a:p>
            <a:r>
              <a:rPr lang="es-ES" dirty="0" smtClean="0"/>
              <a:t>Registros</a:t>
            </a:r>
          </a:p>
          <a:p>
            <a:pPr lvl="1"/>
            <a:r>
              <a:rPr lang="es-ES" dirty="0" smtClean="0"/>
              <a:t>Usualmente no se documentan.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Software </a:t>
            </a:r>
            <a:r>
              <a:rPr lang="es-ES_tradnl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44386" name="Picture 2" descr="http://diegolopezcastan.com/wp-content/uploads/2011/04/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6096000" cy="418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Unitarias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Hacen uso intensivo de técnicas de prueba de caja blanca.</a:t>
            </a:r>
          </a:p>
          <a:p>
            <a:r>
              <a:rPr lang="es-ES" dirty="0" smtClean="0"/>
              <a:t>Se prueba la interfaz del módulo (Primero que todo, si no funciona, NO seguir.  Verificar que la información llega y sale de manera correcta).</a:t>
            </a:r>
          </a:p>
          <a:p>
            <a:r>
              <a:rPr lang="es-ES" dirty="0" smtClean="0"/>
              <a:t>Estructuras de datos locales (datos se conservan íntegros durante la ejecución).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</a:p>
          <a:p>
            <a:pPr lvl="1"/>
            <a:r>
              <a:rPr lang="es-ES" dirty="0" smtClean="0"/>
              <a:t>Ensamblar módulos en un sistema funcional.</a:t>
            </a:r>
          </a:p>
          <a:p>
            <a:r>
              <a:rPr lang="es-ES" dirty="0" smtClean="0"/>
              <a:t>Quién prueba</a:t>
            </a:r>
          </a:p>
          <a:p>
            <a:pPr lvl="1"/>
            <a:r>
              <a:rPr lang="es-ES" dirty="0" smtClean="0"/>
              <a:t>El líder del proyecto o el grupo de prueba.</a:t>
            </a:r>
          </a:p>
          <a:p>
            <a:r>
              <a:rPr lang="es-ES" dirty="0" smtClean="0"/>
              <a:t>Qué prueba</a:t>
            </a:r>
          </a:p>
          <a:p>
            <a:pPr lvl="1"/>
            <a:r>
              <a:rPr lang="es-ES" dirty="0" smtClean="0"/>
              <a:t>Requerimientos y funciones del sistema, interfaces del sistema.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termina la prueba</a:t>
            </a:r>
          </a:p>
          <a:p>
            <a:pPr lvl="1"/>
            <a:r>
              <a:rPr lang="es-ES" dirty="0" smtClean="0"/>
              <a:t>Cuando la mayoría de los requerimientos se cumplen.</a:t>
            </a:r>
          </a:p>
          <a:p>
            <a:r>
              <a:rPr lang="es-ES" dirty="0" smtClean="0"/>
              <a:t>Herramientas o ayudas</a:t>
            </a:r>
          </a:p>
          <a:p>
            <a:pPr lvl="1"/>
            <a:r>
              <a:rPr lang="es-ES" dirty="0" smtClean="0"/>
              <a:t>Librerías del Sistema y librerías de casos de prueba. Generadores de casos de pruebas, comparadores y simuladores.</a:t>
            </a:r>
          </a:p>
          <a:p>
            <a:r>
              <a:rPr lang="es-ES" dirty="0" smtClean="0"/>
              <a:t>Registros</a:t>
            </a:r>
          </a:p>
          <a:p>
            <a:pPr lvl="1"/>
            <a:r>
              <a:rPr lang="es-ES" dirty="0" smtClean="0"/>
              <a:t>Bitácora de errores. Se mantienen casos de prueba.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de Aceptación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6738" y="1428750"/>
            <a:ext cx="8325742" cy="4643438"/>
          </a:xfrm>
        </p:spPr>
        <p:txBody>
          <a:bodyPr/>
          <a:lstStyle/>
          <a:p>
            <a:r>
              <a:rPr lang="es-ES" dirty="0" smtClean="0"/>
              <a:t>Objetivo</a:t>
            </a:r>
          </a:p>
          <a:p>
            <a:pPr lvl="1"/>
            <a:r>
              <a:rPr lang="es-ES" dirty="0" smtClean="0"/>
              <a:t>Evaluar que el sistema esté listo para usarse.</a:t>
            </a:r>
          </a:p>
          <a:p>
            <a:r>
              <a:rPr lang="es-ES" dirty="0" smtClean="0"/>
              <a:t>Quién prueba</a:t>
            </a:r>
          </a:p>
          <a:p>
            <a:pPr lvl="1"/>
            <a:r>
              <a:rPr lang="es-ES" dirty="0" smtClean="0"/>
              <a:t>Usuario final o su agente.</a:t>
            </a:r>
          </a:p>
          <a:p>
            <a:r>
              <a:rPr lang="es-ES" dirty="0" smtClean="0"/>
              <a:t>Qué prueba</a:t>
            </a:r>
          </a:p>
          <a:p>
            <a:pPr lvl="1" algn="l"/>
            <a:r>
              <a:rPr lang="es-ES" dirty="0" smtClean="0"/>
              <a:t>Funciones principales, documentación y procedimientos.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Típicas de Pruebas de Aceptación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termina la prueba</a:t>
            </a:r>
          </a:p>
          <a:p>
            <a:pPr lvl="1"/>
            <a:r>
              <a:rPr lang="es-ES" dirty="0" smtClean="0"/>
              <a:t>Cuando el usuario se siente cómodo con el sistema o cuando las pruebas terminan exitosamente.</a:t>
            </a:r>
          </a:p>
          <a:p>
            <a:r>
              <a:rPr lang="es-ES" dirty="0" smtClean="0"/>
              <a:t>Herramientas o ayudas</a:t>
            </a:r>
          </a:p>
          <a:p>
            <a:pPr lvl="1"/>
            <a:r>
              <a:rPr lang="es-ES" dirty="0" smtClean="0"/>
              <a:t>Comparadores.</a:t>
            </a:r>
          </a:p>
          <a:p>
            <a:r>
              <a:rPr lang="es-ES" dirty="0" smtClean="0"/>
              <a:t>Registros</a:t>
            </a:r>
          </a:p>
          <a:p>
            <a:pPr lvl="1"/>
            <a:r>
              <a:rPr lang="es-ES" dirty="0" smtClean="0"/>
              <a:t>Documentos formales e incluso legales.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Definiciones Básicas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acuerdo al estándar IEEE/ANSI, 1990 [</a:t>
            </a:r>
            <a:r>
              <a:rPr lang="es-ES" dirty="0" err="1" smtClean="0"/>
              <a:t>Std</a:t>
            </a:r>
            <a:r>
              <a:rPr lang="es-ES" dirty="0" smtClean="0"/>
              <a:t> 610.12-1990]</a:t>
            </a:r>
          </a:p>
          <a:p>
            <a:pPr lvl="1"/>
            <a:r>
              <a:rPr lang="es-ES" dirty="0" err="1" smtClean="0"/>
              <a:t>Mistake</a:t>
            </a:r>
            <a:r>
              <a:rPr lang="es-ES" dirty="0" smtClean="0"/>
              <a:t>: Una acción humana que produce un resultado incorrecto. (Equivocación?)</a:t>
            </a:r>
          </a:p>
          <a:p>
            <a:pPr lvl="1"/>
            <a:r>
              <a:rPr lang="es-ES" dirty="0" err="1" smtClean="0"/>
              <a:t>Fault</a:t>
            </a:r>
            <a:r>
              <a:rPr lang="es-ES" dirty="0" smtClean="0"/>
              <a:t>: Un paso, proceso, o definición de datos incorrecto en un programa. El resultado de un “</a:t>
            </a:r>
            <a:r>
              <a:rPr lang="es-ES" dirty="0" err="1" smtClean="0"/>
              <a:t>mistake</a:t>
            </a:r>
            <a:r>
              <a:rPr lang="es-ES" dirty="0" smtClean="0"/>
              <a:t>” (Potencialmente puede llevar a un “</a:t>
            </a:r>
            <a:r>
              <a:rPr lang="es-ES" dirty="0" err="1" smtClean="0"/>
              <a:t>failure</a:t>
            </a:r>
            <a:r>
              <a:rPr lang="es-ES" dirty="0" smtClean="0"/>
              <a:t>”). (Falta?)</a:t>
            </a:r>
          </a:p>
          <a:p>
            <a:pPr lvl="1"/>
            <a:r>
              <a:rPr lang="es-ES" dirty="0" err="1" smtClean="0"/>
              <a:t>Failure</a:t>
            </a:r>
            <a:r>
              <a:rPr lang="es-ES" dirty="0" smtClean="0"/>
              <a:t>: Un resultado incorrecto. El resultado (o manifestación de la falta). (Falla?)</a:t>
            </a:r>
          </a:p>
          <a:p>
            <a:pPr lvl="1"/>
            <a:r>
              <a:rPr lang="es-ES" dirty="0" smtClean="0"/>
              <a:t>Error: La cantidad por la cuál el resultado es incorrecto.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 y Validación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Verificación, como se define por la IEEE/ANSI, es el proceso de evaluar un sistema o componente para determinar si los productos de una fase de desarrollo dada, satisfacen las condiciones impuestas al inicio de esa fase.</a:t>
            </a:r>
          </a:p>
          <a:p>
            <a:r>
              <a:rPr lang="es-ES" dirty="0" smtClean="0"/>
              <a:t>Validación, como se define por la IEEE/ANSI, es el proceso de evaluar un sistema o componente durante o al final del proceso de desarrollo para determinar si se satisfacen los requerimientos especificados.</a:t>
            </a: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83568" y="5013176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s-ES_tradnl" sz="3200" b="1" i="1" dirty="0" err="1" smtClean="0"/>
              <a:t>Testing</a:t>
            </a:r>
            <a:r>
              <a:rPr lang="es-ES_tradnl" sz="3200" b="1" i="1" dirty="0" smtClean="0"/>
              <a:t>  =  Verificación  +  Validación</a:t>
            </a:r>
            <a:endParaRPr lang="es-ES_tradnl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Planeación de la Verificación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cada tipo de verificación (requerimientos, diseño funcional, diseño interno, código) se debe establecer:</a:t>
            </a:r>
          </a:p>
          <a:p>
            <a:pPr lvl="1"/>
            <a:r>
              <a:rPr lang="es-ES" dirty="0" smtClean="0"/>
              <a:t>La actividad de verificación que será realizada.</a:t>
            </a:r>
          </a:p>
          <a:p>
            <a:pPr lvl="1"/>
            <a:r>
              <a:rPr lang="es-ES" dirty="0" smtClean="0"/>
              <a:t>Los métodos utilizados (</a:t>
            </a:r>
            <a:r>
              <a:rPr lang="es-ES" dirty="0" err="1" smtClean="0"/>
              <a:t>Walk-through</a:t>
            </a:r>
            <a:r>
              <a:rPr lang="es-ES" dirty="0" smtClean="0"/>
              <a:t>, inspecciones, 	etc.)</a:t>
            </a:r>
          </a:p>
          <a:p>
            <a:pPr lvl="1"/>
            <a:r>
              <a:rPr lang="es-ES" dirty="0" smtClean="0"/>
              <a:t>Las áreas específicas del producto de trabajo que serán y que no serán verificadas.</a:t>
            </a:r>
          </a:p>
          <a:p>
            <a:pPr lvl="1"/>
            <a:r>
              <a:rPr lang="es-ES" dirty="0" smtClean="0"/>
              <a:t>Los riesgos asociados con cualquier área que no será verificada.</a:t>
            </a:r>
          </a:p>
          <a:p>
            <a:pPr lvl="1"/>
            <a:r>
              <a:rPr lang="es-ES" dirty="0" smtClean="0"/>
              <a:t>Asignar prioridades a las áreas del producto de trabajo que serán verificadas.</a:t>
            </a:r>
          </a:p>
          <a:p>
            <a:pPr lvl="1"/>
            <a:r>
              <a:rPr lang="es-ES" dirty="0" smtClean="0"/>
              <a:t>Recursos, calendarizaciones, instalaciones, herramientas y responsabilidades.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Planeación de la Validación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cada actividad de validación se debe establecer:</a:t>
            </a:r>
          </a:p>
          <a:p>
            <a:pPr lvl="1"/>
            <a:r>
              <a:rPr lang="es-ES" dirty="0" smtClean="0"/>
              <a:t>Los métodos de prueba.</a:t>
            </a:r>
          </a:p>
          <a:p>
            <a:pPr lvl="1"/>
            <a:r>
              <a:rPr lang="es-ES" dirty="0" smtClean="0"/>
              <a:t>Las pruebas que serán automatizadas.</a:t>
            </a:r>
          </a:p>
          <a:p>
            <a:pPr lvl="1"/>
            <a:r>
              <a:rPr lang="es-ES" dirty="0" smtClean="0"/>
              <a:t>Las herramientas de pruebas.</a:t>
            </a:r>
          </a:p>
          <a:p>
            <a:pPr lvl="1"/>
            <a:r>
              <a:rPr lang="es-ES" dirty="0" smtClean="0"/>
              <a:t>El software de apoyo.</a:t>
            </a:r>
          </a:p>
          <a:p>
            <a:pPr lvl="1"/>
            <a:r>
              <a:rPr lang="es-ES" dirty="0" smtClean="0"/>
              <a:t>La administración de la configuración.</a:t>
            </a:r>
          </a:p>
          <a:p>
            <a:pPr lvl="1"/>
            <a:r>
              <a:rPr lang="es-ES" dirty="0" smtClean="0"/>
              <a:t>Los riesgos.</a:t>
            </a:r>
          </a:p>
          <a:p>
            <a:pPr lvl="1"/>
            <a:r>
              <a:rPr lang="es-ES" dirty="0" smtClean="0"/>
              <a:t>Recursos, calendarizaciones, instalaciones, y responsabilidades.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por Revisiones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¿Qué es una revisión?</a:t>
            </a:r>
            <a:endParaRPr lang="es-ES" b="1" dirty="0" smtClean="0"/>
          </a:p>
          <a:p>
            <a:pPr lvl="1"/>
            <a:r>
              <a:rPr lang="es-ES" dirty="0" smtClean="0"/>
              <a:t>Es cualquiera de una variedad de actividades que involucran:</a:t>
            </a:r>
          </a:p>
          <a:p>
            <a:pPr lvl="2"/>
            <a:r>
              <a:rPr lang="es-ES" dirty="0" smtClean="0"/>
              <a:t>Evaluaciones de cuestiones técnicas.</a:t>
            </a:r>
          </a:p>
          <a:p>
            <a:pPr lvl="2"/>
            <a:r>
              <a:rPr lang="es-ES" dirty="0" smtClean="0"/>
              <a:t>Evaluación de rendimiento por compañeros de trabajo.</a:t>
            </a:r>
          </a:p>
          <a:p>
            <a:r>
              <a:rPr lang="es-ES" b="1" dirty="0" smtClean="0"/>
              <a:t>Objetivos de una Revisión</a:t>
            </a:r>
          </a:p>
          <a:p>
            <a:pPr lvl="1"/>
            <a:r>
              <a:rPr lang="es-ES" dirty="0" smtClean="0"/>
              <a:t>El objetivo de cualquier revisión es obtener información confiable acerca del estado o calidad del trabajo.</a:t>
            </a:r>
          </a:p>
          <a:p>
            <a:pPr lvl="1"/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Testing</a:t>
            </a:r>
            <a:r>
              <a:rPr lang="es-ES_tradnl" dirty="0" smtClean="0"/>
              <a:t> es el proceso de establecer confianza en que el programa o sistema hace lo que se supone que debería hacer.</a:t>
            </a:r>
          </a:p>
          <a:p>
            <a:endParaRPr lang="es-PE" dirty="0" smtClean="0"/>
          </a:p>
          <a:p>
            <a:endParaRPr lang="es-PE" dirty="0" smtClean="0"/>
          </a:p>
          <a:p>
            <a:r>
              <a:rPr lang="es-ES_tradnl" dirty="0" err="1" smtClean="0"/>
              <a:t>Testing</a:t>
            </a:r>
            <a:r>
              <a:rPr lang="es-ES_tradnl" dirty="0" smtClean="0"/>
              <a:t> es el proceso de ejecutar un programa o sistema con la intención de encontrar errores.</a:t>
            </a:r>
          </a:p>
          <a:p>
            <a:endParaRPr lang="es-E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516216" y="2492896"/>
            <a:ext cx="182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dirty="0" err="1" smtClean="0">
                <a:latin typeface="+mn-lt"/>
                <a:cs typeface="+mn-cs"/>
              </a:rPr>
              <a:t>Hetzel</a:t>
            </a:r>
            <a:r>
              <a:rPr lang="es-ES_tradnl" sz="2000" dirty="0" smtClean="0">
                <a:latin typeface="+mn-lt"/>
                <a:cs typeface="+mn-cs"/>
              </a:rPr>
              <a:t>, 1973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516216" y="4077072"/>
            <a:ext cx="1782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dirty="0" smtClean="0">
                <a:latin typeface="+mn-lt"/>
                <a:cs typeface="+mn-cs"/>
              </a:rPr>
              <a:t>Myers, 1979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Revisiones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Requerimientos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Diseño</a:t>
            </a:r>
          </a:p>
          <a:p>
            <a:r>
              <a:rPr lang="es-ES" dirty="0" smtClean="0"/>
              <a:t>Codificación</a:t>
            </a:r>
          </a:p>
          <a:p>
            <a:r>
              <a:rPr lang="es-ES" dirty="0" smtClean="0"/>
              <a:t>Procedimientos</a:t>
            </a:r>
          </a:p>
          <a:p>
            <a:r>
              <a:rPr lang="es-ES" dirty="0" smtClean="0"/>
              <a:t>Documentación</a:t>
            </a:r>
          </a:p>
          <a:p>
            <a:r>
              <a:rPr lang="es-ES" dirty="0" smtClean="0"/>
              <a:t>Instalación</a:t>
            </a:r>
          </a:p>
          <a:p>
            <a:r>
              <a:rPr lang="es-ES" dirty="0" smtClean="0"/>
              <a:t>Implementación</a:t>
            </a:r>
          </a:p>
          <a:p>
            <a:r>
              <a:rPr lang="es-ES" dirty="0" smtClean="0"/>
              <a:t>Diseño de Pruebas</a:t>
            </a:r>
          </a:p>
          <a:p>
            <a:r>
              <a:rPr lang="es-ES" dirty="0" smtClean="0"/>
              <a:t>Procedimientos de Pruebas</a:t>
            </a:r>
          </a:p>
          <a:p>
            <a:r>
              <a:rPr lang="es-ES" dirty="0" smtClean="0"/>
              <a:t>Planes de Prueba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Revisiones Formales vs Informales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revisiones informales son cuando preguntamos a nuestros compañeros por su opinión.</a:t>
            </a:r>
          </a:p>
          <a:p>
            <a:r>
              <a:rPr lang="es-ES" dirty="0" smtClean="0"/>
              <a:t>Las revisiones formales son cuando un grupo de personas es responsable de una evaluación exacta y de producir un reporte por escrito de los resultados.</a:t>
            </a:r>
          </a:p>
          <a:p>
            <a:r>
              <a:rPr lang="es-ES" dirty="0" smtClean="0"/>
              <a:t>Las revisiones formales son las que se pueden utilizar como una técnica de pruebas.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plan de Revisión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¿Quién va a atender?</a:t>
            </a:r>
          </a:p>
          <a:p>
            <a:r>
              <a:rPr lang="es-ES" dirty="0" smtClean="0"/>
              <a:t>Información requerida antes de que la revisión comience.</a:t>
            </a:r>
          </a:p>
          <a:p>
            <a:r>
              <a:rPr lang="es-ES" dirty="0" smtClean="0"/>
              <a:t>Precondiciones que deben estar terminadas antes de hacer la revisión.</a:t>
            </a:r>
          </a:p>
          <a:p>
            <a:r>
              <a:rPr lang="es-ES" dirty="0" smtClean="0"/>
              <a:t>Lista de chequeo u otros indicadores de lo que se tiene que cubrir</a:t>
            </a:r>
          </a:p>
          <a:p>
            <a:r>
              <a:rPr lang="es-ES" dirty="0" smtClean="0"/>
              <a:t>Condiciones finales o criterios que se tienen que cumplir para completar la revisión.</a:t>
            </a:r>
          </a:p>
          <a:p>
            <a:r>
              <a:rPr lang="es-ES" dirty="0" smtClean="0"/>
              <a:t>Registro y documentos que se deben de mantener.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se logra con las Revisiones?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revisiones proveen de mecanismos primarios para la evaluación de la confiabilidad.</a:t>
            </a:r>
          </a:p>
          <a:p>
            <a:r>
              <a:rPr lang="es-ES" dirty="0" smtClean="0"/>
              <a:t>Las revisiones resaltan las capacidades individuales.</a:t>
            </a:r>
          </a:p>
          <a:p>
            <a:r>
              <a:rPr lang="es-ES" dirty="0" smtClean="0"/>
              <a:t>Las revisiones descubren baches y clases de errores de inmediato.</a:t>
            </a:r>
          </a:p>
          <a:p>
            <a:r>
              <a:rPr lang="es-ES" dirty="0" smtClean="0"/>
              <a:t>Las revisiones dan retroalimentación temprana y proveen el surgimiento de problemas más serios.</a:t>
            </a:r>
          </a:p>
          <a:p>
            <a:r>
              <a:rPr lang="es-ES" dirty="0" smtClean="0"/>
              <a:t>Las revisiones entrenan y educan a los participantes y tienen un efecto positivo importante en la competencia del personal.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Factores Críticos de las Revisiones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Resultados esperados.</a:t>
            </a:r>
          </a:p>
          <a:p>
            <a:pPr lvl="1"/>
            <a:r>
              <a:rPr lang="es-ES" dirty="0" smtClean="0"/>
              <a:t>Saber el propósito de la revisión. ¿Qué es lo que se va a probar o medir?</a:t>
            </a:r>
          </a:p>
          <a:p>
            <a:r>
              <a:rPr lang="es-ES" dirty="0" smtClean="0"/>
              <a:t>Responsabilidades. </a:t>
            </a:r>
          </a:p>
          <a:p>
            <a:pPr lvl="1"/>
            <a:r>
              <a:rPr lang="es-ES" dirty="0" smtClean="0"/>
              <a:t>Asigna responsabilidades claras para todos los participantes.</a:t>
            </a:r>
          </a:p>
          <a:p>
            <a:r>
              <a:rPr lang="es-ES" dirty="0" smtClean="0"/>
              <a:t>Derechos individuales.</a:t>
            </a:r>
          </a:p>
          <a:p>
            <a:pPr lvl="1"/>
            <a:r>
              <a:rPr lang="es-ES" dirty="0" smtClean="0"/>
              <a:t>Protege las opiniones y sentimientos individuales y no al comité.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Factores Críticos de las Revisiones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Participantes.</a:t>
            </a:r>
          </a:p>
          <a:p>
            <a:pPr lvl="1"/>
            <a:r>
              <a:rPr lang="es-ES" dirty="0" smtClean="0"/>
              <a:t>Escoger a la gente adecuada.  Algunos internos al proyecto y otros externos al proyecto.</a:t>
            </a:r>
          </a:p>
          <a:p>
            <a:r>
              <a:rPr lang="es-ES" dirty="0" smtClean="0"/>
              <a:t>Proceso estructurado. </a:t>
            </a:r>
          </a:p>
          <a:p>
            <a:pPr lvl="1"/>
            <a:r>
              <a:rPr lang="es-ES" dirty="0" smtClean="0"/>
              <a:t>Procedimientos establecidos.</a:t>
            </a:r>
          </a:p>
          <a:p>
            <a:r>
              <a:rPr lang="es-ES" dirty="0" smtClean="0"/>
              <a:t>Moderador.</a:t>
            </a:r>
          </a:p>
          <a:p>
            <a:pPr lvl="1"/>
            <a:r>
              <a:rPr lang="es-ES" dirty="0" smtClean="0"/>
              <a:t>Con habilidades y entrenamiento.</a:t>
            </a:r>
          </a:p>
          <a:p>
            <a:r>
              <a:rPr lang="es-ES" dirty="0" smtClean="0"/>
              <a:t>Registro.</a:t>
            </a:r>
          </a:p>
          <a:p>
            <a:pPr lvl="1"/>
            <a:r>
              <a:rPr lang="es-ES" dirty="0" smtClean="0"/>
              <a:t>Evaluación y reporte escrito.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Revisiones de Productos de 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Plan de Pruebas</a:t>
            </a:r>
          </a:p>
          <a:p>
            <a:r>
              <a:rPr lang="es-ES" dirty="0" smtClean="0"/>
              <a:t>Especificaciones del Diseño de Pruebas </a:t>
            </a:r>
          </a:p>
          <a:p>
            <a:r>
              <a:rPr lang="es-ES" dirty="0" smtClean="0"/>
              <a:t>Procedimientos de Pruebas</a:t>
            </a:r>
          </a:p>
          <a:p>
            <a:r>
              <a:rPr lang="es-ES" dirty="0" smtClean="0"/>
              <a:t>Casos de Pruebas</a:t>
            </a:r>
          </a:p>
          <a:p>
            <a:r>
              <a:rPr lang="es-ES" dirty="0" smtClean="0"/>
              <a:t>Reportes de Pruebas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 Revisiones de </a:t>
            </a:r>
            <a:br>
              <a:rPr lang="es-ES" dirty="0" smtClean="0"/>
            </a:br>
            <a:r>
              <a:rPr lang="es-ES" dirty="0" smtClean="0"/>
              <a:t>Pruebas y Revisiones de Software</a:t>
            </a:r>
            <a:endParaRPr lang="es-E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55576" y="1556792"/>
            <a:ext cx="7620000" cy="4003675"/>
            <a:chOff x="422" y="1222"/>
            <a:chExt cx="4800" cy="2522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711" y="1261"/>
              <a:ext cx="102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 b="1" i="1" dirty="0">
                  <a:solidFill>
                    <a:srgbClr val="0070C0"/>
                  </a:solidFill>
                </a:rPr>
                <a:t>Revisión de</a:t>
              </a:r>
            </a:p>
            <a:p>
              <a:pPr algn="ctr" eaLnBrk="0" hangingPunct="0"/>
              <a:r>
                <a:rPr lang="es-ES_tradnl" sz="2000" b="1" i="1" dirty="0">
                  <a:solidFill>
                    <a:srgbClr val="0070C0"/>
                  </a:solidFill>
                </a:rPr>
                <a:t>Software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941" y="1257"/>
              <a:ext cx="190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 b="1" i="1" dirty="0">
                  <a:solidFill>
                    <a:srgbClr val="0070C0"/>
                  </a:solidFill>
                </a:rPr>
                <a:t>Productos de Pruebas </a:t>
              </a:r>
            </a:p>
            <a:p>
              <a:pPr algn="ctr" eaLnBrk="0" hangingPunct="0"/>
              <a:r>
                <a:rPr lang="es-ES_tradnl" sz="2000" b="1" i="1" dirty="0" smtClean="0">
                  <a:solidFill>
                    <a:srgbClr val="0070C0"/>
                  </a:solidFill>
                </a:rPr>
                <a:t>incluidos </a:t>
              </a:r>
              <a:r>
                <a:rPr lang="es-ES_tradnl" sz="2000" b="1" i="1" dirty="0">
                  <a:solidFill>
                    <a:srgbClr val="0070C0"/>
                  </a:solidFill>
                </a:rPr>
                <a:t>en la revisión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422" y="1666"/>
              <a:ext cx="4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00" y="1222"/>
              <a:ext cx="0" cy="2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97" y="1764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Requerimientos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715" y="2138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Diseño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97" y="2588"/>
              <a:ext cx="1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Diseño Detallado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709" y="2877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Codificación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31" y="3265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Implantación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387" y="1687"/>
              <a:ext cx="28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 dirty="0"/>
                <a:t>Plan Maestro de Pruebas</a:t>
              </a:r>
            </a:p>
            <a:p>
              <a:pPr eaLnBrk="0" hangingPunct="0"/>
              <a:r>
                <a:rPr lang="es-ES_tradnl" sz="1800" b="1" dirty="0"/>
                <a:t>Especificación de las Pruebas de Aceptación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398" y="2044"/>
              <a:ext cx="264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Especificación de Pruebas del Sistema</a:t>
              </a:r>
            </a:p>
            <a:p>
              <a:pPr eaLnBrk="0" hangingPunct="0"/>
              <a:r>
                <a:rPr lang="es-ES_tradnl" sz="1800" b="1"/>
                <a:t>Especificación de Pruebas de Integración</a:t>
              </a:r>
            </a:p>
            <a:p>
              <a:pPr eaLnBrk="0" hangingPunct="0"/>
              <a:r>
                <a:rPr lang="es-ES_tradnl" sz="1800" b="1"/>
                <a:t>Plan Maestro Actualizado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40" y="2073"/>
              <a:ext cx="4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47" y="2592"/>
              <a:ext cx="4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34" y="3121"/>
              <a:ext cx="4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409" y="2576"/>
              <a:ext cx="2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Especificación de Pruebas de Subsistemas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398" y="2865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Procedimientos de Pruebas </a:t>
              </a: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444" y="2843"/>
              <a:ext cx="4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2398" y="3243"/>
              <a:ext cx="2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sz="1800" b="1"/>
                <a:t>Resultados de Pruebas y Reportes Sumarios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Costo de las Pruebas en el Ciclo de Vida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Estudios han demostrado que durante el ciclo de vida del software se producen 60 errores por cada KLOC.</a:t>
            </a:r>
          </a:p>
          <a:p>
            <a:r>
              <a:rPr lang="es-ES" dirty="0" smtClean="0"/>
              <a:t>Estudios también han demostrado que el </a:t>
            </a:r>
            <a:r>
              <a:rPr lang="es-ES" dirty="0" err="1" smtClean="0"/>
              <a:t>testing</a:t>
            </a:r>
            <a:r>
              <a:rPr lang="es-ES" dirty="0" smtClean="0"/>
              <a:t> antes de la codificación es 50% efectivo en detectar errores y 80% efectivo después de la codificación.</a:t>
            </a:r>
          </a:p>
          <a:p>
            <a:r>
              <a:rPr lang="es-ES" dirty="0" smtClean="0"/>
              <a:t>Estos estudios han demostrado que es 10 veces mas costoso corregir un error en codificación y 100 veces más costoso en producción.</a:t>
            </a:r>
          </a:p>
          <a:p>
            <a:r>
              <a:rPr lang="es-ES" dirty="0" smtClean="0"/>
              <a:t>También se ha demostrado que 2 tercios de los errores ocurren antes de la codificación.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Test-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dirigido por pruebas:</a:t>
            </a:r>
          </a:p>
          <a:p>
            <a:pPr lvl="1"/>
            <a:r>
              <a:rPr lang="es-ES" dirty="0" smtClean="0"/>
              <a:t>NO es un </a:t>
            </a:r>
            <a:r>
              <a:rPr lang="es-ES" dirty="0" smtClean="0">
                <a:solidFill>
                  <a:srgbClr val="0070C0"/>
                </a:solidFill>
              </a:rPr>
              <a:t>método</a:t>
            </a:r>
            <a:r>
              <a:rPr lang="es-ES" dirty="0" smtClean="0"/>
              <a:t> de </a:t>
            </a:r>
            <a:r>
              <a:rPr lang="es-ES" dirty="0" err="1" smtClean="0"/>
              <a:t>testing</a:t>
            </a:r>
            <a:r>
              <a:rPr lang="es-ES" dirty="0" smtClean="0"/>
              <a:t>, sino de desarrollo</a:t>
            </a:r>
          </a:p>
          <a:p>
            <a:pPr lvl="1"/>
            <a:r>
              <a:rPr lang="es-ES" dirty="0" smtClean="0"/>
              <a:t>NO </a:t>
            </a:r>
            <a:r>
              <a:rPr lang="es-ES" dirty="0" smtClean="0">
                <a:solidFill>
                  <a:srgbClr val="0070C0"/>
                </a:solidFill>
              </a:rPr>
              <a:t>reemplaza</a:t>
            </a:r>
            <a:r>
              <a:rPr lang="es-ES" dirty="0" smtClean="0"/>
              <a:t> a las pruebas de performance, 	rendimiento, ni usabilidad</a:t>
            </a:r>
          </a:p>
          <a:p>
            <a:pPr lvl="1"/>
            <a:r>
              <a:rPr lang="es-ES" dirty="0" smtClean="0"/>
              <a:t>El </a:t>
            </a:r>
            <a:r>
              <a:rPr lang="es-ES" dirty="0" smtClean="0">
                <a:solidFill>
                  <a:srgbClr val="0070C0"/>
                </a:solidFill>
              </a:rPr>
              <a:t>objetivo</a:t>
            </a:r>
            <a:r>
              <a:rPr lang="es-ES" dirty="0" smtClean="0"/>
              <a:t> es: “Código limpio que funciona”</a:t>
            </a:r>
          </a:p>
          <a:p>
            <a:pPr lvl="1"/>
            <a:r>
              <a:rPr lang="es-ES" dirty="0" smtClean="0"/>
              <a:t>Escribir los </a:t>
            </a:r>
            <a:r>
              <a:rPr lang="es-ES" dirty="0" err="1" smtClean="0"/>
              <a:t>tests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antes</a:t>
            </a:r>
            <a:r>
              <a:rPr lang="es-ES" dirty="0" smtClean="0"/>
              <a:t> que el código, y </a:t>
            </a:r>
            <a:r>
              <a:rPr lang="es-ES" dirty="0" err="1" smtClean="0">
                <a:solidFill>
                  <a:srgbClr val="0070C0"/>
                </a:solidFill>
              </a:rPr>
              <a:t>refactorizar</a:t>
            </a:r>
            <a:r>
              <a:rPr lang="es-ES" dirty="0" smtClean="0"/>
              <a:t> incrementalmente</a:t>
            </a:r>
          </a:p>
          <a:p>
            <a:endParaRPr lang="es-PE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es cualquier actividad enfocada hacia la evaluación de un atributo o capacidad de un programa o sistema para determinar que cumple con los resultados esperados.</a:t>
            </a:r>
          </a:p>
          <a:p>
            <a:endParaRPr lang="es-PE" dirty="0" smtClean="0"/>
          </a:p>
          <a:p>
            <a:endParaRPr lang="es-PE" dirty="0" smtClean="0"/>
          </a:p>
          <a:p>
            <a:r>
              <a:rPr lang="es-ES_tradnl" dirty="0" smtClean="0"/>
              <a:t>La medida de la calidad en el software.</a:t>
            </a:r>
          </a:p>
          <a:p>
            <a:endParaRPr lang="es-E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516216" y="2852936"/>
            <a:ext cx="182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dirty="0" err="1" smtClean="0">
                <a:latin typeface="+mn-lt"/>
                <a:cs typeface="+mn-cs"/>
              </a:rPr>
              <a:t>Hetzel</a:t>
            </a:r>
            <a:r>
              <a:rPr lang="es-ES_tradnl" sz="2000" dirty="0" smtClean="0">
                <a:latin typeface="+mn-lt"/>
                <a:cs typeface="+mn-cs"/>
              </a:rPr>
              <a:t>, 1983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516216" y="3933056"/>
            <a:ext cx="182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000" dirty="0" err="1" smtClean="0">
                <a:latin typeface="+mn-lt"/>
                <a:cs typeface="+mn-cs"/>
              </a:rPr>
              <a:t>Hetzel</a:t>
            </a:r>
            <a:r>
              <a:rPr lang="es-ES_tradnl" sz="2000" dirty="0" smtClean="0">
                <a:latin typeface="+mn-lt"/>
                <a:cs typeface="+mn-cs"/>
              </a:rPr>
              <a:t>, 1988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Rojo, Verde, </a:t>
            </a:r>
            <a:r>
              <a:rPr lang="es-ES" dirty="0" err="1" smtClean="0"/>
              <a:t>Refactorizar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Escribimos la prueba, y la dejamos </a:t>
            </a:r>
            <a:r>
              <a:rPr lang="es-ES" b="1" dirty="0" smtClean="0">
                <a:solidFill>
                  <a:srgbClr val="FF0000"/>
                </a:solidFill>
              </a:rPr>
              <a:t>fallar</a:t>
            </a:r>
            <a:r>
              <a:rPr lang="es-ES" dirty="0" smtClean="0"/>
              <a:t>.</a:t>
            </a:r>
          </a:p>
          <a:p>
            <a:r>
              <a:rPr lang="es-ES" dirty="0" smtClean="0"/>
              <a:t>Código pecaminoso para </a:t>
            </a:r>
            <a:r>
              <a:rPr lang="es-ES" b="1" dirty="0" smtClean="0">
                <a:solidFill>
                  <a:srgbClr val="00B050"/>
                </a:solidFill>
              </a:rPr>
              <a:t>pasar</a:t>
            </a:r>
            <a:r>
              <a:rPr lang="es-ES" dirty="0" smtClean="0"/>
              <a:t> (¡progreso!).</a:t>
            </a:r>
          </a:p>
          <a:p>
            <a:r>
              <a:rPr lang="es-ES" dirty="0" smtClean="0"/>
              <a:t>Implementación completa, </a:t>
            </a:r>
            <a:r>
              <a:rPr lang="es-ES" b="1" dirty="0" smtClean="0">
                <a:solidFill>
                  <a:srgbClr val="00B050"/>
                </a:solidFill>
              </a:rPr>
              <a:t>pasando</a:t>
            </a:r>
            <a:r>
              <a:rPr lang="es-ES" dirty="0" smtClean="0"/>
              <a:t> la prueba.</a:t>
            </a:r>
          </a:p>
          <a:p>
            <a:r>
              <a:rPr lang="es-ES" b="1" dirty="0" err="1" smtClean="0">
                <a:solidFill>
                  <a:srgbClr val="0070C0"/>
                </a:solidFill>
              </a:rPr>
              <a:t>Refactorizamos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pruebas son nuestro cinturón de seguridad.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Codificar - </a:t>
            </a:r>
            <a:r>
              <a:rPr lang="es-ES" dirty="0" err="1" smtClean="0"/>
              <a:t>Refactorizar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428750"/>
            <a:ext cx="3168352" cy="4643438"/>
          </a:xfrm>
        </p:spPr>
        <p:txBody>
          <a:bodyPr/>
          <a:lstStyle/>
          <a:p>
            <a:r>
              <a:rPr lang="es-ES" sz="2400" dirty="0" smtClean="0"/>
              <a:t>Dos Sombreros:</a:t>
            </a:r>
          </a:p>
          <a:p>
            <a:endParaRPr lang="es-PE" dirty="0" smtClean="0"/>
          </a:p>
          <a:p>
            <a:endParaRPr lang="es-PE" dirty="0" smtClean="0"/>
          </a:p>
          <a:p>
            <a:pPr algn="l"/>
            <a:r>
              <a:rPr lang="es-ES" sz="2400" dirty="0" smtClean="0"/>
              <a:t>Uno para codificar</a:t>
            </a:r>
          </a:p>
          <a:p>
            <a:pPr algn="l"/>
            <a:endParaRPr lang="es-ES" sz="2400" dirty="0" smtClean="0"/>
          </a:p>
          <a:p>
            <a:pPr algn="l"/>
            <a:r>
              <a:rPr lang="es-ES" sz="2400" dirty="0" smtClean="0"/>
              <a:t>Otro para </a:t>
            </a:r>
            <a:r>
              <a:rPr lang="es-ES" sz="2400" dirty="0" err="1" smtClean="0"/>
              <a:t>refactorizar</a:t>
            </a:r>
            <a:endParaRPr lang="es-ES" sz="2400" dirty="0" smtClean="0"/>
          </a:p>
          <a:p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5148064" y="1449858"/>
            <a:ext cx="3744416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lvl="0" indent="-469900"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s-ES" sz="2400" kern="0" dirty="0" smtClean="0">
                <a:latin typeface="+mn-lt"/>
                <a:cs typeface="+mn-cs"/>
              </a:rPr>
              <a:t>Dos Objetivos:</a:t>
            </a:r>
            <a:r>
              <a:rPr lang="es-ES" sz="2000" kern="0" dirty="0" smtClean="0">
                <a:latin typeface="+mn-lt"/>
                <a:cs typeface="+mn-cs"/>
              </a:rPr>
              <a:t/>
            </a:r>
            <a:br>
              <a:rPr lang="es-ES" sz="2000" kern="0" dirty="0" smtClean="0">
                <a:latin typeface="+mn-lt"/>
                <a:cs typeface="+mn-cs"/>
              </a:rPr>
            </a:br>
            <a:endParaRPr lang="es-ES" sz="2000" kern="0" dirty="0" smtClean="0">
              <a:latin typeface="+mn-lt"/>
              <a:cs typeface="+mn-cs"/>
            </a:endParaRPr>
          </a:p>
          <a:p>
            <a:pPr marL="469900" lvl="0" indent="-469900"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n"/>
            </a:pPr>
            <a:endParaRPr lang="es-ES" sz="2000" kern="0" dirty="0" smtClean="0">
              <a:latin typeface="+mn-lt"/>
              <a:cs typeface="+mn-cs"/>
            </a:endParaRPr>
          </a:p>
          <a:p>
            <a:pPr marL="469900" lvl="0" indent="-469900"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s-ES" sz="2000" kern="0" dirty="0" smtClean="0">
                <a:latin typeface="+mn-lt"/>
                <a:cs typeface="+mn-cs"/>
              </a:rPr>
              <a:t>Cuando codificamos, agregamos nueva funcionalidad</a:t>
            </a:r>
          </a:p>
          <a:p>
            <a:pPr marL="469900" lvl="0" indent="-469900"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n"/>
            </a:pPr>
            <a:endParaRPr lang="es-ES" sz="2000" kern="0" dirty="0" smtClean="0">
              <a:latin typeface="+mn-lt"/>
              <a:cs typeface="+mn-cs"/>
            </a:endParaRPr>
          </a:p>
          <a:p>
            <a:pPr marL="469900" lvl="0" indent="-469900" eaLnBrk="0" hangingPunct="0"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s-ES" sz="2000" kern="0" dirty="0" smtClean="0">
                <a:latin typeface="+mn-lt"/>
                <a:cs typeface="+mn-cs"/>
              </a:rPr>
              <a:t>Cuando </a:t>
            </a:r>
            <a:r>
              <a:rPr lang="es-ES" sz="2000" kern="0" dirty="0" err="1" smtClean="0">
                <a:latin typeface="+mn-lt"/>
                <a:cs typeface="+mn-cs"/>
              </a:rPr>
              <a:t>refactorizamos</a:t>
            </a:r>
            <a:r>
              <a:rPr lang="es-ES" sz="2000" kern="0" dirty="0" smtClean="0">
                <a:latin typeface="+mn-lt"/>
                <a:cs typeface="+mn-cs"/>
              </a:rPr>
              <a:t>, sólo mejoramos el diseño del código.</a:t>
            </a:r>
          </a:p>
        </p:txBody>
      </p:sp>
      <p:pic>
        <p:nvPicPr>
          <p:cNvPr id="5" name="Picture 7" descr="815X246_PL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420888"/>
            <a:ext cx="1258888" cy="1116013"/>
          </a:xfrm>
          <a:prstGeom prst="rect">
            <a:avLst/>
          </a:prstGeom>
          <a:noFill/>
        </p:spPr>
      </p:pic>
      <p:pic>
        <p:nvPicPr>
          <p:cNvPr id="6" name="Picture 9" descr="hat-wk-oiledc-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1258888" cy="820738"/>
          </a:xfrm>
          <a:prstGeom prst="rect">
            <a:avLst/>
          </a:prstGeo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0825" y="5661025"/>
            <a:ext cx="8642350" cy="420688"/>
          </a:xfrm>
          <a:prstGeom prst="rect">
            <a:avLst/>
          </a:prstGeom>
          <a:solidFill>
            <a:schemeClr val="bg2">
              <a:alpha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Cuando hacemos que la prueba pase, </a:t>
            </a:r>
            <a:r>
              <a:rPr lang="es-AR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sólo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codificamos.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Refactoring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código existente</a:t>
            </a:r>
          </a:p>
          <a:p>
            <a:r>
              <a:rPr lang="es-ES" dirty="0" smtClean="0"/>
              <a:t>Elevar la flexibilidad – tolerancia al cambio</a:t>
            </a:r>
          </a:p>
          <a:p>
            <a:r>
              <a:rPr lang="es-ES" dirty="0" smtClean="0"/>
              <a:t>Código </a:t>
            </a:r>
            <a:r>
              <a:rPr lang="es-ES" dirty="0" err="1" smtClean="0"/>
              <a:t>Spaghetti</a:t>
            </a:r>
            <a:r>
              <a:rPr lang="es-ES" dirty="0" smtClean="0"/>
              <a:t> vs. código Raviol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ES" dirty="0" smtClean="0"/>
          </a:p>
          <a:p>
            <a:r>
              <a:rPr lang="es-ES" dirty="0" smtClean="0"/>
              <a:t>Entregar más rápido – menos depuración</a:t>
            </a:r>
          </a:p>
          <a:p>
            <a:endParaRPr lang="es-ES" dirty="0"/>
          </a:p>
        </p:txBody>
      </p:sp>
      <p:pic>
        <p:nvPicPr>
          <p:cNvPr id="4" name="Picture 5" descr="180px-Spaghetti-from-abo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852936"/>
            <a:ext cx="1289050" cy="1311275"/>
          </a:xfrm>
          <a:prstGeom prst="rect">
            <a:avLst/>
          </a:prstGeom>
          <a:noFill/>
        </p:spPr>
      </p:pic>
      <p:pic>
        <p:nvPicPr>
          <p:cNvPr id="5" name="Picture 7" descr="RegRaviol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924944"/>
            <a:ext cx="1439863" cy="1296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6000" cy="476250"/>
          </a:xfrm>
          <a:prstGeom prst="rect">
            <a:avLst/>
          </a:prstGeom>
        </p:spPr>
        <p:txBody>
          <a:bodyPr/>
          <a:lstStyle/>
          <a:p>
            <a:fld id="{9644593B-CF4B-4557-BA7F-7FB42A02760C}" type="slidenum">
              <a:rPr lang="es-AR"/>
              <a:pPr/>
              <a:t>43</a:t>
            </a:fld>
            <a:endParaRPr lang="es-AR"/>
          </a:p>
        </p:txBody>
      </p:sp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Beneficios de TDD</a:t>
            </a:r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dirty="0"/>
              <a:t>No hay código sin pruebas </a:t>
            </a:r>
            <a:r>
              <a:rPr lang="es-AR" dirty="0" smtClean="0"/>
              <a:t>asociadas</a:t>
            </a:r>
            <a:endParaRPr lang="es-AR" dirty="0"/>
          </a:p>
          <a:p>
            <a:pPr>
              <a:lnSpc>
                <a:spcPct val="90000"/>
              </a:lnSpc>
            </a:pPr>
            <a:r>
              <a:rPr lang="es-AR" dirty="0"/>
              <a:t>El código se origina y permanece </a:t>
            </a:r>
            <a:r>
              <a:rPr lang="es-AR" dirty="0" smtClean="0"/>
              <a:t>sólido</a:t>
            </a:r>
            <a:endParaRPr lang="es-AR" dirty="0"/>
          </a:p>
          <a:p>
            <a:pPr>
              <a:lnSpc>
                <a:spcPct val="90000"/>
              </a:lnSpc>
            </a:pPr>
            <a:r>
              <a:rPr lang="es-AR" dirty="0"/>
              <a:t>Las pruebas </a:t>
            </a:r>
            <a:r>
              <a:rPr lang="es-AR" dirty="0" smtClean="0"/>
              <a:t>perduran</a:t>
            </a:r>
            <a:endParaRPr lang="es-AR" dirty="0"/>
          </a:p>
          <a:p>
            <a:pPr>
              <a:lnSpc>
                <a:spcPct val="90000"/>
              </a:lnSpc>
            </a:pPr>
            <a:r>
              <a:rPr lang="es-AR" dirty="0"/>
              <a:t>Las pruebas son </a:t>
            </a:r>
            <a:r>
              <a:rPr lang="es-AR" dirty="0" smtClean="0"/>
              <a:t>documentación</a:t>
            </a:r>
            <a:endParaRPr lang="es-AR" dirty="0"/>
          </a:p>
          <a:p>
            <a:pPr>
              <a:lnSpc>
                <a:spcPct val="90000"/>
              </a:lnSpc>
            </a:pPr>
            <a:r>
              <a:rPr lang="es-AR" dirty="0"/>
              <a:t>Efecto psicológico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6000" cy="476250"/>
          </a:xfrm>
          <a:prstGeom prst="rect">
            <a:avLst/>
          </a:prstGeom>
        </p:spPr>
        <p:txBody>
          <a:bodyPr/>
          <a:lstStyle/>
          <a:p>
            <a:fld id="{42DC2810-51DC-434A-BC18-0F890FE70552}" type="slidenum">
              <a:rPr lang="es-AR"/>
              <a:pPr/>
              <a:t>44</a:t>
            </a:fld>
            <a:endParaRPr lang="es-AR" dirty="0"/>
          </a:p>
        </p:txBody>
      </p:sp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800" dirty="0" err="1"/>
              <a:t>xUnit</a:t>
            </a:r>
            <a:r>
              <a:rPr lang="es-AR" sz="2800" dirty="0"/>
              <a:t> </a:t>
            </a:r>
            <a:r>
              <a:rPr lang="es-AR" sz="2800" dirty="0" err="1"/>
              <a:t>Frameworks</a:t>
            </a:r>
            <a:endParaRPr lang="es-AR" sz="2800" dirty="0"/>
          </a:p>
          <a:p>
            <a:pPr lvl="1"/>
            <a:r>
              <a:rPr lang="es-AR" sz="2400" dirty="0" err="1">
                <a:solidFill>
                  <a:schemeClr val="hlink"/>
                </a:solidFill>
              </a:rPr>
              <a:t>jUnit</a:t>
            </a:r>
            <a:r>
              <a:rPr lang="es-AR" sz="2400" dirty="0"/>
              <a:t> para Java</a:t>
            </a:r>
          </a:p>
          <a:p>
            <a:pPr lvl="1"/>
            <a:r>
              <a:rPr lang="es-AR" sz="2400" dirty="0" err="1">
                <a:solidFill>
                  <a:schemeClr val="hlink"/>
                </a:solidFill>
              </a:rPr>
              <a:t>nUnit</a:t>
            </a:r>
            <a:r>
              <a:rPr lang="es-AR" sz="2400" dirty="0">
                <a:solidFill>
                  <a:schemeClr val="hlink"/>
                </a:solidFill>
              </a:rPr>
              <a:t>/</a:t>
            </a:r>
            <a:r>
              <a:rPr lang="es-AR" sz="2400" dirty="0" err="1">
                <a:solidFill>
                  <a:schemeClr val="hlink"/>
                </a:solidFill>
              </a:rPr>
              <a:t>mbUnit</a:t>
            </a:r>
            <a:r>
              <a:rPr lang="es-AR" sz="2400" dirty="0"/>
              <a:t> para .NET</a:t>
            </a:r>
          </a:p>
          <a:p>
            <a:pPr lvl="1"/>
            <a:r>
              <a:rPr lang="es-AR" sz="2400" dirty="0" err="1">
                <a:solidFill>
                  <a:schemeClr val="hlink"/>
                </a:solidFill>
              </a:rPr>
              <a:t>cppUnit</a:t>
            </a:r>
            <a:r>
              <a:rPr lang="es-AR" sz="2400" dirty="0"/>
              <a:t> para C++</a:t>
            </a:r>
          </a:p>
          <a:p>
            <a:pPr lvl="1"/>
            <a:r>
              <a:rPr lang="es-AR" sz="2400" dirty="0" err="1">
                <a:solidFill>
                  <a:schemeClr val="hlink"/>
                </a:solidFill>
              </a:rPr>
              <a:t>vbUnit</a:t>
            </a:r>
            <a:r>
              <a:rPr lang="es-AR" sz="2400" dirty="0"/>
              <a:t> para VB 6</a:t>
            </a:r>
          </a:p>
          <a:p>
            <a:pPr lvl="1"/>
            <a:r>
              <a:rPr lang="es-AR" sz="2400" dirty="0" err="1">
                <a:solidFill>
                  <a:schemeClr val="hlink"/>
                </a:solidFill>
              </a:rPr>
              <a:t>FoxUnit</a:t>
            </a:r>
            <a:r>
              <a:rPr lang="es-AR" sz="2400" dirty="0"/>
              <a:t> para Visual FoxPro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827584" y="1916832"/>
            <a:ext cx="4896544" cy="504056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>
            <a:extrusionClr>
              <a:schemeClr val="bg2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JUnit</a:t>
            </a:r>
            <a:endParaRPr 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JUnit es un “framework” para automatizar las pruebas de programas Java</a:t>
            </a:r>
          </a:p>
          <a:p>
            <a:r>
              <a:rPr lang="es-ES"/>
              <a:t>Escrito por Erich Gamma y Kent Beck</a:t>
            </a:r>
          </a:p>
          <a:p>
            <a:r>
              <a:rPr lang="es-ES"/>
              <a:t>Open Source, disponible en </a:t>
            </a:r>
            <a:r>
              <a:rPr lang="es-ES">
                <a:hlinkClick r:id="rId2"/>
              </a:rPr>
              <a:t>http://www.junit.org</a:t>
            </a:r>
            <a:endParaRPr lang="es-ES"/>
          </a:p>
          <a:p>
            <a:r>
              <a:rPr lang="es-ES"/>
              <a:t>Adecuado para el Desarrollo dirigido por las pruebas (</a:t>
            </a:r>
            <a:r>
              <a:rPr lang="es-ES" i="1"/>
              <a:t>Test-driven development)</a:t>
            </a:r>
            <a:endParaRPr lang="es-ES"/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Consta de un conjunto de clases que el programador puede utilizar para construir sus casos de prueba y ejecutarlos automáticamente</a:t>
            </a:r>
          </a:p>
          <a:p>
            <a:r>
              <a:rPr lang="es-ES"/>
              <a:t>Los casos de prueba son realmente programas Java. Quedan archivados y pueden ser reejecutados tantas veces como sea necesario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ejemplo sencillo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412776"/>
            <a:ext cx="4495800" cy="4419600"/>
          </a:xfrm>
        </p:spPr>
        <p:txBody>
          <a:bodyPr/>
          <a:lstStyle/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 err="1"/>
              <a:t>package</a:t>
            </a:r>
            <a:r>
              <a:rPr lang="es-ES" sz="1800" dirty="0"/>
              <a:t> dominio;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 err="1"/>
              <a:t>import</a:t>
            </a:r>
            <a:r>
              <a:rPr lang="es-ES" sz="1800" dirty="0"/>
              <a:t> </a:t>
            </a:r>
            <a:r>
              <a:rPr lang="es-ES" sz="1800" dirty="0" err="1"/>
              <a:t>java.util.Vector</a:t>
            </a:r>
            <a:r>
              <a:rPr lang="es-ES" sz="1800" dirty="0"/>
              <a:t>;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endParaRPr lang="es-ES" sz="1800" dirty="0"/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class</a:t>
            </a:r>
            <a:r>
              <a:rPr lang="es-ES" sz="1800" dirty="0"/>
              <a:t> Lista </a:t>
            </a:r>
            <a:r>
              <a:rPr lang="es-ES" sz="1800" dirty="0" err="1"/>
              <a:t>extends</a:t>
            </a:r>
            <a:r>
              <a:rPr lang="es-ES" sz="1800" dirty="0"/>
              <a:t> Vector {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	</a:t>
            </a:r>
            <a:r>
              <a:rPr lang="es-ES" sz="1800" dirty="0" err="1"/>
              <a:t>public</a:t>
            </a:r>
            <a:r>
              <a:rPr lang="es-ES" sz="1800" dirty="0"/>
              <a:t> Lista() { ... }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endParaRPr lang="es-ES" sz="1800" dirty="0"/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	</a:t>
            </a:r>
            <a:r>
              <a:rPr lang="es-ES" sz="1800" dirty="0" err="1"/>
              <a:t>public</a:t>
            </a:r>
            <a:r>
              <a:rPr lang="es-ES" sz="1800" dirty="0"/>
              <a:t> Lista(</a:t>
            </a:r>
            <a:r>
              <a:rPr lang="es-ES" sz="1800" dirty="0" err="1"/>
              <a:t>String</a:t>
            </a:r>
            <a:r>
              <a:rPr lang="es-ES" sz="1800" dirty="0"/>
              <a:t>[] elementos) {...}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endParaRPr lang="es-ES" sz="1800" dirty="0"/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	</a:t>
            </a:r>
            <a:r>
              <a:rPr lang="es-ES" sz="1800" dirty="0" err="1"/>
              <a:t>public</a:t>
            </a:r>
            <a:r>
              <a:rPr lang="es-ES" sz="1800" dirty="0"/>
              <a:t> Lista ordenar() {...}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endParaRPr lang="es-ES" sz="1800" dirty="0"/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	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void</a:t>
            </a:r>
            <a:r>
              <a:rPr lang="es-ES" sz="1800" dirty="0"/>
              <a:t> ordenar(</a:t>
            </a:r>
            <a:r>
              <a:rPr lang="es-ES" sz="1800" dirty="0" err="1"/>
              <a:t>int</a:t>
            </a:r>
            <a:r>
              <a:rPr lang="es-ES" sz="1800" dirty="0"/>
              <a:t> </a:t>
            </a:r>
            <a:r>
              <a:rPr lang="es-ES" sz="1800" dirty="0" err="1"/>
              <a:t>iz</a:t>
            </a:r>
            <a:r>
              <a:rPr lang="es-ES" sz="1800" dirty="0"/>
              <a:t>, </a:t>
            </a:r>
            <a:r>
              <a:rPr lang="es-ES" sz="1800" dirty="0" err="1"/>
              <a:t>int</a:t>
            </a:r>
            <a:r>
              <a:rPr lang="es-ES" sz="1800" dirty="0"/>
              <a:t> de) {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	    ...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	} 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r>
              <a:rPr lang="es-ES" sz="1800" dirty="0"/>
              <a:t>}</a:t>
            </a:r>
          </a:p>
          <a:p>
            <a:pPr marL="193675" indent="-193675">
              <a:lnSpc>
                <a:spcPct val="90000"/>
              </a:lnSpc>
              <a:buFontTx/>
              <a:buNone/>
            </a:pPr>
            <a:endParaRPr lang="es-ES" sz="1800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665312"/>
            <a:ext cx="3924300" cy="4499992"/>
          </a:xfrm>
        </p:spPr>
        <p:txBody>
          <a:bodyPr/>
          <a:lstStyle/>
          <a:p>
            <a:pPr algn="l">
              <a:buFontTx/>
              <a:buNone/>
            </a:pPr>
            <a:endParaRPr lang="es-ES" dirty="0" smtClean="0">
              <a:solidFill>
                <a:srgbClr val="0070C0"/>
              </a:solidFill>
            </a:endParaRPr>
          </a:p>
          <a:p>
            <a:pPr algn="l">
              <a:buFontTx/>
              <a:buNone/>
            </a:pPr>
            <a:r>
              <a:rPr lang="es-ES" dirty="0" smtClean="0">
                <a:solidFill>
                  <a:srgbClr val="0070C0"/>
                </a:solidFill>
              </a:rPr>
              <a:t>← </a:t>
            </a:r>
            <a:r>
              <a:rPr lang="es-ES" sz="2000" dirty="0" smtClean="0">
                <a:solidFill>
                  <a:srgbClr val="0070C0"/>
                </a:solidFill>
              </a:rPr>
              <a:t>Representa </a:t>
            </a:r>
            <a:r>
              <a:rPr lang="es-ES" sz="2000" dirty="0">
                <a:solidFill>
                  <a:srgbClr val="0070C0"/>
                </a:solidFill>
              </a:rPr>
              <a:t>una lista ordenable de forma creciente</a:t>
            </a:r>
            <a:r>
              <a:rPr lang="es-ES" sz="2000" i="1" dirty="0">
                <a:solidFill>
                  <a:srgbClr val="0070C0"/>
                </a:solidFill>
              </a:rPr>
              <a:t>.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</a:p>
          <a:p>
            <a:pPr algn="l">
              <a:buFontTx/>
              <a:buNone/>
            </a:pPr>
            <a:endParaRPr lang="es-ES" dirty="0" smtClean="0">
              <a:solidFill>
                <a:srgbClr val="0070C0"/>
              </a:solidFill>
            </a:endParaRPr>
          </a:p>
          <a:p>
            <a:pPr algn="l">
              <a:buFontTx/>
              <a:buNone/>
            </a:pPr>
            <a:r>
              <a:rPr lang="es-ES" dirty="0" smtClean="0">
                <a:solidFill>
                  <a:srgbClr val="0070C0"/>
                </a:solidFill>
              </a:rPr>
              <a:t>←</a:t>
            </a:r>
            <a:r>
              <a:rPr lang="es-ES" sz="2000" dirty="0" smtClean="0">
                <a:solidFill>
                  <a:srgbClr val="0070C0"/>
                </a:solidFill>
              </a:rPr>
              <a:t> Se </a:t>
            </a:r>
            <a:r>
              <a:rPr lang="es-ES" sz="2000" dirty="0">
                <a:solidFill>
                  <a:srgbClr val="0070C0"/>
                </a:solidFill>
              </a:rPr>
              <a:t>ordena llamando al método público </a:t>
            </a:r>
            <a:r>
              <a:rPr lang="es-ES" sz="2000" i="1" dirty="0">
                <a:solidFill>
                  <a:srgbClr val="0070C0"/>
                </a:solidFill>
              </a:rPr>
              <a:t>ordenar()</a:t>
            </a:r>
            <a:r>
              <a:rPr lang="es-ES" sz="2000" dirty="0">
                <a:solidFill>
                  <a:srgbClr val="0070C0"/>
                </a:solidFill>
              </a:rPr>
              <a:t>, que llama a su vez a </a:t>
            </a:r>
            <a:r>
              <a:rPr lang="es-ES" sz="2000" i="1" dirty="0">
                <a:solidFill>
                  <a:srgbClr val="0070C0"/>
                </a:solidFill>
              </a:rPr>
              <a:t>ordenar(0, </a:t>
            </a:r>
            <a:r>
              <a:rPr lang="es-ES" sz="2000" i="1" dirty="0" err="1">
                <a:solidFill>
                  <a:srgbClr val="0070C0"/>
                </a:solidFill>
              </a:rPr>
              <a:t>size</a:t>
            </a:r>
            <a:r>
              <a:rPr lang="es-ES" sz="2000" i="1" dirty="0">
                <a:solidFill>
                  <a:srgbClr val="0070C0"/>
                </a:solidFill>
              </a:rPr>
              <a:t>()-1)</a:t>
            </a:r>
            <a:endParaRPr lang="es-ES" sz="20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s-E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ejemplo sencillo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971800" y="1676400"/>
            <a:ext cx="5715000" cy="4419600"/>
          </a:xfrm>
        </p:spPr>
        <p:txBody>
          <a:bodyPr/>
          <a:lstStyle/>
          <a:p>
            <a:pPr marL="444500" indent="-444500"/>
            <a:r>
              <a:rPr lang="es-ES" dirty="0"/>
              <a:t>Un posible caso de prueba es el siguiente</a:t>
            </a:r>
            <a:r>
              <a:rPr lang="es-ES" dirty="0" smtClean="0"/>
              <a:t>:</a:t>
            </a:r>
          </a:p>
          <a:p>
            <a:pPr marL="444500" indent="-444500"/>
            <a:endParaRPr lang="es-ES" dirty="0"/>
          </a:p>
          <a:p>
            <a:pPr marL="0" indent="0">
              <a:buFontTx/>
              <a:buNone/>
            </a:pPr>
            <a:r>
              <a:rPr lang="es-ES" sz="1800" dirty="0" err="1">
                <a:latin typeface="Courier New" pitchFamily="49" charset="0"/>
              </a:rPr>
              <a:t>String</a:t>
            </a:r>
            <a:r>
              <a:rPr lang="es-ES" sz="1800" dirty="0">
                <a:latin typeface="Courier New" pitchFamily="49" charset="0"/>
              </a:rPr>
              <a:t>[] e3={"e", "d", "c", "b", "a"};</a:t>
            </a:r>
          </a:p>
          <a:p>
            <a:pPr marL="0" indent="0">
              <a:buFontTx/>
              <a:buNone/>
            </a:pPr>
            <a:r>
              <a:rPr lang="es-ES" sz="1800" dirty="0">
                <a:latin typeface="Courier New" pitchFamily="49" charset="0"/>
              </a:rPr>
              <a:t>Lista </a:t>
            </a:r>
            <a:r>
              <a:rPr lang="es-ES" sz="1800" dirty="0" err="1" smtClean="0">
                <a:latin typeface="Courier New" pitchFamily="49" charset="0"/>
              </a:rPr>
              <a:t>reves</a:t>
            </a:r>
            <a:r>
              <a:rPr lang="es-ES" sz="1800" dirty="0" smtClean="0">
                <a:latin typeface="Courier New" pitchFamily="49" charset="0"/>
              </a:rPr>
              <a:t> = new </a:t>
            </a:r>
            <a:r>
              <a:rPr lang="es-ES" sz="1800" dirty="0">
                <a:latin typeface="Courier New" pitchFamily="49" charset="0"/>
              </a:rPr>
              <a:t>Lista(e3);</a:t>
            </a:r>
          </a:p>
          <a:p>
            <a:pPr marL="0" indent="0">
              <a:buFontTx/>
              <a:buNone/>
            </a:pPr>
            <a:r>
              <a:rPr lang="es-ES" sz="1800" dirty="0">
                <a:latin typeface="Courier New" pitchFamily="49" charset="0"/>
              </a:rPr>
              <a:t>Lista </a:t>
            </a:r>
            <a:r>
              <a:rPr lang="es-ES" sz="1800" b="1" dirty="0" smtClean="0">
                <a:latin typeface="Courier New" pitchFamily="49" charset="0"/>
              </a:rPr>
              <a:t>derecha </a:t>
            </a:r>
            <a:r>
              <a:rPr lang="es-ES" sz="1800" dirty="0" smtClean="0">
                <a:latin typeface="Courier New" pitchFamily="49" charset="0"/>
              </a:rPr>
              <a:t>= </a:t>
            </a:r>
            <a:r>
              <a:rPr lang="es-ES" sz="1800" dirty="0" err="1" smtClean="0">
                <a:latin typeface="Courier New" pitchFamily="49" charset="0"/>
              </a:rPr>
              <a:t>reves.ordenar</a:t>
            </a:r>
            <a:r>
              <a:rPr lang="es-ES" sz="1800" dirty="0">
                <a:latin typeface="Courier New" pitchFamily="49" charset="0"/>
              </a:rPr>
              <a:t>();</a:t>
            </a:r>
          </a:p>
          <a:p>
            <a:pPr marL="0" indent="0">
              <a:buFontTx/>
              <a:buNone/>
            </a:pPr>
            <a:endParaRPr lang="es-ES" sz="2400" dirty="0"/>
          </a:p>
          <a:p>
            <a:pPr marL="0" indent="0">
              <a:buFontTx/>
              <a:buNone/>
            </a:pPr>
            <a:r>
              <a:rPr lang="es-ES" dirty="0"/>
              <a:t>...y el resultado esperado:</a:t>
            </a:r>
          </a:p>
          <a:p>
            <a:pPr marL="0" indent="0">
              <a:buFontTx/>
              <a:buNone/>
            </a:pPr>
            <a:endParaRPr lang="es-ES" sz="2800" dirty="0"/>
          </a:p>
          <a:p>
            <a:pPr marL="0" indent="0" algn="ctr">
              <a:buFontTx/>
              <a:buNone/>
            </a:pPr>
            <a:r>
              <a:rPr lang="es-ES" sz="1800" dirty="0">
                <a:latin typeface="Courier New" pitchFamily="49" charset="0"/>
              </a:rPr>
              <a:t>"a", "b", "c", "d", "e"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23528" y="1268760"/>
          <a:ext cx="2528888" cy="5029200"/>
        </p:xfrm>
        <a:graphic>
          <a:graphicData uri="http://schemas.openxmlformats.org/presentationml/2006/ole">
            <p:oleObj spid="_x0000_s160770" name="Imagen de mapa de bits" r:id="rId3" imgW="1724266" imgH="342857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ejemplo sencillo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sz="2000" dirty="0" err="1">
                <a:latin typeface="Courier New" pitchFamily="49" charset="0"/>
              </a:rPr>
              <a:t>String</a:t>
            </a:r>
            <a:r>
              <a:rPr lang="es-ES" sz="2000" dirty="0">
                <a:latin typeface="Courier New" pitchFamily="49" charset="0"/>
              </a:rPr>
              <a:t>[] e3={"e", "d", "c", "b", "a"};</a:t>
            </a:r>
          </a:p>
          <a:p>
            <a:pPr>
              <a:buFontTx/>
              <a:buNone/>
            </a:pPr>
            <a:r>
              <a:rPr lang="es-ES" sz="2000" dirty="0">
                <a:latin typeface="Courier New" pitchFamily="49" charset="0"/>
              </a:rPr>
              <a:t>Lista </a:t>
            </a:r>
            <a:r>
              <a:rPr lang="es-ES" sz="2000" dirty="0" err="1">
                <a:latin typeface="Courier New" pitchFamily="49" charset="0"/>
              </a:rPr>
              <a:t>reves</a:t>
            </a:r>
            <a:r>
              <a:rPr lang="es-ES" sz="2000" dirty="0">
                <a:latin typeface="Courier New" pitchFamily="49" charset="0"/>
              </a:rPr>
              <a:t>=new Lista(e3);</a:t>
            </a:r>
          </a:p>
          <a:p>
            <a:pPr>
              <a:buFontTx/>
              <a:buNone/>
            </a:pPr>
            <a:r>
              <a:rPr lang="es-ES" sz="2000" dirty="0">
                <a:latin typeface="Courier New" pitchFamily="49" charset="0"/>
              </a:rPr>
              <a:t>Lista </a:t>
            </a:r>
            <a:r>
              <a:rPr lang="es-ES" sz="2000" b="1" dirty="0">
                <a:latin typeface="Courier New" pitchFamily="49" charset="0"/>
              </a:rPr>
              <a:t>derecha</a:t>
            </a:r>
            <a:r>
              <a:rPr lang="es-ES" sz="2000" dirty="0">
                <a:latin typeface="Courier New" pitchFamily="49" charset="0"/>
              </a:rPr>
              <a:t>=</a:t>
            </a:r>
            <a:r>
              <a:rPr lang="es-ES" sz="2000" dirty="0" err="1">
                <a:latin typeface="Courier New" pitchFamily="49" charset="0"/>
              </a:rPr>
              <a:t>reves.ordenar</a:t>
            </a:r>
            <a:r>
              <a:rPr lang="es-ES" sz="2000" dirty="0">
                <a:latin typeface="Courier New" pitchFamily="49" charset="0"/>
              </a:rPr>
              <a:t>();</a:t>
            </a:r>
          </a:p>
          <a:p>
            <a:endParaRPr lang="es-ES" dirty="0"/>
          </a:p>
          <a:p>
            <a:r>
              <a:rPr lang="es-ES" dirty="0"/>
              <a:t>Si </a:t>
            </a:r>
            <a:r>
              <a:rPr lang="es-ES" i="1" dirty="0"/>
              <a:t>derecha </a:t>
            </a:r>
            <a:r>
              <a:rPr lang="es-ES" dirty="0"/>
              <a:t>es igual al resultado esperado, entonces el caso de prueba ha sido superado</a:t>
            </a:r>
            <a:endParaRPr lang="es-ES" i="1" dirty="0"/>
          </a:p>
          <a:p>
            <a:pPr algn="ctr">
              <a:buFontTx/>
              <a:buNone/>
            </a:pPr>
            <a:r>
              <a:rPr lang="es-ES" sz="2000" dirty="0">
                <a:latin typeface="Courier New" pitchFamily="49" charset="0"/>
              </a:rPr>
              <a:t>{"a", "b", "c", "d", "e"}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una hoja de papel, escriba los casos de prueba que considere adecuados para probar el siguiente programa:</a:t>
            </a:r>
          </a:p>
          <a:p>
            <a:pPr lvl="1"/>
            <a:r>
              <a:rPr lang="es-ES" dirty="0" smtClean="0"/>
              <a:t>El programa lee 3 enteros.  Estos enteros se interpretan como la longitud de los lados de un triángulo. El programa imprime un mensaje que dice si el triangulo es escaleno, isósceles, equilátero o un triángulo inválido.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ejemplo sencillo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Construyamos manualmente un objeto </a:t>
            </a:r>
            <a:r>
              <a:rPr lang="es-ES" i="1"/>
              <a:t>expected </a:t>
            </a:r>
            <a:r>
              <a:rPr lang="es-ES"/>
              <a:t>y comparémoslo con el obtenido: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String[] e3={"e", "d", "c", "b", "a"};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Lista reves=new Lista(e3);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Lista </a:t>
            </a:r>
            <a:r>
              <a:rPr lang="es-ES" b="1">
                <a:latin typeface="Courier New" pitchFamily="49" charset="0"/>
              </a:rPr>
              <a:t>derecha</a:t>
            </a:r>
            <a:r>
              <a:rPr lang="es-ES">
                <a:latin typeface="Courier New" pitchFamily="49" charset="0"/>
              </a:rPr>
              <a:t>=reves.ordenar();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Lista </a:t>
            </a:r>
            <a:r>
              <a:rPr lang="es-ES" b="1">
                <a:latin typeface="Courier New" pitchFamily="49" charset="0"/>
              </a:rPr>
              <a:t>expected=</a:t>
            </a:r>
            <a:r>
              <a:rPr lang="es-ES">
                <a:latin typeface="Courier New" pitchFamily="49" charset="0"/>
              </a:rPr>
              <a:t>{"a", "b", "c", "d", "e"};</a:t>
            </a:r>
            <a:endParaRPr lang="es-ES" b="1">
              <a:latin typeface="Courier New" pitchFamily="49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if (</a:t>
            </a:r>
            <a:r>
              <a:rPr lang="es-ES" b="1">
                <a:latin typeface="Courier New" pitchFamily="49" charset="0"/>
              </a:rPr>
              <a:t>derecha.equals(expected</a:t>
            </a:r>
            <a:r>
              <a:rPr lang="es-ES">
                <a:latin typeface="Courier New" pitchFamily="49" charset="0"/>
              </a:rPr>
              <a:t>))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	ResultadoCorrecto();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else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">
                <a:latin typeface="Courier New" pitchFamily="49" charset="0"/>
              </a:rPr>
              <a:t>	ResultadoIncorrecto();</a:t>
            </a:r>
            <a:endParaRPr lang="es-E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ejemplo anterior (</a:t>
            </a:r>
            <a:r>
              <a:rPr lang="es-ES" i="1" dirty="0" err="1"/>
              <a:t>obtained</a:t>
            </a:r>
            <a:r>
              <a:rPr lang="es-ES" dirty="0"/>
              <a:t> </a:t>
            </a:r>
            <a:r>
              <a:rPr lang="es-ES" dirty="0" smtClean="0"/>
              <a:t>comparado con </a:t>
            </a:r>
            <a:r>
              <a:rPr lang="es-ES" i="1" dirty="0" err="1"/>
              <a:t>expected</a:t>
            </a:r>
            <a:r>
              <a:rPr lang="es-ES" dirty="0"/>
              <a:t>) es una idea fundamental de </a:t>
            </a:r>
            <a:r>
              <a:rPr lang="es-ES" dirty="0" err="1"/>
              <a:t>JUnit</a:t>
            </a:r>
            <a:endParaRPr lang="es-ES" dirty="0"/>
          </a:p>
          <a:p>
            <a:r>
              <a:rPr lang="es-ES" dirty="0"/>
              <a:t>Ocurre que:</a:t>
            </a:r>
          </a:p>
          <a:p>
            <a:pPr lvl="1"/>
            <a:r>
              <a:rPr lang="es-ES" dirty="0" err="1"/>
              <a:t>JUnit</a:t>
            </a:r>
            <a:r>
              <a:rPr lang="es-ES" dirty="0"/>
              <a:t> nos va a permitir mantener de forma separada los casos de prueba</a:t>
            </a:r>
          </a:p>
          <a:p>
            <a:pPr lvl="1"/>
            <a:r>
              <a:rPr lang="es-ES" dirty="0" err="1"/>
              <a:t>JUnit</a:t>
            </a:r>
            <a:r>
              <a:rPr lang="es-ES" dirty="0"/>
              <a:t> permite ejecutarlos (y </a:t>
            </a:r>
            <a:r>
              <a:rPr lang="es-ES" dirty="0" smtClean="0"/>
              <a:t>re-ejecutarlos</a:t>
            </a:r>
            <a:r>
              <a:rPr lang="es-ES" dirty="0"/>
              <a:t>) de forma automática</a:t>
            </a:r>
          </a:p>
          <a:p>
            <a:pPr lvl="1"/>
            <a:r>
              <a:rPr lang="es-ES" dirty="0"/>
              <a:t>Nos permite construir “árboles de casos de prueba” (</a:t>
            </a:r>
            <a:r>
              <a:rPr lang="es-ES" i="1" dirty="0"/>
              <a:t>suites</a:t>
            </a:r>
            <a:r>
              <a:rPr lang="es-E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419600"/>
          </a:xfrm>
        </p:spPr>
        <p:txBody>
          <a:bodyPr/>
          <a:lstStyle/>
          <a:p>
            <a:r>
              <a:rPr lang="es-ES" dirty="0"/>
              <a:t>Para el ejemplo anterior:</a:t>
            </a:r>
          </a:p>
          <a:p>
            <a:pPr algn="just">
              <a:buFontTx/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testOrdenarReves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[] ex={"a", "b", "c", "d", "e"};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Lista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=new Lista(ex);</a:t>
            </a:r>
            <a:r>
              <a:rPr lang="es-E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 dirty="0" err="1"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s-ES" sz="1800" dirty="0">
                <a:latin typeface="Courier New" pitchFamily="49" charset="0"/>
                <a:cs typeface="Times New Roman" pitchFamily="18" charset="0"/>
              </a:rPr>
              <a:t>[] e3={"e", "d", "c", "b", "a"};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 dirty="0" err="1">
                <a:latin typeface="Courier New" pitchFamily="49" charset="0"/>
                <a:cs typeface="Times New Roman" pitchFamily="18" charset="0"/>
              </a:rPr>
              <a:t>listaAlReves</a:t>
            </a:r>
            <a:r>
              <a:rPr lang="es-ES" sz="1800" dirty="0">
                <a:latin typeface="Courier New" pitchFamily="49" charset="0"/>
                <a:cs typeface="Times New Roman" pitchFamily="18" charset="0"/>
              </a:rPr>
              <a:t>=new Lista(e3);</a:t>
            </a:r>
          </a:p>
          <a:p>
            <a:pPr algn="just">
              <a:buFontTx/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this.assertEquals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(expected,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listaAlReves.ordenar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endParaRPr lang="es-ES" sz="1800" dirty="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38200" y="2636912"/>
            <a:ext cx="5715000" cy="576064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12160" y="3789040"/>
            <a:ext cx="2952328" cy="784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Construcción manual del </a:t>
            </a:r>
            <a:endParaRPr lang="es-ES" dirty="0" smtClean="0">
              <a:solidFill>
                <a:srgbClr val="FF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s-ES" dirty="0" smtClean="0">
                <a:solidFill>
                  <a:srgbClr val="FF0000"/>
                </a:solidFill>
              </a:rPr>
              <a:t>objeto esperado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8 Conector recto de flecha"/>
          <p:cNvCxnSpPr>
            <a:stCxn id="14349" idx="0"/>
          </p:cNvCxnSpPr>
          <p:nvPr/>
        </p:nvCxnSpPr>
        <p:spPr bwMode="auto">
          <a:xfrm flipH="1" flipV="1">
            <a:off x="6588224" y="2924944"/>
            <a:ext cx="900100" cy="8640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349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419600"/>
          </a:xfrm>
        </p:spPr>
        <p:txBody>
          <a:bodyPr/>
          <a:lstStyle/>
          <a:p>
            <a:r>
              <a:rPr lang="es-ES" dirty="0"/>
              <a:t>Para el ejemplo anterior:</a:t>
            </a:r>
          </a:p>
          <a:p>
            <a:pPr algn="just">
              <a:buFontTx/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testOrdenarReves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[] ex={"a", "b", "c", "d", "e"};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Lista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expected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=new Lista(ex);</a:t>
            </a:r>
            <a:r>
              <a:rPr lang="es-E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 dirty="0" err="1">
                <a:latin typeface="Courier New" pitchFamily="49" charset="0"/>
                <a:cs typeface="Times New Roman" pitchFamily="18" charset="0"/>
              </a:rPr>
              <a:t>String</a:t>
            </a:r>
            <a:r>
              <a:rPr lang="es-ES" sz="1800" dirty="0">
                <a:latin typeface="Courier New" pitchFamily="49" charset="0"/>
                <a:cs typeface="Times New Roman" pitchFamily="18" charset="0"/>
              </a:rPr>
              <a:t>[] e3={"e", "d", "c", "b", "a"};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 dirty="0" err="1">
                <a:latin typeface="Courier New" pitchFamily="49" charset="0"/>
                <a:cs typeface="Times New Roman" pitchFamily="18" charset="0"/>
              </a:rPr>
              <a:t>listaAlReves</a:t>
            </a:r>
            <a:r>
              <a:rPr lang="es-ES" sz="1800" dirty="0">
                <a:latin typeface="Courier New" pitchFamily="49" charset="0"/>
                <a:cs typeface="Times New Roman" pitchFamily="18" charset="0"/>
              </a:rPr>
              <a:t>=new Lista(e3);</a:t>
            </a:r>
          </a:p>
          <a:p>
            <a:pPr algn="just">
              <a:buFontTx/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>
              <a:buFontTx/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this.assertEquals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(expected,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listaAlReves.ordenar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endParaRPr lang="es-ES" sz="18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27584" y="3284984"/>
            <a:ext cx="5715000" cy="838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427984" y="5301208"/>
            <a:ext cx="447484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Construcción manual del objeto obtenido haciendo uso de los métodos de la clase que estamos </a:t>
            </a:r>
            <a:r>
              <a:rPr lang="es-ES" dirty="0" smtClean="0">
                <a:solidFill>
                  <a:srgbClr val="FF0000"/>
                </a:solidFill>
              </a:rPr>
              <a:t>probando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8 Conector recto de flecha"/>
          <p:cNvCxnSpPr>
            <a:stCxn id="16389" idx="0"/>
          </p:cNvCxnSpPr>
          <p:nvPr/>
        </p:nvCxnSpPr>
        <p:spPr bwMode="auto">
          <a:xfrm flipH="1" flipV="1">
            <a:off x="4860032" y="4149080"/>
            <a:ext cx="1805372" cy="1152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419600"/>
          </a:xfrm>
        </p:spPr>
        <p:txBody>
          <a:bodyPr/>
          <a:lstStyle/>
          <a:p>
            <a:r>
              <a:rPr lang="es-ES"/>
              <a:t>Para el ejemplo anterior: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Courier New" pitchFamily="49" charset="0"/>
              </a:rPr>
              <a:t>public void testOrdenarReves() {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Times New Roman" pitchFamily="18" charset="0"/>
              </a:rPr>
              <a:t>	</a:t>
            </a:r>
            <a:r>
              <a:rPr lang="es-ES" sz="1800">
                <a:latin typeface="Courier New" pitchFamily="49" charset="0"/>
                <a:cs typeface="Courier New" pitchFamily="49" charset="0"/>
              </a:rPr>
              <a:t>String[] ex={"a", "b", "c", "d", "e"};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Courier New" pitchFamily="49" charset="0"/>
              </a:rPr>
              <a:t>	Lista expected=new Lista(ex);</a:t>
            </a:r>
            <a:r>
              <a:rPr lang="es-ES" sz="180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Times New Roman" pitchFamily="18" charset="0"/>
              </a:rPr>
              <a:t>	String[] e3={"e", "d", "c", "b", "a"};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Times New Roman" pitchFamily="18" charset="0"/>
              </a:rPr>
              <a:t>	listaAlReves=new Lista(e3);</a:t>
            </a:r>
          </a:p>
          <a:p>
            <a:pPr algn="just">
              <a:buFontTx/>
              <a:buNone/>
            </a:pPr>
            <a:endParaRPr lang="es-ES" sz="180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algn="just">
              <a:buFontTx/>
              <a:buNone/>
            </a:pPr>
            <a:r>
              <a:rPr lang="es-ES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this.assertEquals(expected, listaAlReves.ordenar());</a:t>
            </a:r>
            <a:endParaRPr lang="es-ES" sz="180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  <a:endParaRPr lang="es-ES" sz="1800">
              <a:latin typeface="Courier New" pitchFamily="49" charset="0"/>
              <a:cs typeface="Courier New" pitchFamily="49" charset="0"/>
            </a:endParaRPr>
          </a:p>
          <a:p>
            <a:endParaRPr lang="es-ES" sz="18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47800" y="4572000"/>
            <a:ext cx="7239000" cy="838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95400" y="5562600"/>
            <a:ext cx="73152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>
                <a:solidFill>
                  <a:srgbClr val="FF0000"/>
                </a:solidFill>
              </a:rPr>
              <a:t>Comparación de ambos objetos haciendo uso de las funcionalidades suministradas por JUnit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Destaquemos algunos elementos: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public void testOrdenarReves()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String[] ex={"a", "b", "c", "d", "e"};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Lista expected=new Lista(ex);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String[] e3={"e", "d", "c", "b", "a"};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listaAlReves=new Lista(e3);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this.assertEquals(expected, listaAlReves.ordenar());</a:t>
            </a: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s-E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Destaquemos algunos elementos: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public void testOrdenarReves()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String[] ex={"a", "b", "c", "d", "e"};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  <a:r>
              <a:rPr lang="es-ES" sz="1800" b="1">
                <a:latin typeface="Courier New" pitchFamily="49" charset="0"/>
              </a:rPr>
              <a:t>Lista</a:t>
            </a:r>
            <a:r>
              <a:rPr lang="es-ES" sz="1800">
                <a:latin typeface="Courier New" pitchFamily="49" charset="0"/>
              </a:rPr>
              <a:t> expected=new Lista(ex);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String[] e3={"e", "d", "c", "b", "a"};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listaAlReves=new Lista(e3);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</a:rPr>
              <a:t>this.assertEquals(expected, listaAlReves.ordenar());</a:t>
            </a: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s-ES" sz="1800">
              <a:latin typeface="Courier New" pitchFamily="49" charset="0"/>
            </a:endParaRP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2654300" y="3783013"/>
            <a:ext cx="5118100" cy="2617787"/>
          </a:xfrm>
          <a:prstGeom prst="borderCallout1">
            <a:avLst>
              <a:gd name="adj1" fmla="val 4366"/>
              <a:gd name="adj2" fmla="val -1491"/>
              <a:gd name="adj3" fmla="val -7639"/>
              <a:gd name="adj4" fmla="val -20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/>
              <a:t>Estamos probando la clase Lista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962400" y="4419600"/>
          <a:ext cx="1905000" cy="1790700"/>
        </p:xfrm>
        <a:graphic>
          <a:graphicData uri="http://schemas.openxmlformats.org/presentationml/2006/ole">
            <p:oleObj spid="_x0000_s161794" name="Imagen de mapa de bits" r:id="rId3" imgW="1905266" imgH="179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Destaquemos algunos elementos: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public void testOrdenarReves()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String[] ex={"a", "b", "c", "d", "e"};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Lista expected=new Lista(ex);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String[] e3={"e", "d", "c", "b", "a"};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listaAlReves=new Lista(e3);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this.assertEquals</a:t>
            </a:r>
            <a:r>
              <a:rPr lang="en-US" sz="1800">
                <a:latin typeface="Courier New" pitchFamily="49" charset="0"/>
              </a:rPr>
              <a:t>(expected, listaAlReves.ordenar());</a:t>
            </a: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  <a:endParaRPr lang="es-ES" sz="18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s-ES" sz="1800">
              <a:latin typeface="Courier New" pitchFamily="49" charset="0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819400" y="1676400"/>
            <a:ext cx="5118100" cy="2617788"/>
          </a:xfrm>
          <a:prstGeom prst="borderCallout1">
            <a:avLst>
              <a:gd name="adj1" fmla="val 4366"/>
              <a:gd name="adj2" fmla="val -1491"/>
              <a:gd name="adj3" fmla="val 132384"/>
              <a:gd name="adj4" fmla="val -9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/>
              <a:t>Estamos probando la clase Lista</a:t>
            </a:r>
          </a:p>
          <a:p>
            <a:pPr>
              <a:buFontTx/>
              <a:buChar char="•"/>
            </a:pPr>
            <a:r>
              <a:rPr lang="es-ES"/>
              <a:t> Lista(String[])</a:t>
            </a:r>
          </a:p>
          <a:p>
            <a:pPr>
              <a:buFontTx/>
              <a:buChar char="•"/>
            </a:pPr>
            <a:r>
              <a:rPr lang="es-ES"/>
              <a:t> Lista()</a:t>
            </a:r>
          </a:p>
          <a:p>
            <a:pPr>
              <a:buFontTx/>
              <a:buChar char="•"/>
            </a:pPr>
            <a:r>
              <a:rPr lang="es-ES"/>
              <a:t> ordenar()</a:t>
            </a:r>
          </a:p>
          <a:p>
            <a:pPr>
              <a:buFontTx/>
              <a:buChar char="•"/>
            </a:pPr>
            <a:r>
              <a:rPr lang="es-ES"/>
              <a:t> ordenar(int, int)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791200" y="2286000"/>
          <a:ext cx="1905000" cy="1790700"/>
        </p:xfrm>
        <a:graphic>
          <a:graphicData uri="http://schemas.openxmlformats.org/presentationml/2006/ole">
            <p:oleObj spid="_x0000_s162818" name="Imagen de mapa de bits" r:id="rId3" imgW="1905266" imgH="1790476" progId="PBrush">
              <p:embed/>
            </p:oleObj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76400" y="5638800"/>
            <a:ext cx="594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i="1"/>
              <a:t>No tiene método “assertEquals(...)”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framework JUnit (II)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¿Dónde está el código anterior?</a:t>
            </a:r>
          </a:p>
          <a:p>
            <a:r>
              <a:rPr lang="es-ES"/>
              <a:t>En una clase </a:t>
            </a:r>
            <a:r>
              <a:rPr lang="es-ES" i="1"/>
              <a:t>ListaTester</a:t>
            </a:r>
            <a:r>
              <a:rPr lang="es-ES"/>
              <a:t>, creada ex profeso para realizar las pruebas de </a:t>
            </a:r>
            <a:r>
              <a:rPr lang="es-ES" i="1"/>
              <a:t>Lista</a:t>
            </a:r>
            <a:endParaRPr lang="es-ES"/>
          </a:p>
          <a:p>
            <a:r>
              <a:rPr lang="es-ES"/>
              <a:t>ListaTester especializa a la clase </a:t>
            </a:r>
            <a:r>
              <a:rPr lang="es-ES" i="1"/>
              <a:t>TestCase</a:t>
            </a:r>
            <a:r>
              <a:rPr lang="es-ES"/>
              <a:t> definida en JUnit</a:t>
            </a:r>
          </a:p>
          <a:p>
            <a:r>
              <a:rPr lang="es-ES"/>
              <a:t>En TestCase está definido el método </a:t>
            </a:r>
            <a:r>
              <a:rPr lang="es-ES" i="1"/>
              <a:t>assertEquals</a:t>
            </a:r>
            <a:r>
              <a:rPr lang="es-ES"/>
              <a:t> antes mencionado, y muchos otros más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¿Se tiene un caso de pruebas que represente un triángulo escaleno válido (casos como 1, 2, 3 y 2, 5, 10 no son válidos)?</a:t>
            </a:r>
          </a:p>
          <a:p>
            <a:r>
              <a:rPr lang="es-ES" sz="1800" dirty="0" smtClean="0"/>
              <a:t>¿Se tiene un caso de pruebas que represente un triángulo equilátero válido?</a:t>
            </a:r>
          </a:p>
          <a:p>
            <a:r>
              <a:rPr lang="es-ES" sz="1800" dirty="0" smtClean="0"/>
              <a:t>¿Se tiene un caso de pruebas que represente un triángulo isósceles válido (casos como 2, 2, 4 no son válidos)?</a:t>
            </a:r>
          </a:p>
          <a:p>
            <a:r>
              <a:rPr lang="es-ES" sz="1800" dirty="0" smtClean="0"/>
              <a:t>¿Se tienen al menos 3 casos de pruebas que representen triángulos isósceles válidos tales que se prueben las 3 permutaciones de 2 lados iguales (e. g. 3, 3, 4;  3, 4, 3;  4, 3, 3)?</a:t>
            </a:r>
          </a:p>
          <a:p>
            <a:r>
              <a:rPr lang="es-ES" sz="1800" dirty="0" smtClean="0"/>
              <a:t>¿Se tiene un caso de prueba en donde un lado tiene valor de cero?</a:t>
            </a:r>
          </a:p>
          <a:p>
            <a:r>
              <a:rPr lang="es-ES" sz="1800" dirty="0" smtClean="0"/>
              <a:t>¿Se tiene un caso de prueba en donde un lado tiene un valor negativo?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Se tiene un caso de prueba en donde la suma de 2 </a:t>
            </a:r>
            <a:r>
              <a:rPr lang="es-ES" sz="1800" dirty="0" err="1" smtClean="0"/>
              <a:t>numeros</a:t>
            </a:r>
            <a:r>
              <a:rPr lang="es-ES" sz="1800" dirty="0" smtClean="0"/>
              <a:t> sea igual al tercero (e. g. para 1, 2, 3 si el programa dice que es escaleno, el programa tiene un error)?</a:t>
            </a:r>
          </a:p>
          <a:p>
            <a:r>
              <a:rPr lang="es-ES" sz="1800" dirty="0" smtClean="0"/>
              <a:t>¿Se tienen tres casos de prueba para el punto anterior donde se prueben las 3 permutaciones posible (e. g. 1, 2, 3; 2, 1, 3; 3, 2, 1)?</a:t>
            </a:r>
          </a:p>
          <a:p>
            <a:r>
              <a:rPr lang="es-ES" sz="1800" dirty="0" smtClean="0"/>
              <a:t>¿Se tiene un caso de prueba en donde la suma de 2 números sea menor que el tercero (e. g. 1, 2, 4; 12, 13, 26)?</a:t>
            </a:r>
          </a:p>
          <a:p>
            <a:r>
              <a:rPr lang="es-ES" sz="1800" dirty="0" smtClean="0"/>
              <a:t>¿Se tienen tres casos de prueba para el punto anterior donde se prueben las 3 permutaciones posible (e. g. 1, 2, 4; 2, 1, 4; 4, 2, 1)?</a:t>
            </a:r>
          </a:p>
          <a:p>
            <a:r>
              <a:rPr lang="es-ES" sz="1800" dirty="0" smtClean="0"/>
              <a:t>¿Se tiene un caso de prueba en donde todos los lados son cero?</a:t>
            </a:r>
          </a:p>
          <a:p>
            <a:r>
              <a:rPr lang="es-ES" sz="1800" dirty="0" smtClean="0"/>
              <a:t>¿Se tiene al menos un caso de prueba en donde los valores no son enteros?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¿Se tiene al menos un caso de pruebas en donde se especifica un número incorrecto de valores (por ejemplo dos en lugar de tres números)?</a:t>
            </a:r>
          </a:p>
          <a:p>
            <a:r>
              <a:rPr lang="es-ES" sz="1800" dirty="0" smtClean="0"/>
              <a:t>¿Para cada caso de prueba se especificó la respuesta esperada del programa además de los valores de entrada?</a:t>
            </a:r>
          </a:p>
          <a:p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Por cada “sí” a las preguntas anteriores tiene un punto.</a:t>
            </a:r>
          </a:p>
          <a:p>
            <a:r>
              <a:rPr lang="es-ES" dirty="0" smtClean="0"/>
              <a:t>En general los resultados son muy pobres.</a:t>
            </a:r>
          </a:p>
          <a:p>
            <a:r>
              <a:rPr lang="es-ES" dirty="0" smtClean="0"/>
              <a:t>Los más experimentados tienen un puntaje de 8 en promedio.</a:t>
            </a:r>
          </a:p>
          <a:p>
            <a:r>
              <a:rPr lang="es-ES" dirty="0" smtClean="0"/>
              <a:t>Si este programa fue difícil de probar, imagine un programa con más de 100 KLOC.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erfil">
  <a:themeElements>
    <a:clrScheme name="1_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23826</TotalTime>
  <Words>3068</Words>
  <Application>Microsoft Office PowerPoint</Application>
  <PresentationFormat>Presentación en pantalla (4:3)</PresentationFormat>
  <Paragraphs>466</Paragraphs>
  <Slides>58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0" baseType="lpstr">
      <vt:lpstr>1_Perfil</vt:lpstr>
      <vt:lpstr>Imagen de mapa de bits</vt:lpstr>
      <vt:lpstr>Sesión 12</vt:lpstr>
      <vt:lpstr>Software Testing</vt:lpstr>
      <vt:lpstr>Software Testing</vt:lpstr>
      <vt:lpstr>Software Testing</vt:lpstr>
      <vt:lpstr>Problema</vt:lpstr>
      <vt:lpstr>Resultados</vt:lpstr>
      <vt:lpstr>Resultados</vt:lpstr>
      <vt:lpstr>Resultados</vt:lpstr>
      <vt:lpstr>Evaluación</vt:lpstr>
      <vt:lpstr>La Prueba del Software</vt:lpstr>
      <vt:lpstr>Pruebas de Software para un tester</vt:lpstr>
      <vt:lpstr>La Importancia de la Definición de Testing</vt:lpstr>
      <vt:lpstr>Principios de la prueba</vt:lpstr>
      <vt:lpstr>Enfoques de Prueba</vt:lpstr>
      <vt:lpstr>Pruebas de Caja Blanca</vt:lpstr>
      <vt:lpstr>Pruebas de Caja Negra</vt:lpstr>
      <vt:lpstr>Niveles de Testing </vt:lpstr>
      <vt:lpstr>Prácticas Típicas de Pruebas Unitarias</vt:lpstr>
      <vt:lpstr>Prácticas Típicas de Pruebas Unitarias</vt:lpstr>
      <vt:lpstr>Prácticas Típicas de Pruebas Unitarias</vt:lpstr>
      <vt:lpstr>Prácticas Típicas de Pruebas del Sistema</vt:lpstr>
      <vt:lpstr>Prácticas Típicas de Pruebas del Sistema</vt:lpstr>
      <vt:lpstr>Prácticas Típicas de Pruebas de Aceptación</vt:lpstr>
      <vt:lpstr>Prácticas Típicas de Pruebas de Aceptación</vt:lpstr>
      <vt:lpstr>Definiciones Básicas</vt:lpstr>
      <vt:lpstr>Verificación y Validación</vt:lpstr>
      <vt:lpstr>Planeación de la Verificación</vt:lpstr>
      <vt:lpstr>Planeación de la Validación</vt:lpstr>
      <vt:lpstr>Pruebas por Revisiones</vt:lpstr>
      <vt:lpstr>Tipos de Revisiones</vt:lpstr>
      <vt:lpstr>Revisiones Formales vs Informales</vt:lpstr>
      <vt:lpstr>El plan de Revisión</vt:lpstr>
      <vt:lpstr>¿Qué se logra con las Revisiones?</vt:lpstr>
      <vt:lpstr>Factores Críticos de las Revisiones</vt:lpstr>
      <vt:lpstr>Factores Críticos de las Revisiones</vt:lpstr>
      <vt:lpstr>Revisiones de Productos de Pruebas</vt:lpstr>
      <vt:lpstr>Integración de Revisiones de  Pruebas y Revisiones de Software</vt:lpstr>
      <vt:lpstr>El Costo de las Pruebas en el Ciclo de Vida</vt:lpstr>
      <vt:lpstr>Test-Driven Development</vt:lpstr>
      <vt:lpstr>Rojo, Verde, Refactorizar</vt:lpstr>
      <vt:lpstr>Codificar - Refactorizar</vt:lpstr>
      <vt:lpstr>Refactoring</vt:lpstr>
      <vt:lpstr>Beneficios de TDD</vt:lpstr>
      <vt:lpstr>Herramientas</vt:lpstr>
      <vt:lpstr>El framework JUnit</vt:lpstr>
      <vt:lpstr>El framework JUnit</vt:lpstr>
      <vt:lpstr>Un ejemplo sencillo</vt:lpstr>
      <vt:lpstr>Un ejemplo sencillo</vt:lpstr>
      <vt:lpstr>Un ejemplo sencillo</vt:lpstr>
      <vt:lpstr>Un ejemplo sencillo</vt:lpstr>
      <vt:lpstr>El framework JUnit (II)</vt:lpstr>
      <vt:lpstr>El framework JUnit (II)</vt:lpstr>
      <vt:lpstr>El framework JUnit (II)</vt:lpstr>
      <vt:lpstr>El framework JUnit (II)</vt:lpstr>
      <vt:lpstr>El framework JUnit (II)</vt:lpstr>
      <vt:lpstr>El framework JUnit (II)</vt:lpstr>
      <vt:lpstr>El framework JUnit (II)</vt:lpstr>
      <vt:lpstr>El framework JUnit (II)</vt:lpstr>
    </vt:vector>
  </TitlesOfParts>
  <Company>CIBERTEC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Negocio</dc:title>
  <dc:subject>GPTI</dc:subject>
  <dc:creator>Amanda Sánchez Larriega</dc:creator>
  <cp:lastModifiedBy>ofmezari</cp:lastModifiedBy>
  <cp:revision>617</cp:revision>
  <dcterms:created xsi:type="dcterms:W3CDTF">2007-10-07T05:35:00Z</dcterms:created>
  <dcterms:modified xsi:type="dcterms:W3CDTF">2012-10-30T01:58:09Z</dcterms:modified>
</cp:coreProperties>
</file>