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notesMasterIdLst>
    <p:notesMasterId r:id="rId72"/>
  </p:notesMasterIdLst>
  <p:sldIdLst>
    <p:sldId id="650" r:id="rId2"/>
    <p:sldId id="680" r:id="rId3"/>
    <p:sldId id="781" r:id="rId4"/>
    <p:sldId id="782" r:id="rId5"/>
    <p:sldId id="783" r:id="rId6"/>
    <p:sldId id="824" r:id="rId7"/>
    <p:sldId id="825" r:id="rId8"/>
    <p:sldId id="826" r:id="rId9"/>
    <p:sldId id="827" r:id="rId10"/>
    <p:sldId id="828" r:id="rId11"/>
    <p:sldId id="829" r:id="rId12"/>
    <p:sldId id="830" r:id="rId13"/>
    <p:sldId id="831" r:id="rId14"/>
    <p:sldId id="832" r:id="rId15"/>
    <p:sldId id="833" r:id="rId16"/>
    <p:sldId id="834" r:id="rId17"/>
    <p:sldId id="835" r:id="rId18"/>
    <p:sldId id="836" r:id="rId19"/>
    <p:sldId id="837" r:id="rId20"/>
    <p:sldId id="838" r:id="rId21"/>
    <p:sldId id="839" r:id="rId22"/>
    <p:sldId id="840" r:id="rId23"/>
    <p:sldId id="841" r:id="rId24"/>
    <p:sldId id="842" r:id="rId25"/>
    <p:sldId id="843" r:id="rId26"/>
    <p:sldId id="844" r:id="rId27"/>
    <p:sldId id="681" r:id="rId28"/>
    <p:sldId id="738" r:id="rId29"/>
    <p:sldId id="739" r:id="rId30"/>
    <p:sldId id="740" r:id="rId31"/>
    <p:sldId id="742" r:id="rId32"/>
    <p:sldId id="741" r:id="rId33"/>
    <p:sldId id="743" r:id="rId34"/>
    <p:sldId id="744" r:id="rId35"/>
    <p:sldId id="694" r:id="rId36"/>
    <p:sldId id="745" r:id="rId37"/>
    <p:sldId id="746" r:id="rId38"/>
    <p:sldId id="747" r:id="rId39"/>
    <p:sldId id="748" r:id="rId40"/>
    <p:sldId id="749" r:id="rId41"/>
    <p:sldId id="750" r:id="rId42"/>
    <p:sldId id="751" r:id="rId43"/>
    <p:sldId id="752" r:id="rId44"/>
    <p:sldId id="753" r:id="rId45"/>
    <p:sldId id="754" r:id="rId46"/>
    <p:sldId id="755" r:id="rId47"/>
    <p:sldId id="756" r:id="rId48"/>
    <p:sldId id="757" r:id="rId49"/>
    <p:sldId id="759" r:id="rId50"/>
    <p:sldId id="758" r:id="rId51"/>
    <p:sldId id="760" r:id="rId52"/>
    <p:sldId id="761" r:id="rId53"/>
    <p:sldId id="762" r:id="rId54"/>
    <p:sldId id="763" r:id="rId55"/>
    <p:sldId id="764" r:id="rId56"/>
    <p:sldId id="765" r:id="rId57"/>
    <p:sldId id="767" r:id="rId58"/>
    <p:sldId id="768" r:id="rId59"/>
    <p:sldId id="769" r:id="rId60"/>
    <p:sldId id="770" r:id="rId61"/>
    <p:sldId id="771" r:id="rId62"/>
    <p:sldId id="773" r:id="rId63"/>
    <p:sldId id="772" r:id="rId64"/>
    <p:sldId id="774" r:id="rId65"/>
    <p:sldId id="775" r:id="rId66"/>
    <p:sldId id="776" r:id="rId67"/>
    <p:sldId id="777" r:id="rId68"/>
    <p:sldId id="778" r:id="rId69"/>
    <p:sldId id="780" r:id="rId70"/>
    <p:sldId id="845" r:id="rId7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3D5"/>
    <a:srgbClr val="1F4081"/>
    <a:srgbClr val="000000"/>
    <a:srgbClr val="FFDDDD"/>
    <a:srgbClr val="FFCCCC"/>
    <a:srgbClr val="FFFF99"/>
    <a:srgbClr val="CCFFFF"/>
    <a:srgbClr val="008000"/>
    <a:srgbClr val="339966"/>
    <a:srgbClr val="D4DBCB"/>
  </p:clrMru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3" autoAdjust="0"/>
    <p:restoredTop sz="93713" autoAdjust="0"/>
  </p:normalViewPr>
  <p:slideViewPr>
    <p:cSldViewPr>
      <p:cViewPr>
        <p:scale>
          <a:sx n="75" d="100"/>
          <a:sy n="75" d="100"/>
        </p:scale>
        <p:origin x="-1278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20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280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B274787-D35D-483F-B03D-D859A4A3C5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lang="es-ES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Haga clic para cambiar el estilo de título	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dirty="0"/>
              <a:t>Haga clic para modificar el estilo de subtítulo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effectLst/>
                <a:latin typeface="+mn-lt"/>
                <a:cs typeface="+mn-cs"/>
              </a:defRPr>
            </a:lvl1pPr>
          </a:lstStyle>
          <a:p>
            <a:pPr>
              <a:defRPr/>
            </a:pPr>
            <a:fld id="{B07FED14-7440-4591-AE7A-FCC255691605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91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91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4" name="11 Marcador de texto"/>
          <p:cNvSpPr>
            <a:spLocks noGrp="1"/>
          </p:cNvSpPr>
          <p:nvPr>
            <p:ph type="body" sz="quarter" idx="10"/>
          </p:nvPr>
        </p:nvSpPr>
        <p:spPr>
          <a:xfrm>
            <a:off x="250825" y="6223457"/>
            <a:ext cx="7993583" cy="620688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4675" y="142852"/>
            <a:ext cx="8001000" cy="78581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66738" y="15240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3438" y="15240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F8F8F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142875"/>
            <a:ext cx="80010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PE" smtClean="0"/>
              <a:t>Haga clic para cambiar el estilo de título	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428750"/>
            <a:ext cx="8001000" cy="464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PE" dirty="0" smtClean="0"/>
              <a:t>Haga clic para modificar el estilo de texto del patrón</a:t>
            </a:r>
          </a:p>
          <a:p>
            <a:pPr lvl="1"/>
            <a:r>
              <a:rPr lang="es-PE" dirty="0" smtClean="0"/>
              <a:t>Segundo nivel</a:t>
            </a:r>
          </a:p>
          <a:p>
            <a:pPr lvl="2"/>
            <a:r>
              <a:rPr lang="es-PE" dirty="0" smtClean="0"/>
              <a:t>Tercer nivel</a:t>
            </a:r>
          </a:p>
          <a:p>
            <a:pPr lvl="3"/>
            <a:r>
              <a:rPr lang="es-PE" dirty="0" smtClean="0"/>
              <a:t>Cuarto nivel</a:t>
            </a:r>
          </a:p>
        </p:txBody>
      </p:sp>
      <p:sp>
        <p:nvSpPr>
          <p:cNvPr id="1028" name="AutoShape 4"/>
          <p:cNvSpPr>
            <a:spLocks noChangeArrowheads="1"/>
          </p:cNvSpPr>
          <p:nvPr userDrawn="1"/>
        </p:nvSpPr>
        <p:spPr bwMode="auto">
          <a:xfrm>
            <a:off x="609600" y="10715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029" name="Line 5"/>
          <p:cNvSpPr>
            <a:spLocks noChangeShapeType="1"/>
          </p:cNvSpPr>
          <p:nvPr userDrawn="1"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000000"/>
                </a:solidFill>
                <a:effectLst/>
                <a:latin typeface="Book Antiqua" pitchFamily="18" charset="0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effectLst/>
                <a:latin typeface="Book Antiqua" pitchFamily="18" charset="0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effectLst/>
                <a:latin typeface="+mn-lt"/>
                <a:cs typeface="+mn-cs"/>
              </a:defRPr>
            </a:lvl1pPr>
          </a:lstStyle>
          <a:p>
            <a:pPr>
              <a:defRPr/>
            </a:pPr>
            <a:fld id="{B07FED14-7440-4591-AE7A-FCC255691605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  <p:sldLayoutId id="2147484092" r:id="rId9"/>
    <p:sldLayoutId id="2147484093" r:id="rId10"/>
    <p:sldLayoutId id="2147484094" r:id="rId11"/>
    <p:sldLayoutId id="2147484116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just" rtl="0" eaLnBrk="0" fontAlgn="base" hangingPunct="0">
        <a:spcBef>
          <a:spcPct val="0"/>
        </a:spcBef>
        <a:spcAft>
          <a:spcPct val="2000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just" rtl="0" eaLnBrk="0" fontAlgn="base" hangingPunct="0">
        <a:spcBef>
          <a:spcPct val="5000"/>
        </a:spcBef>
        <a:spcAft>
          <a:spcPct val="10000"/>
        </a:spcAft>
        <a:buClr>
          <a:schemeClr val="accent2"/>
        </a:buClr>
        <a:buChar char="—"/>
        <a:defRPr sz="2000">
          <a:solidFill>
            <a:schemeClr val="tx1"/>
          </a:solidFill>
          <a:latin typeface="+mn-lt"/>
        </a:defRPr>
      </a:lvl2pPr>
      <a:lvl3pPr marL="1304925" indent="-395288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3pPr>
      <a:lvl4pPr marL="1693863" indent="-38735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kdl.cs.umass.edu/proximity/Web_Composite.png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0.png"/><Relationship Id="rId4" Type="http://schemas.openxmlformats.org/officeDocument/2006/relationships/image" Target="../media/image39.jpe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ugarsync.com/" TargetMode="External"/><Relationship Id="rId3" Type="http://schemas.openxmlformats.org/officeDocument/2006/relationships/hyperlink" Target="http://www.cmsbox.com/" TargetMode="External"/><Relationship Id="rId7" Type="http://schemas.openxmlformats.org/officeDocument/2006/relationships/hyperlink" Target="http://www.idera.com/Products/SQLdm/Default.aspx" TargetMode="External"/><Relationship Id="rId2" Type="http://schemas.openxmlformats.org/officeDocument/2006/relationships/hyperlink" Target="http://www.eyeblast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hemagellannetwork.com/index.html" TargetMode="External"/><Relationship Id="rId11" Type="http://schemas.openxmlformats.org/officeDocument/2006/relationships/hyperlink" Target="http://www.xero.com/" TargetMode="External"/><Relationship Id="rId5" Type="http://schemas.openxmlformats.org/officeDocument/2006/relationships/hyperlink" Target="http://www.ocedirectexport.com/" TargetMode="External"/><Relationship Id="rId10" Type="http://schemas.openxmlformats.org/officeDocument/2006/relationships/hyperlink" Target="http://wufoo.com/" TargetMode="External"/><Relationship Id="rId4" Type="http://schemas.openxmlformats.org/officeDocument/2006/relationships/hyperlink" Target="http://fotoflexer.com/" TargetMode="External"/><Relationship Id="rId9" Type="http://schemas.openxmlformats.org/officeDocument/2006/relationships/hyperlink" Target="http://www.supersaas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Sesión 13</a:t>
            </a:r>
            <a:endParaRPr lang="es-ES" dirty="0"/>
          </a:p>
        </p:txBody>
      </p:sp>
      <p:pic>
        <p:nvPicPr>
          <p:cNvPr id="1028" name="Picture 4" descr="http://www.eldiario.net/noticias/2012/2012_05/nt120507/f_2012-05-07_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628800"/>
            <a:ext cx="3456384" cy="4124482"/>
          </a:xfrm>
          <a:prstGeom prst="rect">
            <a:avLst/>
          </a:prstGeom>
          <a:noFill/>
        </p:spPr>
      </p:pic>
      <p:sp>
        <p:nvSpPr>
          <p:cNvPr id="6" name="5 Rectángulo"/>
          <p:cNvSpPr/>
          <p:nvPr/>
        </p:nvSpPr>
        <p:spPr>
          <a:xfrm>
            <a:off x="3581141" y="2564904"/>
            <a:ext cx="9797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PE" sz="54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13</a:t>
            </a:r>
            <a:endParaRPr lang="es-ES" sz="5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210946" name="AutoShape 2" descr="http://www.clickmultimedia.net/_not!cias_/interfaz-de-usuario-funcional_2012-04-2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Observar al usuario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Análisis del usuario</a:t>
            </a:r>
          </a:p>
          <a:p>
            <a:r>
              <a:rPr lang="es-ES" dirty="0" smtClean="0"/>
              <a:t>Lengua y lenguaje</a:t>
            </a:r>
          </a:p>
          <a:p>
            <a:r>
              <a:rPr lang="es-ES" dirty="0" smtClean="0"/>
              <a:t>Canales de comunicación -&gt; Tipos</a:t>
            </a:r>
          </a:p>
          <a:p>
            <a:r>
              <a:rPr lang="es-ES" dirty="0" smtClean="0"/>
              <a:t>Integración</a:t>
            </a:r>
          </a:p>
          <a:p>
            <a:r>
              <a:rPr lang="es-ES" dirty="0" smtClean="0"/>
              <a:t>Interacción -&gt; Primitivas</a:t>
            </a:r>
          </a:p>
          <a:p>
            <a:endParaRPr lang="es-ES" dirty="0" smtClean="0"/>
          </a:p>
        </p:txBody>
      </p:sp>
      <p:grpSp>
        <p:nvGrpSpPr>
          <p:cNvPr id="23" name="Group 12"/>
          <p:cNvGrpSpPr>
            <a:grpSpLocks/>
          </p:cNvGrpSpPr>
          <p:nvPr/>
        </p:nvGrpSpPr>
        <p:grpSpPr bwMode="auto">
          <a:xfrm>
            <a:off x="5106988" y="3352800"/>
            <a:ext cx="3275012" cy="2590800"/>
            <a:chOff x="3217" y="2112"/>
            <a:chExt cx="2063" cy="1632"/>
          </a:xfrm>
        </p:grpSpPr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3217" y="2228"/>
              <a:ext cx="1888" cy="15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" name="Text Box 7"/>
            <p:cNvSpPr txBox="1">
              <a:spLocks noChangeArrowheads="1"/>
            </p:cNvSpPr>
            <p:nvPr/>
          </p:nvSpPr>
          <p:spPr bwMode="auto">
            <a:xfrm>
              <a:off x="3793" y="2112"/>
              <a:ext cx="720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" sz="1600" b="1">
                  <a:solidFill>
                    <a:schemeClr val="hlink"/>
                  </a:solidFill>
                  <a:latin typeface="Arial" pitchFamily="34" charset="0"/>
                </a:rPr>
                <a:t>Humanos</a:t>
              </a:r>
            </a:p>
          </p:txBody>
        </p:sp>
        <p:sp>
          <p:nvSpPr>
            <p:cNvPr id="26" name="AutoShape 8"/>
            <p:cNvSpPr>
              <a:spLocks noChangeArrowheads="1"/>
            </p:cNvSpPr>
            <p:nvPr/>
          </p:nvSpPr>
          <p:spPr bwMode="auto">
            <a:xfrm flipH="1">
              <a:off x="3289" y="2352"/>
              <a:ext cx="1392" cy="511"/>
            </a:xfrm>
            <a:prstGeom prst="cloudCallout">
              <a:avLst>
                <a:gd name="adj1" fmla="val -47056"/>
                <a:gd name="adj2" fmla="val 75829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s-ES" sz="1400" b="1">
                  <a:latin typeface="Arial" pitchFamily="34" charset="0"/>
                </a:rPr>
                <a:t>Procesamiento de información</a:t>
              </a:r>
            </a:p>
          </p:txBody>
        </p:sp>
        <p:sp>
          <p:nvSpPr>
            <p:cNvPr id="27" name="AutoShape 9"/>
            <p:cNvSpPr>
              <a:spLocks noChangeArrowheads="1"/>
            </p:cNvSpPr>
            <p:nvPr/>
          </p:nvSpPr>
          <p:spPr bwMode="auto">
            <a:xfrm flipH="1" flipV="1">
              <a:off x="3289" y="3072"/>
              <a:ext cx="1248" cy="432"/>
            </a:xfrm>
            <a:prstGeom prst="wedgeEllipseCallout">
              <a:avLst>
                <a:gd name="adj1" fmla="val -61222"/>
                <a:gd name="adj2" fmla="val 4375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/>
            <a:lstStyle/>
            <a:p>
              <a:pPr algn="ctr"/>
              <a:r>
                <a:rPr lang="es-ES" sz="1400" b="1">
                  <a:latin typeface="Arial" pitchFamily="34" charset="0"/>
                </a:rPr>
                <a:t>Lenguajes y comunicación</a:t>
              </a:r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4345" y="3504"/>
              <a:ext cx="700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400" b="1">
                  <a:latin typeface="Arial" pitchFamily="34" charset="0"/>
                </a:rPr>
                <a:t>Ergonomía</a:t>
              </a:r>
            </a:p>
          </p:txBody>
        </p:sp>
        <p:pic>
          <p:nvPicPr>
            <p:cNvPr id="29" name="Picture 11" descr="C:\Archivos de programa\Archivos comunes\Microsoft Shared\Clipart\cagcat50\BD06716_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21" y="2753"/>
              <a:ext cx="559" cy="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 generales – Análisis del usuario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Implica conocer aspectos como:</a:t>
            </a:r>
          </a:p>
          <a:p>
            <a:pPr lvl="1"/>
            <a:r>
              <a:rPr lang="es-ES" dirty="0" smtClean="0"/>
              <a:t>Habilidades físicas y sensoriales.</a:t>
            </a:r>
          </a:p>
          <a:p>
            <a:pPr lvl="1"/>
            <a:r>
              <a:rPr lang="es-ES" dirty="0" smtClean="0"/>
              <a:t>Habilidades cognitivas.</a:t>
            </a:r>
          </a:p>
          <a:p>
            <a:pPr lvl="1"/>
            <a:r>
              <a:rPr lang="es-ES" dirty="0" smtClean="0"/>
              <a:t>Diferencias de personalidad.</a:t>
            </a:r>
          </a:p>
          <a:p>
            <a:pPr lvl="1"/>
            <a:r>
              <a:rPr lang="es-ES" dirty="0" smtClean="0"/>
              <a:t>Diferencias culturales.</a:t>
            </a:r>
          </a:p>
          <a:p>
            <a:pPr lvl="1"/>
            <a:r>
              <a:rPr lang="es-ES" dirty="0" smtClean="0"/>
              <a:t>Escenarios: </a:t>
            </a:r>
          </a:p>
          <a:p>
            <a:pPr lvl="2"/>
            <a:r>
              <a:rPr lang="es-ES" dirty="0" smtClean="0"/>
              <a:t>Las tareas.</a:t>
            </a:r>
          </a:p>
          <a:p>
            <a:pPr lvl="2"/>
            <a:r>
              <a:rPr lang="es-ES" dirty="0" smtClean="0"/>
              <a:t>Entorno físico y social.</a:t>
            </a:r>
          </a:p>
          <a:p>
            <a:endParaRPr lang="es-ES" dirty="0" smtClean="0"/>
          </a:p>
        </p:txBody>
      </p:sp>
      <p:pic>
        <p:nvPicPr>
          <p:cNvPr id="11" name="Picture 6" descr="C:\Archivos de programa\Archivos comunes\Microsoft Shared\Clipart\cagcat50\BD06716_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4572000"/>
            <a:ext cx="1171575" cy="1219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 generales – Lengua y lenguaje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</a:t>
            </a:r>
            <a:r>
              <a:rPr lang="es-ES" dirty="0" smtClean="0">
                <a:solidFill>
                  <a:srgbClr val="0070C0"/>
                </a:solidFill>
              </a:rPr>
              <a:t>lenguaje natural </a:t>
            </a:r>
            <a:r>
              <a:rPr lang="es-ES" dirty="0" smtClean="0"/>
              <a:t>del hombre es la capacidad </a:t>
            </a:r>
            <a:r>
              <a:rPr lang="es-ES" dirty="0" err="1" smtClean="0"/>
              <a:t>multi</a:t>
            </a:r>
            <a:r>
              <a:rPr lang="es-ES" dirty="0" smtClean="0"/>
              <a:t>-sensorial y </a:t>
            </a:r>
            <a:r>
              <a:rPr lang="es-ES" dirty="0" err="1" smtClean="0"/>
              <a:t>multi</a:t>
            </a:r>
            <a:r>
              <a:rPr lang="es-ES" dirty="0" smtClean="0"/>
              <a:t>-medial para comunicarse entre si. </a:t>
            </a:r>
          </a:p>
          <a:p>
            <a:r>
              <a:rPr lang="es-ES" dirty="0" smtClean="0"/>
              <a:t>El </a:t>
            </a:r>
            <a:r>
              <a:rPr lang="es-ES" dirty="0" smtClean="0">
                <a:solidFill>
                  <a:srgbClr val="0070C0"/>
                </a:solidFill>
              </a:rPr>
              <a:t>lenguaje natural </a:t>
            </a:r>
            <a:r>
              <a:rPr lang="es-ES" dirty="0" smtClean="0"/>
              <a:t>es a la vez un fenómeno individual y social: el individuo habla el (o los) idiomas de uno o varios grupos humanos. 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 generales – Lengua y lenguaje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</a:t>
            </a:r>
            <a:r>
              <a:rPr lang="es-ES" dirty="0" smtClean="0">
                <a:solidFill>
                  <a:srgbClr val="0070C0"/>
                </a:solidFill>
              </a:rPr>
              <a:t>lengua</a:t>
            </a:r>
            <a:r>
              <a:rPr lang="es-ES" dirty="0" smtClean="0"/>
              <a:t> es el lenguaje hablado y escrito, enseñado, cuidado y transmitido por una determinada comunidad a lo largo de un período histórico significativo.</a:t>
            </a:r>
          </a:p>
          <a:p>
            <a:r>
              <a:rPr lang="es-ES" dirty="0" smtClean="0"/>
              <a:t>La </a:t>
            </a:r>
            <a:r>
              <a:rPr lang="es-ES" dirty="0" smtClean="0">
                <a:solidFill>
                  <a:srgbClr val="0070C0"/>
                </a:solidFill>
              </a:rPr>
              <a:t>lengua</a:t>
            </a:r>
            <a:r>
              <a:rPr lang="es-ES" dirty="0" smtClean="0"/>
              <a:t> es estudiada por la lingüística. </a:t>
            </a:r>
          </a:p>
          <a:p>
            <a:r>
              <a:rPr lang="es-ES" dirty="0" smtClean="0"/>
              <a:t>La </a:t>
            </a:r>
            <a:r>
              <a:rPr lang="es-ES" dirty="0" smtClean="0">
                <a:solidFill>
                  <a:srgbClr val="0070C0"/>
                </a:solidFill>
              </a:rPr>
              <a:t>lengua</a:t>
            </a:r>
            <a:r>
              <a:rPr lang="es-ES" dirty="0" smtClean="0"/>
              <a:t> es artificial y puede alejar al hombre de sus raíces más profundas. Una lengua puede morir si no logra transformarse constantemente al contacto con el </a:t>
            </a:r>
            <a:r>
              <a:rPr lang="es-ES" dirty="0" smtClean="0">
                <a:solidFill>
                  <a:srgbClr val="0070C0"/>
                </a:solidFill>
              </a:rPr>
              <a:t>lenguaje</a:t>
            </a:r>
            <a:r>
              <a:rPr lang="es-ES" dirty="0" smtClean="0"/>
              <a:t> natural. </a:t>
            </a:r>
          </a:p>
          <a:p>
            <a:r>
              <a:rPr lang="es-ES" dirty="0" smtClean="0"/>
              <a:t>El </a:t>
            </a:r>
            <a:r>
              <a:rPr lang="es-ES" dirty="0" smtClean="0">
                <a:solidFill>
                  <a:srgbClr val="0070C0"/>
                </a:solidFill>
              </a:rPr>
              <a:t>lenguaje</a:t>
            </a:r>
            <a:r>
              <a:rPr lang="es-ES" dirty="0" smtClean="0"/>
              <a:t> es un fenómeno natural. La lengua es producto de una civilización. 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 generales – Canales de comunicación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</a:t>
            </a:r>
            <a:r>
              <a:rPr lang="es-ES" dirty="0" smtClean="0">
                <a:solidFill>
                  <a:srgbClr val="0070C0"/>
                </a:solidFill>
              </a:rPr>
              <a:t>canales de comunicación </a:t>
            </a:r>
            <a:r>
              <a:rPr lang="es-ES" dirty="0" smtClean="0"/>
              <a:t>dependen de un medio de transmisión, de los equipos de transducción y traducción y del aparato </a:t>
            </a:r>
            <a:r>
              <a:rPr lang="es-ES" dirty="0" err="1" smtClean="0"/>
              <a:t>sensori</a:t>
            </a:r>
            <a:r>
              <a:rPr lang="es-ES" dirty="0" smtClean="0"/>
              <a:t>-motor del hombre, capaz de producir y recibir mensajes por estos canales.</a:t>
            </a:r>
          </a:p>
          <a:p>
            <a:r>
              <a:rPr lang="es-ES" dirty="0" smtClean="0"/>
              <a:t>Se utilizan normalmente tres canales: </a:t>
            </a:r>
          </a:p>
          <a:p>
            <a:pPr lvl="1"/>
            <a:r>
              <a:rPr lang="es-ES" dirty="0" smtClean="0"/>
              <a:t>el visual</a:t>
            </a:r>
          </a:p>
          <a:p>
            <a:pPr lvl="1"/>
            <a:r>
              <a:rPr lang="es-ES" dirty="0" smtClean="0"/>
              <a:t>el auditivo</a:t>
            </a:r>
          </a:p>
          <a:p>
            <a:pPr lvl="1"/>
            <a:r>
              <a:rPr lang="es-ES" dirty="0" smtClean="0"/>
              <a:t>el </a:t>
            </a:r>
            <a:r>
              <a:rPr lang="es-ES" dirty="0" err="1" smtClean="0"/>
              <a:t>háptico</a:t>
            </a:r>
            <a:r>
              <a:rPr lang="es-ES" dirty="0" smtClean="0"/>
              <a:t> o gestual</a:t>
            </a:r>
          </a:p>
          <a:p>
            <a:r>
              <a:rPr lang="es-ES" dirty="0" smtClean="0"/>
              <a:t>El hombre trata de ampliar el ancho de banda de los canales de comunicación.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 generales – Canales de comunicación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Canal </a:t>
            </a:r>
            <a:r>
              <a:rPr lang="es-ES" dirty="0" err="1" smtClean="0"/>
              <a:t>háptico</a:t>
            </a:r>
            <a:r>
              <a:rPr lang="es-ES" dirty="0" smtClean="0"/>
              <a:t> o gestual:</a:t>
            </a:r>
          </a:p>
          <a:p>
            <a:pPr lvl="1"/>
            <a:r>
              <a:rPr lang="es-ES" dirty="0" smtClean="0"/>
              <a:t>El gesto es un signo no persistente y funciona por medio del contacto físico directo o mediante la percepción de posturas del cuerpo humano. </a:t>
            </a:r>
          </a:p>
          <a:p>
            <a:pPr lvl="1"/>
            <a:r>
              <a:rPr lang="es-ES" dirty="0" smtClean="0"/>
              <a:t>La computación entiende ciertos gestos bien definidos, pero es en general muy pobre para producir gestos. </a:t>
            </a:r>
          </a:p>
          <a:p>
            <a:pPr lvl="1"/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 generales – Canales de comunicación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Canal auditivo:</a:t>
            </a:r>
          </a:p>
          <a:p>
            <a:pPr lvl="1"/>
            <a:r>
              <a:rPr lang="es-ES" dirty="0" smtClean="0"/>
              <a:t>Es el primer canal de contacto con el mundo del hombre. </a:t>
            </a:r>
          </a:p>
          <a:p>
            <a:pPr lvl="1"/>
            <a:r>
              <a:rPr lang="es-ES" dirty="0" smtClean="0"/>
              <a:t>Es el primer canal lingüístico de cada hombre. Es un canal bidireccional. </a:t>
            </a:r>
          </a:p>
          <a:p>
            <a:pPr lvl="1"/>
            <a:r>
              <a:rPr lang="es-ES" dirty="0" smtClean="0"/>
              <a:t>La computación produce y empieza a entender los signos auditivos. 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 generales – Canales de comunicación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Canal visual:</a:t>
            </a:r>
          </a:p>
          <a:p>
            <a:pPr lvl="1"/>
            <a:r>
              <a:rPr lang="es-ES" dirty="0" smtClean="0"/>
              <a:t>El canal visual tiene el ancho de banda más importante de todos los canales de comunicación. </a:t>
            </a:r>
          </a:p>
          <a:p>
            <a:pPr lvl="1"/>
            <a:r>
              <a:rPr lang="es-ES" dirty="0" smtClean="0"/>
              <a:t>La comunicación visual es la más importante para la existencia y utilización de símbolos para la comunicación. </a:t>
            </a:r>
          </a:p>
          <a:p>
            <a:pPr lvl="1"/>
            <a:r>
              <a:rPr lang="es-ES" dirty="0" smtClean="0"/>
              <a:t>La historia de la computación es al mismo tiempo la historia de la ampliación y plena integración de este canal en las aplicaciones. </a:t>
            </a:r>
          </a:p>
          <a:p>
            <a:pPr lvl="1"/>
            <a:r>
              <a:rPr lang="es-ES" dirty="0" smtClean="0"/>
              <a:t>La computación produce y empieza a entender signos visuales. 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 generales – Integración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interfaz es el indicio del esfuerzo del hombre para integrar la computación en la comunicación general del hombre.</a:t>
            </a:r>
          </a:p>
          <a:p>
            <a:r>
              <a:rPr lang="es-ES" dirty="0" smtClean="0"/>
              <a:t>Un programa antes de ser cálculo y evaluación lógica es un lenguaje y un intento de comunicación.</a:t>
            </a:r>
          </a:p>
          <a:p>
            <a:r>
              <a:rPr lang="es-ES" dirty="0" smtClean="0"/>
              <a:t>Las interfaces tienden a utilizar de manera natural todos los canales de comunicación que se disponen.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 generales – Interacción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intercambio de información entre un usuario y un sistema informático.</a:t>
            </a:r>
          </a:p>
          <a:p>
            <a:r>
              <a:rPr lang="es-ES" dirty="0" smtClean="0"/>
              <a:t>El intercambio tiene asociado un lenguaje, por consiguiente una </a:t>
            </a:r>
            <a:r>
              <a:rPr lang="es-ES" dirty="0" err="1" smtClean="0"/>
              <a:t>sintáxis</a:t>
            </a:r>
            <a:r>
              <a:rPr lang="es-ES" dirty="0" smtClean="0"/>
              <a:t> y una </a:t>
            </a:r>
            <a:r>
              <a:rPr lang="es-ES" dirty="0" err="1" smtClean="0"/>
              <a:t>semática</a:t>
            </a:r>
            <a:r>
              <a:rPr lang="es-ES" dirty="0" smtClean="0"/>
              <a:t>.</a:t>
            </a:r>
          </a:p>
          <a:p>
            <a:r>
              <a:rPr lang="es-ES" dirty="0" smtClean="0"/>
              <a:t>Se interactúa con objetos para activar acciones y eventos.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Diseño de Interfaces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09922" name="AutoShape 2" descr="http://os.catacamas.net/Sistemas%20operativo%20de%20tiempo%20real/StyleManagementBasics.png"/>
          <p:cNvSpPr>
            <a:spLocks noChangeAspect="1" noChangeArrowheads="1"/>
          </p:cNvSpPr>
          <p:nvPr/>
        </p:nvSpPr>
        <p:spPr bwMode="auto">
          <a:xfrm>
            <a:off x="155575" y="-1371600"/>
            <a:ext cx="3810000" cy="2857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9924" name="AutoShape 4" descr="http://os.catacamas.net/Sistemas%20operativo%20de%20tiempo%20real/StyleManagementBasics.png"/>
          <p:cNvSpPr>
            <a:spLocks noChangeAspect="1" noChangeArrowheads="1"/>
          </p:cNvSpPr>
          <p:nvPr/>
        </p:nvSpPr>
        <p:spPr bwMode="auto">
          <a:xfrm>
            <a:off x="155575" y="-1371600"/>
            <a:ext cx="3810000" cy="2857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9926" name="AutoShape 6" descr="http://www.ni.com/cms/images/devzone/tut/kcqismap7600628551606972694.jpg"/>
          <p:cNvSpPr>
            <a:spLocks noChangeAspect="1" noChangeArrowheads="1"/>
          </p:cNvSpPr>
          <p:nvPr/>
        </p:nvSpPr>
        <p:spPr bwMode="auto">
          <a:xfrm>
            <a:off x="155575" y="-1241425"/>
            <a:ext cx="5086350" cy="2590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9928" name="AutoShape 8" descr="http://www.ni.com/cms/images/devzone/tut/kcqismap7600628551606972694.jpg"/>
          <p:cNvSpPr>
            <a:spLocks noChangeAspect="1" noChangeArrowheads="1"/>
          </p:cNvSpPr>
          <p:nvPr/>
        </p:nvSpPr>
        <p:spPr bwMode="auto">
          <a:xfrm>
            <a:off x="155575" y="-1195388"/>
            <a:ext cx="4914900" cy="25050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9930" name="AutoShape 10" descr="http://www.clickmultimedia.net/_not!cias_/interfaz-de-usuario-funcional_2012-04-2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9931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348880"/>
            <a:ext cx="494059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 generales – Interacción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Todo está basado en las primitivas de interacción:</a:t>
            </a:r>
          </a:p>
          <a:p>
            <a:pPr lvl="1"/>
            <a:r>
              <a:rPr lang="es-ES" dirty="0" smtClean="0"/>
              <a:t>Posicionamiento</a:t>
            </a:r>
          </a:p>
          <a:p>
            <a:pPr lvl="2"/>
            <a:r>
              <a:rPr lang="es-ES" dirty="0" smtClean="0"/>
              <a:t>Obtención de una posición u orientación (2D y 3D)</a:t>
            </a:r>
          </a:p>
          <a:p>
            <a:pPr lvl="3"/>
            <a:r>
              <a:rPr lang="es-ES" dirty="0" err="1" smtClean="0"/>
              <a:t>Ejm.</a:t>
            </a:r>
            <a:r>
              <a:rPr lang="es-ES" dirty="0" smtClean="0"/>
              <a:t> Aplicación de dibujo</a:t>
            </a:r>
          </a:p>
          <a:p>
            <a:pPr lvl="1"/>
            <a:r>
              <a:rPr lang="es-ES" dirty="0" smtClean="0"/>
              <a:t>Introducir Valor</a:t>
            </a:r>
          </a:p>
          <a:p>
            <a:pPr lvl="2"/>
            <a:r>
              <a:rPr lang="es-ES" dirty="0" smtClean="0"/>
              <a:t>Obtención de un dato cuantificable (numérico, porcentual, etc.)</a:t>
            </a:r>
          </a:p>
          <a:p>
            <a:pPr lvl="3"/>
            <a:r>
              <a:rPr lang="es-ES" dirty="0" err="1" smtClean="0"/>
              <a:t>Ejm.</a:t>
            </a:r>
            <a:r>
              <a:rPr lang="es-ES" dirty="0" smtClean="0"/>
              <a:t> Datos sensibles en una aplicación</a:t>
            </a:r>
          </a:p>
          <a:p>
            <a:pPr lvl="1"/>
            <a:r>
              <a:rPr lang="es-ES" dirty="0" smtClean="0"/>
              <a:t>Introducir Texto</a:t>
            </a:r>
          </a:p>
          <a:p>
            <a:pPr lvl="2"/>
            <a:r>
              <a:rPr lang="es-ES" dirty="0" smtClean="0"/>
              <a:t>Introducción de un texto o identificador</a:t>
            </a:r>
          </a:p>
          <a:p>
            <a:pPr lvl="3"/>
            <a:r>
              <a:rPr lang="es-ES" dirty="0" err="1" smtClean="0"/>
              <a:t>Ejm.</a:t>
            </a:r>
            <a:r>
              <a:rPr lang="es-ES" dirty="0" smtClean="0"/>
              <a:t> Nombre de un archivo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 generales – Interacción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Todo está basado en las primitivas de interacción:</a:t>
            </a:r>
          </a:p>
          <a:p>
            <a:pPr lvl="1"/>
            <a:r>
              <a:rPr lang="es-ES" dirty="0" smtClean="0"/>
              <a:t>Selección</a:t>
            </a:r>
          </a:p>
          <a:p>
            <a:pPr lvl="2"/>
            <a:r>
              <a:rPr lang="es-ES" dirty="0" smtClean="0"/>
              <a:t>Obtención de una alternativa (entre varias posibles. Puede ser sobre un conjunto finito o un conjunto de </a:t>
            </a:r>
            <a:r>
              <a:rPr lang="es-ES" dirty="0" err="1" smtClean="0"/>
              <a:t>cardinalidad</a:t>
            </a:r>
            <a:r>
              <a:rPr lang="es-ES" dirty="0" smtClean="0"/>
              <a:t> variable.</a:t>
            </a:r>
          </a:p>
          <a:p>
            <a:pPr lvl="1"/>
            <a:r>
              <a:rPr lang="es-ES" dirty="0" smtClean="0"/>
              <a:t>Arrastre</a:t>
            </a:r>
          </a:p>
          <a:p>
            <a:pPr lvl="2"/>
            <a:r>
              <a:rPr lang="es-ES" dirty="0" smtClean="0"/>
              <a:t>Secuencia de posiciones entre un punto inicial y otro final.</a:t>
            </a:r>
          </a:p>
          <a:p>
            <a:pPr lvl="3"/>
            <a:r>
              <a:rPr lang="es-ES" dirty="0" err="1" smtClean="0"/>
              <a:t>Ejm.</a:t>
            </a:r>
            <a:r>
              <a:rPr lang="es-ES" dirty="0" smtClean="0"/>
              <a:t> Mover un documento hacia otra carpeta.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 generales – Interacción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Picture 3" descr="http://www.rainiermystsoftware.com/images/multi_invoice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556792"/>
            <a:ext cx="55435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 generales – Interacción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pic>
        <p:nvPicPr>
          <p:cNvPr id="5" name="Picture 9" descr="http://developer.apple.com/tools/xcode/images/deadco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340768"/>
            <a:ext cx="5715000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 generales – Interacción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pic>
        <p:nvPicPr>
          <p:cNvPr id="6" name="Picture 5" descr="Proximity 4.1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556792"/>
            <a:ext cx="5181600" cy="420846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 generales – Interacción</a:t>
            </a:r>
            <a:endParaRPr lang="es-ES" dirty="0"/>
          </a:p>
        </p:txBody>
      </p:sp>
      <p:graphicFrame>
        <p:nvGraphicFramePr>
          <p:cNvPr id="243714" name="Object 6"/>
          <p:cNvGraphicFramePr>
            <a:graphicFrameLocks noChangeAspect="1"/>
          </p:cNvGraphicFramePr>
          <p:nvPr/>
        </p:nvGraphicFramePr>
        <p:xfrm>
          <a:off x="2771800" y="1988840"/>
          <a:ext cx="3457575" cy="4086225"/>
        </p:xfrm>
        <a:graphic>
          <a:graphicData uri="http://schemas.openxmlformats.org/presentationml/2006/ole">
            <p:oleObj spid="_x0000_s243714" name="Imagen de mapa de bits" r:id="rId3" imgW="3457143" imgH="4086795" progId="PBrush">
              <p:embed/>
            </p:oleObj>
          </a:graphicData>
        </a:graphic>
      </p:graphicFrame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¿Cómo interactúa el usuario con esta aplicación?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 generales – Interacción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¿Cómo interactúa el usuario con esta aplicación?</a:t>
            </a:r>
          </a:p>
          <a:p>
            <a:endParaRPr lang="es-ES" dirty="0"/>
          </a:p>
        </p:txBody>
      </p:sp>
      <p:pic>
        <p:nvPicPr>
          <p:cNvPr id="5" name="Picture 6" descr="http://live-styler.chez.tiscali.fr/images/ordiclavierlivestylervst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969185"/>
            <a:ext cx="5040560" cy="4444464"/>
          </a:xfrm>
          <a:prstGeom prst="rect">
            <a:avLst/>
          </a:prstGeom>
          <a:solidFill>
            <a:schemeClr val="tx2"/>
          </a:solidFill>
          <a:ln w="2857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Estilos de interfaces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estilos de interfaces predominantes son:</a:t>
            </a:r>
          </a:p>
          <a:p>
            <a:pPr lvl="1"/>
            <a:r>
              <a:rPr lang="es-ES" dirty="0" smtClean="0"/>
              <a:t>La interfaz por línea de comandos</a:t>
            </a:r>
          </a:p>
          <a:p>
            <a:pPr lvl="1"/>
            <a:r>
              <a:rPr lang="es-ES" dirty="0" smtClean="0"/>
              <a:t>Menús y formularios</a:t>
            </a:r>
          </a:p>
          <a:p>
            <a:pPr lvl="1"/>
            <a:r>
              <a:rPr lang="es-ES" dirty="0" smtClean="0"/>
              <a:t>Manipulación directa - GUI</a:t>
            </a:r>
          </a:p>
          <a:p>
            <a:pPr lvl="1"/>
            <a:r>
              <a:rPr lang="es-ES" dirty="0" smtClean="0"/>
              <a:t>Interfaces con interacción asistida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de una buena interfaz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Maximizar la velocidad de aprendizaje</a:t>
            </a:r>
          </a:p>
          <a:p>
            <a:r>
              <a:rPr lang="es-ES" dirty="0" smtClean="0"/>
              <a:t>Minimizar la tasa de errores</a:t>
            </a:r>
          </a:p>
          <a:p>
            <a:r>
              <a:rPr lang="es-ES" dirty="0" smtClean="0"/>
              <a:t>Maximizar la velocidad de uso</a:t>
            </a:r>
          </a:p>
          <a:p>
            <a:r>
              <a:rPr lang="es-ES" dirty="0" smtClean="0"/>
              <a:t>Estética adecuada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¿Cómo diseñar para mejorar la interacción</a:t>
            </a:r>
            <a:br>
              <a:rPr lang="es-ES" dirty="0" smtClean="0"/>
            </a:br>
            <a:r>
              <a:rPr lang="es-ES" dirty="0" smtClean="0"/>
              <a:t>hombre-máquina y lograr buenas interfaces?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Diseño centrado en el usuario</a:t>
            </a:r>
          </a:p>
          <a:p>
            <a:pPr lvl="1"/>
            <a:r>
              <a:rPr lang="es-ES" dirty="0" smtClean="0"/>
              <a:t>Principios</a:t>
            </a:r>
          </a:p>
          <a:p>
            <a:pPr lvl="1"/>
            <a:r>
              <a:rPr lang="es-ES" dirty="0" smtClean="0"/>
              <a:t>Reglas</a:t>
            </a:r>
          </a:p>
          <a:p>
            <a:pPr lvl="2"/>
            <a:r>
              <a:rPr lang="es-ES" dirty="0" smtClean="0"/>
              <a:t>Estándares</a:t>
            </a:r>
          </a:p>
          <a:p>
            <a:pPr lvl="2"/>
            <a:r>
              <a:rPr lang="es-ES" dirty="0" smtClean="0"/>
              <a:t>Directrices</a:t>
            </a:r>
          </a:p>
          <a:p>
            <a:pPr lvl="1"/>
            <a:r>
              <a:rPr lang="es-ES" dirty="0" smtClean="0"/>
              <a:t>Guías de estilo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la Interfaz?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“Medio de comunicación y lenguaje de algo no  necesariamente trivial" </a:t>
            </a:r>
          </a:p>
          <a:p>
            <a:r>
              <a:rPr lang="es-ES" dirty="0" smtClean="0"/>
              <a:t>“La superficie de contacto entre dos entes diferentes”</a:t>
            </a:r>
          </a:p>
          <a:p>
            <a:r>
              <a:rPr lang="es-ES" dirty="0" smtClean="0"/>
              <a:t>“Todos los intercambios que suceden entre la persona y el computador (o cualquier dispositivo)”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¿Cómo diseñar para mejorar la interacción</a:t>
            </a:r>
            <a:br>
              <a:rPr lang="es-ES" dirty="0" smtClean="0"/>
            </a:br>
            <a:r>
              <a:rPr lang="es-ES" dirty="0" smtClean="0"/>
              <a:t>hombre-máquina y lograr buenas interfaces?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Principios</a:t>
            </a:r>
          </a:p>
          <a:p>
            <a:pPr lvl="1"/>
            <a:r>
              <a:rPr lang="es-ES" dirty="0" smtClean="0"/>
              <a:t>Son conceptos de muy alto nivel que deben ser utilizados en el diseño de aplicaciones.</a:t>
            </a:r>
          </a:p>
          <a:p>
            <a:r>
              <a:rPr lang="es-PE" dirty="0" smtClean="0"/>
              <a:t>Ejemplo:</a:t>
            </a:r>
          </a:p>
          <a:p>
            <a:pPr lvl="1"/>
            <a:r>
              <a:rPr lang="es-ES" dirty="0" smtClean="0"/>
              <a:t>Aliviar la carga cognitiva</a:t>
            </a:r>
          </a:p>
          <a:p>
            <a:pPr lvl="1"/>
            <a:r>
              <a:rPr lang="es-ES" dirty="0" smtClean="0"/>
              <a:t>Confiar en el reconocimiento</a:t>
            </a:r>
          </a:p>
          <a:p>
            <a:pPr lvl="1"/>
            <a:r>
              <a:rPr lang="es-ES" dirty="0" smtClean="0"/>
              <a:t>Proporcionar pistas visuales</a:t>
            </a:r>
          </a:p>
          <a:p>
            <a:pPr lvl="1"/>
            <a:r>
              <a:rPr lang="es-ES" dirty="0" smtClean="0"/>
              <a:t>Proporcionar opciones por defecto</a:t>
            </a:r>
          </a:p>
          <a:p>
            <a:pPr lvl="1"/>
            <a:r>
              <a:rPr lang="es-ES" dirty="0" smtClean="0"/>
              <a:t>Proporcionar atajos</a:t>
            </a:r>
          </a:p>
          <a:p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¿Cómo diseñar para mejorar la interacción</a:t>
            </a:r>
            <a:br>
              <a:rPr lang="es-ES" dirty="0" smtClean="0"/>
            </a:br>
            <a:r>
              <a:rPr lang="es-ES" dirty="0" smtClean="0"/>
              <a:t>hombre-máquina y lograr buenas interfaces?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Aliviar la carga cognitiva</a:t>
            </a:r>
          </a:p>
          <a:p>
            <a:pPr lvl="1"/>
            <a:r>
              <a:rPr lang="es-ES" dirty="0" smtClean="0"/>
              <a:t>Promover la sintaxis objeto–acción</a:t>
            </a:r>
          </a:p>
          <a:p>
            <a:pPr lvl="1"/>
            <a:r>
              <a:rPr lang="es-ES" dirty="0" smtClean="0"/>
              <a:t>Emplear metáforas del mundo real</a:t>
            </a:r>
          </a:p>
          <a:p>
            <a:pPr lvl="1"/>
            <a:r>
              <a:rPr lang="es-ES" dirty="0" smtClean="0"/>
              <a:t>Emplear la revelación progresiva para evitar abrumar al usuario.</a:t>
            </a:r>
          </a:p>
          <a:p>
            <a:pPr lvl="1"/>
            <a:r>
              <a:rPr lang="es-ES" dirty="0" smtClean="0"/>
              <a:t>Promover la claridad visual</a:t>
            </a:r>
          </a:p>
          <a:p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¿Cómo diseñar para mejorar la interacción</a:t>
            </a:r>
            <a:br>
              <a:rPr lang="es-ES" dirty="0" smtClean="0"/>
            </a:br>
            <a:r>
              <a:rPr lang="es-ES" dirty="0" smtClean="0"/>
              <a:t>hombre-máquina y lograr buenas interfaces?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Reglas de Diseño</a:t>
            </a:r>
          </a:p>
          <a:p>
            <a:pPr lvl="1"/>
            <a:r>
              <a:rPr lang="es-ES" dirty="0" smtClean="0"/>
              <a:t>Guían al diseñador con el fin de incrementar la “usabilidad”. Se clasifican en estándares y directrices.</a:t>
            </a:r>
          </a:p>
          <a:p>
            <a:pPr lvl="1"/>
            <a:endParaRPr lang="es-PE" dirty="0" smtClean="0"/>
          </a:p>
          <a:p>
            <a:pPr lvl="1"/>
            <a:r>
              <a:rPr lang="es-ES" dirty="0" smtClean="0"/>
              <a:t>Usabilidad se refiere a la facilidad con que las personas pueden utilizar una herramienta particular o cualquier otro objeto fabricado por humanos con el fin de alcanzar un objetivo concreto.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¿Cómo diseñar para mejorar la interacción</a:t>
            </a:r>
            <a:br>
              <a:rPr lang="es-ES" dirty="0" smtClean="0"/>
            </a:br>
            <a:r>
              <a:rPr lang="es-ES" dirty="0" smtClean="0"/>
              <a:t>hombre-máquina y lograr buenas interfaces?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Estándares</a:t>
            </a:r>
          </a:p>
          <a:p>
            <a:pPr lvl="1"/>
            <a:r>
              <a:rPr lang="es-ES" dirty="0" smtClean="0"/>
              <a:t>Son requisitos, reglas o recomendaciones basadas en principios probados y en práctica.</a:t>
            </a:r>
          </a:p>
          <a:p>
            <a:r>
              <a:rPr lang="es-PE" dirty="0" smtClean="0"/>
              <a:t>Directrices</a:t>
            </a:r>
          </a:p>
          <a:p>
            <a:pPr lvl="1"/>
            <a:r>
              <a:rPr lang="es-ES" dirty="0" smtClean="0"/>
              <a:t>Las directrices recomiendan acciones que se  basan en un conjunto de principios de diseño. </a:t>
            </a:r>
          </a:p>
          <a:p>
            <a:pPr lvl="1"/>
            <a:r>
              <a:rPr lang="es-ES" dirty="0" smtClean="0"/>
              <a:t>Son más específicas que los principios y requieren menos experiencia para entenderlas e interpretarlas que éstos.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¿Cómo diseñar para mejorar la interacción</a:t>
            </a:r>
            <a:br>
              <a:rPr lang="es-ES" dirty="0" smtClean="0"/>
            </a:br>
            <a:r>
              <a:rPr lang="es-ES" dirty="0" smtClean="0"/>
              <a:t>hombre-máquina y lograr buenas interfaces?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Guías de Estilo</a:t>
            </a:r>
          </a:p>
          <a:p>
            <a:pPr lvl="1"/>
            <a:r>
              <a:rPr lang="es-ES" dirty="0" smtClean="0"/>
              <a:t>Llamadas también guías corporativas. Están basadas en principios y contienen directrices que se concretan a muy bajo nivel.</a:t>
            </a:r>
          </a:p>
          <a:p>
            <a:pPr lvl="1"/>
            <a:r>
              <a:rPr lang="es-ES" dirty="0" smtClean="0"/>
              <a:t>Las guías de estilo corporativas se centran en presentaciones comunes, comportamientos y técnicas que deben ser implementadas por todos los productos en una compañía.</a:t>
            </a:r>
          </a:p>
          <a:p>
            <a:pPr lvl="1"/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914400" y="2852738"/>
            <a:ext cx="7315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Algunos principios de diseño de interfaces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Algunos principios de diseño de interfaces gráficas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Consistencia</a:t>
            </a:r>
          </a:p>
          <a:p>
            <a:pPr lvl="1"/>
            <a:r>
              <a:rPr lang="es-ES" dirty="0" smtClean="0"/>
              <a:t>La consistencia en una interfaz permite a los usuarios transferir sus conocimientos y destrezas de una aplicación a otra.</a:t>
            </a:r>
          </a:p>
          <a:p>
            <a:pPr lvl="1"/>
            <a:r>
              <a:rPr lang="es-ES" dirty="0" smtClean="0"/>
              <a:t>La consistencia en las interfaces gráficas ayuda a los usuarios a </a:t>
            </a:r>
            <a:r>
              <a:rPr lang="es-ES" dirty="0" smtClean="0">
                <a:solidFill>
                  <a:srgbClr val="0070C0"/>
                </a:solidFill>
              </a:rPr>
              <a:t>aprender</a:t>
            </a:r>
            <a:r>
              <a:rPr lang="es-ES" dirty="0" smtClean="0"/>
              <a:t> y </a:t>
            </a:r>
            <a:r>
              <a:rPr lang="es-ES" dirty="0" smtClean="0">
                <a:solidFill>
                  <a:srgbClr val="0070C0"/>
                </a:solidFill>
              </a:rPr>
              <a:t>reconocer</a:t>
            </a:r>
            <a:r>
              <a:rPr lang="es-ES" dirty="0" smtClean="0"/>
              <a:t> fácilmente el lenguaje gráfico de esa interfaz. 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Algunos principios de diseño de interfaces gráficas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6738" y="1340768"/>
            <a:ext cx="8001000" cy="4643438"/>
          </a:xfrm>
        </p:spPr>
        <p:txBody>
          <a:bodyPr/>
          <a:lstStyle/>
          <a:p>
            <a:r>
              <a:rPr lang="es-PE" dirty="0" smtClean="0"/>
              <a:t>Consistencia</a:t>
            </a:r>
          </a:p>
          <a:p>
            <a:pPr lvl="1"/>
            <a:r>
              <a:rPr lang="es-ES" dirty="0" smtClean="0"/>
              <a:t>La consistencia en el comportamiento de una interfaz significa que los usuarios aprenden cómo hacer las cosas, por ejemplo apuntar y seleccionar, una sola vez.</a:t>
            </a:r>
          </a:p>
          <a:p>
            <a:endParaRPr lang="es-ES" dirty="0" smtClean="0"/>
          </a:p>
          <a:p>
            <a:r>
              <a:rPr lang="es-ES" dirty="0" smtClean="0"/>
              <a:t>Ejemplos: </a:t>
            </a:r>
          </a:p>
          <a:p>
            <a:pPr lvl="1"/>
            <a:r>
              <a:rPr lang="es-ES" dirty="0" smtClean="0"/>
              <a:t>Mismas palabras o códigos utilizados</a:t>
            </a:r>
          </a:p>
          <a:p>
            <a:pPr lvl="1"/>
            <a:r>
              <a:rPr lang="es-ES" dirty="0" smtClean="0"/>
              <a:t>Posición u orden de controles y botones</a:t>
            </a:r>
          </a:p>
          <a:p>
            <a:pPr lvl="1"/>
            <a:r>
              <a:rPr lang="es-ES" dirty="0" smtClean="0"/>
              <a:t>Ítems de un menú colocados siempre en la misma posición</a:t>
            </a:r>
          </a:p>
          <a:p>
            <a:pPr lvl="1"/>
            <a:r>
              <a:rPr lang="es-ES" dirty="0" smtClean="0"/>
              <a:t>Comandos como Ayuda, siempre disponibles</a:t>
            </a:r>
          </a:p>
          <a:p>
            <a:pPr lvl="1"/>
            <a:r>
              <a:rPr lang="es-ES" dirty="0" smtClean="0"/>
              <a:t>Consistencia con el sistema de operación y otros programas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Algunos principios de diseño de interfaces gráficas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Mantener Informado al Usuario</a:t>
            </a:r>
          </a:p>
          <a:p>
            <a:r>
              <a:rPr lang="es-ES" dirty="0" smtClean="0"/>
              <a:t>Aspectos:</a:t>
            </a:r>
          </a:p>
          <a:p>
            <a:pPr lvl="1"/>
            <a:r>
              <a:rPr lang="es-ES" dirty="0" smtClean="0"/>
              <a:t>Qué está haciendo el sistema</a:t>
            </a:r>
          </a:p>
          <a:p>
            <a:pPr lvl="1"/>
            <a:r>
              <a:rPr lang="es-ES" dirty="0" smtClean="0"/>
              <a:t>Como se interpretan los comandos del usuario</a:t>
            </a:r>
          </a:p>
          <a:p>
            <a:pPr lvl="1"/>
            <a:r>
              <a:rPr lang="es-ES" dirty="0" smtClean="0"/>
              <a:t>El usuario debe saber en cada momento que está sucediendo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Algunos principios de diseño de interfaces gráficas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Mantener Informado al Usuario</a:t>
            </a:r>
          </a:p>
          <a:p>
            <a:r>
              <a:rPr lang="es-ES" dirty="0" smtClean="0"/>
              <a:t>Tipos de retroalimentación:</a:t>
            </a:r>
          </a:p>
          <a:p>
            <a:pPr lvl="1"/>
            <a:r>
              <a:rPr lang="es-ES" dirty="0" smtClean="0"/>
              <a:t>Respuesta a un comando del usuario: movimiento del cursos, selección de un menú, etc.</a:t>
            </a:r>
          </a:p>
          <a:p>
            <a:pPr lvl="1"/>
            <a:r>
              <a:rPr lang="es-ES" dirty="0" smtClean="0"/>
              <a:t>Estado actual: brocha seleccionada, color, posición, dirección de la carpeta (directorio), </a:t>
            </a:r>
            <a:r>
              <a:rPr lang="es-ES" dirty="0" err="1" smtClean="0"/>
              <a:t>scroll</a:t>
            </a:r>
            <a:r>
              <a:rPr lang="es-ES" dirty="0" smtClean="0"/>
              <a:t> </a:t>
            </a:r>
            <a:r>
              <a:rPr lang="es-ES" dirty="0" err="1" smtClean="0"/>
              <a:t>bars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Procesamiento por parte de la máquina: instantáneos, cursores de espera, diálogos explicativos, barras de progreso.</a:t>
            </a:r>
          </a:p>
          <a:p>
            <a:pPr lvl="1"/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la Interfaz?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interfaz es la parte (hardware y software) del sistema informático que facilita al usuario el acceso a los recursos del computador.</a:t>
            </a:r>
          </a:p>
          <a:p>
            <a:r>
              <a:rPr lang="es-ES" dirty="0" smtClean="0"/>
              <a:t>Para saber acerca de las interfaces, se requiere conocer las tareas de interacción que puede realizar un individuo.</a:t>
            </a:r>
          </a:p>
          <a:p>
            <a:r>
              <a:rPr lang="es-ES" dirty="0" smtClean="0"/>
              <a:t>Para saber diseñar interfaces, se requiere conocer algunos aspectos relacionados con los individuos. Es decir, se requiere analizar las peculiaridades de los usuarios.</a:t>
            </a:r>
          </a:p>
          <a:p>
            <a:r>
              <a:rPr lang="es-ES" dirty="0" smtClean="0"/>
              <a:t>Se requiere además, conocer las características de los dispositivos que se utilizarán.</a:t>
            </a:r>
          </a:p>
          <a:p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Algunos principios de diseño de interfaces gráficas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Mantener Informado al Usuario</a:t>
            </a:r>
            <a:endParaRPr lang="es-ES" dirty="0"/>
          </a:p>
        </p:txBody>
      </p:sp>
      <p:pic>
        <p:nvPicPr>
          <p:cNvPr id="4" name="Picture 5" descr="progress_b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988840"/>
            <a:ext cx="5276850" cy="399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Algunos principios de diseño de interfaces gráficas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Control del Usuario</a:t>
            </a:r>
          </a:p>
          <a:p>
            <a:pPr lvl="1"/>
            <a:r>
              <a:rPr lang="es-ES" dirty="0" smtClean="0"/>
              <a:t>El usuario y no el computador (o aplicación) inicia y controla las actividades.</a:t>
            </a:r>
          </a:p>
          <a:p>
            <a:r>
              <a:rPr lang="es-ES" dirty="0" smtClean="0"/>
              <a:t>Interacción simple y natural</a:t>
            </a:r>
          </a:p>
          <a:p>
            <a:pPr lvl="1"/>
            <a:r>
              <a:rPr lang="es-ES" dirty="0" smtClean="0"/>
              <a:t>Minimizar elementos de interfaz</a:t>
            </a:r>
          </a:p>
          <a:p>
            <a:pPr lvl="1"/>
            <a:r>
              <a:rPr lang="es-ES" dirty="0" smtClean="0"/>
              <a:t>Menos para aprender, para equivocarse, distraerse</a:t>
            </a:r>
          </a:p>
          <a:p>
            <a:pPr lvl="1"/>
            <a:r>
              <a:rPr lang="es-ES" dirty="0" smtClean="0"/>
              <a:t>Orden natural de la información</a:t>
            </a:r>
          </a:p>
          <a:p>
            <a:pPr lvl="2"/>
            <a:r>
              <a:rPr lang="es-ES" dirty="0" smtClean="0"/>
              <a:t>Agrupar gráficamente la información relacionada</a:t>
            </a:r>
          </a:p>
          <a:p>
            <a:pPr lvl="2"/>
            <a:r>
              <a:rPr lang="es-ES" dirty="0" smtClean="0"/>
              <a:t>El orden de acceso a la información debe ser como el usuario la espera</a:t>
            </a:r>
          </a:p>
          <a:p>
            <a:pPr lvl="2"/>
            <a:r>
              <a:rPr lang="es-ES" dirty="0" smtClean="0"/>
              <a:t>Esconder o eliminar información irrelevante o usada ocasionalmente</a:t>
            </a:r>
          </a:p>
          <a:p>
            <a:pPr lvl="1"/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Algunos principios de diseño de interfaces gráficas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Interacción simple y natural</a:t>
            </a:r>
          </a:p>
          <a:p>
            <a:pPr lvl="1"/>
            <a:r>
              <a:rPr lang="es-ES" dirty="0" smtClean="0"/>
              <a:t>Utilizar el lenguaje del usuario</a:t>
            </a:r>
          </a:p>
          <a:p>
            <a:pPr lvl="2"/>
            <a:r>
              <a:rPr lang="es-ES" dirty="0" smtClean="0"/>
              <a:t>Usar terminología e iconografía familiar al usuario</a:t>
            </a:r>
          </a:p>
          <a:p>
            <a:pPr lvl="2"/>
            <a:r>
              <a:rPr lang="es-ES" dirty="0" smtClean="0"/>
              <a:t>Traducir los mensaje de error al lenguaje del usuario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Algunos principios de diseño de interfaces gráficas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Tolerancia</a:t>
            </a:r>
          </a:p>
          <a:p>
            <a:pPr lvl="1"/>
            <a:r>
              <a:rPr lang="es-ES" dirty="0" smtClean="0"/>
              <a:t>Posibilidad de ofrecerle al usuario la capacidad de recuperarse de los errores  ¿Ejemplo?</a:t>
            </a:r>
          </a:p>
          <a:p>
            <a:pPr lvl="1"/>
            <a:r>
              <a:rPr lang="es-ES" dirty="0" smtClean="0"/>
              <a:t>Nunca ofrecer un comando que lleve a un mensaje como “Comando Ilegal” ¿Ejemplo?</a:t>
            </a:r>
          </a:p>
          <a:p>
            <a:pPr lvl="1"/>
            <a:r>
              <a:rPr lang="es-ES" dirty="0" smtClean="0"/>
              <a:t>Utilizar controles que impidan introducir datos erróneos  ¿Ejemplo?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Algunos principios de diseño de interfaces gráficas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Algunos ejemplo de mecanismos</a:t>
            </a:r>
            <a:endParaRPr lang="es-E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708920"/>
            <a:ext cx="3784600" cy="8604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Algunos principios de diseño de interfaces gráficas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Algunos ejemplos de mecanismos</a:t>
            </a:r>
            <a:endParaRPr lang="es-ES" dirty="0"/>
          </a:p>
        </p:txBody>
      </p:sp>
      <p:pic>
        <p:nvPicPr>
          <p:cNvPr id="4" name="Picture 5" descr="figura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060848"/>
            <a:ext cx="5457825" cy="34655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Algunos principios de diseño de interfaces gráficas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Algunos ejemplos de mecanismos</a:t>
            </a:r>
            <a:endParaRPr lang="es-ES" dirty="0"/>
          </a:p>
        </p:txBody>
      </p:sp>
      <p:pic>
        <p:nvPicPr>
          <p:cNvPr id="4" name="Picture 5" descr="figura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916832"/>
            <a:ext cx="4895850" cy="479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Algunos principios de diseño de interfaces gráficas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Tolerancia</a:t>
            </a:r>
            <a:endParaRPr lang="es-ES" dirty="0" smtClean="0"/>
          </a:p>
          <a:p>
            <a:r>
              <a:rPr lang="es-ES" dirty="0" smtClean="0"/>
              <a:t>Proveer recuperación de errores. Modalidades</a:t>
            </a:r>
          </a:p>
          <a:p>
            <a:pPr lvl="1"/>
            <a:r>
              <a:rPr lang="es-ES" dirty="0" smtClean="0"/>
              <a:t>Deshacer : ¿Cuándo?</a:t>
            </a:r>
          </a:p>
          <a:p>
            <a:pPr lvl="1"/>
            <a:r>
              <a:rPr lang="es-ES" dirty="0" smtClean="0"/>
              <a:t>Abortar: ¿Cuándo?</a:t>
            </a:r>
          </a:p>
          <a:p>
            <a:pPr lvl="1"/>
            <a:r>
              <a:rPr lang="es-ES" dirty="0" smtClean="0"/>
              <a:t>Cancelar: ¿Cuándo?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Algunos principios de diseño de interfaces gráficas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Satisfacer múltiples niveles de habilidad</a:t>
            </a:r>
          </a:p>
          <a:p>
            <a:r>
              <a:rPr lang="es-ES" dirty="0" smtClean="0"/>
              <a:t>Usuarios casuales</a:t>
            </a:r>
          </a:p>
          <a:p>
            <a:pPr lvl="1"/>
            <a:r>
              <a:rPr lang="es-ES" dirty="0" smtClean="0"/>
              <a:t>Incorporar tutoriales, </a:t>
            </a:r>
            <a:r>
              <a:rPr lang="es-ES" dirty="0" err="1" smtClean="0"/>
              <a:t>wizards</a:t>
            </a:r>
            <a:r>
              <a:rPr lang="es-ES" dirty="0" smtClean="0"/>
              <a:t>, </a:t>
            </a:r>
            <a:r>
              <a:rPr lang="es-ES" dirty="0" err="1" smtClean="0"/>
              <a:t>prompts</a:t>
            </a:r>
            <a:r>
              <a:rPr lang="es-ES" dirty="0" smtClean="0"/>
              <a:t>, ayudas (¿tipos?)</a:t>
            </a:r>
          </a:p>
          <a:p>
            <a:pPr lvl="1"/>
            <a:r>
              <a:rPr lang="es-ES" dirty="0" smtClean="0"/>
              <a:t>Modo simple: esconder los comandos complejos</a:t>
            </a:r>
          </a:p>
          <a:p>
            <a:pPr lvl="1"/>
            <a:r>
              <a:rPr lang="es-ES" dirty="0" smtClean="0"/>
              <a:t>Manipulación directa</a:t>
            </a:r>
          </a:p>
          <a:p>
            <a:pPr lvl="1"/>
            <a:r>
              <a:rPr lang="es-ES" dirty="0" smtClean="0"/>
              <a:t>Uso de valores por defecto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Algunos principios de diseño de interfaces gráficas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Satisfacer múltiples niveles de habilidad</a:t>
            </a:r>
          </a:p>
          <a:p>
            <a:r>
              <a:rPr lang="es-ES" dirty="0" smtClean="0"/>
              <a:t>Usuarios expertos</a:t>
            </a:r>
          </a:p>
          <a:p>
            <a:pPr lvl="1"/>
            <a:r>
              <a:rPr lang="es-ES" dirty="0" smtClean="0"/>
              <a:t>Atajos de teclado</a:t>
            </a:r>
          </a:p>
          <a:p>
            <a:pPr lvl="1"/>
            <a:r>
              <a:rPr lang="es-ES" dirty="0" smtClean="0"/>
              <a:t>Líneas de comando</a:t>
            </a:r>
          </a:p>
          <a:p>
            <a:pPr lvl="1"/>
            <a:r>
              <a:rPr lang="es-ES" dirty="0" smtClean="0"/>
              <a:t>Modo experto</a:t>
            </a:r>
          </a:p>
          <a:p>
            <a:pPr lvl="1"/>
            <a:r>
              <a:rPr lang="es-ES" dirty="0" smtClean="0"/>
              <a:t>Eliminación de </a:t>
            </a:r>
            <a:r>
              <a:rPr lang="es-ES" dirty="0" err="1" smtClean="0"/>
              <a:t>prompts</a:t>
            </a:r>
            <a:r>
              <a:rPr lang="es-ES" dirty="0" smtClean="0"/>
              <a:t> y diálogos de advertencia</a:t>
            </a:r>
          </a:p>
          <a:p>
            <a:pPr lvl="1"/>
            <a:r>
              <a:rPr lang="es-ES" dirty="0" smtClean="0"/>
              <a:t>Interfaz extensible y personalizable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la Interfaz?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diseño de interfaces y el diseño de interacción son áreas de interés de la disciplina llamada Factores Humanos </a:t>
            </a:r>
            <a:r>
              <a:rPr lang="es-ES" dirty="0" smtClean="0">
                <a:solidFill>
                  <a:srgbClr val="0070C0"/>
                </a:solidFill>
              </a:rPr>
              <a:t>(</a:t>
            </a:r>
            <a:r>
              <a:rPr lang="es-ES" dirty="0" err="1" smtClean="0">
                <a:solidFill>
                  <a:srgbClr val="0070C0"/>
                </a:solidFill>
              </a:rPr>
              <a:t>Human</a:t>
            </a:r>
            <a:r>
              <a:rPr lang="es-ES" dirty="0" smtClean="0">
                <a:solidFill>
                  <a:srgbClr val="0070C0"/>
                </a:solidFill>
              </a:rPr>
              <a:t> </a:t>
            </a:r>
            <a:r>
              <a:rPr lang="es-ES" dirty="0" err="1" smtClean="0">
                <a:solidFill>
                  <a:srgbClr val="0070C0"/>
                </a:solidFill>
              </a:rPr>
              <a:t>Factors</a:t>
            </a:r>
            <a:r>
              <a:rPr lang="es-ES" dirty="0" smtClean="0">
                <a:solidFill>
                  <a:srgbClr val="0070C0"/>
                </a:solidFill>
              </a:rPr>
              <a:t>) </a:t>
            </a:r>
            <a:r>
              <a:rPr lang="es-ES" dirty="0" smtClean="0"/>
              <a:t>, también llamada Interacción Humano-Computador </a:t>
            </a:r>
            <a:r>
              <a:rPr lang="es-ES" dirty="0" smtClean="0">
                <a:solidFill>
                  <a:srgbClr val="0070C0"/>
                </a:solidFill>
              </a:rPr>
              <a:t>(HCI – </a:t>
            </a:r>
            <a:r>
              <a:rPr lang="es-ES" dirty="0" err="1" smtClean="0">
                <a:solidFill>
                  <a:srgbClr val="0070C0"/>
                </a:solidFill>
              </a:rPr>
              <a:t>Human-Computer</a:t>
            </a:r>
            <a:r>
              <a:rPr lang="es-ES" dirty="0" smtClean="0">
                <a:solidFill>
                  <a:srgbClr val="0070C0"/>
                </a:solidFill>
              </a:rPr>
              <a:t> </a:t>
            </a:r>
            <a:r>
              <a:rPr lang="es-ES" dirty="0" err="1" smtClean="0">
                <a:solidFill>
                  <a:srgbClr val="0070C0"/>
                </a:solidFill>
              </a:rPr>
              <a:t>Interaction</a:t>
            </a:r>
            <a:r>
              <a:rPr lang="es-ES" dirty="0" smtClean="0">
                <a:solidFill>
                  <a:srgbClr val="0070C0"/>
                </a:solidFill>
              </a:rPr>
              <a:t>).</a:t>
            </a:r>
          </a:p>
          <a:p>
            <a:r>
              <a:rPr lang="es-ES" dirty="0" smtClean="0"/>
              <a:t>El objetivo primordial de esta disciplina es desarrollar técnica y métodos para mejorar la interacción entre los humanos y las máquinas (el computador, entre ellas).</a:t>
            </a:r>
          </a:p>
          <a:p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Algunos principios de diseño de interfaces gráficas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Minimizar la memorización</a:t>
            </a:r>
          </a:p>
          <a:p>
            <a:pPr lvl="1"/>
            <a:r>
              <a:rPr lang="es-ES" dirty="0" smtClean="0"/>
              <a:t>Promover el reconocimiento</a:t>
            </a:r>
          </a:p>
          <a:p>
            <a:pPr lvl="1"/>
            <a:r>
              <a:rPr lang="es-ES" dirty="0" smtClean="0"/>
              <a:t>Basarse en la visibilidad de los objetos</a:t>
            </a:r>
          </a:p>
          <a:p>
            <a:pPr lvl="1"/>
            <a:r>
              <a:rPr lang="es-ES" dirty="0" smtClean="0"/>
              <a:t>Uso de </a:t>
            </a:r>
            <a:r>
              <a:rPr lang="es-ES" dirty="0" err="1" smtClean="0"/>
              <a:t>menúes</a:t>
            </a:r>
            <a:r>
              <a:rPr lang="es-ES" dirty="0" smtClean="0"/>
              <a:t>, íconos, diálogos, mensajes, palabras.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Algunos principios de diseño de interfaces gráficas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Integridad estética</a:t>
            </a:r>
          </a:p>
          <a:p>
            <a:pPr lvl="1"/>
            <a:r>
              <a:rPr lang="es-ES" dirty="0" smtClean="0"/>
              <a:t>La información se encuentra organizada en forma adecuada y consistente con los principios de diseño visual. </a:t>
            </a:r>
          </a:p>
          <a:p>
            <a:pPr lvl="1"/>
            <a:r>
              <a:rPr lang="es-ES" dirty="0" smtClean="0"/>
              <a:t>El número de elementos y su respectivo comportamiento debe ser limitado para aumentar la “usabilidad” de la interfaz. </a:t>
            </a:r>
          </a:p>
          <a:p>
            <a:pPr lvl="1"/>
            <a:r>
              <a:rPr lang="es-ES" dirty="0" smtClean="0"/>
              <a:t>Se debe asegurar de mantener la semántica del lenguaje gráfico o del lenguaje asociado a la interfaz. </a:t>
            </a:r>
          </a:p>
          <a:p>
            <a:pPr lvl="1"/>
            <a:r>
              <a:rPr lang="es-ES" dirty="0" smtClean="0"/>
              <a:t>No cambiar el significado de los objetos que son estándares. </a:t>
            </a:r>
          </a:p>
          <a:p>
            <a:pPr lvl="1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Algunos principios de diseño de interfaces gráficas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Veamos como aplicar algunos de estos principios e los objetos y mecanismos</a:t>
            </a:r>
          </a:p>
          <a:p>
            <a:r>
              <a:rPr lang="es-ES" dirty="0" smtClean="0"/>
              <a:t>Objetos de las interfaces</a:t>
            </a:r>
          </a:p>
          <a:p>
            <a:pPr lvl="1"/>
            <a:r>
              <a:rPr lang="es-ES" dirty="0" smtClean="0"/>
              <a:t>Ventanas</a:t>
            </a:r>
          </a:p>
          <a:p>
            <a:pPr lvl="1"/>
            <a:r>
              <a:rPr lang="es-ES" dirty="0" smtClean="0"/>
              <a:t>Menús</a:t>
            </a:r>
          </a:p>
          <a:p>
            <a:pPr lvl="1"/>
            <a:r>
              <a:rPr lang="es-ES" dirty="0" smtClean="0"/>
              <a:t>Íconos</a:t>
            </a:r>
          </a:p>
          <a:p>
            <a:pPr lvl="1"/>
            <a:r>
              <a:rPr lang="es-ES" dirty="0" smtClean="0"/>
              <a:t>Botones</a:t>
            </a:r>
          </a:p>
          <a:p>
            <a:pPr lvl="1"/>
            <a:r>
              <a:rPr lang="es-ES" dirty="0" smtClean="0"/>
              <a:t>Campos</a:t>
            </a:r>
          </a:p>
          <a:p>
            <a:pPr lvl="1"/>
            <a:r>
              <a:rPr lang="es-ES" dirty="0" smtClean="0"/>
              <a:t>etc.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de las interfaces gráficas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Ventanas</a:t>
            </a:r>
            <a:endParaRPr lang="es-ES" dirty="0"/>
          </a:p>
        </p:txBody>
      </p:sp>
      <p:pic>
        <p:nvPicPr>
          <p:cNvPr id="4" name="Picture 8" descr="interfacexp_fu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484784"/>
            <a:ext cx="617220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de las interfaces gráficas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Ventanas de dialogo</a:t>
            </a:r>
            <a:endParaRPr lang="es-ES" dirty="0"/>
          </a:p>
        </p:txBody>
      </p:sp>
      <p:pic>
        <p:nvPicPr>
          <p:cNvPr id="5" name="Picture 5" descr="Figure 2-1 Opening dialog for new nib fil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1524000"/>
            <a:ext cx="326866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762000" y="3048000"/>
          <a:ext cx="4114800" cy="2552700"/>
        </p:xfrm>
        <a:graphic>
          <a:graphicData uri="http://schemas.openxmlformats.org/presentationml/2006/ole">
            <p:oleObj spid="_x0000_s238594" name="Imagen de mapa de bits" r:id="rId4" imgW="4114286" imgH="2553056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de las interfaces gráficas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Tipos de ventanas de dialogo</a:t>
            </a:r>
            <a:endParaRPr lang="es-E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1" y="1844824"/>
            <a:ext cx="7560840" cy="42464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516216" y="2276872"/>
            <a:ext cx="1872208" cy="3672408"/>
          </a:xfrm>
          <a:prstGeom prst="rect">
            <a:avLst/>
          </a:prstGeom>
          <a:solidFill>
            <a:srgbClr val="DDE3D5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de las interfaces gráficas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Tipos de ventanas de dialogo</a:t>
            </a:r>
            <a:endParaRPr lang="es-E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1" y="1844824"/>
            <a:ext cx="7560840" cy="42464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Mensajes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13557"/>
            <a:ext cx="7847012" cy="2595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Palabras Clave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84784"/>
            <a:ext cx="7697788" cy="433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Palabras Clave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grpSp>
        <p:nvGrpSpPr>
          <p:cNvPr id="7" name="6 Grupo"/>
          <p:cNvGrpSpPr/>
          <p:nvPr/>
        </p:nvGrpSpPr>
        <p:grpSpPr>
          <a:xfrm>
            <a:off x="756294" y="1787202"/>
            <a:ext cx="7704138" cy="2001838"/>
            <a:chOff x="755576" y="1755775"/>
            <a:chExt cx="7704138" cy="2001838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1926" y="2492375"/>
              <a:ext cx="7697788" cy="1265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b="79686"/>
            <a:stretch>
              <a:fillRect/>
            </a:stretch>
          </p:blipFill>
          <p:spPr bwMode="auto">
            <a:xfrm>
              <a:off x="755576" y="1755775"/>
              <a:ext cx="7704138" cy="881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827014" y="1844675"/>
              <a:ext cx="7561262" cy="18716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HCI – </a:t>
            </a:r>
            <a:r>
              <a:rPr lang="es-ES" dirty="0" err="1" smtClean="0"/>
              <a:t>Human</a:t>
            </a:r>
            <a:r>
              <a:rPr lang="es-ES" dirty="0" smtClean="0"/>
              <a:t> </a:t>
            </a:r>
            <a:r>
              <a:rPr lang="es-ES" dirty="0" err="1" smtClean="0"/>
              <a:t>Computer</a:t>
            </a:r>
            <a:r>
              <a:rPr lang="es-ES" dirty="0" smtClean="0"/>
              <a:t> </a:t>
            </a:r>
            <a:r>
              <a:rPr lang="es-ES" dirty="0" err="1" smtClean="0"/>
              <a:t>Interaction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la disciplina que se encarga de los siguientes procesos:</a:t>
            </a:r>
          </a:p>
          <a:p>
            <a:pPr lvl="1"/>
            <a:r>
              <a:rPr lang="es-ES" dirty="0" smtClean="0"/>
              <a:t>diseñar</a:t>
            </a:r>
          </a:p>
          <a:p>
            <a:pPr lvl="1"/>
            <a:r>
              <a:rPr lang="es-ES" dirty="0" smtClean="0"/>
              <a:t>evaluar</a:t>
            </a:r>
          </a:p>
          <a:p>
            <a:pPr lvl="1"/>
            <a:r>
              <a:rPr lang="es-ES" dirty="0" smtClean="0"/>
              <a:t>implementar</a:t>
            </a:r>
          </a:p>
          <a:p>
            <a:endParaRPr lang="es-ES" dirty="0" smtClean="0"/>
          </a:p>
          <a:p>
            <a:endParaRPr lang="es-ES" dirty="0" smtClean="0"/>
          </a:p>
          <a:p>
            <a:pPr algn="ctr">
              <a:buNone/>
            </a:pPr>
            <a:r>
              <a:rPr lang="es-ES" dirty="0" smtClean="0"/>
              <a:t>Artefactos en sistemas interactivos utilizados por humanos </a:t>
            </a:r>
          </a:p>
          <a:p>
            <a:pPr algn="ctr">
              <a:buNone/>
            </a:pPr>
            <a:r>
              <a:rPr lang="es-ES" dirty="0" smtClean="0"/>
              <a:t>+ </a:t>
            </a:r>
          </a:p>
          <a:p>
            <a:pPr algn="ctr">
              <a:buNone/>
            </a:pPr>
            <a:r>
              <a:rPr lang="es-ES" dirty="0" smtClean="0"/>
              <a:t>El estudio de los fenómenos que rodean estos procesos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Objetos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 smtClean="0"/>
              <a:t>List</a:t>
            </a:r>
            <a:r>
              <a:rPr lang="es-PE" dirty="0" smtClean="0"/>
              <a:t> Box</a:t>
            </a:r>
          </a:p>
          <a:p>
            <a:pPr lvl="1"/>
            <a:r>
              <a:rPr lang="es-PE" dirty="0" smtClean="0"/>
              <a:t>Seleccionar uno o más </a:t>
            </a:r>
            <a:r>
              <a:rPr lang="es-PE" dirty="0" err="1" smtClean="0"/>
              <a:t>items</a:t>
            </a:r>
            <a:r>
              <a:rPr lang="es-PE" dirty="0" smtClean="0"/>
              <a:t> de la lista</a:t>
            </a:r>
            <a:endParaRPr lang="es-E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2780928"/>
            <a:ext cx="2087563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Objetos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 smtClean="0"/>
              <a:t>Drop</a:t>
            </a:r>
            <a:r>
              <a:rPr lang="es-PE" dirty="0" smtClean="0"/>
              <a:t> </a:t>
            </a:r>
            <a:r>
              <a:rPr lang="es-PE" dirty="0" err="1" smtClean="0"/>
              <a:t>down</a:t>
            </a:r>
            <a:r>
              <a:rPr lang="es-PE" dirty="0" smtClean="0"/>
              <a:t> </a:t>
            </a:r>
            <a:r>
              <a:rPr lang="es-PE" dirty="0" err="1" smtClean="0"/>
              <a:t>list</a:t>
            </a:r>
            <a:r>
              <a:rPr lang="es-PE" dirty="0" smtClean="0"/>
              <a:t> box</a:t>
            </a:r>
          </a:p>
          <a:p>
            <a:pPr lvl="1"/>
            <a:r>
              <a:rPr lang="es-PE" dirty="0" smtClean="0"/>
              <a:t>Seleccionar sólo un </a:t>
            </a:r>
            <a:r>
              <a:rPr lang="es-PE" dirty="0" err="1" smtClean="0"/>
              <a:t>item</a:t>
            </a:r>
            <a:r>
              <a:rPr lang="es-PE" dirty="0" smtClean="0"/>
              <a:t> de la lista</a:t>
            </a:r>
            <a:endParaRPr lang="es-ES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2256150"/>
            <a:ext cx="5193903" cy="419718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Objetos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Combo box</a:t>
            </a:r>
          </a:p>
          <a:p>
            <a:pPr lvl="1"/>
            <a:r>
              <a:rPr lang="es-ES" dirty="0" smtClean="0"/>
              <a:t>Mezcla entre </a:t>
            </a:r>
            <a:r>
              <a:rPr lang="es-ES" dirty="0" err="1" smtClean="0"/>
              <a:t>drop</a:t>
            </a:r>
            <a:r>
              <a:rPr lang="es-ES" dirty="0" smtClean="0"/>
              <a:t> </a:t>
            </a:r>
            <a:r>
              <a:rPr lang="es-ES" dirty="0" err="1" smtClean="0"/>
              <a:t>list</a:t>
            </a:r>
            <a:r>
              <a:rPr lang="es-ES" dirty="0" smtClean="0"/>
              <a:t> o </a:t>
            </a:r>
            <a:r>
              <a:rPr lang="es-ES" dirty="0" err="1" smtClean="0"/>
              <a:t>list</a:t>
            </a:r>
            <a:r>
              <a:rPr lang="es-ES" dirty="0" smtClean="0"/>
              <a:t> box incorporando un campo de texto</a:t>
            </a:r>
          </a:p>
          <a:p>
            <a:pPr lvl="1"/>
            <a:r>
              <a:rPr lang="es-PE" dirty="0" smtClean="0"/>
              <a:t>¿Ejemplo?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Objetos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Combo box</a:t>
            </a:r>
          </a:p>
          <a:p>
            <a:pPr lvl="1"/>
            <a:r>
              <a:rPr lang="es-ES" dirty="0" smtClean="0"/>
              <a:t>Mezcla entre </a:t>
            </a:r>
            <a:r>
              <a:rPr lang="es-ES" dirty="0" err="1" smtClean="0"/>
              <a:t>drop</a:t>
            </a:r>
            <a:r>
              <a:rPr lang="es-ES" dirty="0" smtClean="0"/>
              <a:t> </a:t>
            </a:r>
            <a:r>
              <a:rPr lang="es-ES" dirty="0" err="1" smtClean="0"/>
              <a:t>list</a:t>
            </a:r>
            <a:r>
              <a:rPr lang="es-ES" dirty="0" smtClean="0"/>
              <a:t> o </a:t>
            </a:r>
            <a:r>
              <a:rPr lang="es-ES" dirty="0" err="1" smtClean="0"/>
              <a:t>list</a:t>
            </a:r>
            <a:r>
              <a:rPr lang="es-ES" dirty="0" smtClean="0"/>
              <a:t> box incorporando un campo de texto</a:t>
            </a:r>
          </a:p>
          <a:p>
            <a:pPr lvl="1"/>
            <a:r>
              <a:rPr lang="es-PE" dirty="0" smtClean="0"/>
              <a:t>¿Ejemplo?</a:t>
            </a:r>
          </a:p>
          <a:p>
            <a:pPr lvl="2"/>
            <a:r>
              <a:rPr lang="es-ES" dirty="0" smtClean="0"/>
              <a:t>Barra para ingresar URL en los browsers (</a:t>
            </a:r>
            <a:r>
              <a:rPr lang="es-ES" dirty="0" err="1" smtClean="0"/>
              <a:t>Mozilla</a:t>
            </a:r>
            <a:r>
              <a:rPr lang="es-ES" dirty="0" smtClean="0"/>
              <a:t> e Internet Explorer)</a:t>
            </a:r>
          </a:p>
          <a:p>
            <a:pPr lvl="1"/>
            <a:endParaRPr lang="es-E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4149080"/>
            <a:ext cx="8270875" cy="4603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5025380"/>
            <a:ext cx="7920038" cy="5635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Más mecanismos y objetos de interfaz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68760"/>
            <a:ext cx="8126413" cy="4833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Más mecanismos y objetos de interfaz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Menús</a:t>
            </a:r>
            <a:endParaRPr lang="es-ES" dirty="0"/>
          </a:p>
        </p:txBody>
      </p:sp>
      <p:pic>
        <p:nvPicPr>
          <p:cNvPr id="4" name="Picture 7" descr="Figure 2-8 The Alignment submen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752600"/>
            <a:ext cx="4321175" cy="37496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Más mecanismos y objetos de interfaz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Iconos</a:t>
            </a:r>
            <a:endParaRPr lang="es-E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490913" y="2286000"/>
            <a:ext cx="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/>
          </a:p>
        </p:txBody>
      </p:sp>
      <p:pic>
        <p:nvPicPr>
          <p:cNvPr id="5" name="Picture 5" descr="wi0062-4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2438400"/>
            <a:ext cx="1036638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ei0021-4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4419600"/>
            <a:ext cx="1189038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wi0064-4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3733800"/>
            <a:ext cx="1493838" cy="149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wi0122-4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4200" y="2362200"/>
            <a:ext cx="1570038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Más mecanismos y objetos de interfaz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Botones</a:t>
            </a:r>
            <a:endParaRPr lang="es-E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490913" y="2286000"/>
            <a:ext cx="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/>
          </a:p>
        </p:txBody>
      </p:sp>
      <p:pic>
        <p:nvPicPr>
          <p:cNvPr id="10" name="Picture 5" descr="Article figure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1752600"/>
            <a:ext cx="1752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 descr="butto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088" y="3141663"/>
            <a:ext cx="1817687" cy="241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2971800" y="3429000"/>
            <a:ext cx="2895600" cy="1677988"/>
            <a:chOff x="2304" y="2448"/>
            <a:chExt cx="1824" cy="1057"/>
          </a:xfrm>
        </p:grpSpPr>
        <p:pic>
          <p:nvPicPr>
            <p:cNvPr id="13" name="Picture 8" descr="0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304" y="2688"/>
              <a:ext cx="1728" cy="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3120" y="2448"/>
              <a:ext cx="1008" cy="768"/>
            </a:xfrm>
            <a:prstGeom prst="ellipse">
              <a:avLst/>
            </a:prstGeom>
            <a:noFill/>
            <a:ln w="57150">
              <a:solidFill>
                <a:srgbClr val="FEF54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aphicFrame>
        <p:nvGraphicFramePr>
          <p:cNvPr id="15" name="Object 12"/>
          <p:cNvGraphicFramePr>
            <a:graphicFrameLocks noChangeAspect="1"/>
          </p:cNvGraphicFramePr>
          <p:nvPr/>
        </p:nvGraphicFramePr>
        <p:xfrm>
          <a:off x="3203848" y="1916832"/>
          <a:ext cx="3124200" cy="1055688"/>
        </p:xfrm>
        <a:graphic>
          <a:graphicData uri="http://schemas.openxmlformats.org/presentationml/2006/ole">
            <p:oleObj spid="_x0000_s240642" name="Imagen de mapa de bits" r:id="rId6" imgW="2200582" imgH="743054" progId="PBrush">
              <p:embed/>
            </p:oleObj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/>
        </p:nvGraphicFramePr>
        <p:xfrm>
          <a:off x="6172200" y="4267200"/>
          <a:ext cx="2133600" cy="1427163"/>
        </p:xfrm>
        <a:graphic>
          <a:graphicData uri="http://schemas.openxmlformats.org/presentationml/2006/ole">
            <p:oleObj spid="_x0000_s240643" name="Imagen de mapa de bits" r:id="rId7" imgW="1495634" imgH="1000000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Más mecanismos y objetos de interfaz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Campos</a:t>
            </a:r>
            <a:endParaRPr lang="es-E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490913" y="2286000"/>
            <a:ext cx="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/>
          </a:p>
        </p:txBody>
      </p:sp>
      <p:pic>
        <p:nvPicPr>
          <p:cNvPr id="17" name="Picture 8" descr="j42wi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752600"/>
            <a:ext cx="5705475" cy="40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Oval 9"/>
          <p:cNvSpPr>
            <a:spLocks noChangeArrowheads="1"/>
          </p:cNvSpPr>
          <p:nvPr/>
        </p:nvSpPr>
        <p:spPr bwMode="auto">
          <a:xfrm>
            <a:off x="3657600" y="2667000"/>
            <a:ext cx="3048000" cy="2438400"/>
          </a:xfrm>
          <a:prstGeom prst="ellipse">
            <a:avLst/>
          </a:prstGeom>
          <a:noFill/>
          <a:ln w="38100">
            <a:solidFill>
              <a:srgbClr val="FEF54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Más mecanismos y objetos de interfaz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Resumen</a:t>
            </a:r>
            <a:endParaRPr lang="es-E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490913" y="2286000"/>
            <a:ext cx="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313" y="1628775"/>
            <a:ext cx="5972175" cy="47529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HCI – </a:t>
            </a:r>
            <a:r>
              <a:rPr lang="es-ES" dirty="0" err="1" smtClean="0"/>
              <a:t>Human</a:t>
            </a:r>
            <a:r>
              <a:rPr lang="es-ES" dirty="0" smtClean="0"/>
              <a:t> </a:t>
            </a:r>
            <a:r>
              <a:rPr lang="es-ES" dirty="0" err="1" smtClean="0"/>
              <a:t>Computer</a:t>
            </a:r>
            <a:r>
              <a:rPr lang="es-ES" dirty="0" smtClean="0"/>
              <a:t> </a:t>
            </a:r>
            <a:r>
              <a:rPr lang="es-ES" dirty="0" err="1" smtClean="0"/>
              <a:t>Interaction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¿Cómo diseñar para mejorar la interacción hombre-máquina?</a:t>
            </a:r>
          </a:p>
          <a:p>
            <a:r>
              <a:rPr lang="es-ES" dirty="0" smtClean="0"/>
              <a:t>Contextos básicos a considerar</a:t>
            </a:r>
          </a:p>
          <a:p>
            <a:pPr lvl="1"/>
            <a:r>
              <a:rPr lang="es-ES" dirty="0" smtClean="0"/>
              <a:t> Físicos</a:t>
            </a:r>
          </a:p>
          <a:p>
            <a:pPr lvl="2"/>
            <a:r>
              <a:rPr lang="es-ES" dirty="0" smtClean="0"/>
              <a:t>relacionados con el hardware y dispositivos de interfaz</a:t>
            </a:r>
          </a:p>
          <a:p>
            <a:pPr lvl="1"/>
            <a:r>
              <a:rPr lang="es-ES" dirty="0" smtClean="0"/>
              <a:t>Sintácticos</a:t>
            </a:r>
          </a:p>
          <a:p>
            <a:pPr lvl="2"/>
            <a:r>
              <a:rPr lang="es-ES" dirty="0" smtClean="0"/>
              <a:t>presentación de información</a:t>
            </a:r>
          </a:p>
          <a:p>
            <a:pPr lvl="2"/>
            <a:r>
              <a:rPr lang="es-ES" dirty="0" smtClean="0"/>
              <a:t>secuencia, orden de las acciones</a:t>
            </a:r>
          </a:p>
          <a:p>
            <a:pPr lvl="1"/>
            <a:r>
              <a:rPr lang="es-ES" dirty="0" smtClean="0"/>
              <a:t>Semánticos</a:t>
            </a:r>
          </a:p>
          <a:p>
            <a:pPr lvl="2"/>
            <a:r>
              <a:rPr lang="es-ES" dirty="0" smtClean="0"/>
              <a:t>significado de los objetos</a:t>
            </a:r>
          </a:p>
          <a:p>
            <a:pPr lvl="2"/>
            <a:r>
              <a:rPr lang="es-ES" dirty="0" smtClean="0"/>
              <a:t>significado de las acciones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Las 10 aplicaciones con mejor interface de usuario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200" dirty="0" err="1" smtClean="0">
                <a:hlinkClick r:id="rId2"/>
              </a:rPr>
              <a:t>Campaign</a:t>
            </a:r>
            <a:r>
              <a:rPr lang="es-ES" sz="1200" dirty="0" smtClean="0">
                <a:hlinkClick r:id="rId2"/>
              </a:rPr>
              <a:t> Monitor de </a:t>
            </a:r>
            <a:r>
              <a:rPr lang="es-ES" sz="1200" dirty="0" err="1" smtClean="0">
                <a:hlinkClick r:id="rId2"/>
              </a:rPr>
              <a:t>Eyeblaster</a:t>
            </a:r>
            <a:r>
              <a:rPr lang="es-ES" sz="1200" dirty="0" smtClean="0">
                <a:hlinkClick r:id="rId2"/>
              </a:rPr>
              <a:t> (Israel): Software para monitorizar campañas publicitarias en la web</a:t>
            </a:r>
            <a:r>
              <a:rPr lang="es-ES" sz="1200" dirty="0" smtClean="0">
                <a:hlinkClick r:id="rId2"/>
              </a:rPr>
              <a:t>.</a:t>
            </a:r>
            <a:endParaRPr lang="es-ES" sz="1200" dirty="0" smtClean="0"/>
          </a:p>
          <a:p>
            <a:r>
              <a:rPr lang="es-ES" sz="1200" dirty="0" err="1" smtClean="0">
                <a:hlinkClick r:id="rId3"/>
              </a:rPr>
              <a:t>CMSBox</a:t>
            </a:r>
            <a:r>
              <a:rPr lang="es-ES" sz="1200" dirty="0" smtClean="0">
                <a:hlinkClick r:id="rId3"/>
              </a:rPr>
              <a:t> </a:t>
            </a:r>
            <a:r>
              <a:rPr lang="es-ES" sz="1200" dirty="0" err="1" smtClean="0">
                <a:hlinkClick r:id="rId3"/>
              </a:rPr>
              <a:t>by</a:t>
            </a:r>
            <a:r>
              <a:rPr lang="es-ES" sz="1200" dirty="0" smtClean="0">
                <a:hlinkClick r:id="rId3"/>
              </a:rPr>
              <a:t> </a:t>
            </a:r>
            <a:r>
              <a:rPr lang="es-ES" sz="1200" dirty="0" err="1" smtClean="0">
                <a:hlinkClick r:id="rId3"/>
              </a:rPr>
              <a:t>CMSBox</a:t>
            </a:r>
            <a:r>
              <a:rPr lang="es-ES" sz="1200" dirty="0" smtClean="0">
                <a:hlinkClick r:id="rId3"/>
              </a:rPr>
              <a:t> (</a:t>
            </a:r>
            <a:r>
              <a:rPr lang="es-ES" sz="1200" dirty="0" err="1" smtClean="0">
                <a:hlinkClick r:id="rId3"/>
              </a:rPr>
              <a:t>Switzerland</a:t>
            </a:r>
            <a:r>
              <a:rPr lang="es-ES" sz="1200" dirty="0" smtClean="0">
                <a:hlinkClick r:id="rId3"/>
              </a:rPr>
              <a:t>): Administrador de contenido basado en </a:t>
            </a:r>
            <a:r>
              <a:rPr lang="es-ES" sz="1200" dirty="0" err="1" smtClean="0">
                <a:hlinkClick r:id="rId3"/>
              </a:rPr>
              <a:t>Ajax</a:t>
            </a:r>
            <a:r>
              <a:rPr lang="es-ES" sz="1200" dirty="0" smtClean="0">
                <a:hlinkClick r:id="rId3"/>
              </a:rPr>
              <a:t>.</a:t>
            </a:r>
            <a:endParaRPr lang="es-ES" sz="1200" dirty="0" smtClean="0"/>
          </a:p>
          <a:p>
            <a:r>
              <a:rPr lang="es-ES" sz="1200" dirty="0" err="1" smtClean="0">
                <a:hlinkClick r:id="rId4"/>
              </a:rPr>
              <a:t>FotoFlexer</a:t>
            </a:r>
            <a:r>
              <a:rPr lang="es-ES" sz="1200" dirty="0" smtClean="0">
                <a:hlinkClick r:id="rId4"/>
              </a:rPr>
              <a:t> </a:t>
            </a:r>
            <a:r>
              <a:rPr lang="es-ES" sz="1200" dirty="0" err="1" smtClean="0">
                <a:hlinkClick r:id="rId4"/>
              </a:rPr>
              <a:t>by</a:t>
            </a:r>
            <a:r>
              <a:rPr lang="es-ES" sz="1200" dirty="0" smtClean="0">
                <a:hlinkClick r:id="rId4"/>
              </a:rPr>
              <a:t> Arbor </a:t>
            </a:r>
            <a:r>
              <a:rPr lang="es-ES" sz="1200" dirty="0" err="1" smtClean="0">
                <a:hlinkClick r:id="rId4"/>
              </a:rPr>
              <a:t>Labs</a:t>
            </a:r>
            <a:r>
              <a:rPr lang="es-ES" sz="1200" dirty="0" smtClean="0">
                <a:hlinkClick r:id="rId4"/>
              </a:rPr>
              <a:t> (EEUU): Un editor de fotografías</a:t>
            </a:r>
            <a:r>
              <a:rPr lang="es-ES" sz="1200" dirty="0" smtClean="0">
                <a:hlinkClick r:id="rId4"/>
              </a:rPr>
              <a:t>.</a:t>
            </a:r>
            <a:endParaRPr lang="es-ES" sz="1200" dirty="0" smtClean="0"/>
          </a:p>
          <a:p>
            <a:r>
              <a:rPr lang="es-ES" sz="1200" dirty="0" smtClean="0">
                <a:hlinkClick r:id="rId5"/>
              </a:rPr>
              <a:t>PRISMAprepare </a:t>
            </a:r>
            <a:r>
              <a:rPr lang="es-ES" sz="1200" dirty="0" err="1" smtClean="0">
                <a:hlinkClick r:id="rId5"/>
              </a:rPr>
              <a:t>by</a:t>
            </a:r>
            <a:r>
              <a:rPr lang="es-ES" sz="1200" dirty="0" smtClean="0">
                <a:hlinkClick r:id="rId5"/>
              </a:rPr>
              <a:t> </a:t>
            </a:r>
            <a:r>
              <a:rPr lang="es-ES" sz="1200" dirty="0" err="1" smtClean="0">
                <a:hlinkClick r:id="rId5"/>
              </a:rPr>
              <a:t>Océ</a:t>
            </a:r>
            <a:r>
              <a:rPr lang="es-ES" sz="1200" dirty="0" smtClean="0">
                <a:hlinkClick r:id="rId5"/>
              </a:rPr>
              <a:t> (Holanda): Tienda dedicadas a las impresiones</a:t>
            </a:r>
            <a:r>
              <a:rPr lang="es-ES" sz="1200" dirty="0" smtClean="0">
                <a:hlinkClick r:id="rId5"/>
              </a:rPr>
              <a:t>.</a:t>
            </a:r>
            <a:endParaRPr lang="es-ES" sz="1200" dirty="0" smtClean="0"/>
          </a:p>
          <a:p>
            <a:r>
              <a:rPr lang="es-ES" sz="1200" dirty="0" err="1" smtClean="0">
                <a:hlinkClick r:id="rId6"/>
              </a:rPr>
              <a:t>Seating</a:t>
            </a:r>
            <a:r>
              <a:rPr lang="es-ES" sz="1200" dirty="0" smtClean="0">
                <a:hlinkClick r:id="rId6"/>
              </a:rPr>
              <a:t> Management </a:t>
            </a:r>
            <a:r>
              <a:rPr lang="es-ES" sz="1200" dirty="0" err="1" smtClean="0">
                <a:hlinkClick r:id="rId6"/>
              </a:rPr>
              <a:t>by</a:t>
            </a:r>
            <a:r>
              <a:rPr lang="es-ES" sz="1200" dirty="0" smtClean="0">
                <a:hlinkClick r:id="rId6"/>
              </a:rPr>
              <a:t> </a:t>
            </a:r>
            <a:r>
              <a:rPr lang="es-ES" sz="1200" dirty="0" err="1" smtClean="0">
                <a:hlinkClick r:id="rId6"/>
              </a:rPr>
              <a:t>Magellan</a:t>
            </a:r>
            <a:r>
              <a:rPr lang="es-ES" sz="1200" dirty="0" smtClean="0">
                <a:hlinkClick r:id="rId6"/>
              </a:rPr>
              <a:t> Network and </a:t>
            </a:r>
            <a:r>
              <a:rPr lang="es-ES" sz="1200" dirty="0" err="1" smtClean="0">
                <a:hlinkClick r:id="rId6"/>
              </a:rPr>
              <a:t>DesignBox</a:t>
            </a:r>
            <a:r>
              <a:rPr lang="es-ES" sz="1200" dirty="0" smtClean="0">
                <a:hlinkClick r:id="rId6"/>
              </a:rPr>
              <a:t> (EEUU): Reservaciones para restaurantes</a:t>
            </a:r>
            <a:r>
              <a:rPr lang="es-ES" sz="1200" dirty="0" smtClean="0">
                <a:hlinkClick r:id="rId6"/>
              </a:rPr>
              <a:t>.</a:t>
            </a:r>
            <a:endParaRPr lang="es-ES" sz="1200" dirty="0" smtClean="0"/>
          </a:p>
          <a:p>
            <a:r>
              <a:rPr lang="es-ES" sz="1200" dirty="0" smtClean="0">
                <a:hlinkClick r:id="rId7"/>
              </a:rPr>
              <a:t>SQL </a:t>
            </a:r>
            <a:r>
              <a:rPr lang="es-ES" sz="1200" dirty="0" err="1" smtClean="0">
                <a:hlinkClick r:id="rId7"/>
              </a:rPr>
              <a:t>diagnostic</a:t>
            </a:r>
            <a:r>
              <a:rPr lang="es-ES" sz="1200" dirty="0" smtClean="0">
                <a:hlinkClick r:id="rId7"/>
              </a:rPr>
              <a:t> manager </a:t>
            </a:r>
            <a:r>
              <a:rPr lang="es-ES" sz="1200" dirty="0" err="1" smtClean="0">
                <a:hlinkClick r:id="rId7"/>
              </a:rPr>
              <a:t>by</a:t>
            </a:r>
            <a:r>
              <a:rPr lang="es-ES" sz="1200" dirty="0" smtClean="0">
                <a:hlinkClick r:id="rId7"/>
              </a:rPr>
              <a:t> </a:t>
            </a:r>
            <a:r>
              <a:rPr lang="es-ES" sz="1200" dirty="0" err="1" smtClean="0">
                <a:hlinkClick r:id="rId7"/>
              </a:rPr>
              <a:t>Idera</a:t>
            </a:r>
            <a:r>
              <a:rPr lang="es-ES" sz="1200" dirty="0" smtClean="0">
                <a:hlinkClick r:id="rId7"/>
              </a:rPr>
              <a:t> (EEUU): Software de monitoreo de bases de datos</a:t>
            </a:r>
            <a:r>
              <a:rPr lang="es-ES" sz="1200" dirty="0" smtClean="0">
                <a:hlinkClick r:id="rId7"/>
              </a:rPr>
              <a:t>.</a:t>
            </a:r>
            <a:endParaRPr lang="es-ES" sz="1200" dirty="0" smtClean="0"/>
          </a:p>
          <a:p>
            <a:r>
              <a:rPr lang="es-ES" sz="1200" dirty="0" err="1" smtClean="0">
                <a:hlinkClick r:id="rId8"/>
              </a:rPr>
              <a:t>SugarSync</a:t>
            </a:r>
            <a:r>
              <a:rPr lang="es-ES" sz="1200" dirty="0" smtClean="0">
                <a:hlinkClick r:id="rId8"/>
              </a:rPr>
              <a:t> </a:t>
            </a:r>
            <a:r>
              <a:rPr lang="es-ES" sz="1200" dirty="0" err="1" smtClean="0">
                <a:hlinkClick r:id="rId8"/>
              </a:rPr>
              <a:t>by</a:t>
            </a:r>
            <a:r>
              <a:rPr lang="es-ES" sz="1200" dirty="0" smtClean="0">
                <a:hlinkClick r:id="rId8"/>
              </a:rPr>
              <a:t> </a:t>
            </a:r>
            <a:r>
              <a:rPr lang="es-ES" sz="1200" dirty="0" err="1" smtClean="0">
                <a:hlinkClick r:id="rId8"/>
              </a:rPr>
              <a:t>Sharpcast</a:t>
            </a:r>
            <a:r>
              <a:rPr lang="es-ES" sz="1200" dirty="0" smtClean="0">
                <a:hlinkClick r:id="rId8"/>
              </a:rPr>
              <a:t> (EEUU): Software para sincronizar archivos en múltiples computadores</a:t>
            </a:r>
            <a:r>
              <a:rPr lang="es-ES" sz="1200" dirty="0" smtClean="0">
                <a:hlinkClick r:id="rId8"/>
              </a:rPr>
              <a:t>.</a:t>
            </a:r>
            <a:endParaRPr lang="es-ES" sz="1200" dirty="0" smtClean="0"/>
          </a:p>
          <a:p>
            <a:r>
              <a:rPr lang="es-ES" sz="1200" dirty="0" err="1" smtClean="0">
                <a:hlinkClick r:id="rId9"/>
              </a:rPr>
              <a:t>SuperSaaS</a:t>
            </a:r>
            <a:r>
              <a:rPr lang="es-ES" sz="1200" dirty="0" smtClean="0">
                <a:hlinkClick r:id="rId9"/>
              </a:rPr>
              <a:t> </a:t>
            </a:r>
            <a:r>
              <a:rPr lang="es-ES" sz="1200" dirty="0" err="1" smtClean="0">
                <a:hlinkClick r:id="rId9"/>
              </a:rPr>
              <a:t>by</a:t>
            </a:r>
            <a:r>
              <a:rPr lang="es-ES" sz="1200" dirty="0" smtClean="0">
                <a:hlinkClick r:id="rId9"/>
              </a:rPr>
              <a:t> </a:t>
            </a:r>
            <a:r>
              <a:rPr lang="es-ES" sz="1200" dirty="0" err="1" smtClean="0">
                <a:hlinkClick r:id="rId9"/>
              </a:rPr>
              <a:t>SuperSaaS</a:t>
            </a:r>
            <a:r>
              <a:rPr lang="es-ES" sz="1200" dirty="0" smtClean="0">
                <a:hlinkClick r:id="rId9"/>
              </a:rPr>
              <a:t> (Holanda): Sistema de reservaciones para hoteles</a:t>
            </a:r>
            <a:r>
              <a:rPr lang="es-ES" sz="1200" dirty="0" smtClean="0">
                <a:hlinkClick r:id="rId9"/>
              </a:rPr>
              <a:t>.</a:t>
            </a:r>
            <a:endParaRPr lang="es-ES" sz="1200" dirty="0" smtClean="0"/>
          </a:p>
          <a:p>
            <a:r>
              <a:rPr lang="es-ES" sz="1200" dirty="0" err="1" smtClean="0">
                <a:hlinkClick r:id="rId10"/>
              </a:rPr>
              <a:t>Wufoo</a:t>
            </a:r>
            <a:r>
              <a:rPr lang="es-ES" sz="1200" dirty="0" smtClean="0">
                <a:hlinkClick r:id="rId10"/>
              </a:rPr>
              <a:t> </a:t>
            </a:r>
            <a:r>
              <a:rPr lang="es-ES" sz="1200" dirty="0" err="1" smtClean="0">
                <a:hlinkClick r:id="rId10"/>
              </a:rPr>
              <a:t>by</a:t>
            </a:r>
            <a:r>
              <a:rPr lang="es-ES" sz="1200" dirty="0" smtClean="0">
                <a:hlinkClick r:id="rId10"/>
              </a:rPr>
              <a:t> </a:t>
            </a:r>
            <a:r>
              <a:rPr lang="es-ES" sz="1200" dirty="0" err="1" smtClean="0">
                <a:hlinkClick r:id="rId10"/>
              </a:rPr>
              <a:t>Infinity</a:t>
            </a:r>
            <a:r>
              <a:rPr lang="es-ES" sz="1200" dirty="0" smtClean="0">
                <a:hlinkClick r:id="rId10"/>
              </a:rPr>
              <a:t> Box, Inc. (EEUU): Empresa dedicada a la creación de formularios online (entre otras actividades</a:t>
            </a:r>
            <a:r>
              <a:rPr lang="es-ES" sz="1200" dirty="0" smtClean="0">
                <a:hlinkClick r:id="rId10"/>
              </a:rPr>
              <a:t>).</a:t>
            </a:r>
            <a:endParaRPr lang="es-ES" sz="1200" dirty="0" smtClean="0"/>
          </a:p>
          <a:p>
            <a:r>
              <a:rPr lang="es-ES" sz="1200" dirty="0" err="1" smtClean="0">
                <a:hlinkClick r:id="rId11"/>
              </a:rPr>
              <a:t>Xero</a:t>
            </a:r>
            <a:r>
              <a:rPr lang="es-ES" sz="1200" dirty="0" smtClean="0">
                <a:hlinkClick r:id="rId11"/>
              </a:rPr>
              <a:t> </a:t>
            </a:r>
            <a:r>
              <a:rPr lang="es-ES" sz="1200" dirty="0" err="1" smtClean="0">
                <a:hlinkClick r:id="rId11"/>
              </a:rPr>
              <a:t>by</a:t>
            </a:r>
            <a:r>
              <a:rPr lang="es-ES" sz="1200" dirty="0" smtClean="0">
                <a:hlinkClick r:id="rId11"/>
              </a:rPr>
              <a:t> </a:t>
            </a:r>
            <a:r>
              <a:rPr lang="es-ES" sz="1200" dirty="0" err="1" smtClean="0">
                <a:hlinkClick r:id="rId11"/>
              </a:rPr>
              <a:t>Xero</a:t>
            </a:r>
            <a:r>
              <a:rPr lang="es-ES" sz="1200" dirty="0" smtClean="0">
                <a:hlinkClick r:id="rId11"/>
              </a:rPr>
              <a:t> (Nueva Zelanda): Finanzas para pequeñas empresas.</a:t>
            </a:r>
            <a:endParaRPr lang="es-ES" sz="1200" dirty="0" smtClean="0"/>
          </a:p>
          <a:p>
            <a:endParaRPr lang="es-PE" sz="1200" dirty="0" smtClean="0"/>
          </a:p>
          <a:p>
            <a:pPr marL="0" indent="0" algn="ctr">
              <a:buNone/>
            </a:pPr>
            <a:r>
              <a:rPr lang="es-ES" sz="1200" b="1" dirty="0" smtClean="0"/>
              <a:t>Jakob </a:t>
            </a:r>
            <a:r>
              <a:rPr lang="es-ES" sz="1200" b="1" dirty="0" err="1" smtClean="0"/>
              <a:t>Nielsen</a:t>
            </a:r>
            <a:r>
              <a:rPr lang="es-ES" sz="1200" b="1" dirty="0" smtClean="0"/>
              <a:t>, experto mundialmente reconocido en temas de usabilidad, ha publicado una lista con las 10 aplicaciones con mejores diseños de interfaces para usuarios</a:t>
            </a:r>
            <a:r>
              <a:rPr lang="es-ES" sz="1200" b="1" dirty="0" smtClean="0"/>
              <a:t>.</a:t>
            </a:r>
          </a:p>
          <a:p>
            <a:pPr>
              <a:buNone/>
            </a:pPr>
            <a:endParaRPr lang="es-PE" sz="1200" b="1" dirty="0" smtClean="0"/>
          </a:p>
          <a:p>
            <a:pPr marL="0" indent="0">
              <a:buNone/>
            </a:pPr>
            <a:r>
              <a:rPr lang="es-ES" sz="1200" dirty="0" smtClean="0"/>
              <a:t>Muchos de los ganadores usan interfaces estilo </a:t>
            </a:r>
            <a:r>
              <a:rPr lang="es-ES" sz="1200" dirty="0" err="1" smtClean="0"/>
              <a:t>Dashboard</a:t>
            </a:r>
            <a:r>
              <a:rPr lang="es-ES" sz="1200" dirty="0" smtClean="0"/>
              <a:t> (tablero de módulos), para entregar toda la información a los usuarios de una sola mirada. Esta técnica se complementa de forma muy natural con el uso de efectos de </a:t>
            </a:r>
            <a:r>
              <a:rPr lang="es-ES" sz="1200" dirty="0" err="1" smtClean="0"/>
              <a:t>Lightboxes</a:t>
            </a:r>
            <a:r>
              <a:rPr lang="es-ES" sz="1200" dirty="0" smtClean="0"/>
              <a:t> (Cajas Iluminadas) que aseguran que las personas reciban la información relevante, entregada por la aplicación.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HCI – </a:t>
            </a:r>
            <a:r>
              <a:rPr lang="es-ES" dirty="0" err="1" smtClean="0"/>
              <a:t>Human</a:t>
            </a:r>
            <a:r>
              <a:rPr lang="es-ES" dirty="0" smtClean="0"/>
              <a:t> </a:t>
            </a:r>
            <a:r>
              <a:rPr lang="es-ES" dirty="0" err="1" smtClean="0"/>
              <a:t>Computer</a:t>
            </a:r>
            <a:r>
              <a:rPr lang="es-ES" dirty="0" smtClean="0"/>
              <a:t> </a:t>
            </a:r>
            <a:r>
              <a:rPr lang="es-ES" dirty="0" err="1" smtClean="0"/>
              <a:t>Interaction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</p:txBody>
      </p:sp>
      <p:grpSp>
        <p:nvGrpSpPr>
          <p:cNvPr id="4" name="3 Grupo"/>
          <p:cNvGrpSpPr/>
          <p:nvPr/>
        </p:nvGrpSpPr>
        <p:grpSpPr>
          <a:xfrm>
            <a:off x="838200" y="1600200"/>
            <a:ext cx="7467600" cy="4419600"/>
            <a:chOff x="838200" y="1600200"/>
            <a:chExt cx="7467600" cy="4419600"/>
          </a:xfrm>
        </p:grpSpPr>
        <p:sp>
          <p:nvSpPr>
            <p:cNvPr id="5" name="Rectangle 31"/>
            <p:cNvSpPr>
              <a:spLocks noChangeArrowheads="1"/>
            </p:cNvSpPr>
            <p:nvPr/>
          </p:nvSpPr>
          <p:spPr bwMode="auto">
            <a:xfrm>
              <a:off x="838200" y="1600200"/>
              <a:ext cx="7467600" cy="4419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" name="Rectangle 30"/>
            <p:cNvSpPr>
              <a:spLocks noChangeArrowheads="1"/>
            </p:cNvSpPr>
            <p:nvPr/>
          </p:nvSpPr>
          <p:spPr bwMode="auto">
            <a:xfrm>
              <a:off x="5092700" y="3384550"/>
              <a:ext cx="2895600" cy="24066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" name="Text Box 37"/>
            <p:cNvSpPr txBox="1">
              <a:spLocks noChangeArrowheads="1"/>
            </p:cNvSpPr>
            <p:nvPr/>
          </p:nvSpPr>
          <p:spPr bwMode="auto">
            <a:xfrm>
              <a:off x="6057900" y="3200400"/>
              <a:ext cx="1120775" cy="3365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600" b="1">
                  <a:solidFill>
                    <a:schemeClr val="hlink"/>
                  </a:solidFill>
                  <a:latin typeface="Arial" pitchFamily="34" charset="0"/>
                </a:rPr>
                <a:t>Máquinas</a:t>
              </a:r>
            </a:p>
          </p:txBody>
        </p:sp>
        <p:grpSp>
          <p:nvGrpSpPr>
            <p:cNvPr id="8" name="Group 80"/>
            <p:cNvGrpSpPr>
              <a:grpSpLocks/>
            </p:cNvGrpSpPr>
            <p:nvPr/>
          </p:nvGrpSpPr>
          <p:grpSpPr bwMode="auto">
            <a:xfrm>
              <a:off x="1143000" y="3200400"/>
              <a:ext cx="3275013" cy="2590800"/>
              <a:chOff x="720" y="2016"/>
              <a:chExt cx="2063" cy="1632"/>
            </a:xfrm>
          </p:grpSpPr>
          <p:sp>
            <p:nvSpPr>
              <p:cNvPr id="23" name="Rectangle 33"/>
              <p:cNvSpPr>
                <a:spLocks noChangeArrowheads="1"/>
              </p:cNvSpPr>
              <p:nvPr/>
            </p:nvSpPr>
            <p:spPr bwMode="auto">
              <a:xfrm>
                <a:off x="720" y="2132"/>
                <a:ext cx="1888" cy="151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4" name="Text Box 34"/>
              <p:cNvSpPr txBox="1">
                <a:spLocks noChangeArrowheads="1"/>
              </p:cNvSpPr>
              <p:nvPr/>
            </p:nvSpPr>
            <p:spPr bwMode="auto">
              <a:xfrm>
                <a:off x="1296" y="2016"/>
                <a:ext cx="720" cy="21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s-ES" sz="1600" b="1">
                    <a:solidFill>
                      <a:schemeClr val="hlink"/>
                    </a:solidFill>
                    <a:latin typeface="Arial" pitchFamily="34" charset="0"/>
                  </a:rPr>
                  <a:t>Humanos</a:t>
                </a:r>
              </a:p>
            </p:txBody>
          </p:sp>
          <p:sp>
            <p:nvSpPr>
              <p:cNvPr id="25" name="AutoShape 35"/>
              <p:cNvSpPr>
                <a:spLocks noChangeArrowheads="1"/>
              </p:cNvSpPr>
              <p:nvPr/>
            </p:nvSpPr>
            <p:spPr bwMode="auto">
              <a:xfrm flipH="1">
                <a:off x="793" y="2251"/>
                <a:ext cx="1481" cy="511"/>
              </a:xfrm>
              <a:prstGeom prst="cloudCallout">
                <a:avLst>
                  <a:gd name="adj1" fmla="val -47056"/>
                  <a:gd name="adj2" fmla="val 75829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ES" sz="1400" b="1" dirty="0">
                    <a:latin typeface="Arial" pitchFamily="34" charset="0"/>
                  </a:rPr>
                  <a:t>Procesamiento de información</a:t>
                </a:r>
              </a:p>
            </p:txBody>
          </p:sp>
          <p:sp>
            <p:nvSpPr>
              <p:cNvPr id="26" name="AutoShape 36"/>
              <p:cNvSpPr>
                <a:spLocks noChangeArrowheads="1"/>
              </p:cNvSpPr>
              <p:nvPr/>
            </p:nvSpPr>
            <p:spPr bwMode="auto">
              <a:xfrm flipH="1" flipV="1">
                <a:off x="792" y="2976"/>
                <a:ext cx="1248" cy="432"/>
              </a:xfrm>
              <a:prstGeom prst="wedgeEllipseCallout">
                <a:avLst>
                  <a:gd name="adj1" fmla="val -61222"/>
                  <a:gd name="adj2" fmla="val 4375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/>
              <a:lstStyle/>
              <a:p>
                <a:pPr algn="ctr"/>
                <a:r>
                  <a:rPr lang="es-ES" sz="1400" b="1">
                    <a:latin typeface="Arial" pitchFamily="34" charset="0"/>
                  </a:rPr>
                  <a:t>Lenguajes y comunicación</a:t>
                </a:r>
              </a:p>
            </p:txBody>
          </p:sp>
          <p:sp>
            <p:nvSpPr>
              <p:cNvPr id="27" name="Text Box 38"/>
              <p:cNvSpPr txBox="1">
                <a:spLocks noChangeArrowheads="1"/>
              </p:cNvSpPr>
              <p:nvPr/>
            </p:nvSpPr>
            <p:spPr bwMode="auto">
              <a:xfrm>
                <a:off x="1848" y="3408"/>
                <a:ext cx="70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ES" sz="1400" b="1">
                    <a:latin typeface="Arial" pitchFamily="34" charset="0"/>
                  </a:rPr>
                  <a:t>Ergonomía</a:t>
                </a:r>
              </a:p>
            </p:txBody>
          </p:sp>
          <p:pic>
            <p:nvPicPr>
              <p:cNvPr id="28" name="Picture 39" descr="C:\Archivos de programa\Archivos comunes\Microsoft Shared\Clipart\cagcat50\BD06716_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224" y="2657"/>
                <a:ext cx="559" cy="58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</p:pic>
        </p:grpSp>
        <p:sp>
          <p:nvSpPr>
            <p:cNvPr id="9" name="Text Box 40"/>
            <p:cNvSpPr txBox="1">
              <a:spLocks noChangeArrowheads="1"/>
            </p:cNvSpPr>
            <p:nvPr/>
          </p:nvSpPr>
          <p:spPr bwMode="auto">
            <a:xfrm>
              <a:off x="5740400" y="4114800"/>
              <a:ext cx="102076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400" b="1">
                  <a:latin typeface="Arial" pitchFamily="34" charset="0"/>
                </a:rPr>
                <a:t>Metáforas</a:t>
              </a:r>
            </a:p>
          </p:txBody>
        </p:sp>
        <p:sp>
          <p:nvSpPr>
            <p:cNvPr id="10" name="Text Box 41"/>
            <p:cNvSpPr txBox="1">
              <a:spLocks noChangeArrowheads="1"/>
            </p:cNvSpPr>
            <p:nvPr/>
          </p:nvSpPr>
          <p:spPr bwMode="auto">
            <a:xfrm>
              <a:off x="6853238" y="3581400"/>
              <a:ext cx="93186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400" b="1">
                  <a:latin typeface="Arial" pitchFamily="34" charset="0"/>
                </a:rPr>
                <a:t>Diálogos</a:t>
              </a:r>
            </a:p>
          </p:txBody>
        </p:sp>
        <p:sp>
          <p:nvSpPr>
            <p:cNvPr id="11" name="Text Box 42"/>
            <p:cNvSpPr txBox="1">
              <a:spLocks noChangeArrowheads="1"/>
            </p:cNvSpPr>
            <p:nvPr/>
          </p:nvSpPr>
          <p:spPr bwMode="auto">
            <a:xfrm>
              <a:off x="6969125" y="5181600"/>
              <a:ext cx="804863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ES" sz="1400" b="1">
                  <a:latin typeface="Arial" pitchFamily="34" charset="0"/>
                </a:rPr>
                <a:t>Diseño</a:t>
              </a:r>
            </a:p>
            <a:p>
              <a:pPr algn="ctr"/>
              <a:r>
                <a:rPr lang="es-ES" sz="1400" b="1">
                  <a:latin typeface="Arial" pitchFamily="34" charset="0"/>
                </a:rPr>
                <a:t>Gráfico</a:t>
              </a:r>
            </a:p>
          </p:txBody>
        </p:sp>
        <p:sp>
          <p:nvSpPr>
            <p:cNvPr id="12" name="Text Box 43"/>
            <p:cNvSpPr txBox="1">
              <a:spLocks noChangeArrowheads="1"/>
            </p:cNvSpPr>
            <p:nvPr/>
          </p:nvSpPr>
          <p:spPr bwMode="auto">
            <a:xfrm>
              <a:off x="5175250" y="5257800"/>
              <a:ext cx="1236663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ES" sz="1400" b="1">
                  <a:latin typeface="Arial" pitchFamily="34" charset="0"/>
                </a:rPr>
                <a:t>Dispositivos</a:t>
              </a:r>
            </a:p>
            <a:p>
              <a:pPr algn="ctr"/>
              <a:r>
                <a:rPr lang="es-ES" sz="1400" b="1">
                  <a:latin typeface="Arial" pitchFamily="34" charset="0"/>
                </a:rPr>
                <a:t>I/O</a:t>
              </a:r>
            </a:p>
          </p:txBody>
        </p:sp>
        <p:sp>
          <p:nvSpPr>
            <p:cNvPr id="13" name="Text Box 44"/>
            <p:cNvSpPr txBox="1">
              <a:spLocks noChangeArrowheads="1"/>
            </p:cNvSpPr>
            <p:nvPr/>
          </p:nvSpPr>
          <p:spPr bwMode="auto">
            <a:xfrm>
              <a:off x="5538788" y="2347913"/>
              <a:ext cx="2092325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ES" sz="1600" b="1">
                  <a:latin typeface="Arial" pitchFamily="34" charset="0"/>
                </a:rPr>
                <a:t>Áreas de aplicación</a:t>
              </a:r>
            </a:p>
            <a:p>
              <a:pPr algn="ctr"/>
              <a:r>
                <a:rPr lang="es-ES" sz="1600" b="1">
                  <a:latin typeface="Arial" pitchFamily="34" charset="0"/>
                </a:rPr>
                <a:t>y tareas</a:t>
              </a:r>
            </a:p>
          </p:txBody>
        </p:sp>
        <p:sp>
          <p:nvSpPr>
            <p:cNvPr id="14" name="Text Box 45"/>
            <p:cNvSpPr txBox="1">
              <a:spLocks noChangeArrowheads="1"/>
            </p:cNvSpPr>
            <p:nvPr/>
          </p:nvSpPr>
          <p:spPr bwMode="auto">
            <a:xfrm>
              <a:off x="1490663" y="2347913"/>
              <a:ext cx="2001837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ES" sz="1600" b="1">
                  <a:latin typeface="Arial" pitchFamily="34" charset="0"/>
                </a:rPr>
                <a:t>Aspectos sociales</a:t>
              </a:r>
            </a:p>
            <a:p>
              <a:pPr algn="ctr"/>
              <a:r>
                <a:rPr lang="es-ES" sz="1600" b="1">
                  <a:latin typeface="Arial" pitchFamily="34" charset="0"/>
                </a:rPr>
                <a:t>y organizacionales</a:t>
              </a:r>
            </a:p>
          </p:txBody>
        </p:sp>
        <p:pic>
          <p:nvPicPr>
            <p:cNvPr id="15" name="Picture 46" descr="C:\Archivos de programa\Archivos comunes\Microsoft Shared\Clipart\themes1\Bullets\BD21301_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62800" y="38862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47" descr="C:\Archivos de programa\Archivos comunes\Microsoft Shared\Clipart\cagcat50\BD07304_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49900" y="3429000"/>
              <a:ext cx="685800" cy="681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48" descr="C:\Archivos de programa\Archivos comunes\Microsoft Shared\Clipart\cagcat50\DD01352_.wm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858000" y="4724400"/>
              <a:ext cx="515938" cy="496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49" descr="C:\Archivos de programa\Archivos comunes\Microsoft Shared\Clipart\cagcat50\PE01561_.wm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657600" y="2057400"/>
              <a:ext cx="1758950" cy="1166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 Box 50"/>
            <p:cNvSpPr txBox="1">
              <a:spLocks noChangeArrowheads="1"/>
            </p:cNvSpPr>
            <p:nvPr/>
          </p:nvSpPr>
          <p:spPr bwMode="auto">
            <a:xfrm>
              <a:off x="990600" y="1600200"/>
              <a:ext cx="7239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" sz="2000" b="1" dirty="0">
                  <a:latin typeface="Arial" pitchFamily="34" charset="0"/>
                </a:rPr>
                <a:t>Usos y contextos</a:t>
              </a:r>
            </a:p>
          </p:txBody>
        </p:sp>
        <p:grpSp>
          <p:nvGrpSpPr>
            <p:cNvPr id="20" name="Group 77"/>
            <p:cNvGrpSpPr>
              <a:grpSpLocks/>
            </p:cNvGrpSpPr>
            <p:nvPr/>
          </p:nvGrpSpPr>
          <p:grpSpPr bwMode="auto">
            <a:xfrm>
              <a:off x="4699000" y="4256088"/>
              <a:ext cx="1016000" cy="849312"/>
              <a:chOff x="3008" y="2784"/>
              <a:chExt cx="640" cy="535"/>
            </a:xfrm>
          </p:grpSpPr>
          <p:sp>
            <p:nvSpPr>
              <p:cNvPr id="21" name="Rectangle 32"/>
              <p:cNvSpPr>
                <a:spLocks noChangeArrowheads="1"/>
              </p:cNvSpPr>
              <p:nvPr/>
            </p:nvSpPr>
            <p:spPr bwMode="auto">
              <a:xfrm>
                <a:off x="3008" y="2784"/>
                <a:ext cx="640" cy="53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pic>
            <p:nvPicPr>
              <p:cNvPr id="22" name="Picture 51" descr="C:\Archivos de programa\Archivos comunes\Microsoft Shared\Clipart\cagcat50\BS00580_.w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024" y="2806"/>
                <a:ext cx="601" cy="506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HCI – </a:t>
            </a:r>
            <a:r>
              <a:rPr lang="es-ES" dirty="0" err="1" smtClean="0"/>
              <a:t>Human</a:t>
            </a:r>
            <a:r>
              <a:rPr lang="es-ES" dirty="0" smtClean="0"/>
              <a:t> </a:t>
            </a:r>
            <a:r>
              <a:rPr lang="es-ES" dirty="0" err="1" smtClean="0"/>
              <a:t>Computer</a:t>
            </a:r>
            <a:r>
              <a:rPr lang="es-ES" dirty="0" smtClean="0"/>
              <a:t> </a:t>
            </a:r>
            <a:r>
              <a:rPr lang="es-ES" dirty="0" err="1" smtClean="0"/>
              <a:t>Interaction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</p:txBody>
      </p:sp>
      <p:grpSp>
        <p:nvGrpSpPr>
          <p:cNvPr id="29" name="28 Grupo"/>
          <p:cNvGrpSpPr/>
          <p:nvPr/>
        </p:nvGrpSpPr>
        <p:grpSpPr>
          <a:xfrm>
            <a:off x="838200" y="1556792"/>
            <a:ext cx="7467600" cy="4267200"/>
            <a:chOff x="838200" y="1676400"/>
            <a:chExt cx="7467600" cy="4267200"/>
          </a:xfrm>
        </p:grpSpPr>
        <p:sp>
          <p:nvSpPr>
            <p:cNvPr id="30" name="Rectangle 45"/>
            <p:cNvSpPr>
              <a:spLocks noChangeArrowheads="1"/>
            </p:cNvSpPr>
            <p:nvPr/>
          </p:nvSpPr>
          <p:spPr bwMode="auto">
            <a:xfrm>
              <a:off x="838200" y="1676400"/>
              <a:ext cx="7467600" cy="426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" name="Oval 27"/>
            <p:cNvSpPr>
              <a:spLocks noChangeArrowheads="1"/>
            </p:cNvSpPr>
            <p:nvPr/>
          </p:nvSpPr>
          <p:spPr bwMode="auto">
            <a:xfrm>
              <a:off x="4038600" y="3429000"/>
              <a:ext cx="990600" cy="990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b="1" i="1">
                  <a:solidFill>
                    <a:srgbClr val="FF3300"/>
                  </a:solidFill>
                  <a:latin typeface="Verdana" pitchFamily="34" charset="0"/>
                </a:rPr>
                <a:t>HCI</a:t>
              </a:r>
            </a:p>
          </p:txBody>
        </p:sp>
        <p:sp>
          <p:nvSpPr>
            <p:cNvPr id="32" name="AutoShape 28"/>
            <p:cNvSpPr>
              <a:spLocks noChangeArrowheads="1"/>
            </p:cNvSpPr>
            <p:nvPr/>
          </p:nvSpPr>
          <p:spPr bwMode="auto">
            <a:xfrm>
              <a:off x="1447800" y="2057400"/>
              <a:ext cx="2222500" cy="838200"/>
            </a:xfrm>
            <a:prstGeom prst="cloudCallout">
              <a:avLst>
                <a:gd name="adj1" fmla="val 71356"/>
                <a:gd name="adj2" fmla="val 105301"/>
              </a:avLst>
            </a:prstGeom>
            <a:solidFill>
              <a:srgbClr val="96CCC6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it-IT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1684338" y="2254250"/>
              <a:ext cx="1668462" cy="3365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" sz="1600" b="1">
                  <a:latin typeface="Arial" pitchFamily="34" charset="0"/>
                </a:rPr>
                <a:t>Computación</a:t>
              </a:r>
            </a:p>
          </p:txBody>
        </p:sp>
        <p:sp>
          <p:nvSpPr>
            <p:cNvPr id="34" name="AutoShape 30"/>
            <p:cNvSpPr>
              <a:spLocks noChangeArrowheads="1"/>
            </p:cNvSpPr>
            <p:nvPr/>
          </p:nvSpPr>
          <p:spPr bwMode="auto">
            <a:xfrm>
              <a:off x="3873500" y="1981200"/>
              <a:ext cx="1917700" cy="914400"/>
            </a:xfrm>
            <a:prstGeom prst="cloudCallout">
              <a:avLst>
                <a:gd name="adj1" fmla="val -14819"/>
                <a:gd name="adj2" fmla="val 100347"/>
              </a:avLst>
            </a:prstGeom>
            <a:solidFill>
              <a:srgbClr val="F4E3B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it-IT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962400" y="2133600"/>
              <a:ext cx="1668463" cy="58102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" sz="1600" b="1">
                  <a:latin typeface="Arial" pitchFamily="34" charset="0"/>
                </a:rPr>
                <a:t>Psicología</a:t>
              </a:r>
            </a:p>
            <a:p>
              <a:pPr algn="ctr"/>
              <a:r>
                <a:rPr lang="es-ES" sz="1600" b="1">
                  <a:latin typeface="Arial" pitchFamily="34" charset="0"/>
                </a:rPr>
                <a:t>Cognitiva</a:t>
              </a:r>
            </a:p>
          </p:txBody>
        </p:sp>
        <p:sp>
          <p:nvSpPr>
            <p:cNvPr id="36" name="AutoShape 32"/>
            <p:cNvSpPr>
              <a:spLocks noChangeArrowheads="1"/>
            </p:cNvSpPr>
            <p:nvPr/>
          </p:nvSpPr>
          <p:spPr bwMode="auto">
            <a:xfrm>
              <a:off x="1219200" y="3048000"/>
              <a:ext cx="1955800" cy="762000"/>
            </a:xfrm>
            <a:prstGeom prst="cloudCallout">
              <a:avLst>
                <a:gd name="adj1" fmla="val 87662"/>
                <a:gd name="adj2" fmla="val 47708"/>
              </a:avLst>
            </a:prstGeom>
            <a:solidFill>
              <a:srgbClr val="CCEC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it-IT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1303338" y="3244850"/>
              <a:ext cx="1668462" cy="3365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" sz="1600" b="1">
                  <a:latin typeface="Arial" pitchFamily="34" charset="0"/>
                </a:rPr>
                <a:t>Ergonomía</a:t>
              </a:r>
            </a:p>
          </p:txBody>
        </p:sp>
        <p:sp>
          <p:nvSpPr>
            <p:cNvPr id="38" name="AutoShape 34"/>
            <p:cNvSpPr>
              <a:spLocks noChangeArrowheads="1"/>
            </p:cNvSpPr>
            <p:nvPr/>
          </p:nvSpPr>
          <p:spPr bwMode="auto">
            <a:xfrm>
              <a:off x="1295400" y="3962400"/>
              <a:ext cx="1866900" cy="762000"/>
            </a:xfrm>
            <a:prstGeom prst="cloudCallout">
              <a:avLst>
                <a:gd name="adj1" fmla="val 98468"/>
                <a:gd name="adj2" fmla="val 5625"/>
              </a:avLst>
            </a:prstGeom>
            <a:solidFill>
              <a:srgbClr val="FF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it-IT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1397000" y="4159250"/>
              <a:ext cx="1574800" cy="3365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" sz="1600" b="1">
                  <a:latin typeface="Arial" pitchFamily="34" charset="0"/>
                </a:rPr>
                <a:t>Lingüística</a:t>
              </a:r>
            </a:p>
          </p:txBody>
        </p:sp>
        <p:sp>
          <p:nvSpPr>
            <p:cNvPr id="40" name="AutoShape 36"/>
            <p:cNvSpPr>
              <a:spLocks noChangeArrowheads="1"/>
            </p:cNvSpPr>
            <p:nvPr/>
          </p:nvSpPr>
          <p:spPr bwMode="auto">
            <a:xfrm>
              <a:off x="5943600" y="2209800"/>
              <a:ext cx="1828800" cy="990600"/>
            </a:xfrm>
            <a:prstGeom prst="cloudCallout">
              <a:avLst>
                <a:gd name="adj1" fmla="val -98787"/>
                <a:gd name="adj2" fmla="val 97116"/>
              </a:avLst>
            </a:prstGeom>
            <a:solidFill>
              <a:srgbClr val="D1FFF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it-IT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1" name="Text Box 37"/>
            <p:cNvSpPr txBox="1">
              <a:spLocks noChangeArrowheads="1"/>
            </p:cNvSpPr>
            <p:nvPr/>
          </p:nvSpPr>
          <p:spPr bwMode="auto">
            <a:xfrm>
              <a:off x="6096000" y="2438400"/>
              <a:ext cx="1668463" cy="58102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" sz="1600" b="1">
                  <a:latin typeface="Arial" pitchFamily="34" charset="0"/>
                </a:rPr>
                <a:t>Psicología</a:t>
              </a:r>
            </a:p>
            <a:p>
              <a:pPr algn="ctr"/>
              <a:r>
                <a:rPr lang="es-ES" sz="1600" b="1">
                  <a:latin typeface="Arial" pitchFamily="34" charset="0"/>
                </a:rPr>
                <a:t>Social</a:t>
              </a:r>
            </a:p>
          </p:txBody>
        </p:sp>
        <p:sp>
          <p:nvSpPr>
            <p:cNvPr id="42" name="AutoShape 38"/>
            <p:cNvSpPr>
              <a:spLocks noChangeArrowheads="1"/>
            </p:cNvSpPr>
            <p:nvPr/>
          </p:nvSpPr>
          <p:spPr bwMode="auto">
            <a:xfrm>
              <a:off x="5029200" y="4826000"/>
              <a:ext cx="2565400" cy="965200"/>
            </a:xfrm>
            <a:prstGeom prst="cloudCallout">
              <a:avLst>
                <a:gd name="adj1" fmla="val -56250"/>
                <a:gd name="adj2" fmla="val -86185"/>
              </a:avLst>
            </a:prstGeom>
            <a:solidFill>
              <a:srgbClr val="CFF2F5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it-IT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5181600" y="4953000"/>
              <a:ext cx="2260600" cy="58102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" sz="1600" b="1">
                  <a:latin typeface="Arial" pitchFamily="34" charset="0"/>
                </a:rPr>
                <a:t>Filosofía, Sociología y Antropología</a:t>
              </a:r>
            </a:p>
          </p:txBody>
        </p:sp>
        <p:sp>
          <p:nvSpPr>
            <p:cNvPr id="44" name="AutoShape 40"/>
            <p:cNvSpPr>
              <a:spLocks noChangeArrowheads="1"/>
            </p:cNvSpPr>
            <p:nvPr/>
          </p:nvSpPr>
          <p:spPr bwMode="auto">
            <a:xfrm>
              <a:off x="1600200" y="4876800"/>
              <a:ext cx="2819400" cy="762000"/>
            </a:xfrm>
            <a:prstGeom prst="cloudCallout">
              <a:avLst>
                <a:gd name="adj1" fmla="val 47296"/>
                <a:gd name="adj2" fmla="val -100625"/>
              </a:avLst>
            </a:prstGeom>
            <a:solidFill>
              <a:srgbClr val="FAE9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it-IT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5" name="Text Box 41"/>
            <p:cNvSpPr txBox="1">
              <a:spLocks noChangeArrowheads="1"/>
            </p:cNvSpPr>
            <p:nvPr/>
          </p:nvSpPr>
          <p:spPr bwMode="auto">
            <a:xfrm>
              <a:off x="1752600" y="5029200"/>
              <a:ext cx="2286000" cy="3365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" sz="1600" b="1">
                  <a:latin typeface="Arial" pitchFamily="34" charset="0"/>
                </a:rPr>
                <a:t>Inteligencia Artificial</a:t>
              </a:r>
            </a:p>
          </p:txBody>
        </p:sp>
        <p:sp>
          <p:nvSpPr>
            <p:cNvPr id="46" name="AutoShape 42"/>
            <p:cNvSpPr>
              <a:spLocks noChangeArrowheads="1"/>
            </p:cNvSpPr>
            <p:nvPr/>
          </p:nvSpPr>
          <p:spPr bwMode="auto">
            <a:xfrm>
              <a:off x="6019800" y="3581400"/>
              <a:ext cx="1905000" cy="838200"/>
            </a:xfrm>
            <a:prstGeom prst="cloudCallout">
              <a:avLst>
                <a:gd name="adj1" fmla="val -98333"/>
                <a:gd name="adj2" fmla="val 23676"/>
              </a:avLst>
            </a:prstGeom>
            <a:solidFill>
              <a:srgbClr val="E9F7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it-IT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7" name="Text Box 43"/>
            <p:cNvSpPr txBox="1">
              <a:spLocks noChangeArrowheads="1"/>
            </p:cNvSpPr>
            <p:nvPr/>
          </p:nvSpPr>
          <p:spPr bwMode="auto">
            <a:xfrm>
              <a:off x="6248400" y="3657600"/>
              <a:ext cx="1600200" cy="58102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" sz="1600" b="1">
                  <a:latin typeface="Arial" pitchFamily="34" charset="0"/>
                </a:rPr>
                <a:t>Ingeniería</a:t>
              </a:r>
            </a:p>
            <a:p>
              <a:pPr algn="ctr"/>
              <a:r>
                <a:rPr lang="es-ES" sz="1600" b="1">
                  <a:latin typeface="Arial" pitchFamily="34" charset="0"/>
                </a:rPr>
                <a:t>y Diseño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erfil">
  <a:themeElements>
    <a:clrScheme name="1_Perfi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erfi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er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er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er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er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er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er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er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er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er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26389</TotalTime>
  <Words>2442</Words>
  <Application>Microsoft Office PowerPoint</Application>
  <PresentationFormat>Presentación en pantalla (4:3)</PresentationFormat>
  <Paragraphs>346</Paragraphs>
  <Slides>70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70</vt:i4>
      </vt:variant>
    </vt:vector>
  </HeadingPairs>
  <TitlesOfParts>
    <vt:vector size="72" baseType="lpstr">
      <vt:lpstr>1_Perfil</vt:lpstr>
      <vt:lpstr>Imagen de mapa de bits</vt:lpstr>
      <vt:lpstr>Sesión 13</vt:lpstr>
      <vt:lpstr>Diseño de Interfaces</vt:lpstr>
      <vt:lpstr>¿Qué es la Interfaz?</vt:lpstr>
      <vt:lpstr>¿Qué es la Interfaz?</vt:lpstr>
      <vt:lpstr>¿Qué es la Interfaz?</vt:lpstr>
      <vt:lpstr>HCI – Human Computer Interaction</vt:lpstr>
      <vt:lpstr>HCI – Human Computer Interaction</vt:lpstr>
      <vt:lpstr>HCI – Human Computer Interaction</vt:lpstr>
      <vt:lpstr>HCI – Human Computer Interaction</vt:lpstr>
      <vt:lpstr>Observar al usuario</vt:lpstr>
      <vt:lpstr>Conceptos generales – Análisis del usuario</vt:lpstr>
      <vt:lpstr>Conceptos generales – Lengua y lenguaje</vt:lpstr>
      <vt:lpstr>Conceptos generales – Lengua y lenguaje</vt:lpstr>
      <vt:lpstr>Conceptos generales – Canales de comunicación</vt:lpstr>
      <vt:lpstr>Conceptos generales – Canales de comunicación</vt:lpstr>
      <vt:lpstr>Conceptos generales – Canales de comunicación</vt:lpstr>
      <vt:lpstr>Conceptos generales – Canales de comunicación</vt:lpstr>
      <vt:lpstr>Conceptos generales – Integración</vt:lpstr>
      <vt:lpstr>Conceptos generales – Interacción</vt:lpstr>
      <vt:lpstr>Conceptos generales – Interacción</vt:lpstr>
      <vt:lpstr>Conceptos generales – Interacción</vt:lpstr>
      <vt:lpstr>Conceptos generales – Interacción</vt:lpstr>
      <vt:lpstr>Conceptos generales – Interacción</vt:lpstr>
      <vt:lpstr>Conceptos generales – Interacción</vt:lpstr>
      <vt:lpstr>Conceptos generales – Interacción</vt:lpstr>
      <vt:lpstr>Conceptos generales – Interacción</vt:lpstr>
      <vt:lpstr>Estilos de interfaces</vt:lpstr>
      <vt:lpstr>Objetivos de una buena interfaz</vt:lpstr>
      <vt:lpstr>¿Cómo diseñar para mejorar la interacción hombre-máquina y lograr buenas interfaces?</vt:lpstr>
      <vt:lpstr>¿Cómo diseñar para mejorar la interacción hombre-máquina y lograr buenas interfaces?</vt:lpstr>
      <vt:lpstr>¿Cómo diseñar para mejorar la interacción hombre-máquina y lograr buenas interfaces?</vt:lpstr>
      <vt:lpstr>¿Cómo diseñar para mejorar la interacción hombre-máquina y lograr buenas interfaces?</vt:lpstr>
      <vt:lpstr>¿Cómo diseñar para mejorar la interacción hombre-máquina y lograr buenas interfaces?</vt:lpstr>
      <vt:lpstr>¿Cómo diseñar para mejorar la interacción hombre-máquina y lograr buenas interfaces?</vt:lpstr>
      <vt:lpstr>Diapositiva 35</vt:lpstr>
      <vt:lpstr>Algunos principios de diseño de interfaces gráficas</vt:lpstr>
      <vt:lpstr>Algunos principios de diseño de interfaces gráficas</vt:lpstr>
      <vt:lpstr>Algunos principios de diseño de interfaces gráficas</vt:lpstr>
      <vt:lpstr>Algunos principios de diseño de interfaces gráficas</vt:lpstr>
      <vt:lpstr>Algunos principios de diseño de interfaces gráficas</vt:lpstr>
      <vt:lpstr>Algunos principios de diseño de interfaces gráficas</vt:lpstr>
      <vt:lpstr>Algunos principios de diseño de interfaces gráficas</vt:lpstr>
      <vt:lpstr>Algunos principios de diseño de interfaces gráficas</vt:lpstr>
      <vt:lpstr>Algunos principios de diseño de interfaces gráficas</vt:lpstr>
      <vt:lpstr>Algunos principios de diseño de interfaces gráficas</vt:lpstr>
      <vt:lpstr>Algunos principios de diseño de interfaces gráficas</vt:lpstr>
      <vt:lpstr>Algunos principios de diseño de interfaces gráficas</vt:lpstr>
      <vt:lpstr>Algunos principios de diseño de interfaces gráficas</vt:lpstr>
      <vt:lpstr>Algunos principios de diseño de interfaces gráficas</vt:lpstr>
      <vt:lpstr>Algunos principios de diseño de interfaces gráficas</vt:lpstr>
      <vt:lpstr>Algunos principios de diseño de interfaces gráficas</vt:lpstr>
      <vt:lpstr>Algunos principios de diseño de interfaces gráficas</vt:lpstr>
      <vt:lpstr>Objetos de las interfaces gráficas</vt:lpstr>
      <vt:lpstr>Objetos de las interfaces gráficas</vt:lpstr>
      <vt:lpstr>Objetos de las interfaces gráficas</vt:lpstr>
      <vt:lpstr>Objetos de las interfaces gráficas</vt:lpstr>
      <vt:lpstr>Mensajes</vt:lpstr>
      <vt:lpstr>Palabras Clave</vt:lpstr>
      <vt:lpstr>Palabras Clave</vt:lpstr>
      <vt:lpstr>Objetos</vt:lpstr>
      <vt:lpstr>Objetos</vt:lpstr>
      <vt:lpstr>Objetos</vt:lpstr>
      <vt:lpstr>Objetos</vt:lpstr>
      <vt:lpstr>Más mecanismos y objetos de interfaz</vt:lpstr>
      <vt:lpstr>Más mecanismos y objetos de interfaz</vt:lpstr>
      <vt:lpstr>Más mecanismos y objetos de interfaz</vt:lpstr>
      <vt:lpstr>Más mecanismos y objetos de interfaz</vt:lpstr>
      <vt:lpstr>Más mecanismos y objetos de interfaz</vt:lpstr>
      <vt:lpstr>Más mecanismos y objetos de interfaz</vt:lpstr>
      <vt:lpstr>Las 10 aplicaciones con mejor interface de usuario</vt:lpstr>
    </vt:vector>
  </TitlesOfParts>
  <Company>CIBERTEC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Negocio</dc:title>
  <dc:subject>GPTI</dc:subject>
  <dc:creator>Amanda Sánchez Larriega</dc:creator>
  <cp:lastModifiedBy>ofmezari</cp:lastModifiedBy>
  <cp:revision>667</cp:revision>
  <dcterms:created xsi:type="dcterms:W3CDTF">2007-10-07T05:35:00Z</dcterms:created>
  <dcterms:modified xsi:type="dcterms:W3CDTF">2012-11-10T23:08:09Z</dcterms:modified>
</cp:coreProperties>
</file>