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78"/>
  </p:notesMasterIdLst>
  <p:sldIdLst>
    <p:sldId id="453" r:id="rId2"/>
    <p:sldId id="454" r:id="rId3"/>
    <p:sldId id="650" r:id="rId4"/>
    <p:sldId id="680" r:id="rId5"/>
    <p:sldId id="681" r:id="rId6"/>
    <p:sldId id="678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8" r:id="rId23"/>
    <p:sldId id="697" r:id="rId24"/>
    <p:sldId id="703" r:id="rId25"/>
    <p:sldId id="704" r:id="rId26"/>
    <p:sldId id="705" r:id="rId27"/>
    <p:sldId id="706" r:id="rId28"/>
    <p:sldId id="710" r:id="rId29"/>
    <p:sldId id="711" r:id="rId30"/>
    <p:sldId id="712" r:id="rId31"/>
    <p:sldId id="714" r:id="rId32"/>
    <p:sldId id="713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5" r:id="rId41"/>
    <p:sldId id="722" r:id="rId42"/>
    <p:sldId id="726" r:id="rId43"/>
    <p:sldId id="727" r:id="rId44"/>
    <p:sldId id="728" r:id="rId45"/>
    <p:sldId id="742" r:id="rId46"/>
    <p:sldId id="743" r:id="rId47"/>
    <p:sldId id="744" r:id="rId48"/>
    <p:sldId id="745" r:id="rId49"/>
    <p:sldId id="746" r:id="rId50"/>
    <p:sldId id="747" r:id="rId51"/>
    <p:sldId id="748" r:id="rId52"/>
    <p:sldId id="741" r:id="rId53"/>
    <p:sldId id="750" r:id="rId54"/>
    <p:sldId id="751" r:id="rId55"/>
    <p:sldId id="752" r:id="rId56"/>
    <p:sldId id="753" r:id="rId57"/>
    <p:sldId id="754" r:id="rId58"/>
    <p:sldId id="755" r:id="rId59"/>
    <p:sldId id="756" r:id="rId60"/>
    <p:sldId id="761" r:id="rId61"/>
    <p:sldId id="762" r:id="rId62"/>
    <p:sldId id="763" r:id="rId63"/>
    <p:sldId id="729" r:id="rId64"/>
    <p:sldId id="723" r:id="rId65"/>
    <p:sldId id="731" r:id="rId66"/>
    <p:sldId id="724" r:id="rId67"/>
    <p:sldId id="730" r:id="rId68"/>
    <p:sldId id="732" r:id="rId69"/>
    <p:sldId id="733" r:id="rId70"/>
    <p:sldId id="734" r:id="rId71"/>
    <p:sldId id="735" r:id="rId72"/>
    <p:sldId id="736" r:id="rId73"/>
    <p:sldId id="737" r:id="rId74"/>
    <p:sldId id="738" r:id="rId75"/>
    <p:sldId id="739" r:id="rId76"/>
    <p:sldId id="740" r:id="rId7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4081"/>
    <a:srgbClr val="000000"/>
    <a:srgbClr val="FFDDDD"/>
    <a:srgbClr val="FFCCCC"/>
    <a:srgbClr val="FFFF99"/>
    <a:srgbClr val="DDE3D5"/>
    <a:srgbClr val="CCFFFF"/>
    <a:srgbClr val="008000"/>
    <a:srgbClr val="D4DBCB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3713" autoAdjust="0"/>
  </p:normalViewPr>
  <p:slideViewPr>
    <p:cSldViewPr>
      <p:cViewPr>
        <p:scale>
          <a:sx n="75" d="100"/>
          <a:sy n="75" d="100"/>
        </p:scale>
        <p:origin x="-127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74787-D35D-483F-B03D-D859A4A3C5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lang="es-E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250825" y="6223457"/>
            <a:ext cx="7993583" cy="620688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142852"/>
            <a:ext cx="8001000" cy="78581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8001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28750"/>
            <a:ext cx="80010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dirty="0" smtClean="0"/>
              <a:t>Haga clic para modificar el estilo de texto del patrón</a:t>
            </a:r>
          </a:p>
          <a:p>
            <a:pPr lvl="1"/>
            <a:r>
              <a:rPr lang="es-PE" dirty="0" smtClean="0"/>
              <a:t>Segundo nivel</a:t>
            </a:r>
          </a:p>
          <a:p>
            <a:pPr lvl="2"/>
            <a:r>
              <a:rPr lang="es-PE" dirty="0" smtClean="0"/>
              <a:t>Tercer nivel</a:t>
            </a:r>
          </a:p>
          <a:p>
            <a:pPr lvl="3"/>
            <a:r>
              <a:rPr lang="es-PE" dirty="0" smtClean="0"/>
              <a:t>Cuarto nivel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609600" y="10715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11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spcBef>
          <a:spcPct val="5000"/>
        </a:spcBef>
        <a:spcAft>
          <a:spcPct val="10000"/>
        </a:spcAft>
        <a:buClr>
          <a:schemeClr val="accent2"/>
        </a:buClr>
        <a:buChar char="—"/>
        <a:defRPr sz="20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Unidad N° </a:t>
            </a:r>
            <a:r>
              <a:rPr lang="es-ES" sz="2800" dirty="0" smtClean="0"/>
              <a:t>5</a:t>
            </a:r>
            <a:endParaRPr lang="es-PE" sz="28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Refinamiento del diseño y lenguajes formales</a:t>
            </a:r>
            <a:endParaRPr lang="es-PE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541338"/>
            <a:ext cx="411003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_tradnl" dirty="0" smtClean="0">
                <a:latin typeface="+mn-lt"/>
              </a:rPr>
              <a:t>Redefinir miembros de la clase padre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600" dirty="0" err="1" smtClean="0"/>
              <a:t>class</a:t>
            </a:r>
            <a:r>
              <a:rPr lang="es-ES" sz="1600" dirty="0" smtClean="0"/>
              <a:t> Persona {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nombre;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edad;</a:t>
            </a:r>
          </a:p>
          <a:p>
            <a:pPr>
              <a:buNone/>
            </a:pPr>
            <a:r>
              <a:rPr lang="es-ES" sz="1600" dirty="0" smtClean="0"/>
              <a:t>	...................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toString</a:t>
            </a:r>
            <a:r>
              <a:rPr lang="es-ES" sz="1600" b="1" dirty="0" smtClean="0"/>
              <a:t>() { 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nombre + edad; }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setEdad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e) { edad = e; }</a:t>
            </a:r>
          </a:p>
          <a:p>
            <a:pPr>
              <a:buNone/>
            </a:pPr>
            <a:r>
              <a:rPr lang="es-ES" sz="1600" dirty="0" smtClean="0"/>
              <a:t>}	</a:t>
            </a:r>
          </a:p>
          <a:p>
            <a:pPr>
              <a:buNone/>
            </a:pPr>
            <a:r>
              <a:rPr lang="es-ES" sz="1600" dirty="0" err="1" smtClean="0"/>
              <a:t>class</a:t>
            </a:r>
            <a:r>
              <a:rPr lang="es-ES" sz="1600" dirty="0" smtClean="0"/>
              <a:t> Alumno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Persona {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curso;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</a:t>
            </a:r>
            <a:r>
              <a:rPr lang="es-ES" sz="1600" dirty="0" err="1" smtClean="0"/>
              <a:t>nivelAcademico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	...................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toString</a:t>
            </a:r>
            <a:r>
              <a:rPr lang="es-ES" sz="1600" b="1" dirty="0" smtClean="0"/>
              <a:t>() {</a:t>
            </a:r>
          </a:p>
          <a:p>
            <a:pPr>
              <a:buNone/>
            </a:pPr>
            <a:r>
              <a:rPr lang="es-ES" sz="1600" b="1" dirty="0" smtClean="0"/>
              <a:t>		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super.toString</a:t>
            </a:r>
            <a:r>
              <a:rPr lang="es-ES" sz="1600" b="1" dirty="0" smtClean="0"/>
              <a:t>() + curso + </a:t>
            </a:r>
            <a:r>
              <a:rPr lang="es-ES" sz="1600" b="1" dirty="0" err="1" smtClean="0"/>
              <a:t>nivelAcademico</a:t>
            </a:r>
            <a:r>
              <a:rPr lang="es-ES" sz="1600" b="1" dirty="0" smtClean="0"/>
              <a:t>;</a:t>
            </a:r>
          </a:p>
          <a:p>
            <a:pPr>
              <a:buNone/>
            </a:pPr>
            <a:r>
              <a:rPr lang="es-ES" sz="1600" b="1" dirty="0" smtClean="0"/>
              <a:t>	}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setCurso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c) { curso = c; }</a:t>
            </a:r>
          </a:p>
          <a:p>
            <a:pPr>
              <a:buNone/>
            </a:pPr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Referencias a objetos de clases hijas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tenemos </a:t>
            </a:r>
            <a:endParaRPr lang="es-ES" dirty="0" smtClean="0"/>
          </a:p>
          <a:p>
            <a:pPr lvl="1"/>
            <a:r>
              <a:rPr lang="es-ES" dirty="0" err="1" smtClean="0"/>
              <a:t>ClaseHijo</a:t>
            </a:r>
            <a:r>
              <a:rPr lang="es-ES" dirty="0" smtClean="0"/>
              <a:t> </a:t>
            </a:r>
            <a:r>
              <a:rPr lang="es-ES" dirty="0" smtClean="0"/>
              <a:t>hijo = new </a:t>
            </a:r>
            <a:r>
              <a:rPr lang="es-ES" dirty="0" err="1" smtClean="0"/>
              <a:t>ClaseHijo</a:t>
            </a:r>
            <a:r>
              <a:rPr lang="es-ES" dirty="0" smtClean="0"/>
              <a:t>(...);</a:t>
            </a:r>
          </a:p>
          <a:p>
            <a:r>
              <a:rPr lang="es-ES" dirty="0" smtClean="0"/>
              <a:t>Entonces </a:t>
            </a:r>
            <a:r>
              <a:rPr lang="es-ES" dirty="0" smtClean="0"/>
              <a:t>es posible padre=hijo donde padre es una variable de tipo </a:t>
            </a:r>
            <a:r>
              <a:rPr lang="es-ES" dirty="0" err="1" smtClean="0"/>
              <a:t>ClasePadre</a:t>
            </a:r>
            <a:r>
              <a:rPr lang="es-ES" dirty="0" smtClean="0"/>
              <a:t>?.</a:t>
            </a:r>
            <a:endParaRPr lang="es-ES" dirty="0" smtClean="0"/>
          </a:p>
          <a:p>
            <a:pPr lvl="1"/>
            <a:r>
              <a:rPr lang="es-ES" dirty="0" smtClean="0"/>
              <a:t>sí </a:t>
            </a:r>
            <a:r>
              <a:rPr lang="es-ES" dirty="0" smtClean="0"/>
              <a:t>que es posible con casting </a:t>
            </a:r>
            <a:endParaRPr lang="es-ES" dirty="0" smtClean="0"/>
          </a:p>
          <a:p>
            <a:pPr lvl="2"/>
            <a:r>
              <a:rPr lang="es-ES" dirty="0" smtClean="0"/>
              <a:t>hijo</a:t>
            </a:r>
            <a:r>
              <a:rPr lang="es-ES" dirty="0" smtClean="0"/>
              <a:t>= (</a:t>
            </a:r>
            <a:r>
              <a:rPr lang="es-ES" dirty="0" err="1" smtClean="0"/>
              <a:t>ClaseHijo</a:t>
            </a:r>
            <a:r>
              <a:rPr lang="es-ES" dirty="0" smtClean="0"/>
              <a:t>) </a:t>
            </a:r>
            <a:r>
              <a:rPr lang="es-ES" dirty="0" smtClean="0"/>
              <a:t>padre;</a:t>
            </a:r>
            <a:endParaRPr lang="es-ES" dirty="0" smtClean="0"/>
          </a:p>
          <a:p>
            <a:r>
              <a:rPr lang="es-ES" dirty="0" smtClean="0"/>
              <a:t>Ahora bien:</a:t>
            </a:r>
          </a:p>
          <a:p>
            <a:pPr lvl="1"/>
            <a:r>
              <a:rPr lang="es-ES" dirty="0" smtClean="0"/>
              <a:t>Con padre sólo podemos acceder a atributos y métodos </a:t>
            </a:r>
            <a:r>
              <a:rPr lang="es-ES" dirty="0" smtClean="0"/>
              <a:t>definidos </a:t>
            </a:r>
            <a:r>
              <a:rPr lang="es-ES" dirty="0" smtClean="0"/>
              <a:t>en la clase padre.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_tradnl" dirty="0" smtClean="0">
                <a:latin typeface="+mn-lt"/>
              </a:rPr>
              <a:t>Referencias a objetos de clases hijas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 {</a:t>
            </a:r>
          </a:p>
          <a:p>
            <a:pPr>
              <a:buNone/>
            </a:pPr>
            <a:r>
              <a:rPr lang="es-ES" dirty="0" smtClean="0"/>
              <a:t>	Persona p; </a:t>
            </a:r>
          </a:p>
          <a:p>
            <a:pPr>
              <a:buNone/>
            </a:pPr>
            <a:r>
              <a:rPr lang="es-ES" dirty="0" smtClean="0"/>
              <a:t>	Alumno a = new Alumno(“pepe”,23,1,”universitario”);</a:t>
            </a:r>
          </a:p>
          <a:p>
            <a:pPr>
              <a:buNone/>
            </a:pPr>
            <a:r>
              <a:rPr lang="es-ES" dirty="0" smtClean="0"/>
              <a:t>	p=a; //</a:t>
            </a:r>
            <a:r>
              <a:rPr lang="es-ES" dirty="0" err="1" smtClean="0"/>
              <a:t>ref</a:t>
            </a:r>
            <a:r>
              <a:rPr lang="es-ES" dirty="0" smtClean="0"/>
              <a:t> padre señala al objeto hijo</a:t>
            </a:r>
          </a:p>
          <a:p>
            <a:pPr>
              <a:buNone/>
            </a:pPr>
            <a:r>
              <a:rPr lang="es-ES" dirty="0" smtClean="0"/>
              <a:t>	// acceso al objeto hijo mediante la </a:t>
            </a:r>
            <a:r>
              <a:rPr lang="es-ES" dirty="0" smtClean="0"/>
              <a:t>referencia </a:t>
            </a:r>
            <a:r>
              <a:rPr lang="es-ES" dirty="0" smtClean="0"/>
              <a:t>padre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p.setEdad</a:t>
            </a:r>
            <a:r>
              <a:rPr lang="es-ES" dirty="0" smtClean="0"/>
              <a:t>(24);</a:t>
            </a:r>
          </a:p>
          <a:p>
            <a:pPr>
              <a:buNone/>
            </a:pPr>
            <a:r>
              <a:rPr lang="es-ES" dirty="0" smtClean="0"/>
              <a:t>	/* no es posible acceder a un miembro de la clase hija usando una </a:t>
            </a:r>
            <a:r>
              <a:rPr lang="es-ES" dirty="0" smtClean="0"/>
              <a:t>referencia </a:t>
            </a:r>
            <a:r>
              <a:rPr lang="es-ES" dirty="0" smtClean="0"/>
              <a:t>a la clase padre*/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p.setCurso</a:t>
            </a:r>
            <a:r>
              <a:rPr lang="es-ES" dirty="0" smtClean="0"/>
              <a:t>(88); // ERROR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PE" dirty="0" smtClean="0">
                <a:latin typeface="+mn-lt"/>
              </a:rPr>
              <a:t>Ejemplo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196752"/>
            <a:ext cx="8001000" cy="4643438"/>
          </a:xfrm>
        </p:spPr>
        <p:txBody>
          <a:bodyPr/>
          <a:lstStyle/>
          <a:p>
            <a:pPr>
              <a:buNone/>
            </a:pPr>
            <a:r>
              <a:rPr lang="es-ES" sz="1600" dirty="0" err="1" smtClean="0"/>
              <a:t>class</a:t>
            </a:r>
            <a:r>
              <a:rPr lang="es-ES" sz="1600" dirty="0" smtClean="0"/>
              <a:t> Persona { ................... }	</a:t>
            </a:r>
          </a:p>
          <a:p>
            <a:pPr>
              <a:buNone/>
            </a:pPr>
            <a:r>
              <a:rPr lang="es-ES" sz="1600" dirty="0" err="1" smtClean="0"/>
              <a:t>class</a:t>
            </a:r>
            <a:r>
              <a:rPr lang="es-ES" sz="1600" dirty="0" smtClean="0"/>
              <a:t> Alumno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Persona {</a:t>
            </a:r>
          </a:p>
          <a:p>
            <a:pPr>
              <a:buNone/>
            </a:pPr>
            <a:r>
              <a:rPr lang="es-ES" sz="1600" dirty="0" smtClean="0"/>
              <a:t>	......................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</a:t>
            </a:r>
            <a:r>
              <a:rPr lang="es-ES" sz="1600" dirty="0" err="1" smtClean="0"/>
              <a:t>toString</a:t>
            </a:r>
            <a:r>
              <a:rPr lang="es-ES" sz="1600" dirty="0" smtClean="0"/>
              <a:t>() {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dirty="0" err="1" smtClean="0"/>
              <a:t>return</a:t>
            </a:r>
            <a:r>
              <a:rPr lang="es-ES" sz="1600" dirty="0" smtClean="0"/>
              <a:t> </a:t>
            </a:r>
            <a:r>
              <a:rPr lang="es-ES" sz="1600" dirty="0" err="1" smtClean="0"/>
              <a:t>super.toString</a:t>
            </a:r>
            <a:r>
              <a:rPr lang="es-ES" sz="1600" dirty="0" smtClean="0"/>
              <a:t>() + curso + </a:t>
            </a:r>
            <a:r>
              <a:rPr lang="es-ES" sz="1600" dirty="0" err="1" smtClean="0"/>
              <a:t>nivelAcademico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	}	</a:t>
            </a:r>
          </a:p>
          <a:p>
            <a:pPr>
              <a:buNone/>
            </a:pPr>
            <a:r>
              <a:rPr lang="es-ES" sz="1600" dirty="0" smtClean="0"/>
              <a:t>}</a:t>
            </a:r>
          </a:p>
          <a:p>
            <a:pPr>
              <a:buNone/>
            </a:pPr>
            <a:r>
              <a:rPr lang="es-ES" sz="1600" b="1" dirty="0" err="1" smtClean="0"/>
              <a:t>class</a:t>
            </a:r>
            <a:r>
              <a:rPr lang="es-ES" sz="1600" b="1" dirty="0" smtClean="0"/>
              <a:t> Profesor </a:t>
            </a:r>
            <a:r>
              <a:rPr lang="es-ES" sz="1600" b="1" dirty="0" err="1" smtClean="0"/>
              <a:t>extends</a:t>
            </a:r>
            <a:r>
              <a:rPr lang="es-ES" sz="1600" b="1" dirty="0" smtClean="0"/>
              <a:t> Persona {	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private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asignatura;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Profesor (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n, </a:t>
            </a:r>
            <a:r>
              <a:rPr lang="es-ES" sz="1600" b="1" dirty="0" err="1" smtClean="0"/>
              <a:t>int</a:t>
            </a:r>
            <a:r>
              <a:rPr lang="es-ES" sz="1600" b="1" dirty="0" smtClean="0"/>
              <a:t> e,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asign</a:t>
            </a:r>
            <a:r>
              <a:rPr lang="es-ES" sz="1600" b="1" dirty="0" smtClean="0"/>
              <a:t>) { </a:t>
            </a:r>
          </a:p>
          <a:p>
            <a:pPr>
              <a:buNone/>
            </a:pPr>
            <a:r>
              <a:rPr lang="es-ES" sz="1600" b="1" dirty="0" smtClean="0"/>
              <a:t>		</a:t>
            </a:r>
            <a:r>
              <a:rPr lang="es-ES" sz="1600" b="1" dirty="0" err="1" smtClean="0"/>
              <a:t>super</a:t>
            </a:r>
            <a:r>
              <a:rPr lang="es-ES" sz="1600" b="1" dirty="0" smtClean="0"/>
              <a:t>(n, e);</a:t>
            </a:r>
          </a:p>
          <a:p>
            <a:pPr>
              <a:buNone/>
            </a:pPr>
            <a:r>
              <a:rPr lang="es-ES" sz="1600" b="1" dirty="0" smtClean="0"/>
              <a:t>		asignatura = </a:t>
            </a:r>
            <a:r>
              <a:rPr lang="es-ES" sz="1600" b="1" dirty="0" err="1" smtClean="0"/>
              <a:t>asign</a:t>
            </a:r>
            <a:r>
              <a:rPr lang="es-ES" sz="1600" b="1" dirty="0" smtClean="0"/>
              <a:t>;</a:t>
            </a:r>
          </a:p>
          <a:p>
            <a:pPr>
              <a:buNone/>
            </a:pPr>
            <a:r>
              <a:rPr lang="es-ES" sz="1600" b="1" dirty="0" smtClean="0"/>
              <a:t>	}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toString</a:t>
            </a:r>
            <a:r>
              <a:rPr lang="es-ES" sz="1600" b="1" dirty="0" smtClean="0"/>
              <a:t>() {</a:t>
            </a:r>
          </a:p>
          <a:p>
            <a:pPr>
              <a:buNone/>
            </a:pPr>
            <a:r>
              <a:rPr lang="es-ES" sz="1600" b="1" dirty="0" smtClean="0"/>
              <a:t>		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super.toString</a:t>
            </a:r>
            <a:r>
              <a:rPr lang="es-ES" sz="1600" b="1" dirty="0" smtClean="0"/>
              <a:t>() + asignatura;</a:t>
            </a:r>
          </a:p>
          <a:p>
            <a:pPr>
              <a:buNone/>
            </a:pPr>
            <a:r>
              <a:rPr lang="es-ES" sz="1600" b="1" dirty="0" smtClean="0"/>
              <a:t>	}</a:t>
            </a:r>
          </a:p>
          <a:p>
            <a:pPr>
              <a:buNone/>
            </a:pPr>
            <a:r>
              <a:rPr lang="es-ES" sz="1600" b="1" dirty="0" smtClean="0"/>
              <a:t>}</a:t>
            </a:r>
            <a:endParaRPr lang="es-ES" sz="16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Polimorfismo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Una misma llamada ejecuta distintas sentencias dependiendo de la clase a la que pertenezca el objeto al que se aplica el método.</a:t>
            </a:r>
          </a:p>
          <a:p>
            <a:r>
              <a:rPr lang="es-ES" sz="1800" dirty="0" smtClean="0"/>
              <a:t>Supongamos que declaramos: </a:t>
            </a:r>
            <a:r>
              <a:rPr lang="es-ES" sz="1800" b="1" dirty="0" smtClean="0"/>
              <a:t>Persona p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Podría suceder que durante la ej. del programa, p referencie a un profesor o a un alumno en distintos momentos, y</a:t>
            </a:r>
          </a:p>
          <a:p>
            <a:r>
              <a:rPr lang="es-ES" sz="1800" dirty="0" smtClean="0"/>
              <a:t>Entonces:</a:t>
            </a:r>
          </a:p>
          <a:p>
            <a:pPr lvl="1"/>
            <a:r>
              <a:rPr lang="es-ES" sz="1800" dirty="0" smtClean="0"/>
              <a:t>Si p referencia a un alumno, con </a:t>
            </a:r>
            <a:r>
              <a:rPr lang="es-ES" sz="1800" dirty="0" err="1" smtClean="0"/>
              <a:t>p.toString</a:t>
            </a:r>
            <a:r>
              <a:rPr lang="es-ES" sz="1800" dirty="0" smtClean="0"/>
              <a:t>(), se ejecuta el </a:t>
            </a:r>
            <a:r>
              <a:rPr lang="es-ES" sz="1800" dirty="0" err="1" smtClean="0"/>
              <a:t>toString</a:t>
            </a:r>
            <a:r>
              <a:rPr lang="es-ES" sz="1800" dirty="0" smtClean="0"/>
              <a:t> de la clase Alumno.</a:t>
            </a:r>
          </a:p>
          <a:p>
            <a:pPr lvl="1"/>
            <a:r>
              <a:rPr lang="es-ES" sz="1800" dirty="0" smtClean="0"/>
              <a:t>Si </a:t>
            </a:r>
            <a:r>
              <a:rPr lang="es-ES" sz="1800" dirty="0" smtClean="0"/>
              <a:t>p referencia a un profesor, con </a:t>
            </a:r>
            <a:r>
              <a:rPr lang="es-ES" sz="1800" dirty="0" err="1" smtClean="0"/>
              <a:t>p.toString</a:t>
            </a:r>
            <a:r>
              <a:rPr lang="es-ES" sz="1800" dirty="0" smtClean="0"/>
              <a:t>(), se ejecuta el </a:t>
            </a:r>
            <a:r>
              <a:rPr lang="es-ES" sz="1800" dirty="0" err="1" smtClean="0"/>
              <a:t>toString</a:t>
            </a:r>
            <a:r>
              <a:rPr lang="es-ES" sz="1800" dirty="0" smtClean="0"/>
              <a:t> de la clase Profesor.</a:t>
            </a:r>
          </a:p>
          <a:p>
            <a:r>
              <a:rPr lang="es-ES" sz="1800" dirty="0" smtClean="0"/>
              <a:t>Enlace dinámico: Se decide en tiempo de ejecución qué método se ejecuta.</a:t>
            </a:r>
          </a:p>
          <a:p>
            <a:r>
              <a:rPr lang="es-ES" sz="1800" dirty="0" smtClean="0"/>
              <a:t>OJO!: Sobrecarga de </a:t>
            </a:r>
            <a:r>
              <a:rPr lang="es-ES" sz="1800" dirty="0" err="1" smtClean="0"/>
              <a:t>fs</a:t>
            </a:r>
            <a:r>
              <a:rPr lang="es-ES" sz="1800" dirty="0" smtClean="0"/>
              <a:t> =&gt; enlace estático (t. de compilación</a:t>
            </a:r>
            <a:r>
              <a:rPr lang="es-ES" sz="1800" dirty="0" smtClean="0"/>
              <a:t>).</a:t>
            </a:r>
            <a:endParaRPr lang="es-ES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Polimorfismo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Enlace </a:t>
            </a:r>
            <a:r>
              <a:rPr lang="es-ES" b="1" dirty="0" smtClean="0"/>
              <a:t>dinámico: </a:t>
            </a:r>
            <a:r>
              <a:rPr lang="es-ES" dirty="0" smtClean="0"/>
              <a:t>Se decide en </a:t>
            </a:r>
            <a:r>
              <a:rPr lang="es-ES" b="1" dirty="0" smtClean="0"/>
              <a:t>tiempo de ejecución </a:t>
            </a:r>
            <a:r>
              <a:rPr lang="es-ES" dirty="0" smtClean="0"/>
              <a:t>qué método se ejecuta.</a:t>
            </a:r>
          </a:p>
          <a:p>
            <a:r>
              <a:rPr lang="es-ES" dirty="0" smtClean="0"/>
              <a:t>OJO!: </a:t>
            </a:r>
            <a:endParaRPr lang="es-ES" dirty="0" smtClean="0"/>
          </a:p>
          <a:p>
            <a:pPr lvl="1"/>
            <a:r>
              <a:rPr lang="es-ES" dirty="0" smtClean="0"/>
              <a:t>Sobrecarga </a:t>
            </a:r>
            <a:r>
              <a:rPr lang="es-ES" dirty="0" smtClean="0"/>
              <a:t>de </a:t>
            </a:r>
            <a:r>
              <a:rPr lang="es-ES" dirty="0" smtClean="0"/>
              <a:t>operaciones =&gt; </a:t>
            </a:r>
            <a:r>
              <a:rPr lang="es-ES" dirty="0" smtClean="0"/>
              <a:t>enlace estático (</a:t>
            </a:r>
            <a:r>
              <a:rPr lang="es-ES" dirty="0" smtClean="0"/>
              <a:t>tiempo </a:t>
            </a:r>
            <a:r>
              <a:rPr lang="es-ES" dirty="0" smtClean="0"/>
              <a:t>de compilación</a:t>
            </a:r>
            <a:r>
              <a:rPr lang="es-ES" dirty="0" smtClean="0"/>
              <a:t>).</a:t>
            </a:r>
            <a:endParaRPr lang="es-E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Polimorfismo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args</a:t>
            </a:r>
            <a:r>
              <a:rPr lang="es-ES" sz="1600" dirty="0" smtClean="0"/>
              <a:t>) { </a:t>
            </a:r>
          </a:p>
          <a:p>
            <a:pPr>
              <a:buNone/>
            </a:pPr>
            <a:r>
              <a:rPr lang="es-ES" sz="1600" dirty="0" smtClean="0"/>
              <a:t>	Persona </a:t>
            </a:r>
            <a:r>
              <a:rPr lang="es-ES" sz="1600" dirty="0" smtClean="0"/>
              <a:t>v[]=new Persona[10];</a:t>
            </a:r>
          </a:p>
          <a:p>
            <a:pPr>
              <a:buNone/>
            </a:pPr>
            <a:r>
              <a:rPr lang="es-ES" sz="1600" dirty="0" smtClean="0"/>
              <a:t>	// </a:t>
            </a:r>
            <a:r>
              <a:rPr lang="es-ES" sz="1600" dirty="0" smtClean="0"/>
              <a:t>Se introducen alumnos, profesores y personas en v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i=0 ; i&lt;10; i++)</a:t>
            </a:r>
          </a:p>
          <a:p>
            <a:pPr>
              <a:buNone/>
            </a:pPr>
            <a:r>
              <a:rPr lang="es-ES" sz="1600" dirty="0" smtClean="0"/>
              <a:t>	/* Se piden datos al usuario de profesor, alumno o persona */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smtClean="0"/>
              <a:t>	</a:t>
            </a:r>
            <a:r>
              <a:rPr lang="es-ES" sz="1600" dirty="0" err="1" smtClean="0"/>
              <a:t>switch</a:t>
            </a:r>
            <a:r>
              <a:rPr lang="es-ES" sz="1600" dirty="0" smtClean="0"/>
              <a:t> </a:t>
            </a:r>
            <a:r>
              <a:rPr lang="es-ES" sz="1600" dirty="0" smtClean="0"/>
              <a:t>(tipo) {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dirty="0" smtClean="0"/>
              <a:t>	case </a:t>
            </a:r>
            <a:r>
              <a:rPr lang="es-ES" sz="1600" dirty="0" smtClean="0"/>
              <a:t>/*  profesor */:  v[i] = new Profesor (….); break;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smtClean="0"/>
              <a:t>		case /* alumno */: v[i] = new Alumno(…); break;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smtClean="0"/>
              <a:t>	</a:t>
            </a:r>
            <a:r>
              <a:rPr lang="es-ES" sz="1600" dirty="0" smtClean="0"/>
              <a:t>	case /* persona */: v[i] = new Persona(…); break; 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dirty="0" smtClean="0"/>
              <a:t>	default</a:t>
            </a:r>
            <a:r>
              <a:rPr lang="es-ES" sz="1600" dirty="0" smtClean="0"/>
              <a:t>: /* ERROR */ }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smtClean="0"/>
              <a:t>	}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i=0 ; i&lt;10; i++)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smtClean="0"/>
              <a:t>	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</a:t>
            </a:r>
            <a:r>
              <a:rPr lang="es-ES" sz="1600" b="1" dirty="0" smtClean="0"/>
              <a:t>v[i].</a:t>
            </a:r>
            <a:r>
              <a:rPr lang="es-ES" sz="1600" b="1" dirty="0" err="1" smtClean="0"/>
              <a:t>toString</a:t>
            </a:r>
            <a:r>
              <a:rPr lang="es-ES" sz="1600" b="1" dirty="0" smtClean="0"/>
              <a:t>()</a:t>
            </a:r>
            <a:r>
              <a:rPr lang="es-ES" sz="1600" dirty="0" smtClean="0"/>
              <a:t>);  </a:t>
            </a:r>
            <a:r>
              <a:rPr lang="es-ES" sz="1600" dirty="0" smtClean="0"/>
              <a:t>// enlace dinámico con </a:t>
            </a:r>
            <a:r>
              <a:rPr lang="es-ES" sz="1600" dirty="0" err="1" smtClean="0"/>
              <a:t>toString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}</a:t>
            </a:r>
            <a:endParaRPr lang="es-ES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Métodos abstractos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Tenemos un método f() aplicable a todos los objetos de la clase A.</a:t>
            </a:r>
          </a:p>
          <a:p>
            <a:pPr lvl="1"/>
            <a:r>
              <a:rPr lang="es-ES" dirty="0" smtClean="0"/>
              <a:t>Área de un polígono.</a:t>
            </a:r>
          </a:p>
          <a:p>
            <a:r>
              <a:rPr lang="es-ES" dirty="0" smtClean="0"/>
              <a:t>La implementación del método es completamente diferente en cada subclase de A.</a:t>
            </a:r>
          </a:p>
          <a:p>
            <a:pPr lvl="1"/>
            <a:r>
              <a:rPr lang="es-ES" dirty="0" smtClean="0"/>
              <a:t>Área de un triángulo.</a:t>
            </a:r>
          </a:p>
          <a:p>
            <a:pPr lvl="1"/>
            <a:r>
              <a:rPr lang="es-ES" dirty="0" smtClean="0"/>
              <a:t>Área de un rectángulo.</a:t>
            </a:r>
          </a:p>
          <a:p>
            <a:pPr lvl="1"/>
            <a:r>
              <a:rPr lang="es-ES" dirty="0" smtClean="0"/>
              <a:t>.....................................</a:t>
            </a:r>
          </a:p>
          <a:p>
            <a:r>
              <a:rPr lang="es-ES" dirty="0" smtClean="0"/>
              <a:t>Para declarar un método como abstracto, se pone delante la palabra reservada </a:t>
            </a:r>
            <a:r>
              <a:rPr lang="es-ES" dirty="0" err="1" smtClean="0"/>
              <a:t>abstract</a:t>
            </a:r>
            <a:r>
              <a:rPr lang="es-ES" dirty="0" smtClean="0"/>
              <a:t> y no define un </a:t>
            </a:r>
            <a:r>
              <a:rPr lang="es-ES" dirty="0" smtClean="0"/>
              <a:t>cuerpo: 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abstract</a:t>
            </a:r>
            <a:r>
              <a:rPr lang="es-ES" dirty="0" smtClean="0"/>
              <a:t> </a:t>
            </a:r>
            <a:r>
              <a:rPr lang="es-ES" dirty="0" smtClean="0"/>
              <a:t>tipo </a:t>
            </a:r>
            <a:r>
              <a:rPr lang="es-ES" dirty="0" err="1" smtClean="0"/>
              <a:t>nombreMétodo</a:t>
            </a:r>
            <a:r>
              <a:rPr lang="es-ES" dirty="0" smtClean="0"/>
              <a:t>(....);</a:t>
            </a:r>
          </a:p>
          <a:p>
            <a:r>
              <a:rPr lang="es-ES" dirty="0" smtClean="0"/>
              <a:t>Luego en cada subclase se define un método con la misma cabecera y distinto cuerpo.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Clases Abstractas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una clase contiene al menos un método abstracto, entonces es una clase abstracta.</a:t>
            </a:r>
          </a:p>
          <a:p>
            <a:r>
              <a:rPr lang="es-ES" dirty="0" smtClean="0"/>
              <a:t>Una clase abstracta es una clase de la que no se pueden crear objetos, pero puede ser utilizada como clase padre para otras clases.</a:t>
            </a:r>
          </a:p>
          <a:p>
            <a:r>
              <a:rPr lang="es-ES" dirty="0" smtClean="0"/>
              <a:t>Declaración:</a:t>
            </a:r>
          </a:p>
          <a:p>
            <a:pPr lvl="3">
              <a:buNone/>
            </a:pPr>
            <a:r>
              <a:rPr lang="es-ES" i="1" dirty="0" err="1" smtClean="0"/>
              <a:t>abstract</a:t>
            </a:r>
            <a:r>
              <a:rPr lang="es-ES" i="1" dirty="0" smtClean="0"/>
              <a:t> </a:t>
            </a:r>
            <a:r>
              <a:rPr lang="es-ES" i="1" dirty="0" err="1" smtClean="0"/>
              <a:t>class</a:t>
            </a:r>
            <a:r>
              <a:rPr lang="es-ES" i="1" dirty="0" smtClean="0"/>
              <a:t> </a:t>
            </a:r>
            <a:r>
              <a:rPr lang="es-ES" i="1" dirty="0" err="1" smtClean="0"/>
              <a:t>NombreClase</a:t>
            </a:r>
            <a:r>
              <a:rPr lang="es-ES" i="1" dirty="0" smtClean="0"/>
              <a:t> {</a:t>
            </a:r>
          </a:p>
          <a:p>
            <a:pPr lvl="3">
              <a:buNone/>
            </a:pPr>
            <a:r>
              <a:rPr lang="es-ES" i="1" dirty="0" smtClean="0"/>
              <a:t>	..............</a:t>
            </a:r>
          </a:p>
          <a:p>
            <a:pPr lvl="3">
              <a:buNone/>
            </a:pPr>
            <a:r>
              <a:rPr lang="es-ES" i="1" dirty="0" smtClean="0"/>
              <a:t>}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clase abstracta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2051720" y="1412776"/>
          <a:ext cx="4987925" cy="5040312"/>
        </p:xfrm>
        <a:graphic>
          <a:graphicData uri="http://schemas.openxmlformats.org/presentationml/2006/ole">
            <p:oleObj spid="_x0000_s21506" name="Visio" r:id="rId3" imgW="3147831" imgH="318184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Título"/>
          <p:cNvSpPr>
            <a:spLocks noGrp="1"/>
          </p:cNvSpPr>
          <p:nvPr>
            <p:ph type="title"/>
          </p:nvPr>
        </p:nvSpPr>
        <p:spPr>
          <a:xfrm>
            <a:off x="574675" y="142875"/>
            <a:ext cx="8001000" cy="785813"/>
          </a:xfrm>
        </p:spPr>
        <p:txBody>
          <a:bodyPr/>
          <a:lstStyle/>
          <a:p>
            <a:r>
              <a:rPr lang="es-PE" dirty="0" smtClean="0"/>
              <a:t>Unidad N° 5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s-ES" sz="2900" b="1" dirty="0"/>
              <a:t>LOGRO  </a:t>
            </a:r>
            <a:endParaRPr lang="es-PE" sz="2900" dirty="0"/>
          </a:p>
          <a:p>
            <a:pPr>
              <a:buNone/>
            </a:pPr>
            <a:r>
              <a:rPr lang="es-ES" sz="2900" dirty="0" smtClean="0"/>
              <a:t>	“Es capaz de efectuar </a:t>
            </a:r>
            <a:r>
              <a:rPr lang="es-ES" sz="2900" dirty="0" err="1" smtClean="0"/>
              <a:t>refactoring</a:t>
            </a:r>
            <a:r>
              <a:rPr lang="es-ES" sz="2900" dirty="0" smtClean="0"/>
              <a:t> de un diseño previamente elaborado a través de herencia, polimorfismo y delegación, reconociendo ¿</a:t>
            </a:r>
            <a:r>
              <a:rPr lang="es-ES" sz="2900" dirty="0" err="1" smtClean="0"/>
              <a:t>bad</a:t>
            </a:r>
            <a:r>
              <a:rPr lang="es-ES" sz="2900" dirty="0" smtClean="0"/>
              <a:t> </a:t>
            </a:r>
            <a:r>
              <a:rPr lang="es-ES" sz="2900" dirty="0" err="1" smtClean="0"/>
              <a:t>smells</a:t>
            </a:r>
            <a:r>
              <a:rPr lang="es-ES" sz="2900" dirty="0" smtClean="0"/>
              <a:t>¿ del diseño. Expresa la lógica de los componentes a través de lenguajes de especificación formales.”</a:t>
            </a:r>
          </a:p>
          <a:p>
            <a:pPr marL="400050" lvl="1" indent="0">
              <a:lnSpc>
                <a:spcPct val="110000"/>
              </a:lnSpc>
              <a:buFontTx/>
              <a:buNone/>
              <a:defRPr/>
            </a:pPr>
            <a:endParaRPr lang="es-PE" sz="2900" dirty="0"/>
          </a:p>
          <a:p>
            <a:pPr>
              <a:lnSpc>
                <a:spcPct val="110000"/>
              </a:lnSpc>
              <a:defRPr/>
            </a:pPr>
            <a:r>
              <a:rPr lang="es-ES" sz="2900" b="1" dirty="0" smtClean="0"/>
              <a:t>TEMARIO</a:t>
            </a:r>
            <a:endParaRPr lang="es-PE" sz="2900" dirty="0"/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Herencia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Polimorfismo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Delegación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err="1" smtClean="0"/>
              <a:t>Bad</a:t>
            </a:r>
            <a:r>
              <a:rPr lang="es-ES" sz="2900" dirty="0" smtClean="0"/>
              <a:t> </a:t>
            </a:r>
            <a:r>
              <a:rPr lang="es-ES" sz="2900" dirty="0" err="1" smtClean="0"/>
              <a:t>Smells</a:t>
            </a:r>
            <a:endParaRPr lang="es-ES" sz="2900" dirty="0" smtClean="0"/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El UML y </a:t>
            </a:r>
            <a:r>
              <a:rPr lang="es-ES" sz="2900" dirty="0" err="1" smtClean="0"/>
              <a:t>Object</a:t>
            </a:r>
            <a:r>
              <a:rPr lang="es-ES" sz="2900" dirty="0" smtClean="0"/>
              <a:t> </a:t>
            </a:r>
            <a:r>
              <a:rPr lang="es-ES" sz="2900" dirty="0" err="1" smtClean="0"/>
              <a:t>Constraints</a:t>
            </a:r>
            <a:r>
              <a:rPr lang="es-ES" sz="2900" dirty="0" smtClean="0"/>
              <a:t> </a:t>
            </a:r>
            <a:r>
              <a:rPr lang="es-ES" sz="2900" dirty="0" err="1" smtClean="0"/>
              <a:t>Language</a:t>
            </a:r>
            <a:endParaRPr lang="es-ES" sz="2900" dirty="0" smtClean="0"/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Los lenguajes formales (Z y </a:t>
            </a:r>
            <a:r>
              <a:rPr lang="es-ES" sz="2900" dirty="0" err="1" smtClean="0"/>
              <a:t>otroa</a:t>
            </a:r>
            <a:r>
              <a:rPr lang="es-ES" sz="2900" dirty="0" smtClean="0"/>
              <a:t>)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s-ES" sz="2900" dirty="0" smtClean="0"/>
          </a:p>
          <a:p>
            <a:pPr>
              <a:lnSpc>
                <a:spcPct val="110000"/>
              </a:lnSpc>
              <a:defRPr/>
            </a:pPr>
            <a:r>
              <a:rPr lang="es-ES" sz="2900" b="1" dirty="0" smtClean="0"/>
              <a:t>HORA(S</a:t>
            </a:r>
            <a:r>
              <a:rPr lang="es-ES" sz="2900" b="1" dirty="0"/>
              <a:t>) / SEMANA(S)</a:t>
            </a:r>
            <a:endParaRPr lang="es-PE" sz="2900" dirty="0"/>
          </a:p>
          <a:p>
            <a:pPr lvl="1">
              <a:lnSpc>
                <a:spcPct val="110000"/>
              </a:lnSpc>
              <a:buFontTx/>
              <a:buChar char="—"/>
              <a:defRPr/>
            </a:pPr>
            <a:r>
              <a:rPr lang="es-ES" sz="2900" dirty="0" smtClean="0"/>
              <a:t>14 horas / Semana 14 y 15</a:t>
            </a:r>
            <a:endParaRPr lang="es-PE" sz="2900" dirty="0" smtClean="0"/>
          </a:p>
          <a:p>
            <a:pPr>
              <a:lnSpc>
                <a:spcPct val="110000"/>
              </a:lnSpc>
              <a:defRPr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clase abstracta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800" b="1" dirty="0" err="1" smtClean="0"/>
              <a:t>abstract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class</a:t>
            </a:r>
            <a:r>
              <a:rPr lang="es-ES" sz="1800" b="1" dirty="0" smtClean="0"/>
              <a:t> Alumno </a:t>
            </a:r>
            <a:r>
              <a:rPr lang="es-ES" sz="1800" b="1" dirty="0" err="1" smtClean="0"/>
              <a:t>extends</a:t>
            </a:r>
            <a:r>
              <a:rPr lang="es-ES" sz="1800" b="1" dirty="0" smtClean="0"/>
              <a:t> Persona {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/>
              <a:t>protected</a:t>
            </a:r>
            <a:r>
              <a:rPr lang="es-ES" sz="1800" dirty="0" smtClean="0"/>
              <a:t> </a:t>
            </a:r>
            <a:r>
              <a:rPr lang="es-ES" sz="1800" dirty="0" err="1" smtClean="0"/>
              <a:t>int</a:t>
            </a:r>
            <a:r>
              <a:rPr lang="es-ES" sz="1800" dirty="0" smtClean="0"/>
              <a:t> curso; 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/>
              <a:t>private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</a:t>
            </a:r>
            <a:r>
              <a:rPr lang="es-ES" sz="1800" dirty="0" err="1" smtClean="0"/>
              <a:t>nivelAcademico</a:t>
            </a:r>
            <a:r>
              <a:rPr lang="es-ES" sz="1800" dirty="0" smtClean="0"/>
              <a:t>;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/>
              <a:t>public</a:t>
            </a:r>
            <a:r>
              <a:rPr lang="es-ES" sz="1800" dirty="0" smtClean="0"/>
              <a:t> Alumno 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n, </a:t>
            </a:r>
            <a:r>
              <a:rPr lang="es-ES" sz="1800" dirty="0" err="1" smtClean="0"/>
              <a:t>int</a:t>
            </a:r>
            <a:r>
              <a:rPr lang="es-ES" sz="1800" dirty="0" smtClean="0"/>
              <a:t> e, </a:t>
            </a:r>
            <a:r>
              <a:rPr lang="es-ES" sz="1800" dirty="0" err="1" smtClean="0"/>
              <a:t>int</a:t>
            </a:r>
            <a:r>
              <a:rPr lang="es-ES" sz="1800" dirty="0" smtClean="0"/>
              <a:t> c,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nivel) { </a:t>
            </a:r>
          </a:p>
          <a:p>
            <a:pPr>
              <a:buNone/>
            </a:pPr>
            <a:r>
              <a:rPr lang="es-ES" sz="1800" dirty="0" smtClean="0"/>
              <a:t>		</a:t>
            </a:r>
            <a:r>
              <a:rPr lang="es-ES" sz="1800" dirty="0" err="1" smtClean="0"/>
              <a:t>super</a:t>
            </a:r>
            <a:r>
              <a:rPr lang="es-ES" sz="1800" dirty="0" smtClean="0"/>
              <a:t>(n, e);</a:t>
            </a:r>
          </a:p>
          <a:p>
            <a:pPr>
              <a:buNone/>
            </a:pPr>
            <a:r>
              <a:rPr lang="es-ES" sz="1800" dirty="0" smtClean="0"/>
              <a:t>		curso = c; </a:t>
            </a:r>
            <a:r>
              <a:rPr lang="es-ES" sz="1800" dirty="0" err="1" smtClean="0"/>
              <a:t>nivelAcademico</a:t>
            </a:r>
            <a:r>
              <a:rPr lang="es-ES" sz="1800" dirty="0" smtClean="0"/>
              <a:t> = nivel;</a:t>
            </a:r>
          </a:p>
          <a:p>
            <a:pPr>
              <a:buNone/>
            </a:pPr>
            <a:r>
              <a:rPr lang="es-ES" sz="1800" dirty="0" smtClean="0"/>
              <a:t>	}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</a:t>
            </a:r>
            <a:r>
              <a:rPr lang="es-ES" sz="1800" dirty="0" err="1" smtClean="0"/>
              <a:t>toString</a:t>
            </a:r>
            <a:r>
              <a:rPr lang="es-ES" sz="1800" dirty="0" smtClean="0"/>
              <a:t>() {</a:t>
            </a:r>
          </a:p>
          <a:p>
            <a:pPr>
              <a:buNone/>
            </a:pPr>
            <a:r>
              <a:rPr lang="es-ES" sz="1800" dirty="0" smtClean="0"/>
              <a:t>		</a:t>
            </a:r>
            <a:r>
              <a:rPr lang="es-ES" sz="1800" dirty="0" err="1" smtClean="0"/>
              <a:t>return</a:t>
            </a:r>
            <a:r>
              <a:rPr lang="es-ES" sz="1800" dirty="0" smtClean="0"/>
              <a:t> </a:t>
            </a:r>
            <a:r>
              <a:rPr lang="es-ES" sz="1800" dirty="0" err="1" smtClean="0"/>
              <a:t>super.toString</a:t>
            </a:r>
            <a:r>
              <a:rPr lang="es-ES" sz="1800" dirty="0" smtClean="0"/>
              <a:t>() + curso + </a:t>
            </a:r>
            <a:r>
              <a:rPr lang="es-ES" sz="1800" dirty="0" err="1" smtClean="0"/>
              <a:t>nivelAcademico</a:t>
            </a:r>
            <a:r>
              <a:rPr lang="es-ES" sz="1800" dirty="0" smtClean="0"/>
              <a:t>;</a:t>
            </a:r>
          </a:p>
          <a:p>
            <a:pPr>
              <a:buNone/>
            </a:pPr>
            <a:r>
              <a:rPr lang="es-ES" sz="1800" dirty="0" smtClean="0"/>
              <a:t>	}	</a:t>
            </a:r>
          </a:p>
          <a:p>
            <a:pPr>
              <a:buNone/>
            </a:pPr>
            <a:r>
              <a:rPr lang="es-ES" sz="1800" b="1" dirty="0" smtClean="0"/>
              <a:t>	</a:t>
            </a:r>
            <a:r>
              <a:rPr lang="es-ES" b="1" dirty="0" err="1" smtClean="0"/>
              <a:t>abstract</a:t>
            </a:r>
            <a:r>
              <a:rPr lang="es-ES" b="1" dirty="0" smtClean="0"/>
              <a:t> </a:t>
            </a:r>
            <a:r>
              <a:rPr lang="es-ES" b="1" dirty="0" err="1" smtClean="0"/>
              <a:t>double</a:t>
            </a:r>
            <a:r>
              <a:rPr lang="es-ES" b="1" dirty="0" smtClean="0"/>
              <a:t> </a:t>
            </a:r>
            <a:r>
              <a:rPr lang="es-ES" b="1" dirty="0" err="1" smtClean="0"/>
              <a:t>pagoMensual</a:t>
            </a:r>
            <a:r>
              <a:rPr lang="es-ES" b="1" dirty="0" smtClean="0"/>
              <a:t>();</a:t>
            </a:r>
          </a:p>
          <a:p>
            <a:pPr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abstract</a:t>
            </a:r>
            <a:r>
              <a:rPr lang="es-ES" b="1" dirty="0" smtClean="0"/>
              <a:t> </a:t>
            </a:r>
            <a:r>
              <a:rPr lang="es-ES" b="1" dirty="0" err="1" smtClean="0"/>
              <a:t>String</a:t>
            </a:r>
            <a:r>
              <a:rPr lang="es-ES" b="1" dirty="0" smtClean="0"/>
              <a:t> </a:t>
            </a:r>
            <a:r>
              <a:rPr lang="es-ES" b="1" dirty="0" err="1" smtClean="0"/>
              <a:t>getAsignaturas</a:t>
            </a:r>
            <a:r>
              <a:rPr lang="es-ES" b="1" dirty="0" smtClean="0"/>
              <a:t>();</a:t>
            </a:r>
            <a:r>
              <a:rPr lang="es-ES" sz="1800" dirty="0" smtClean="0"/>
              <a:t>		</a:t>
            </a:r>
          </a:p>
          <a:p>
            <a:pPr>
              <a:buNone/>
            </a:pPr>
            <a:r>
              <a:rPr lang="es-ES" sz="1800" dirty="0" smtClean="0"/>
              <a:t>}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clase abstracta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377850"/>
            <a:ext cx="8001000" cy="4643438"/>
          </a:xfrm>
        </p:spPr>
        <p:txBody>
          <a:bodyPr/>
          <a:lstStyle/>
          <a:p>
            <a:pPr>
              <a:buNone/>
            </a:pPr>
            <a:r>
              <a:rPr lang="es-ES" sz="1600" b="1" dirty="0" err="1" smtClean="0"/>
              <a:t>class</a:t>
            </a:r>
            <a:r>
              <a:rPr lang="es-ES" sz="1600" b="1" dirty="0" smtClean="0"/>
              <a:t> Libre </a:t>
            </a:r>
            <a:r>
              <a:rPr lang="es-ES" sz="1600" b="1" dirty="0" err="1" smtClean="0"/>
              <a:t>extends</a:t>
            </a:r>
            <a:r>
              <a:rPr lang="es-ES" sz="1600" b="1" dirty="0" smtClean="0"/>
              <a:t> Alumno {</a:t>
            </a:r>
            <a:r>
              <a:rPr lang="es-ES" sz="1600" dirty="0" smtClean="0"/>
              <a:t>	 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[]</a:t>
            </a:r>
            <a:r>
              <a:rPr lang="es-ES" sz="1600" dirty="0" err="1" smtClean="0"/>
              <a:t>listaDeAsignaturas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float</a:t>
            </a:r>
            <a:r>
              <a:rPr lang="es-ES" sz="1600" dirty="0" smtClean="0"/>
              <a:t> </a:t>
            </a:r>
            <a:r>
              <a:rPr lang="es-ES" sz="1600" dirty="0" err="1" smtClean="0"/>
              <a:t>precioPorHora</a:t>
            </a:r>
            <a:r>
              <a:rPr lang="es-ES" sz="1600" dirty="0" smtClean="0"/>
              <a:t>=10;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noHorasDiarias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pedirAsignaturas</a:t>
            </a:r>
            <a:r>
              <a:rPr lang="es-ES" sz="1600" dirty="0" smtClean="0"/>
              <a:t>() {}// se inicializa </a:t>
            </a:r>
            <a:r>
              <a:rPr lang="es-ES" sz="1600" dirty="0" err="1" smtClean="0"/>
              <a:t>listaDeAsignaturas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double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pagoMensual</a:t>
            </a:r>
            <a:r>
              <a:rPr lang="es-ES" sz="1600" b="1" dirty="0" smtClean="0"/>
              <a:t>() {</a:t>
            </a:r>
          </a:p>
          <a:p>
            <a:pPr>
              <a:buNone/>
            </a:pPr>
            <a:r>
              <a:rPr lang="es-ES" sz="1600" b="1" dirty="0" smtClean="0"/>
              <a:t>		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precioPorHora</a:t>
            </a:r>
            <a:r>
              <a:rPr lang="es-ES" sz="1600" b="1" dirty="0" smtClean="0"/>
              <a:t>*</a:t>
            </a:r>
            <a:r>
              <a:rPr lang="es-ES" sz="1600" b="1" dirty="0" err="1" smtClean="0"/>
              <a:t>noHorasDiarias</a:t>
            </a:r>
            <a:r>
              <a:rPr lang="es-ES" sz="1600" b="1" dirty="0" smtClean="0"/>
              <a:t>*30; }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getAsignaturas</a:t>
            </a:r>
            <a:r>
              <a:rPr lang="es-ES" sz="1600" b="1" dirty="0" smtClean="0"/>
              <a:t>() {</a:t>
            </a:r>
          </a:p>
          <a:p>
            <a:pPr>
              <a:buNone/>
            </a:pPr>
            <a:r>
              <a:rPr lang="es-ES" sz="1600" b="1" dirty="0" smtClean="0"/>
              <a:t>		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asignaturas="";	</a:t>
            </a:r>
          </a:p>
          <a:p>
            <a:pPr>
              <a:buNone/>
            </a:pPr>
            <a:r>
              <a:rPr lang="es-ES" sz="1600" b="1" dirty="0" smtClean="0"/>
              <a:t>		 </a:t>
            </a:r>
            <a:r>
              <a:rPr lang="es-ES" sz="1600" b="1" dirty="0" err="1" smtClean="0"/>
              <a:t>for</a:t>
            </a:r>
            <a:r>
              <a:rPr lang="es-ES" sz="1600" b="1" dirty="0" smtClean="0"/>
              <a:t> (</a:t>
            </a:r>
            <a:r>
              <a:rPr lang="es-ES" sz="1600" b="1" dirty="0" err="1" smtClean="0"/>
              <a:t>int</a:t>
            </a:r>
            <a:r>
              <a:rPr lang="es-ES" sz="1600" b="1" dirty="0" smtClean="0"/>
              <a:t> i=0; i&lt;</a:t>
            </a:r>
            <a:r>
              <a:rPr lang="es-ES" sz="1600" b="1" dirty="0" err="1" smtClean="0"/>
              <a:t>listaDeAsignaturas.length</a:t>
            </a:r>
            <a:r>
              <a:rPr lang="es-ES" sz="1600" b="1" dirty="0" smtClean="0"/>
              <a:t>; i++)</a:t>
            </a:r>
          </a:p>
          <a:p>
            <a:pPr>
              <a:buNone/>
            </a:pPr>
            <a:r>
              <a:rPr lang="es-ES" sz="1600" b="1" dirty="0" smtClean="0"/>
              <a:t>			 asignaturas += </a:t>
            </a:r>
            <a:r>
              <a:rPr lang="es-ES" sz="1600" b="1" dirty="0" err="1" smtClean="0"/>
              <a:t>listaDeAsignaturas</a:t>
            </a:r>
            <a:r>
              <a:rPr lang="es-ES" sz="1600" b="1" dirty="0" smtClean="0"/>
              <a:t>[i] + ' ';</a:t>
            </a:r>
          </a:p>
          <a:p>
            <a:pPr>
              <a:buNone/>
            </a:pPr>
            <a:r>
              <a:rPr lang="es-ES" sz="1600" b="1" dirty="0" smtClean="0"/>
              <a:t>		 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asignaturas;</a:t>
            </a:r>
          </a:p>
          <a:p>
            <a:pPr>
              <a:buNone/>
            </a:pPr>
            <a:r>
              <a:rPr lang="es-ES" sz="1600" b="1" dirty="0" smtClean="0"/>
              <a:t>	}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Libre(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n, </a:t>
            </a:r>
            <a:r>
              <a:rPr lang="es-ES" sz="1600" dirty="0" err="1" smtClean="0"/>
              <a:t>int</a:t>
            </a:r>
            <a:r>
              <a:rPr lang="es-ES" sz="1600" dirty="0" smtClean="0"/>
              <a:t> e, </a:t>
            </a:r>
            <a:r>
              <a:rPr lang="es-ES" sz="1600" dirty="0" err="1" smtClean="0"/>
              <a:t>int</a:t>
            </a:r>
            <a:r>
              <a:rPr lang="es-ES" sz="1600" dirty="0" smtClean="0"/>
              <a:t> c,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nivel, </a:t>
            </a:r>
            <a:r>
              <a:rPr lang="es-ES" sz="1600" dirty="0" err="1" smtClean="0"/>
              <a:t>int</a:t>
            </a:r>
            <a:r>
              <a:rPr lang="es-ES" sz="1600" dirty="0" smtClean="0"/>
              <a:t> horas) </a:t>
            </a:r>
          </a:p>
          <a:p>
            <a:pPr>
              <a:buNone/>
            </a:pPr>
            <a:r>
              <a:rPr lang="es-ES" sz="1600" dirty="0" smtClean="0"/>
              <a:t>	  {</a:t>
            </a:r>
            <a:r>
              <a:rPr lang="es-ES" sz="1600" dirty="0" err="1" smtClean="0"/>
              <a:t>super</a:t>
            </a:r>
            <a:r>
              <a:rPr lang="es-ES" sz="1600" dirty="0" smtClean="0"/>
              <a:t>(</a:t>
            </a:r>
            <a:r>
              <a:rPr lang="es-ES" sz="1600" dirty="0" err="1" smtClean="0"/>
              <a:t>n,e,c,nivel</a:t>
            </a:r>
            <a:r>
              <a:rPr lang="es-ES" sz="1600" dirty="0" smtClean="0"/>
              <a:t>); </a:t>
            </a:r>
            <a:r>
              <a:rPr lang="es-ES" sz="1600" dirty="0" err="1" smtClean="0"/>
              <a:t>noHorasDiarias</a:t>
            </a:r>
            <a:r>
              <a:rPr lang="es-ES" sz="1600" dirty="0" smtClean="0"/>
              <a:t> = horas; </a:t>
            </a:r>
            <a:r>
              <a:rPr lang="es-ES" sz="1600" dirty="0" err="1" smtClean="0"/>
              <a:t>pedirAsignaturas</a:t>
            </a:r>
            <a:r>
              <a:rPr lang="es-ES" sz="1600" dirty="0" smtClean="0"/>
              <a:t>(); </a:t>
            </a:r>
            <a:r>
              <a:rPr lang="es-ES" sz="1600" dirty="0" smtClean="0"/>
              <a:t>}</a:t>
            </a:r>
          </a:p>
          <a:p>
            <a:pPr>
              <a:buNone/>
            </a:pPr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clase abstracta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196752"/>
            <a:ext cx="8397750" cy="4643438"/>
          </a:xfrm>
        </p:spPr>
        <p:txBody>
          <a:bodyPr/>
          <a:lstStyle/>
          <a:p>
            <a:pPr>
              <a:buNone/>
            </a:pPr>
            <a:r>
              <a:rPr lang="es-ES" sz="1400" b="1" dirty="0" err="1" smtClean="0"/>
              <a:t>class</a:t>
            </a:r>
            <a:r>
              <a:rPr lang="es-ES" sz="1400" b="1" dirty="0" smtClean="0"/>
              <a:t> Presencial </a:t>
            </a:r>
            <a:r>
              <a:rPr lang="es-ES" sz="1400" b="1" dirty="0" err="1" smtClean="0"/>
              <a:t>extends</a:t>
            </a:r>
            <a:r>
              <a:rPr lang="es-ES" sz="1400" b="1" dirty="0" smtClean="0"/>
              <a:t> Alumno {</a:t>
            </a:r>
            <a:r>
              <a:rPr lang="es-ES" sz="1400" dirty="0" smtClean="0"/>
              <a:t>	 </a:t>
            </a:r>
          </a:p>
          <a:p>
            <a:pPr>
              <a:buNone/>
            </a:pPr>
            <a:r>
              <a:rPr lang="es-ES" sz="1400" dirty="0" smtClean="0"/>
              <a:t>	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</a:t>
            </a:r>
            <a:r>
              <a:rPr lang="es-ES" sz="1400" dirty="0" err="1" smtClean="0"/>
              <a:t>matriculaCurso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	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</a:t>
            </a:r>
            <a:r>
              <a:rPr lang="es-ES" sz="1400" dirty="0" err="1" smtClean="0"/>
              <a:t>plusPorConvocatoria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	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noConvocatoria</a:t>
            </a:r>
            <a:r>
              <a:rPr lang="es-ES" sz="1400" dirty="0" smtClean="0"/>
              <a:t>;	</a:t>
            </a:r>
          </a:p>
          <a:p>
            <a:pPr>
              <a:buNone/>
            </a:pPr>
            <a:r>
              <a:rPr lang="es-ES" sz="1400" b="1" dirty="0" smtClean="0"/>
              <a:t>	 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double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pagoMensual</a:t>
            </a:r>
            <a:r>
              <a:rPr lang="es-ES" sz="1400" b="1" dirty="0" smtClean="0"/>
              <a:t>() </a:t>
            </a:r>
          </a:p>
          <a:p>
            <a:pPr>
              <a:buNone/>
            </a:pPr>
            <a:r>
              <a:rPr lang="es-ES" sz="1400" b="1" dirty="0" smtClean="0"/>
              <a:t>	 { </a:t>
            </a:r>
            <a:r>
              <a:rPr lang="es-ES" sz="1400" b="1" dirty="0" err="1" smtClean="0"/>
              <a:t>return</a:t>
            </a:r>
            <a:r>
              <a:rPr lang="es-ES" sz="1400" b="1" dirty="0" smtClean="0"/>
              <a:t> (</a:t>
            </a:r>
            <a:r>
              <a:rPr lang="es-ES" sz="1400" b="1" dirty="0" err="1" smtClean="0"/>
              <a:t>matriculaCurso</a:t>
            </a:r>
            <a:r>
              <a:rPr lang="es-ES" sz="1400" b="1" dirty="0" smtClean="0"/>
              <a:t> + </a:t>
            </a:r>
            <a:r>
              <a:rPr lang="es-ES" sz="1400" b="1" dirty="0" err="1" smtClean="0"/>
              <a:t>plusPorConvocatoria</a:t>
            </a:r>
            <a:r>
              <a:rPr lang="es-ES" sz="1400" b="1" dirty="0" smtClean="0"/>
              <a:t> * </a:t>
            </a:r>
            <a:r>
              <a:rPr lang="es-ES" sz="1400" b="1" dirty="0" err="1" smtClean="0"/>
              <a:t>noConvocatoria</a:t>
            </a:r>
            <a:r>
              <a:rPr lang="es-ES" sz="1400" b="1" dirty="0" smtClean="0"/>
              <a:t>) / 12</a:t>
            </a:r>
            <a:r>
              <a:rPr lang="es-ES" sz="1400" b="1" dirty="0" smtClean="0"/>
              <a:t>; }</a:t>
            </a:r>
          </a:p>
          <a:p>
            <a:pPr>
              <a:buNone/>
            </a:pPr>
            <a:r>
              <a:rPr lang="es-ES" sz="1400" b="1" dirty="0" smtClean="0"/>
              <a:t>	 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getAsignaturas</a:t>
            </a:r>
            <a:r>
              <a:rPr lang="es-ES" sz="1400" b="1" dirty="0" smtClean="0"/>
              <a:t>(){</a:t>
            </a:r>
          </a:p>
          <a:p>
            <a:pPr>
              <a:buNone/>
            </a:pPr>
            <a:r>
              <a:rPr lang="es-ES" sz="1400" b="1" dirty="0" smtClean="0"/>
              <a:t>		 </a:t>
            </a:r>
            <a:r>
              <a:rPr lang="es-ES" sz="1400" b="1" dirty="0" err="1" smtClean="0"/>
              <a:t>return</a:t>
            </a:r>
            <a:r>
              <a:rPr lang="es-ES" sz="1400" b="1" dirty="0" smtClean="0"/>
              <a:t> “todas las del curso “ + curso;</a:t>
            </a:r>
          </a:p>
          <a:p>
            <a:pPr>
              <a:buNone/>
            </a:pPr>
            <a:r>
              <a:rPr lang="es-ES" sz="1400" b="1" dirty="0" smtClean="0"/>
              <a:t>	 } </a:t>
            </a:r>
          </a:p>
          <a:p>
            <a:pPr>
              <a:buNone/>
            </a:pPr>
            <a:r>
              <a:rPr lang="es-ES" sz="1400" dirty="0" smtClean="0"/>
              <a:t>	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Presencial(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n, </a:t>
            </a:r>
            <a:r>
              <a:rPr lang="es-ES" sz="1400" dirty="0" err="1" smtClean="0"/>
              <a:t>int</a:t>
            </a:r>
            <a:r>
              <a:rPr lang="es-ES" sz="1400" dirty="0" smtClean="0"/>
              <a:t> e, </a:t>
            </a:r>
            <a:r>
              <a:rPr lang="es-ES" sz="1400" dirty="0" err="1" smtClean="0"/>
              <a:t>int</a:t>
            </a:r>
            <a:r>
              <a:rPr lang="es-ES" sz="1400" dirty="0" smtClean="0"/>
              <a:t> c,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nivel,</a:t>
            </a:r>
          </a:p>
          <a:p>
            <a:pPr>
              <a:buNone/>
            </a:pPr>
            <a:r>
              <a:rPr lang="es-ES" sz="1400" dirty="0" smtClean="0"/>
              <a:t>			</a:t>
            </a:r>
            <a:r>
              <a:rPr lang="es-ES" sz="1400" dirty="0" err="1" smtClean="0"/>
              <a:t>double</a:t>
            </a:r>
            <a:r>
              <a:rPr lang="es-ES" sz="1400" dirty="0" smtClean="0"/>
              <a:t> </a:t>
            </a:r>
            <a:r>
              <a:rPr lang="es-ES" sz="1400" dirty="0" err="1" smtClean="0"/>
              <a:t>mc</a:t>
            </a:r>
            <a:r>
              <a:rPr lang="es-ES" sz="1400" dirty="0" smtClean="0"/>
              <a:t>,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</a:t>
            </a:r>
            <a:r>
              <a:rPr lang="es-ES" sz="1400" dirty="0" err="1" smtClean="0"/>
              <a:t>pc</a:t>
            </a:r>
            <a:r>
              <a:rPr lang="es-ES" sz="1400" dirty="0" smtClean="0"/>
              <a:t>,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nc</a:t>
            </a:r>
            <a:r>
              <a:rPr lang="es-ES" sz="1400" dirty="0" smtClean="0"/>
              <a:t>) {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super</a:t>
            </a:r>
            <a:r>
              <a:rPr lang="es-ES" sz="1400" dirty="0" smtClean="0"/>
              <a:t>(</a:t>
            </a:r>
            <a:r>
              <a:rPr lang="es-ES" sz="1400" dirty="0" err="1" smtClean="0"/>
              <a:t>n,e,c,nivel</a:t>
            </a:r>
            <a:r>
              <a:rPr lang="es-ES" sz="1400" dirty="0" smtClean="0"/>
              <a:t>);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matriculaCurso</a:t>
            </a:r>
            <a:r>
              <a:rPr lang="es-ES" sz="1400" dirty="0" smtClean="0"/>
              <a:t>=</a:t>
            </a:r>
            <a:r>
              <a:rPr lang="es-ES" sz="1400" dirty="0" err="1" smtClean="0"/>
              <a:t>mc</a:t>
            </a:r>
            <a:r>
              <a:rPr lang="es-ES" sz="1400" dirty="0" smtClean="0"/>
              <a:t>;	 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plusPorConvocatoria</a:t>
            </a:r>
            <a:r>
              <a:rPr lang="es-ES" sz="1400" dirty="0" smtClean="0"/>
              <a:t>=</a:t>
            </a:r>
            <a:r>
              <a:rPr lang="es-ES" sz="1400" dirty="0" err="1" smtClean="0"/>
              <a:t>pc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noConvocatoria</a:t>
            </a:r>
            <a:r>
              <a:rPr lang="es-ES" sz="1400" dirty="0" smtClean="0"/>
              <a:t>=</a:t>
            </a:r>
            <a:r>
              <a:rPr lang="es-ES" sz="1400" dirty="0" err="1" smtClean="0"/>
              <a:t>nc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	 }</a:t>
            </a:r>
          </a:p>
          <a:p>
            <a:pPr>
              <a:buNone/>
            </a:pPr>
            <a:r>
              <a:rPr lang="es-ES" sz="1400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Igualdad y Asignación entre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268760"/>
            <a:ext cx="8253734" cy="4643438"/>
          </a:xfrm>
        </p:spPr>
        <p:txBody>
          <a:bodyPr/>
          <a:lstStyle/>
          <a:p>
            <a:r>
              <a:rPr lang="es-ES" dirty="0" smtClean="0"/>
              <a:t>El operador de asignación no sirve para crear una copia de un objeto.</a:t>
            </a:r>
          </a:p>
          <a:p>
            <a:r>
              <a:rPr lang="es-ES" dirty="0" smtClean="0"/>
              <a:t>¿Cómo crear una copia a nivel de bits?</a:t>
            </a:r>
          </a:p>
          <a:p>
            <a:pPr lvl="1"/>
            <a:r>
              <a:rPr lang="es-ES" dirty="0" smtClean="0"/>
              <a:t>Solución: utilizar el método clone().</a:t>
            </a:r>
          </a:p>
          <a:p>
            <a:pPr lvl="1"/>
            <a:r>
              <a:rPr lang="es-ES" dirty="0" smtClean="0"/>
              <a:t>Para poder utilizarlo con los objetos de una clase A, la clase A debe implementar la interfaz </a:t>
            </a:r>
            <a:r>
              <a:rPr lang="es-ES" dirty="0" err="1" smtClean="0"/>
              <a:t>Cloneable</a:t>
            </a:r>
            <a:r>
              <a:rPr lang="es-ES" dirty="0" smtClean="0"/>
              <a:t> y se debe incluir el siguiente método clone() en la clase A:</a:t>
            </a:r>
          </a:p>
          <a:p>
            <a:pPr lvl="3">
              <a:buNone/>
            </a:pP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Object</a:t>
            </a:r>
            <a:r>
              <a:rPr lang="es-ES" sz="1400" dirty="0" smtClean="0"/>
              <a:t> clone(){</a:t>
            </a:r>
          </a:p>
          <a:p>
            <a:pPr lvl="3"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Object</a:t>
            </a:r>
            <a:r>
              <a:rPr lang="es-ES" sz="1400" dirty="0" smtClean="0"/>
              <a:t> </a:t>
            </a:r>
            <a:r>
              <a:rPr lang="es-ES" sz="1400" dirty="0" err="1" smtClean="0"/>
              <a:t>obj</a:t>
            </a:r>
            <a:r>
              <a:rPr lang="es-ES" sz="1400" dirty="0" smtClean="0"/>
              <a:t>=</a:t>
            </a:r>
            <a:r>
              <a:rPr lang="es-ES" sz="1400" dirty="0" err="1" smtClean="0"/>
              <a:t>null</a:t>
            </a:r>
            <a:r>
              <a:rPr lang="es-ES" sz="1400" dirty="0" smtClean="0"/>
              <a:t>;</a:t>
            </a:r>
          </a:p>
          <a:p>
            <a:pPr lvl="3">
              <a:buNone/>
            </a:pPr>
            <a:r>
              <a:rPr lang="es-ES" sz="1400" dirty="0" smtClean="0"/>
              <a:t>        try{</a:t>
            </a:r>
          </a:p>
          <a:p>
            <a:pPr lvl="3">
              <a:buNone/>
            </a:pPr>
            <a:r>
              <a:rPr lang="es-ES" sz="1400" dirty="0" smtClean="0"/>
              <a:t>            </a:t>
            </a:r>
            <a:r>
              <a:rPr lang="es-ES" sz="1400" dirty="0" err="1" smtClean="0"/>
              <a:t>obj</a:t>
            </a:r>
            <a:r>
              <a:rPr lang="es-ES" sz="1400" dirty="0" smtClean="0"/>
              <a:t>=</a:t>
            </a:r>
            <a:r>
              <a:rPr lang="es-ES" sz="1400" dirty="0" err="1" smtClean="0"/>
              <a:t>super.clone</a:t>
            </a:r>
            <a:r>
              <a:rPr lang="es-ES" sz="1400" dirty="0" smtClean="0"/>
              <a:t>();</a:t>
            </a:r>
          </a:p>
          <a:p>
            <a:pPr lvl="3">
              <a:buNone/>
            </a:pPr>
            <a:r>
              <a:rPr lang="es-ES" sz="1400" dirty="0" smtClean="0"/>
              <a:t>        }catch(</a:t>
            </a:r>
            <a:r>
              <a:rPr lang="es-ES" sz="1400" dirty="0" err="1" smtClean="0"/>
              <a:t>CloneNotSupportedException</a:t>
            </a:r>
            <a:r>
              <a:rPr lang="es-ES" sz="1400" dirty="0" smtClean="0"/>
              <a:t> ex){</a:t>
            </a:r>
          </a:p>
          <a:p>
            <a:pPr lvl="3">
              <a:buNone/>
            </a:pPr>
            <a:r>
              <a:rPr lang="es-ES" sz="1400" dirty="0" smtClean="0"/>
              <a:t>    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 no se puede duplicar");</a:t>
            </a:r>
          </a:p>
          <a:p>
            <a:pPr lvl="3">
              <a:buNone/>
            </a:pPr>
            <a:r>
              <a:rPr lang="es-ES" sz="1400" dirty="0" smtClean="0"/>
              <a:t>        }</a:t>
            </a:r>
          </a:p>
          <a:p>
            <a:pPr lvl="3"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 smtClean="0"/>
              <a:t>obj</a:t>
            </a:r>
            <a:r>
              <a:rPr lang="es-ES" sz="1400" dirty="0" smtClean="0"/>
              <a:t>;</a:t>
            </a:r>
          </a:p>
          <a:p>
            <a:pPr lvl="3">
              <a:buNone/>
            </a:pPr>
            <a:r>
              <a:rPr lang="es-ES" sz="1400" dirty="0" smtClean="0"/>
              <a:t>    </a:t>
            </a:r>
            <a:r>
              <a:rPr lang="es-ES" sz="1400" dirty="0" smtClean="0"/>
              <a:t>}</a:t>
            </a:r>
            <a:endParaRPr lang="es-ES" sz="1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con clone()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196752"/>
            <a:ext cx="8001000" cy="4643438"/>
          </a:xfrm>
        </p:spPr>
        <p:txBody>
          <a:bodyPr/>
          <a:lstStyle/>
          <a:p>
            <a:pPr>
              <a:buNone/>
            </a:pPr>
            <a:r>
              <a:rPr lang="es-ES" sz="1300" dirty="0" err="1" smtClean="0"/>
              <a:t>class</a:t>
            </a:r>
            <a:r>
              <a:rPr lang="es-ES" sz="1300" dirty="0" smtClean="0"/>
              <a:t> Date </a:t>
            </a:r>
            <a:r>
              <a:rPr lang="es-ES" sz="1300" b="1" dirty="0" err="1" smtClean="0"/>
              <a:t>implements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Cloneable</a:t>
            </a:r>
            <a:r>
              <a:rPr lang="es-ES" sz="1300" b="1" dirty="0" smtClean="0"/>
              <a:t> </a:t>
            </a:r>
            <a:r>
              <a:rPr lang="es-ES" sz="1300" dirty="0" smtClean="0"/>
              <a:t>{</a:t>
            </a:r>
          </a:p>
          <a:p>
            <a:pPr>
              <a:buNone/>
            </a:pPr>
            <a:r>
              <a:rPr lang="es-ES" sz="1300" dirty="0" smtClean="0"/>
              <a:t>	....................</a:t>
            </a:r>
          </a:p>
          <a:p>
            <a:pPr>
              <a:buNone/>
            </a:pPr>
            <a:r>
              <a:rPr lang="es-ES" sz="1300" b="1" dirty="0" smtClean="0"/>
              <a:t>	</a:t>
            </a:r>
            <a:r>
              <a:rPr lang="es-ES" sz="1300" b="1" dirty="0" err="1" smtClean="0"/>
              <a:t>public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Object</a:t>
            </a:r>
            <a:r>
              <a:rPr lang="es-ES" sz="1300" b="1" dirty="0" smtClean="0"/>
              <a:t> clone(){</a:t>
            </a:r>
          </a:p>
          <a:p>
            <a:pPr>
              <a:buNone/>
            </a:pPr>
            <a:r>
              <a:rPr lang="es-ES" sz="1300" b="1" dirty="0" smtClean="0"/>
              <a:t>      	        </a:t>
            </a:r>
            <a:r>
              <a:rPr lang="es-ES" sz="1300" b="1" dirty="0" err="1" smtClean="0"/>
              <a:t>Object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obj</a:t>
            </a:r>
            <a:r>
              <a:rPr lang="es-ES" sz="1300" b="1" dirty="0" smtClean="0"/>
              <a:t>=</a:t>
            </a:r>
            <a:r>
              <a:rPr lang="es-ES" sz="1300" b="1" dirty="0" err="1" smtClean="0"/>
              <a:t>null</a:t>
            </a:r>
            <a:r>
              <a:rPr lang="es-ES" sz="1300" b="1" dirty="0" smtClean="0"/>
              <a:t>;</a:t>
            </a:r>
          </a:p>
          <a:p>
            <a:pPr>
              <a:buNone/>
            </a:pPr>
            <a:r>
              <a:rPr lang="es-ES" sz="1300" b="1" dirty="0" smtClean="0"/>
              <a:t>	        try{</a:t>
            </a:r>
          </a:p>
          <a:p>
            <a:pPr>
              <a:buNone/>
            </a:pPr>
            <a:r>
              <a:rPr lang="es-ES" sz="1300" b="1" dirty="0" smtClean="0"/>
              <a:t>            </a:t>
            </a:r>
            <a:r>
              <a:rPr lang="es-ES" sz="1300" b="1" dirty="0" smtClean="0"/>
              <a:t>	       </a:t>
            </a:r>
            <a:r>
              <a:rPr lang="es-ES" sz="1300" b="1" dirty="0" err="1" smtClean="0"/>
              <a:t>obj</a:t>
            </a:r>
            <a:r>
              <a:rPr lang="es-ES" sz="1300" b="1" dirty="0" smtClean="0"/>
              <a:t>=</a:t>
            </a:r>
            <a:r>
              <a:rPr lang="es-ES" sz="1300" b="1" dirty="0" err="1" smtClean="0"/>
              <a:t>super.clone</a:t>
            </a:r>
            <a:r>
              <a:rPr lang="es-ES" sz="1300" b="1" dirty="0" smtClean="0"/>
              <a:t>();</a:t>
            </a:r>
          </a:p>
          <a:p>
            <a:pPr>
              <a:buNone/>
            </a:pPr>
            <a:r>
              <a:rPr lang="es-ES" sz="1300" b="1" dirty="0" smtClean="0"/>
              <a:t>               }catch(</a:t>
            </a:r>
            <a:r>
              <a:rPr lang="es-ES" sz="1300" b="1" dirty="0" err="1" smtClean="0"/>
              <a:t>CloneNotSupportedException</a:t>
            </a:r>
            <a:r>
              <a:rPr lang="es-ES" sz="1300" b="1" dirty="0" smtClean="0"/>
              <a:t> ex){</a:t>
            </a:r>
          </a:p>
          <a:p>
            <a:pPr>
              <a:buNone/>
            </a:pPr>
            <a:r>
              <a:rPr lang="es-ES" sz="1300" b="1" dirty="0" smtClean="0"/>
              <a:t>		       </a:t>
            </a:r>
            <a:r>
              <a:rPr lang="es-ES" sz="1300" b="1" dirty="0" err="1" smtClean="0"/>
              <a:t>System.out.println</a:t>
            </a:r>
            <a:r>
              <a:rPr lang="es-ES" sz="1300" b="1" dirty="0" smtClean="0"/>
              <a:t>(" no se puede duplicar");</a:t>
            </a:r>
          </a:p>
          <a:p>
            <a:pPr>
              <a:buNone/>
            </a:pPr>
            <a:r>
              <a:rPr lang="es-ES" sz="1300" b="1" dirty="0" smtClean="0"/>
              <a:t>               }</a:t>
            </a:r>
          </a:p>
          <a:p>
            <a:pPr>
              <a:buNone/>
            </a:pPr>
            <a:r>
              <a:rPr lang="es-ES" sz="1300" b="1" dirty="0" smtClean="0"/>
              <a:t>               </a:t>
            </a:r>
            <a:r>
              <a:rPr lang="es-ES" sz="1300" b="1" dirty="0" err="1" smtClean="0"/>
              <a:t>return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obj</a:t>
            </a:r>
            <a:r>
              <a:rPr lang="es-ES" sz="1300" b="1" dirty="0" smtClean="0"/>
              <a:t>;</a:t>
            </a:r>
          </a:p>
          <a:p>
            <a:pPr>
              <a:buNone/>
            </a:pPr>
            <a:r>
              <a:rPr lang="es-ES" sz="1300" b="1" dirty="0" smtClean="0"/>
              <a:t>        }</a:t>
            </a:r>
          </a:p>
          <a:p>
            <a:pPr>
              <a:buNone/>
            </a:pPr>
            <a:r>
              <a:rPr lang="es-ES" sz="1300" dirty="0" smtClean="0"/>
              <a:t>	</a:t>
            </a:r>
            <a:r>
              <a:rPr lang="es-ES" sz="1300" dirty="0" err="1" smtClean="0"/>
              <a:t>public</a:t>
            </a:r>
            <a:r>
              <a:rPr lang="es-ES" sz="1300" dirty="0" smtClean="0"/>
              <a:t> </a:t>
            </a:r>
            <a:r>
              <a:rPr lang="es-ES" sz="1300" dirty="0" err="1" smtClean="0"/>
              <a:t>static</a:t>
            </a:r>
            <a:r>
              <a:rPr lang="es-ES" sz="1300" dirty="0" smtClean="0"/>
              <a:t> </a:t>
            </a:r>
            <a:r>
              <a:rPr lang="es-ES" sz="1300" dirty="0" err="1" smtClean="0"/>
              <a:t>void</a:t>
            </a:r>
            <a:r>
              <a:rPr lang="es-ES" sz="1300" dirty="0" smtClean="0"/>
              <a:t> </a:t>
            </a:r>
            <a:r>
              <a:rPr lang="es-ES" sz="1300" dirty="0" err="1" smtClean="0"/>
              <a:t>main</a:t>
            </a:r>
            <a:r>
              <a:rPr lang="es-ES" sz="1300" dirty="0" smtClean="0"/>
              <a:t>(</a:t>
            </a:r>
            <a:r>
              <a:rPr lang="es-ES" sz="1300" dirty="0" err="1" smtClean="0"/>
              <a:t>String</a:t>
            </a:r>
            <a:r>
              <a:rPr lang="es-ES" sz="1300" dirty="0" smtClean="0"/>
              <a:t>[] </a:t>
            </a:r>
            <a:r>
              <a:rPr lang="es-ES" sz="1300" dirty="0" err="1" smtClean="0"/>
              <a:t>args</a:t>
            </a:r>
            <a:r>
              <a:rPr lang="es-ES" sz="1300" dirty="0" smtClean="0"/>
              <a:t>) {</a:t>
            </a:r>
          </a:p>
          <a:p>
            <a:pPr>
              <a:buNone/>
            </a:pPr>
            <a:r>
              <a:rPr lang="es-ES" sz="1300" dirty="0" smtClean="0"/>
              <a:t>		Date ob1, ob2;		</a:t>
            </a:r>
          </a:p>
          <a:p>
            <a:pPr>
              <a:buNone/>
            </a:pPr>
            <a:r>
              <a:rPr lang="es-ES" sz="1300" dirty="0" smtClean="0"/>
              <a:t>		ob1 = new Date(12, 4, 96);</a:t>
            </a:r>
          </a:p>
          <a:p>
            <a:pPr>
              <a:buNone/>
            </a:pPr>
            <a:r>
              <a:rPr lang="es-ES" sz="1300" dirty="0" smtClean="0"/>
              <a:t>		</a:t>
            </a:r>
            <a:r>
              <a:rPr lang="es-ES" sz="1300" b="1" dirty="0" smtClean="0"/>
              <a:t>ob2 = (Date) ob1.clone(); </a:t>
            </a:r>
            <a:r>
              <a:rPr lang="es-ES" sz="1300" dirty="0" smtClean="0"/>
              <a:t>// ob2 es una copia de </a:t>
            </a:r>
            <a:r>
              <a:rPr lang="es-ES" sz="1300" dirty="0" smtClean="0"/>
              <a:t>ob1</a:t>
            </a:r>
            <a:endParaRPr lang="es-ES" sz="1300" dirty="0" smtClean="0"/>
          </a:p>
          <a:p>
            <a:pPr>
              <a:buNone/>
            </a:pPr>
            <a:r>
              <a:rPr lang="es-ES" sz="1300" dirty="0" smtClean="0"/>
              <a:t>		// las alias de ob1 y ob2 son diferentes	</a:t>
            </a:r>
          </a:p>
          <a:p>
            <a:pPr>
              <a:buNone/>
            </a:pPr>
            <a:r>
              <a:rPr lang="es-ES" sz="1300" dirty="0" smtClean="0"/>
              <a:t>		</a:t>
            </a:r>
            <a:r>
              <a:rPr lang="es-ES" sz="1300" dirty="0" err="1" smtClean="0"/>
              <a:t>System.out.println</a:t>
            </a:r>
            <a:r>
              <a:rPr lang="es-ES" sz="1300" dirty="0" smtClean="0"/>
              <a:t>(ob1 == ob2</a:t>
            </a:r>
            <a:r>
              <a:rPr lang="es-ES" sz="1300" dirty="0" smtClean="0"/>
              <a:t>); </a:t>
            </a:r>
          </a:p>
          <a:p>
            <a:pPr>
              <a:buNone/>
            </a:pPr>
            <a:r>
              <a:rPr lang="es-ES" sz="1300" dirty="0" smtClean="0"/>
              <a:t>	</a:t>
            </a:r>
            <a:r>
              <a:rPr lang="es-ES" sz="1300" dirty="0" smtClean="0"/>
              <a:t>	// </a:t>
            </a:r>
            <a:r>
              <a:rPr lang="es-ES" sz="1300" dirty="0" smtClean="0"/>
              <a:t>el contenido de ob1 y ob2 es el mismo</a:t>
            </a:r>
          </a:p>
          <a:p>
            <a:pPr>
              <a:buNone/>
            </a:pPr>
            <a:r>
              <a:rPr lang="es-ES" sz="1300" dirty="0" smtClean="0"/>
              <a:t>		</a:t>
            </a:r>
            <a:r>
              <a:rPr lang="es-ES" sz="1300" dirty="0" err="1" smtClean="0"/>
              <a:t>System.out.println</a:t>
            </a:r>
            <a:r>
              <a:rPr lang="es-ES" sz="1300" dirty="0" smtClean="0"/>
              <a:t>(ob1.equals(ob2));</a:t>
            </a:r>
          </a:p>
          <a:p>
            <a:pPr>
              <a:buNone/>
            </a:pPr>
            <a:r>
              <a:rPr lang="es-ES" sz="1300" dirty="0" smtClean="0"/>
              <a:t>	}</a:t>
            </a:r>
          </a:p>
          <a:p>
            <a:pPr>
              <a:buNone/>
            </a:pPr>
            <a:r>
              <a:rPr lang="es-ES" sz="1300" dirty="0" smtClean="0"/>
              <a:t>}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Problemas con el clone()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se quiere hacer una copia de un objeto que contiene otros objetos, no sirve el clone() que proporciona Java.</a:t>
            </a:r>
          </a:p>
          <a:p>
            <a:pPr lvl="1"/>
            <a:r>
              <a:rPr lang="es-ES" dirty="0" smtClean="0"/>
              <a:t>Ejemplo: clase Persona con un atributo fecha de nacimiento.</a:t>
            </a:r>
          </a:p>
          <a:p>
            <a:pPr lvl="1"/>
            <a:r>
              <a:rPr lang="es-ES" dirty="0" smtClean="0"/>
              <a:t>Solución: redefinir el método clone() para la clase Persona de modo que haga una copia del objeto fecha de nacimiento.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con clone() redefinido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Persona </a:t>
            </a:r>
            <a:r>
              <a:rPr lang="es-ES" sz="1600" b="1" dirty="0" err="1" smtClean="0"/>
              <a:t>implements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Cloneable</a:t>
            </a:r>
            <a:r>
              <a:rPr lang="es-ES" sz="1600" b="1" dirty="0" smtClean="0"/>
              <a:t> </a:t>
            </a:r>
            <a:r>
              <a:rPr lang="es-ES" sz="1600" dirty="0" smtClean="0"/>
              <a:t>{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nombre;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Date </a:t>
            </a:r>
            <a:r>
              <a:rPr lang="es-ES" sz="1600" dirty="0" err="1" smtClean="0"/>
              <a:t>fechaNacimiento</a:t>
            </a:r>
            <a:r>
              <a:rPr lang="es-ES" sz="1600" dirty="0" smtClean="0"/>
              <a:t>;	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Persona(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nombre, Date </a:t>
            </a:r>
            <a:r>
              <a:rPr lang="es-ES" sz="1600" dirty="0" err="1" smtClean="0"/>
              <a:t>fechaNacimiento</a:t>
            </a:r>
            <a:r>
              <a:rPr lang="es-ES" sz="1600" dirty="0" smtClean="0"/>
              <a:t>){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dirty="0" err="1" smtClean="0"/>
              <a:t>this.nombre</a:t>
            </a:r>
            <a:r>
              <a:rPr lang="es-ES" sz="1600" dirty="0" smtClean="0"/>
              <a:t> = nombre;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dirty="0" err="1" smtClean="0"/>
              <a:t>this.fechaNacimiento</a:t>
            </a:r>
            <a:r>
              <a:rPr lang="es-ES" sz="1600" dirty="0" smtClean="0"/>
              <a:t> = </a:t>
            </a:r>
            <a:r>
              <a:rPr lang="es-ES" sz="1600" dirty="0" err="1" smtClean="0"/>
              <a:t>fechaNacimiento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	}	</a:t>
            </a:r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Object</a:t>
            </a:r>
            <a:r>
              <a:rPr lang="es-ES" sz="1600" b="1" dirty="0" smtClean="0"/>
              <a:t> clone(){</a:t>
            </a:r>
          </a:p>
          <a:p>
            <a:pPr>
              <a:buNone/>
            </a:pPr>
            <a:r>
              <a:rPr lang="es-ES" sz="1600" b="1" dirty="0" smtClean="0"/>
              <a:t>		</a:t>
            </a:r>
            <a:r>
              <a:rPr lang="es-ES" sz="1600" b="1" dirty="0" err="1" smtClean="0"/>
              <a:t>return</a:t>
            </a:r>
            <a:r>
              <a:rPr lang="es-ES" sz="1600" b="1" dirty="0" smtClean="0"/>
              <a:t> (new Persona(nombre, (Date) (</a:t>
            </a:r>
            <a:r>
              <a:rPr lang="es-ES" sz="1600" b="1" dirty="0" err="1" smtClean="0"/>
              <a:t>fechaNacimiento.clone</a:t>
            </a:r>
            <a:r>
              <a:rPr lang="es-ES" sz="1600" b="1" dirty="0" smtClean="0"/>
              <a:t>())));</a:t>
            </a:r>
          </a:p>
          <a:p>
            <a:pPr>
              <a:buNone/>
            </a:pPr>
            <a:r>
              <a:rPr lang="es-ES" sz="1600" b="1" dirty="0" smtClean="0"/>
              <a:t>	}	</a:t>
            </a:r>
            <a:r>
              <a:rPr lang="es-ES" sz="1600" dirty="0" smtClean="0"/>
              <a:t>	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args</a:t>
            </a:r>
            <a:r>
              <a:rPr lang="es-ES" sz="1600" dirty="0" smtClean="0"/>
              <a:t>) {</a:t>
            </a:r>
          </a:p>
          <a:p>
            <a:pPr>
              <a:buNone/>
            </a:pPr>
            <a:r>
              <a:rPr lang="es-ES" sz="1600" dirty="0" smtClean="0"/>
              <a:t>		Persona p1, p2;		</a:t>
            </a:r>
          </a:p>
          <a:p>
            <a:pPr>
              <a:buNone/>
            </a:pPr>
            <a:r>
              <a:rPr lang="es-ES" sz="1600" dirty="0" smtClean="0"/>
              <a:t>		p1 = new Persona("Pepe", new Date(1,1,2006));		</a:t>
            </a:r>
          </a:p>
          <a:p>
            <a:pPr>
              <a:buNone/>
            </a:pPr>
            <a:r>
              <a:rPr lang="es-ES" sz="1600" dirty="0" smtClean="0"/>
              <a:t>		</a:t>
            </a:r>
            <a:r>
              <a:rPr lang="es-ES" sz="1600" b="1" dirty="0" smtClean="0"/>
              <a:t>p2 = (Persona) p1.clone();</a:t>
            </a:r>
          </a:p>
          <a:p>
            <a:pPr>
              <a:buNone/>
            </a:pPr>
            <a:r>
              <a:rPr lang="es-ES" sz="1600" dirty="0" smtClean="0"/>
              <a:t>	}</a:t>
            </a:r>
          </a:p>
          <a:p>
            <a:pPr>
              <a:buNone/>
            </a:pPr>
            <a:r>
              <a:rPr lang="es-ES" sz="1600" dirty="0" smtClean="0"/>
              <a:t>}</a:t>
            </a:r>
            <a:endParaRPr lang="es-ES" sz="16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Delegación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forma de componer.</a:t>
            </a:r>
          </a:p>
          <a:p>
            <a:r>
              <a:rPr lang="es-ES" dirty="0" smtClean="0"/>
              <a:t>Se delega un conjunto de operaciones de un objeto en otro objeto</a:t>
            </a:r>
            <a:r>
              <a:rPr lang="es-ES" dirty="0" smtClean="0"/>
              <a:t>.</a:t>
            </a:r>
            <a:endParaRPr lang="es-ES" dirty="0" smtClean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123728" y="3356992"/>
          <a:ext cx="5399088" cy="1230313"/>
        </p:xfrm>
        <a:graphic>
          <a:graphicData uri="http://schemas.openxmlformats.org/presentationml/2006/ole">
            <p:oleObj spid="_x0000_s25602" name="Visio" r:id="rId3" imgW="2013204" imgH="458724" progId="Visio.Drawing.6">
              <p:embed/>
            </p:oleObj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03848" y="4941168"/>
            <a:ext cx="309721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dirty="0">
                <a:solidFill>
                  <a:srgbClr val="000000"/>
                </a:solidFill>
                <a:latin typeface="Arial" charset="0"/>
              </a:rPr>
              <a:t>return </a:t>
            </a:r>
            <a:r>
              <a:rPr lang="fr-FR" dirty="0" err="1">
                <a:solidFill>
                  <a:srgbClr val="000000"/>
                </a:solidFill>
                <a:latin typeface="Arial" charset="0"/>
              </a:rPr>
              <a:t>Delegado.operacion</a:t>
            </a:r>
            <a:r>
              <a:rPr lang="fr-FR" dirty="0">
                <a:solidFill>
                  <a:srgbClr val="000000"/>
                </a:solidFill>
                <a:latin typeface="Arial" charset="0"/>
              </a:rPr>
              <a:t>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Anti-Ejemplo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619672" y="1988840"/>
          <a:ext cx="5328592" cy="3755959"/>
        </p:xfrm>
        <a:graphic>
          <a:graphicData uri="http://schemas.openxmlformats.org/presentationml/2006/ole">
            <p:oleObj spid="_x0000_s26626" name="Visio" r:id="rId3" imgW="1797101" imgH="1266749" progId="Visio.Drawing.6">
              <p:embed/>
            </p:oleObj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11489" y="2638003"/>
            <a:ext cx="4571820" cy="707886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Arial" charset="0"/>
              </a:rPr>
              <a:t>Nuevo requerimiento:</a:t>
            </a:r>
          </a:p>
          <a:p>
            <a:r>
              <a:rPr lang="es-ES" sz="2000" dirty="0">
                <a:solidFill>
                  <a:srgbClr val="000000"/>
                </a:solidFill>
                <a:latin typeface="Arial" charset="0"/>
              </a:rPr>
              <a:t>No todos las ventanas son cuadradas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Delegado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428750"/>
            <a:ext cx="3357190" cy="4643438"/>
          </a:xfrm>
        </p:spPr>
        <p:txBody>
          <a:bodyPr/>
          <a:lstStyle/>
          <a:p>
            <a:r>
              <a:rPr lang="es-ES" dirty="0" smtClean="0"/>
              <a:t>Quito la herencia en ventana</a:t>
            </a:r>
          </a:p>
          <a:p>
            <a:r>
              <a:rPr lang="es-ES" dirty="0" smtClean="0"/>
              <a:t>Creo una interfaz para comunicar el </a:t>
            </a:r>
            <a:r>
              <a:rPr lang="es-ES" dirty="0" err="1" smtClean="0"/>
              <a:t>delegador</a:t>
            </a:r>
            <a:r>
              <a:rPr lang="es-ES" dirty="0" smtClean="0"/>
              <a:t> con el delegado </a:t>
            </a:r>
            <a:endParaRPr lang="es-ES" dirty="0" smtClean="0"/>
          </a:p>
          <a:p>
            <a:r>
              <a:rPr lang="es-ES" dirty="0" smtClean="0"/>
              <a:t>Creo un método llamado </a:t>
            </a:r>
            <a:r>
              <a:rPr lang="es-ES" dirty="0" err="1" smtClean="0"/>
              <a:t>Area</a:t>
            </a:r>
            <a:r>
              <a:rPr lang="es-ES" dirty="0" smtClean="0"/>
              <a:t> en Ventana (solo para mantener compatibilidad)</a:t>
            </a:r>
          </a:p>
          <a:p>
            <a:r>
              <a:rPr lang="es-ES" dirty="0" smtClean="0"/>
              <a:t>Llamo al método de la interfaz que me da el área</a:t>
            </a:r>
          </a:p>
          <a:p>
            <a:endParaRPr lang="es-ES" dirty="0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715768" y="2923306"/>
          <a:ext cx="1584325" cy="930275"/>
        </p:xfrm>
        <a:graphic>
          <a:graphicData uri="http://schemas.openxmlformats.org/presentationml/2006/ole">
            <p:oleObj spid="_x0000_s27650" name="Visio" r:id="rId3" imgW="672694" imgH="395630" progId="Visio.Drawing.6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499868" y="4148856"/>
          <a:ext cx="2368550" cy="2376488"/>
        </p:xfrm>
        <a:graphic>
          <a:graphicData uri="http://schemas.openxmlformats.org/presentationml/2006/ole">
            <p:oleObj spid="_x0000_s27651" name="Visio" r:id="rId4" imgW="1013765" imgH="1021994" progId="Visio.Drawing.6">
              <p:embed/>
            </p:oleObj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283968" y="1340569"/>
          <a:ext cx="4211637" cy="1073150"/>
        </p:xfrm>
        <a:graphic>
          <a:graphicData uri="http://schemas.openxmlformats.org/presentationml/2006/ole">
            <p:oleObj spid="_x0000_s27652" name="Visio" r:id="rId5" imgW="1812341" imgH="462077" progId="Visio.Drawing.6">
              <p:embed/>
            </p:oleObj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6442968" y="4148856"/>
          <a:ext cx="2484437" cy="2181225"/>
        </p:xfrm>
        <a:graphic>
          <a:graphicData uri="http://schemas.openxmlformats.org/presentationml/2006/ole">
            <p:oleObj spid="_x0000_s27653" name="Visio" r:id="rId6" imgW="1065581" imgH="934517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+mn-lt"/>
              </a:rPr>
              <a:t>Sesión 14</a:t>
            </a:r>
            <a:endParaRPr lang="es-ES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8" name="Picture 4" descr="http://www.eldiario.net/noticias/2012/2012_05/nt120507/f_2012-05-07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3456384" cy="4124482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581141" y="2564904"/>
            <a:ext cx="979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14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+mn-lt"/>
              </a:rPr>
              <a:t>Refactorizaci</a:t>
            </a:r>
            <a:r>
              <a:rPr lang="es-CL" dirty="0" err="1" smtClean="0">
                <a:latin typeface="+mn-lt"/>
              </a:rPr>
              <a:t>ón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Mejorando el diseño del código existente</a:t>
            </a:r>
            <a:endParaRPr lang="es-ES" dirty="0"/>
          </a:p>
        </p:txBody>
      </p:sp>
      <p:pic>
        <p:nvPicPr>
          <p:cNvPr id="28674" name="Picture 2" descr="http://www.mertkavi.com/wp-content/uploads/2012/08/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4985167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916832"/>
            <a:ext cx="7793038" cy="1752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¿Si </a:t>
            </a:r>
            <a:r>
              <a:rPr lang="en-US" sz="2800" dirty="0" err="1" smtClean="0"/>
              <a:t>su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fuera</a:t>
            </a:r>
            <a:r>
              <a:rPr lang="en-US" sz="2800" dirty="0" smtClean="0"/>
              <a:t> un </a:t>
            </a:r>
            <a:r>
              <a:rPr lang="en-US" sz="2800" dirty="0" err="1" smtClean="0"/>
              <a:t>edificio</a:t>
            </a:r>
            <a:r>
              <a:rPr lang="en-US" sz="2800" dirty="0" smtClean="0"/>
              <a:t>, se </a:t>
            </a:r>
            <a:r>
              <a:rPr lang="en-US" sz="2800" dirty="0" err="1" smtClean="0"/>
              <a:t>parecería</a:t>
            </a:r>
            <a:r>
              <a:rPr lang="en-US" sz="2800" dirty="0" smtClean="0"/>
              <a:t> </a:t>
            </a:r>
            <a:r>
              <a:rPr lang="en-US" sz="2800" dirty="0" smtClean="0"/>
              <a:t>al de la </a:t>
            </a:r>
            <a:r>
              <a:rPr lang="en-US" sz="2800" dirty="0" err="1" smtClean="0"/>
              <a:t>izquierda</a:t>
            </a:r>
            <a:r>
              <a:rPr lang="en-US" sz="2800" dirty="0" smtClean="0"/>
              <a:t> </a:t>
            </a:r>
            <a:r>
              <a:rPr lang="en-US" sz="2800" dirty="0" smtClean="0"/>
              <a:t>o </a:t>
            </a:r>
            <a:r>
              <a:rPr lang="en-US" sz="2800" dirty="0" smtClean="0"/>
              <a:t>al de la </a:t>
            </a:r>
            <a:r>
              <a:rPr lang="en-US" sz="2800" dirty="0" err="1" smtClean="0"/>
              <a:t>derecha</a:t>
            </a:r>
            <a:r>
              <a:rPr lang="en-US" sz="2800" dirty="0" smtClean="0"/>
              <a:t>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04248" y="3573016"/>
          <a:ext cx="993775" cy="2138363"/>
        </p:xfrm>
        <a:graphic>
          <a:graphicData uri="http://schemas.openxmlformats.org/presentationml/2006/ole">
            <p:oleObj spid="_x0000_s52226" name="Clip" r:id="rId3" imgW="1857600" imgH="39956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CA73E3E-943E-4408-BCEF-387542E39629}" type="slidenum">
              <a:rPr lang="en-US"/>
              <a:pPr/>
              <a:t>32</a:t>
            </a:fld>
            <a:endParaRPr lang="en-US"/>
          </a:p>
        </p:txBody>
      </p:sp>
      <p:pic>
        <p:nvPicPr>
          <p:cNvPr id="6147" name="Picture 2" descr="refactorizacion_buildin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5344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+mn-lt"/>
              </a:rPr>
              <a:t>Refactorizaci</a:t>
            </a:r>
            <a:r>
              <a:rPr lang="es-CL" dirty="0" err="1" smtClean="0">
                <a:latin typeface="+mn-lt"/>
              </a:rPr>
              <a:t>ón</a:t>
            </a:r>
            <a:endParaRPr lang="es-ES" dirty="0" smtClean="0">
              <a:latin typeface="+mn-lt"/>
            </a:endParaRPr>
          </a:p>
        </p:txBody>
      </p:sp>
      <p:grpSp>
        <p:nvGrpSpPr>
          <p:cNvPr id="4" name="3 Marcador de contenido"/>
          <p:cNvGrpSpPr>
            <a:grpSpLocks noGrp="1"/>
          </p:cNvGrpSpPr>
          <p:nvPr>
            <p:ph idx="1"/>
          </p:nvPr>
        </p:nvGrpSpPr>
        <p:grpSpPr>
          <a:xfrm>
            <a:off x="566738" y="1428750"/>
            <a:ext cx="8001000" cy="4643438"/>
            <a:chOff x="609600" y="1066800"/>
            <a:chExt cx="8534400" cy="5257800"/>
          </a:xfrm>
        </p:grpSpPr>
        <p:pic>
          <p:nvPicPr>
            <p:cNvPr id="5" name="Picture 3" descr="Copy of refactor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4200" y="1447800"/>
              <a:ext cx="3292475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248400" y="1600200"/>
              <a:ext cx="2209800" cy="1066800"/>
            </a:xfrm>
            <a:prstGeom prst="leftArrow">
              <a:avLst>
                <a:gd name="adj1" fmla="val 50000"/>
                <a:gd name="adj2" fmla="val 51786"/>
              </a:avLst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09600" y="2057400"/>
              <a:ext cx="2971800" cy="990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14400" y="2895600"/>
              <a:ext cx="1600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/>
                <a:t>Cambios</a:t>
              </a:r>
              <a:endParaRPr lang="en-US" sz="2400" dirty="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53200" y="1066800"/>
              <a:ext cx="2590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/>
                <a:t>Refactorizaci</a:t>
              </a:r>
              <a:r>
                <a:rPr lang="es-CL" sz="2400" dirty="0" err="1"/>
                <a:t>ón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¿Porque nuestro software sufre degeneración?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que cumplir con la fecha de entrega comprometida, es LA PRIORIDAD NUMERO UNO!</a:t>
            </a:r>
          </a:p>
          <a:p>
            <a:endParaRPr lang="es-E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427984" y="2060848"/>
          <a:ext cx="4134570" cy="4509120"/>
        </p:xfrm>
        <a:graphic>
          <a:graphicData uri="http://schemas.openxmlformats.org/presentationml/2006/ole">
            <p:oleObj spid="_x0000_s53251" name="Clip" r:id="rId3" imgW="5157360" imgH="562428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¿Porque nuestro software sufre degeneración?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Difícil de hacer una estimación confiable</a:t>
            </a:r>
          </a:p>
          <a:p>
            <a:r>
              <a:rPr lang="es-ES" dirty="0" smtClean="0"/>
              <a:t>Difícil de cumplir con lo planeado</a:t>
            </a:r>
          </a:p>
          <a:p>
            <a:r>
              <a:rPr lang="es-ES" dirty="0" smtClean="0"/>
              <a:t>Aparecen los “</a:t>
            </a:r>
            <a:r>
              <a:rPr lang="es-ES" dirty="0" err="1" smtClean="0"/>
              <a:t>bugs</a:t>
            </a:r>
            <a:r>
              <a:rPr lang="es-ES" dirty="0" smtClean="0"/>
              <a:t>” etc.</a:t>
            </a:r>
          </a:p>
          <a:p>
            <a:r>
              <a:rPr lang="es-ES" dirty="0" smtClean="0"/>
              <a:t>Difícil de solucionar los “</a:t>
            </a:r>
            <a:r>
              <a:rPr lang="es-ES" dirty="0" err="1" smtClean="0"/>
              <a:t>bugs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Aparecen “Expertos” o “</a:t>
            </a:r>
            <a:r>
              <a:rPr lang="es-ES" dirty="0" smtClean="0"/>
              <a:t>Dueños</a:t>
            </a:r>
            <a:r>
              <a:rPr lang="es-ES" dirty="0" smtClean="0"/>
              <a:t>” de </a:t>
            </a:r>
            <a:r>
              <a:rPr lang="es-ES" dirty="0" smtClean="0"/>
              <a:t>código</a:t>
            </a:r>
          </a:p>
          <a:p>
            <a:endParaRPr lang="es-PE" dirty="0" smtClean="0"/>
          </a:p>
          <a:p>
            <a:pPr algn="ctr">
              <a:buNone/>
            </a:pPr>
            <a:r>
              <a:rPr lang="es-ES" dirty="0" smtClean="0"/>
              <a:t>!Es un circulo vicioso¡</a:t>
            </a:r>
          </a:p>
          <a:p>
            <a:pPr algn="ctr">
              <a:buNone/>
            </a:pPr>
            <a:r>
              <a:rPr lang="es-ES" dirty="0" smtClean="0"/>
              <a:t>El proyecto adquiere “deuda </a:t>
            </a:r>
            <a:r>
              <a:rPr lang="es-ES" dirty="0" smtClean="0"/>
              <a:t>tecnológica”</a:t>
            </a:r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¿Porque pasa esto?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 es </a:t>
            </a:r>
            <a:r>
              <a:rPr lang="es-ES" dirty="0" smtClean="0"/>
              <a:t>complejo!!</a:t>
            </a:r>
            <a:endParaRPr lang="es-ES" dirty="0" smtClean="0"/>
          </a:p>
          <a:p>
            <a:pPr lvl="1"/>
            <a:r>
              <a:rPr lang="es-ES" dirty="0" smtClean="0"/>
              <a:t>Hay diferentes modos de manejar la complejidad: proceso, encapsulación, componentes, los “</a:t>
            </a:r>
            <a:r>
              <a:rPr lang="es-ES" dirty="0" err="1" smtClean="0"/>
              <a:t>frameworks</a:t>
            </a:r>
            <a:r>
              <a:rPr lang="es-ES" dirty="0" smtClean="0"/>
              <a:t>”, reutilización etc.</a:t>
            </a:r>
          </a:p>
          <a:p>
            <a:r>
              <a:rPr lang="es-ES" dirty="0" smtClean="0"/>
              <a:t>Sin embargo, hay que empezar manejando complejidad en el nivel de código.</a:t>
            </a:r>
          </a:p>
          <a:p>
            <a:pPr>
              <a:buNone/>
            </a:pPr>
            <a:endParaRPr lang="es-PE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PE" dirty="0" smtClean="0">
                <a:latin typeface="+mn-lt"/>
              </a:rPr>
              <a:t>En la programación…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Antes, nuestras prioridades eran tener un código rápido, pequeño (ocupa poca memoria), optimizado, utilizando los algoritmos mas eficaces etc...</a:t>
            </a:r>
          </a:p>
          <a:p>
            <a:r>
              <a:rPr lang="es-ES" dirty="0" smtClean="0"/>
              <a:t>Además. hoy </a:t>
            </a:r>
            <a:r>
              <a:rPr lang="es-ES" dirty="0" smtClean="0"/>
              <a:t>en día el enfoque es en código como tal, este código tiene que ser simple</a:t>
            </a:r>
          </a:p>
          <a:p>
            <a:endParaRPr lang="es-ES" dirty="0"/>
          </a:p>
        </p:txBody>
      </p:sp>
      <p:pic>
        <p:nvPicPr>
          <p:cNvPr id="58370" name="Picture 2" descr="http://t0.gstatic.com/images?q=tbn:ANd9GcQFN-bz9pXXFyAexHOR-frnXs1E4pr0CMkS2gO0q0Z5XcS3_iN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429000"/>
            <a:ext cx="308817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¿Cómo es un código simple?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 bien</a:t>
            </a:r>
          </a:p>
          <a:p>
            <a:r>
              <a:rPr lang="es-ES" dirty="0" smtClean="0"/>
              <a:t>Comunica lo que esta haciendo</a:t>
            </a:r>
          </a:p>
          <a:p>
            <a:r>
              <a:rPr lang="es-ES" dirty="0" smtClean="0"/>
              <a:t>No tiene duplicación</a:t>
            </a:r>
          </a:p>
          <a:p>
            <a:r>
              <a:rPr lang="es-ES" dirty="0" smtClean="0"/>
              <a:t>Tiene un numero menos posible de  clases y métodos</a:t>
            </a:r>
          </a:p>
          <a:p>
            <a:endParaRPr lang="es-ES" dirty="0"/>
          </a:p>
        </p:txBody>
      </p:sp>
      <p:pic>
        <p:nvPicPr>
          <p:cNvPr id="57348" name="Picture 4" descr="http://t1.gstatic.com/images?q=tbn:ANd9GcTygBzSMOd7-zHSrA9yl_Ys7SIv0FKlTSBa1g12DeHWvpnOxL1JC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861048"/>
            <a:ext cx="22860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¿Cuales son los beneficios?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código es mas fácil de cambiar, evolucionar o arreglar</a:t>
            </a:r>
          </a:p>
          <a:p>
            <a:r>
              <a:rPr lang="es-ES" dirty="0" smtClean="0"/>
              <a:t>Es mas fácil desarrollar de un modo iterativo e incrementando</a:t>
            </a:r>
          </a:p>
          <a:p>
            <a:r>
              <a:rPr lang="es-ES" dirty="0" smtClean="0"/>
              <a:t>El código es mas fácil de leer (entender)</a:t>
            </a:r>
          </a:p>
          <a:p>
            <a:r>
              <a:rPr lang="es-ES" dirty="0" smtClean="0"/>
              <a:t>Es mas fácil hacerlo bien desde la primera, </a:t>
            </a:r>
            <a:r>
              <a:rPr lang="es-ES" dirty="0" smtClean="0"/>
              <a:t>así </a:t>
            </a:r>
            <a:r>
              <a:rPr lang="es-ES" dirty="0" smtClean="0"/>
              <a:t>estamos programando mas rápido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 descr="http://www.adrformacion.com/udsimg/visualc/1/img01004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972175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¿Qué es la refactorización?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Proceso de mejora de la estructura interna de </a:t>
            </a:r>
            <a:r>
              <a:rPr lang="es-ES" dirty="0" smtClean="0"/>
              <a:t>un sistema </a:t>
            </a:r>
            <a:r>
              <a:rPr lang="es-ES" dirty="0" smtClean="0"/>
              <a:t>software de forma que su </a:t>
            </a:r>
            <a:r>
              <a:rPr lang="es-ES" dirty="0" smtClean="0"/>
              <a:t>comportamiento externo </a:t>
            </a:r>
            <a:r>
              <a:rPr lang="es-ES" dirty="0" smtClean="0"/>
              <a:t>no varía.</a:t>
            </a:r>
          </a:p>
          <a:p>
            <a:r>
              <a:rPr lang="es-ES" dirty="0" smtClean="0"/>
              <a:t>Es </a:t>
            </a:r>
            <a:r>
              <a:rPr lang="es-ES" dirty="0" smtClean="0"/>
              <a:t>una forma sistemática de introducir mejoras en el </a:t>
            </a:r>
            <a:r>
              <a:rPr lang="es-ES" dirty="0" smtClean="0"/>
              <a:t>código que </a:t>
            </a:r>
            <a:r>
              <a:rPr lang="es-ES" dirty="0" smtClean="0"/>
              <a:t>minimiza la posibilidad de introducir errores (</a:t>
            </a:r>
            <a:r>
              <a:rPr lang="es-ES" dirty="0" err="1" smtClean="0"/>
              <a:t>bugs</a:t>
            </a:r>
            <a:r>
              <a:rPr lang="es-ES" dirty="0" smtClean="0"/>
              <a:t>) en él.</a:t>
            </a:r>
          </a:p>
          <a:p>
            <a:r>
              <a:rPr lang="es-ES" dirty="0" smtClean="0"/>
              <a:t>Consta </a:t>
            </a:r>
            <a:r>
              <a:rPr lang="es-ES" dirty="0" smtClean="0"/>
              <a:t>básicamente de dos pasos</a:t>
            </a:r>
          </a:p>
          <a:p>
            <a:pPr lvl="1"/>
            <a:r>
              <a:rPr lang="es-ES" dirty="0" smtClean="0"/>
              <a:t>Introducir </a:t>
            </a:r>
            <a:r>
              <a:rPr lang="es-ES" dirty="0" smtClean="0"/>
              <a:t>un cambio simple (refactorización)</a:t>
            </a:r>
          </a:p>
          <a:p>
            <a:pPr lvl="1"/>
            <a:r>
              <a:rPr lang="es-ES" dirty="0" smtClean="0"/>
              <a:t>Probar </a:t>
            </a:r>
            <a:r>
              <a:rPr lang="es-ES" dirty="0" smtClean="0"/>
              <a:t>el sistema tras el cambio introducido</a:t>
            </a:r>
          </a:p>
          <a:p>
            <a:r>
              <a:rPr lang="es-ES" dirty="0" smtClean="0"/>
              <a:t>Consiste </a:t>
            </a:r>
            <a:r>
              <a:rPr lang="es-ES" dirty="0" smtClean="0"/>
              <a:t>en realizar modificaciones como</a:t>
            </a:r>
          </a:p>
          <a:p>
            <a:pPr lvl="1"/>
            <a:r>
              <a:rPr lang="es-ES" dirty="0" smtClean="0"/>
              <a:t>Añadir </a:t>
            </a:r>
            <a:r>
              <a:rPr lang="es-ES" dirty="0" smtClean="0"/>
              <a:t>un argumento a un método</a:t>
            </a:r>
          </a:p>
          <a:p>
            <a:pPr lvl="1"/>
            <a:r>
              <a:rPr lang="es-ES" dirty="0" smtClean="0"/>
              <a:t>Mover </a:t>
            </a:r>
            <a:r>
              <a:rPr lang="es-ES" dirty="0" smtClean="0"/>
              <a:t>un atributo de una clase a otra</a:t>
            </a:r>
          </a:p>
          <a:p>
            <a:pPr lvl="1"/>
            <a:r>
              <a:rPr lang="es-ES" dirty="0" smtClean="0"/>
              <a:t>Mover </a:t>
            </a:r>
            <a:r>
              <a:rPr lang="es-ES" dirty="0" smtClean="0"/>
              <a:t>código hacia arriba o hacia abajo en una jerarquía </a:t>
            </a:r>
            <a:r>
              <a:rPr lang="es-ES" dirty="0" smtClean="0"/>
              <a:t>de herencia</a:t>
            </a:r>
            <a:r>
              <a:rPr lang="es-ES" dirty="0" smtClean="0"/>
              <a:t>, etc.</a:t>
            </a: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¿Cómo en esto nos puede apoyar la Refactorización?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Enseña técnicas </a:t>
            </a:r>
            <a:r>
              <a:rPr lang="es-ES" dirty="0" smtClean="0"/>
              <a:t>para descubrir el código de mala calidad y </a:t>
            </a:r>
            <a:r>
              <a:rPr lang="es-ES" dirty="0" smtClean="0"/>
              <a:t>técnicas </a:t>
            </a:r>
            <a:r>
              <a:rPr lang="es-ES" dirty="0" smtClean="0"/>
              <a:t>para cambiarlo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Mejorar </a:t>
            </a:r>
            <a:r>
              <a:rPr lang="es-ES" dirty="0" smtClean="0"/>
              <a:t>el diseño del software</a:t>
            </a:r>
          </a:p>
          <a:p>
            <a:r>
              <a:rPr lang="es-ES" dirty="0" smtClean="0"/>
              <a:t>Hacer </a:t>
            </a:r>
            <a:r>
              <a:rPr lang="es-ES" dirty="0" smtClean="0"/>
              <a:t>que el código se más fácil de entender</a:t>
            </a:r>
          </a:p>
          <a:p>
            <a:r>
              <a:rPr lang="es-ES" dirty="0" smtClean="0"/>
              <a:t>Hacer </a:t>
            </a:r>
            <a:r>
              <a:rPr lang="es-ES" dirty="0" smtClean="0"/>
              <a:t>que sea más sencillo encontrar fallos</a:t>
            </a:r>
          </a:p>
          <a:p>
            <a:r>
              <a:rPr lang="es-ES" dirty="0" smtClean="0"/>
              <a:t>Permite </a:t>
            </a:r>
            <a:r>
              <a:rPr lang="es-ES" dirty="0" smtClean="0"/>
              <a:t>programar más </a:t>
            </a:r>
            <a:r>
              <a:rPr lang="es-ES" dirty="0" smtClean="0"/>
              <a:t>rápidamente</a:t>
            </a:r>
          </a:p>
          <a:p>
            <a:endParaRPr lang="es-PE" dirty="0" smtClean="0"/>
          </a:p>
          <a:p>
            <a:r>
              <a:rPr lang="es-PE" dirty="0" smtClean="0"/>
              <a:t>Nota: El </a:t>
            </a:r>
            <a:r>
              <a:rPr lang="es-PE" dirty="0" err="1" smtClean="0"/>
              <a:t>refactoring</a:t>
            </a:r>
            <a:r>
              <a:rPr lang="es-PE" dirty="0" smtClean="0"/>
              <a:t> puede hacer el software más lento pero lo hace mas maleable para luego hacer un </a:t>
            </a:r>
            <a:r>
              <a:rPr lang="es-PE" dirty="0" err="1" smtClean="0"/>
              <a:t>tunning</a:t>
            </a:r>
            <a:r>
              <a:rPr lang="es-PE" dirty="0" smtClean="0"/>
              <a:t> de performance.</a:t>
            </a: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PE" dirty="0" smtClean="0">
                <a:latin typeface="+mn-lt"/>
              </a:rPr>
              <a:t>Principios de la Refactorización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¿Cuando </a:t>
            </a:r>
            <a:r>
              <a:rPr lang="es-ES" b="1" dirty="0" err="1" smtClean="0"/>
              <a:t>refactorizar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Metáfora de los dos </a:t>
            </a:r>
            <a:r>
              <a:rPr lang="es-ES" dirty="0" smtClean="0"/>
              <a:t>sombreros</a:t>
            </a:r>
          </a:p>
          <a:p>
            <a:pPr lvl="1"/>
            <a:r>
              <a:rPr lang="es-ES" sz="1800" dirty="0" smtClean="0"/>
              <a:t>Un programador tiene dos sombreros:</a:t>
            </a:r>
          </a:p>
          <a:p>
            <a:pPr lvl="2"/>
            <a:r>
              <a:rPr lang="es-ES" sz="1800" dirty="0" smtClean="0"/>
              <a:t>uno para modificar código (</a:t>
            </a:r>
            <a:r>
              <a:rPr lang="es-ES" sz="1800" dirty="0" err="1" smtClean="0"/>
              <a:t>refactorizar</a:t>
            </a:r>
            <a:r>
              <a:rPr lang="es-ES" sz="1800" dirty="0" smtClean="0"/>
              <a:t>),</a:t>
            </a:r>
          </a:p>
          <a:p>
            <a:pPr lvl="2"/>
            <a:r>
              <a:rPr lang="es-ES" sz="1800" dirty="0" smtClean="0"/>
              <a:t>otro para añadir nuevas funcionalidades</a:t>
            </a:r>
          </a:p>
          <a:p>
            <a:pPr lvl="1"/>
            <a:r>
              <a:rPr lang="es-ES" sz="1800" dirty="0" smtClean="0"/>
              <a:t>Cuando trabaja lleva puesto uno (y solo uno) de los dos sombreros.</a:t>
            </a:r>
          </a:p>
          <a:p>
            <a:pPr lvl="1"/>
            <a:r>
              <a:rPr lang="es-ES" sz="1800" dirty="0" smtClean="0"/>
              <a:t>Cuando añade código nuevo, NO modifica el existente. Si </a:t>
            </a:r>
            <a:r>
              <a:rPr lang="es-ES" sz="1800" dirty="0" smtClean="0"/>
              <a:t>está arreglando </a:t>
            </a:r>
            <a:r>
              <a:rPr lang="es-ES" sz="1800" dirty="0" smtClean="0"/>
              <a:t>el existente, NO añade funcionalidades nuevas.</a:t>
            </a:r>
            <a:endParaRPr lang="es-E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PE" dirty="0" smtClean="0">
                <a:latin typeface="+mn-lt"/>
              </a:rPr>
              <a:t>Principios de la Refactorización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Arregla el código con frecuencia. Haz </a:t>
            </a:r>
            <a:r>
              <a:rPr lang="es-ES" dirty="0" err="1" smtClean="0"/>
              <a:t>refactoring</a:t>
            </a:r>
            <a:r>
              <a:rPr lang="es-ES" dirty="0" smtClean="0"/>
              <a:t> sistemáticamente.</a:t>
            </a:r>
          </a:p>
          <a:p>
            <a:pPr lvl="1"/>
            <a:r>
              <a:rPr lang="es-ES" dirty="0" err="1" smtClean="0"/>
              <a:t>Refactoriza</a:t>
            </a:r>
            <a:r>
              <a:rPr lang="es-ES" dirty="0" smtClean="0"/>
              <a:t> </a:t>
            </a:r>
            <a:r>
              <a:rPr lang="es-ES" dirty="0" smtClean="0"/>
              <a:t>al añadir un método/función</a:t>
            </a:r>
          </a:p>
          <a:p>
            <a:pPr lvl="1"/>
            <a:r>
              <a:rPr lang="es-ES" dirty="0" err="1" smtClean="0"/>
              <a:t>Refactoriza</a:t>
            </a:r>
            <a:r>
              <a:rPr lang="es-ES" dirty="0" smtClean="0"/>
              <a:t> </a:t>
            </a:r>
            <a:r>
              <a:rPr lang="es-ES" dirty="0" smtClean="0"/>
              <a:t>cuando necesites arreglar un fallo</a:t>
            </a:r>
          </a:p>
          <a:p>
            <a:pPr lvl="1"/>
            <a:r>
              <a:rPr lang="es-ES" dirty="0" err="1" smtClean="0"/>
              <a:t>Refactoriza</a:t>
            </a:r>
            <a:r>
              <a:rPr lang="es-ES" dirty="0" smtClean="0"/>
              <a:t> </a:t>
            </a:r>
            <a:r>
              <a:rPr lang="es-ES" dirty="0" smtClean="0"/>
              <a:t>al revisar código</a:t>
            </a:r>
          </a:p>
          <a:p>
            <a:pPr lvl="1"/>
            <a:r>
              <a:rPr lang="es-ES" dirty="0" err="1" smtClean="0"/>
              <a:t>Refactoriza</a:t>
            </a:r>
            <a:r>
              <a:rPr lang="es-ES" dirty="0" smtClean="0"/>
              <a:t> </a:t>
            </a:r>
            <a:r>
              <a:rPr lang="es-ES" dirty="0" smtClean="0"/>
              <a:t>cuando 'algo huele mal'</a:t>
            </a:r>
            <a:endParaRPr lang="es-E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Problemas con la refactorización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Capa de persistencia:</a:t>
            </a:r>
          </a:p>
          <a:p>
            <a:pPr lvl="1"/>
            <a:r>
              <a:rPr lang="es-ES" dirty="0" smtClean="0"/>
              <a:t>Acoplamiento con bases de </a:t>
            </a:r>
            <a:r>
              <a:rPr lang="es-ES" dirty="0" smtClean="0"/>
              <a:t>datos</a:t>
            </a:r>
          </a:p>
          <a:p>
            <a:r>
              <a:rPr lang="es-ES" dirty="0" smtClean="0"/>
              <a:t>Cambios de interfaz</a:t>
            </a:r>
          </a:p>
          <a:p>
            <a:pPr lvl="1"/>
            <a:r>
              <a:rPr lang="es-ES" dirty="0" err="1" smtClean="0"/>
              <a:t>Refactorizar</a:t>
            </a:r>
            <a:r>
              <a:rPr lang="es-ES" dirty="0" smtClean="0"/>
              <a:t> implica a menudo cambios en la interfaz de las clases</a:t>
            </a:r>
          </a:p>
          <a:p>
            <a:pPr lvl="1"/>
            <a:r>
              <a:rPr lang="es-ES" dirty="0" smtClean="0"/>
              <a:t>Interfaces </a:t>
            </a:r>
            <a:r>
              <a:rPr lang="es-ES" dirty="0" smtClean="0"/>
              <a:t>publicadas utilizados </a:t>
            </a:r>
            <a:r>
              <a:rPr lang="es-ES" dirty="0" smtClean="0"/>
              <a:t>por </a:t>
            </a:r>
            <a:r>
              <a:rPr lang="es-ES" dirty="0" smtClean="0"/>
              <a:t>código cliente </a:t>
            </a:r>
            <a:r>
              <a:rPr lang="es-ES" dirty="0" smtClean="0"/>
              <a:t>al que no tenemos acceso. Se hace necesario mantener </a:t>
            </a:r>
            <a:r>
              <a:rPr lang="es-ES" dirty="0" smtClean="0"/>
              <a:t>la antigua </a:t>
            </a:r>
            <a:r>
              <a:rPr lang="es-ES" dirty="0" smtClean="0"/>
              <a:t>interfaz junto a la nueva. A menudo esto se consigue </a:t>
            </a:r>
            <a:r>
              <a:rPr lang="es-ES" dirty="0" smtClean="0"/>
              <a:t>haciendo que </a:t>
            </a:r>
            <a:r>
              <a:rPr lang="es-ES" dirty="0" smtClean="0"/>
              <a:t>los métodos de la antigua interfaz deleguen en los de la nueva.</a:t>
            </a:r>
          </a:p>
          <a:p>
            <a:pPr lvl="1"/>
            <a:r>
              <a:rPr lang="es-ES" dirty="0" smtClean="0"/>
              <a:t>En Java, podemos usar la anotación @</a:t>
            </a:r>
            <a:r>
              <a:rPr lang="es-ES" dirty="0" err="1" smtClean="0"/>
              <a:t>deprecated</a:t>
            </a:r>
            <a:endParaRPr lang="es-ES" dirty="0" smtClean="0"/>
          </a:p>
          <a:p>
            <a:pPr lvl="1"/>
            <a:r>
              <a:rPr lang="es-ES" dirty="0" smtClean="0"/>
              <a:t>Moraleja: no publiques interfaces de forma prematura.</a:t>
            </a:r>
            <a:endParaRPr lang="es-E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smtClean="0"/>
              <a:t>Las Refactorizaciones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</a:t>
            </a:r>
            <a:r>
              <a:rPr lang="es-CL" smtClean="0"/>
              <a:t>é</a:t>
            </a:r>
            <a:r>
              <a:rPr lang="en-US" smtClean="0"/>
              <a:t>cnicas detalladas de transforma</a:t>
            </a:r>
            <a:r>
              <a:rPr lang="es-CL" smtClean="0"/>
              <a:t>ciones</a:t>
            </a:r>
            <a:r>
              <a:rPr lang="en-US" smtClean="0"/>
              <a:t> </a:t>
            </a:r>
            <a:r>
              <a:rPr lang="es-CL" smtClean="0"/>
              <a:t>del código</a:t>
            </a:r>
          </a:p>
          <a:p>
            <a:pPr eaLnBrk="1" hangingPunct="1"/>
            <a:r>
              <a:rPr lang="es-CL" smtClean="0"/>
              <a:t>Formato común: Motivación, Mecanismo y Ejemplo</a:t>
            </a:r>
          </a:p>
          <a:p>
            <a:pPr eaLnBrk="1" hangingPunct="1"/>
            <a:r>
              <a:rPr lang="es-CL" smtClean="0"/>
              <a:t>Pueden ser en nivel de un objeto, entre dos objetos, entre grupos de objetos y en escala grande</a:t>
            </a:r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Extraer m</a:t>
            </a:r>
            <a:r>
              <a:rPr lang="es-CL" smtClean="0"/>
              <a:t>é</a:t>
            </a:r>
            <a:r>
              <a:rPr lang="en-US" smtClean="0"/>
              <a:t>todo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Tenemos un fragmento de c</a:t>
            </a:r>
            <a:r>
              <a:rPr lang="es-CL" smtClean="0"/>
              <a:t>ódigo que es posible agrupar</a:t>
            </a:r>
          </a:p>
          <a:p>
            <a:pPr eaLnBrk="1" hangingPunct="1"/>
            <a:r>
              <a:rPr lang="es-CL" smtClean="0"/>
              <a:t>Vamos a transformar el fragmento a un método nuevo cuyo nombre va a explicar su proposito</a:t>
            </a: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87624" y="1340768"/>
            <a:ext cx="6858000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folHlink"/>
                </a:solidFill>
              </a:rPr>
              <a:t>void </a:t>
            </a:r>
            <a:r>
              <a:rPr lang="en-US" sz="1400" dirty="0" err="1"/>
              <a:t>imprimirDebe</a:t>
            </a:r>
            <a:r>
              <a:rPr lang="en-US" sz="1400" dirty="0"/>
              <a:t>() 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imprimirEncabezado</a:t>
            </a:r>
            <a:r>
              <a:rPr lang="en-US" sz="1400" dirty="0"/>
              <a:t>();</a:t>
            </a:r>
          </a:p>
          <a:p>
            <a:r>
              <a:rPr lang="en-US" sz="1400" dirty="0"/>
              <a:t>			</a:t>
            </a:r>
            <a:r>
              <a:rPr lang="en-US" sz="1400" dirty="0">
                <a:solidFill>
                  <a:srgbClr val="008000"/>
                </a:solidFill>
              </a:rPr>
              <a:t>//print details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Console.Out.WriteLine</a:t>
            </a:r>
            <a:r>
              <a:rPr lang="en-US" sz="1400" dirty="0"/>
              <a:t>("</a:t>
            </a:r>
            <a:r>
              <a:rPr lang="en-US" sz="1400" dirty="0" err="1"/>
              <a:t>Nombre</a:t>
            </a:r>
            <a:r>
              <a:rPr lang="en-US" sz="1400" dirty="0"/>
              <a:t>:	" + </a:t>
            </a:r>
            <a:r>
              <a:rPr lang="en-US" sz="1400" dirty="0" err="1"/>
              <a:t>nombre</a:t>
            </a:r>
            <a:r>
              <a:rPr lang="en-US" sz="1400" dirty="0"/>
              <a:t>);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Console.Out.WriteLine</a:t>
            </a:r>
            <a:r>
              <a:rPr lang="en-US" sz="1400" dirty="0"/>
              <a:t>("</a:t>
            </a:r>
            <a:r>
              <a:rPr lang="en-US" sz="1400" dirty="0" err="1"/>
              <a:t>Monto</a:t>
            </a:r>
            <a:r>
              <a:rPr lang="en-US" sz="1400" dirty="0"/>
              <a:t>:	" + </a:t>
            </a:r>
            <a:r>
              <a:rPr lang="en-US" sz="1400" dirty="0" err="1"/>
              <a:t>debe</a:t>
            </a:r>
            <a:r>
              <a:rPr lang="en-US" sz="1400" dirty="0"/>
              <a:t>());</a:t>
            </a:r>
          </a:p>
          <a:p>
            <a:r>
              <a:rPr lang="en-US" sz="1600" dirty="0"/>
              <a:t>		}	</a:t>
            </a:r>
            <a:r>
              <a:rPr lang="en-US" dirty="0"/>
              <a:t>	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259632" y="3645024"/>
            <a:ext cx="6858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folHlink"/>
                </a:solidFill>
              </a:rPr>
              <a:t>void </a:t>
            </a:r>
            <a:r>
              <a:rPr lang="en-US" sz="1400" dirty="0" err="1"/>
              <a:t>imprimirDebe</a:t>
            </a:r>
            <a:r>
              <a:rPr lang="en-US" sz="1400" dirty="0"/>
              <a:t>() 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imprimirEncabezado</a:t>
            </a:r>
            <a:r>
              <a:rPr lang="en-US" sz="1400" dirty="0"/>
              <a:t>();</a:t>
            </a:r>
          </a:p>
          <a:p>
            <a:r>
              <a:rPr lang="en-US" sz="1400" dirty="0"/>
              <a:t>			</a:t>
            </a:r>
            <a:r>
              <a:rPr lang="es-CL" sz="1400" dirty="0" err="1"/>
              <a:t>imprimirDetalle</a:t>
            </a:r>
            <a:r>
              <a:rPr lang="es-CL" sz="1400" dirty="0"/>
              <a:t>(debe());</a:t>
            </a:r>
          </a:p>
          <a:p>
            <a:r>
              <a:rPr lang="en-US" sz="1400" dirty="0"/>
              <a:t>		}</a:t>
            </a:r>
            <a:endParaRPr lang="es-CL" sz="1400" dirty="0"/>
          </a:p>
          <a:p>
            <a:r>
              <a:rPr lang="en-US" sz="1400" dirty="0">
                <a:solidFill>
                  <a:schemeClr val="folHlink"/>
                </a:solidFill>
              </a:rPr>
              <a:t>void</a:t>
            </a:r>
            <a:r>
              <a:rPr lang="es-CL" sz="1400" dirty="0"/>
              <a:t> </a:t>
            </a:r>
            <a:r>
              <a:rPr lang="es-CL" sz="1400" dirty="0" err="1"/>
              <a:t>imprimirDetalle</a:t>
            </a:r>
            <a:r>
              <a:rPr lang="es-CL" sz="1400" dirty="0"/>
              <a:t>(</a:t>
            </a:r>
            <a:r>
              <a:rPr lang="es-CL" sz="1400" dirty="0" err="1"/>
              <a:t>double</a:t>
            </a:r>
            <a:r>
              <a:rPr lang="es-CL" sz="1400" dirty="0"/>
              <a:t> valor)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Console.Out.WriteLine</a:t>
            </a:r>
            <a:r>
              <a:rPr lang="en-US" sz="1400" dirty="0"/>
              <a:t>("</a:t>
            </a:r>
            <a:r>
              <a:rPr lang="en-US" sz="1400" dirty="0" err="1"/>
              <a:t>Nombre</a:t>
            </a:r>
            <a:r>
              <a:rPr lang="en-US" sz="1400" dirty="0"/>
              <a:t>:	" + </a:t>
            </a:r>
            <a:r>
              <a:rPr lang="en-US" sz="1400" dirty="0" err="1"/>
              <a:t>nombre</a:t>
            </a:r>
            <a:r>
              <a:rPr lang="en-US" sz="1400" dirty="0"/>
              <a:t>);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Console.Out.WriteLine</a:t>
            </a:r>
            <a:r>
              <a:rPr lang="en-US" sz="1400" dirty="0"/>
              <a:t>("</a:t>
            </a:r>
            <a:r>
              <a:rPr lang="en-US" sz="1400" dirty="0" err="1"/>
              <a:t>Monto</a:t>
            </a:r>
            <a:r>
              <a:rPr lang="en-US" sz="1400" dirty="0"/>
              <a:t>:	" + </a:t>
            </a:r>
            <a:r>
              <a:rPr lang="es-CL" sz="1400" dirty="0"/>
              <a:t>valor</a:t>
            </a:r>
            <a:r>
              <a:rPr lang="en-US" sz="1400" dirty="0"/>
              <a:t>);</a:t>
            </a:r>
            <a:endParaRPr lang="es-CL" sz="1400" dirty="0"/>
          </a:p>
          <a:p>
            <a:r>
              <a:rPr lang="es-CL" sz="1400" dirty="0"/>
              <a:t>}</a:t>
            </a:r>
            <a:endParaRPr lang="en-US" sz="1400" dirty="0"/>
          </a:p>
        </p:txBody>
      </p: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4419600" y="3121318"/>
            <a:ext cx="440432" cy="430054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smtClean="0"/>
              <a:t>Variable Temporal en línea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Motivación: Variable temporal dificulta aplicar el “Extraer método”</a:t>
            </a:r>
          </a:p>
          <a:p>
            <a:pPr eaLnBrk="1" hangingPunct="1"/>
            <a:r>
              <a:rPr lang="es-CL" dirty="0" smtClean="0"/>
              <a:t>Una variable </a:t>
            </a:r>
            <a:r>
              <a:rPr lang="es-CL" dirty="0" smtClean="0"/>
              <a:t>temporal </a:t>
            </a:r>
            <a:r>
              <a:rPr lang="es-CL" dirty="0" smtClean="0"/>
              <a:t>es </a:t>
            </a:r>
            <a:r>
              <a:rPr lang="es-CL" dirty="0" smtClean="0"/>
              <a:t>asignada una vez con una simple </a:t>
            </a:r>
            <a:r>
              <a:rPr lang="es-CL" dirty="0" smtClean="0"/>
              <a:t>expresión y no genera valor al código</a:t>
            </a:r>
            <a:endParaRPr lang="es-CL" dirty="0" smtClean="0"/>
          </a:p>
          <a:p>
            <a:pPr eaLnBrk="1" hangingPunct="1"/>
            <a:r>
              <a:rPr lang="es-CL" dirty="0" smtClean="0"/>
              <a:t>Vamos a reemplazar todas las referencias con la expresión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Ejemplo</a:t>
            </a:r>
            <a:endParaRPr lang="en-US" dirty="0" smtClean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719018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0000FF"/>
                </a:solidFill>
              </a:rPr>
              <a:t>double </a:t>
            </a:r>
            <a:r>
              <a:rPr lang="en-US" sz="2000"/>
              <a:t>precioBase = pedido.precioBase();</a:t>
            </a:r>
          </a:p>
          <a:p>
            <a:pPr algn="just"/>
            <a:r>
              <a:rPr lang="en-US" sz="2000">
                <a:solidFill>
                  <a:srgbClr val="0000FF"/>
                </a:solidFill>
              </a:rPr>
              <a:t>	return </a:t>
            </a:r>
            <a:r>
              <a:rPr lang="en-US" sz="2000"/>
              <a:t>(precioBase &gt; 1000);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827584" y="3573016"/>
            <a:ext cx="7200800" cy="677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(</a:t>
            </a:r>
            <a:r>
              <a:rPr lang="en-US" sz="2000" dirty="0" err="1"/>
              <a:t>pedido.precioBase</a:t>
            </a:r>
            <a:r>
              <a:rPr lang="en-US" sz="2000" dirty="0"/>
              <a:t>()&gt;1000);</a:t>
            </a:r>
            <a:endParaRPr lang="es-CL" sz="2000" dirty="0"/>
          </a:p>
          <a:p>
            <a:pPr algn="just"/>
            <a:endParaRPr lang="en-US" dirty="0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355976" y="3068960"/>
            <a:ext cx="533400" cy="358378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endParaRPr lang="es-E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Herencia en el mundo real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540445" y="404937"/>
            <a:ext cx="8352035" cy="6120407"/>
            <a:chOff x="252413" y="188913"/>
            <a:chExt cx="8712200" cy="6269037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39725" y="981075"/>
              <a:ext cx="8480425" cy="5256213"/>
            </a:xfrm>
            <a:prstGeom prst="roundRect">
              <a:avLst>
                <a:gd name="adj" fmla="val 4819"/>
              </a:avLst>
            </a:prstGeom>
            <a:solidFill>
              <a:srgbClr val="FFFFFF">
                <a:alpha val="45882"/>
              </a:srgbClr>
            </a:solidFill>
            <a:ln w="19050" algn="ctr">
              <a:noFill/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pic>
          <p:nvPicPr>
            <p:cNvPr id="6" name="Picture 4" descr="Bus2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8350" y="5230813"/>
              <a:ext cx="447675" cy="719137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7" name="Picture 5" descr="Bus19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88" y="5230813"/>
              <a:ext cx="647700" cy="523875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8" name="Picture 6" descr="Bus18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53313" y="5230813"/>
              <a:ext cx="576262" cy="530225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9" name="Picture 7" descr="Aeronatica0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3438" y="5229225"/>
              <a:ext cx="1501775" cy="550863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0" name="Picture 8" descr="Avions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3438" y="6021388"/>
              <a:ext cx="823912" cy="400050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1" name="Picture 9" descr="Crucer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71775" y="2852738"/>
              <a:ext cx="1223963" cy="576262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2" name="Picture 10" descr="Bici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71775" y="1711325"/>
              <a:ext cx="1584325" cy="930275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3" name="Picture 11" descr="Newtrai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71775" y="3716338"/>
              <a:ext cx="1079500" cy="582612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4" name="Picture 12" descr="Todote_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2413" y="5529263"/>
              <a:ext cx="1417637" cy="928687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5" name="Picture 13" descr="Tra04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38338" y="5632450"/>
              <a:ext cx="1625600" cy="825500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3850" y="2205038"/>
              <a:ext cx="1584325" cy="717550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Medio de transporte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771775" y="4581525"/>
              <a:ext cx="2089150" cy="442913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Vehiculo aéreo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380288" y="3644900"/>
              <a:ext cx="1584325" cy="717550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Objeto de oficina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219700" y="188913"/>
              <a:ext cx="1006475" cy="442912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Cosa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23850" y="4221163"/>
              <a:ext cx="1584325" cy="442912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Coche</a:t>
              </a:r>
            </a:p>
          </p:txBody>
        </p:sp>
        <p:cxnSp>
          <p:nvCxnSpPr>
            <p:cNvPr id="21" name="AutoShape 19"/>
            <p:cNvCxnSpPr>
              <a:cxnSpLocks noChangeShapeType="1"/>
              <a:stCxn id="20" idx="2"/>
            </p:cNvCxnSpPr>
            <p:nvPr/>
          </p:nvCxnSpPr>
          <p:spPr bwMode="auto">
            <a:xfrm rot="5400000">
              <a:off x="644525" y="5019675"/>
              <a:ext cx="788988" cy="153988"/>
            </a:xfrm>
            <a:prstGeom prst="bentConnector3">
              <a:avLst>
                <a:gd name="adj1" fmla="val 4989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2" name="AutoShape 20"/>
            <p:cNvCxnSpPr>
              <a:cxnSpLocks noChangeShapeType="1"/>
              <a:stCxn id="20" idx="2"/>
            </p:cNvCxnSpPr>
            <p:nvPr/>
          </p:nvCxnSpPr>
          <p:spPr bwMode="auto">
            <a:xfrm rot="16200000" flipH="1">
              <a:off x="1487488" y="4330700"/>
              <a:ext cx="892175" cy="163512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 rot="5400000">
              <a:off x="504825" y="3535363"/>
              <a:ext cx="12223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2"/>
            <p:cNvCxnSpPr>
              <a:cxnSpLocks noChangeShapeType="1"/>
              <a:stCxn id="16" idx="3"/>
            </p:cNvCxnSpPr>
            <p:nvPr/>
          </p:nvCxnSpPr>
          <p:spPr bwMode="auto">
            <a:xfrm flipV="1">
              <a:off x="1946275" y="2176463"/>
              <a:ext cx="787400" cy="38735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5" name="AutoShape 23"/>
            <p:cNvCxnSpPr>
              <a:cxnSpLocks noChangeShapeType="1"/>
              <a:stCxn id="16" idx="3"/>
            </p:cNvCxnSpPr>
            <p:nvPr/>
          </p:nvCxnSpPr>
          <p:spPr bwMode="auto">
            <a:xfrm>
              <a:off x="1946275" y="2563813"/>
              <a:ext cx="787400" cy="57785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" name="AutoShape 24"/>
            <p:cNvCxnSpPr>
              <a:cxnSpLocks noChangeShapeType="1"/>
              <a:stCxn id="16" idx="3"/>
            </p:cNvCxnSpPr>
            <p:nvPr/>
          </p:nvCxnSpPr>
          <p:spPr bwMode="auto">
            <a:xfrm>
              <a:off x="1946275" y="2563813"/>
              <a:ext cx="787400" cy="144462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7" name="AutoShape 25"/>
            <p:cNvCxnSpPr>
              <a:cxnSpLocks noChangeShapeType="1"/>
              <a:stCxn id="16" idx="3"/>
              <a:endCxn id="17" idx="1"/>
            </p:cNvCxnSpPr>
            <p:nvPr/>
          </p:nvCxnSpPr>
          <p:spPr bwMode="auto">
            <a:xfrm>
              <a:off x="1946275" y="2563813"/>
              <a:ext cx="787400" cy="223996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8" name="AutoShape 26"/>
            <p:cNvCxnSpPr>
              <a:cxnSpLocks noChangeShapeType="1"/>
              <a:stCxn id="17" idx="2"/>
            </p:cNvCxnSpPr>
            <p:nvPr/>
          </p:nvCxnSpPr>
          <p:spPr bwMode="auto">
            <a:xfrm rot="16200000" flipH="1">
              <a:off x="3989388" y="4889500"/>
              <a:ext cx="442912" cy="78898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9" name="AutoShape 27"/>
            <p:cNvCxnSpPr>
              <a:cxnSpLocks noChangeShapeType="1"/>
              <a:stCxn id="17" idx="2"/>
            </p:cNvCxnSpPr>
            <p:nvPr/>
          </p:nvCxnSpPr>
          <p:spPr bwMode="auto">
            <a:xfrm rot="16200000" flipH="1">
              <a:off x="3631406" y="5247482"/>
              <a:ext cx="1158875" cy="78898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0" name="AutoShape 28"/>
            <p:cNvCxnSpPr>
              <a:cxnSpLocks noChangeShapeType="1"/>
              <a:stCxn id="18" idx="2"/>
            </p:cNvCxnSpPr>
            <p:nvPr/>
          </p:nvCxnSpPr>
          <p:spPr bwMode="auto">
            <a:xfrm rot="5400000">
              <a:off x="7110412" y="4130676"/>
              <a:ext cx="792163" cy="1331912"/>
            </a:xfrm>
            <a:prstGeom prst="bentConnector3">
              <a:avLst>
                <a:gd name="adj1" fmla="val 4989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1" name="AutoShape 29"/>
            <p:cNvCxnSpPr>
              <a:cxnSpLocks noChangeShapeType="1"/>
              <a:stCxn id="18" idx="2"/>
            </p:cNvCxnSpPr>
            <p:nvPr/>
          </p:nvCxnSpPr>
          <p:spPr bwMode="auto">
            <a:xfrm rot="5400000">
              <a:off x="7561262" y="4581526"/>
              <a:ext cx="792163" cy="430212"/>
            </a:xfrm>
            <a:prstGeom prst="bentConnector3">
              <a:avLst>
                <a:gd name="adj1" fmla="val 4989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2" name="AutoShape 30"/>
            <p:cNvCxnSpPr>
              <a:cxnSpLocks noChangeShapeType="1"/>
              <a:stCxn id="18" idx="2"/>
            </p:cNvCxnSpPr>
            <p:nvPr/>
          </p:nvCxnSpPr>
          <p:spPr bwMode="auto">
            <a:xfrm rot="16200000" flipH="1">
              <a:off x="7996237" y="4576763"/>
              <a:ext cx="792163" cy="439738"/>
            </a:xfrm>
            <a:prstGeom prst="bentConnector3">
              <a:avLst>
                <a:gd name="adj1" fmla="val 4989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3" name="AutoShape 31"/>
            <p:cNvCxnSpPr>
              <a:cxnSpLocks noChangeShapeType="1"/>
              <a:stCxn id="19" idx="2"/>
              <a:endCxn id="16" idx="0"/>
            </p:cNvCxnSpPr>
            <p:nvPr/>
          </p:nvCxnSpPr>
          <p:spPr bwMode="auto">
            <a:xfrm rot="5400000">
              <a:off x="2670969" y="-885031"/>
              <a:ext cx="1497013" cy="4606925"/>
            </a:xfrm>
            <a:prstGeom prst="bentConnector3">
              <a:avLst>
                <a:gd name="adj1" fmla="val 4994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pic>
          <p:nvPicPr>
            <p:cNvPr id="34" name="Picture 32" descr="Phone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643438" y="2189163"/>
              <a:ext cx="1092200" cy="773112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5" name="Picture 33" descr="Comm00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427538" y="3357563"/>
              <a:ext cx="2016125" cy="1062037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/>
            </a:ln>
          </p:spPr>
        </p:pic>
        <p:cxnSp>
          <p:nvCxnSpPr>
            <p:cNvPr id="36" name="AutoShape 34"/>
            <p:cNvCxnSpPr>
              <a:cxnSpLocks noChangeShapeType="1"/>
              <a:stCxn id="19" idx="3"/>
              <a:endCxn id="37" idx="0"/>
            </p:cNvCxnSpPr>
            <p:nvPr/>
          </p:nvCxnSpPr>
          <p:spPr bwMode="auto">
            <a:xfrm>
              <a:off x="6264275" y="411163"/>
              <a:ext cx="793750" cy="963612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084888" y="1412875"/>
              <a:ext cx="1944687" cy="717550"/>
            </a:xfrm>
            <a:prstGeom prst="rect">
              <a:avLst/>
            </a:prstGeom>
            <a:solidFill>
              <a:schemeClr val="bg1"/>
            </a:solidFill>
            <a:ln w="76200" algn="ctr">
              <a:solidFill>
                <a:schemeClr val="bg2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Medio de tele-comunicación</a:t>
              </a:r>
            </a:p>
          </p:txBody>
        </p:sp>
        <p:cxnSp>
          <p:nvCxnSpPr>
            <p:cNvPr id="38" name="AutoShape 36"/>
            <p:cNvCxnSpPr>
              <a:cxnSpLocks noChangeShapeType="1"/>
              <a:stCxn id="37" idx="2"/>
            </p:cNvCxnSpPr>
            <p:nvPr/>
          </p:nvCxnSpPr>
          <p:spPr bwMode="auto">
            <a:xfrm rot="5400000">
              <a:off x="5909469" y="2740819"/>
              <a:ext cx="1720850" cy="576262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9" name="AutoShape 37"/>
            <p:cNvCxnSpPr>
              <a:cxnSpLocks noChangeShapeType="1"/>
              <a:stCxn id="37" idx="2"/>
            </p:cNvCxnSpPr>
            <p:nvPr/>
          </p:nvCxnSpPr>
          <p:spPr bwMode="auto">
            <a:xfrm rot="5400000">
              <a:off x="6211888" y="1730375"/>
              <a:ext cx="407988" cy="128428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40" name="AutoShape 38"/>
            <p:cNvCxnSpPr>
              <a:cxnSpLocks noChangeShapeType="1"/>
              <a:stCxn id="19" idx="3"/>
              <a:endCxn id="18" idx="0"/>
            </p:cNvCxnSpPr>
            <p:nvPr/>
          </p:nvCxnSpPr>
          <p:spPr bwMode="auto">
            <a:xfrm>
              <a:off x="6264275" y="411163"/>
              <a:ext cx="1908175" cy="319563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FB76DCA-7246-4610-BEB9-574CB4A01E82}" type="slidenum">
              <a:rPr lang="en-US"/>
              <a:pPr/>
              <a:t>50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Reemplazar</a:t>
            </a:r>
            <a:r>
              <a:rPr lang="en-US" dirty="0" smtClean="0"/>
              <a:t> Temporal con la </a:t>
            </a:r>
            <a:r>
              <a:rPr lang="en-US" dirty="0" err="1" smtClean="0"/>
              <a:t>consulta</a:t>
            </a:r>
            <a:endParaRPr 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refactorizaciones</a:t>
            </a:r>
            <a:r>
              <a:rPr lang="en-US" dirty="0" smtClean="0"/>
              <a:t> </a:t>
            </a:r>
            <a:r>
              <a:rPr lang="en-US" dirty="0" err="1" smtClean="0"/>
              <a:t>vitales</a:t>
            </a:r>
            <a:r>
              <a:rPr lang="en-US" dirty="0" smtClean="0"/>
              <a:t> antes de </a:t>
            </a:r>
            <a:r>
              <a:rPr lang="es-CL" dirty="0" smtClean="0"/>
              <a:t>“</a:t>
            </a:r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s-CL" dirty="0" smtClean="0"/>
              <a:t>”</a:t>
            </a:r>
            <a:endParaRPr lang="en-US" dirty="0" smtClean="0"/>
          </a:p>
          <a:p>
            <a:pPr eaLnBrk="1" hangingPunct="1"/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smtClean="0"/>
              <a:t>temporal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guardando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</a:t>
            </a:r>
            <a:r>
              <a:rPr lang="es-CL" dirty="0" err="1" smtClean="0"/>
              <a:t>ón</a:t>
            </a:r>
            <a:r>
              <a:rPr lang="es-CL" dirty="0" smtClean="0"/>
              <a:t>.</a:t>
            </a:r>
          </a:p>
          <a:p>
            <a:pPr eaLnBrk="1" hangingPunct="1"/>
            <a:r>
              <a:rPr lang="es-CL" dirty="0" smtClean="0"/>
              <a:t>Extraer la expresión en un método. Remplazar todas las referencias de la variable con el método.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899592" y="1556792"/>
            <a:ext cx="7128792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double </a:t>
            </a:r>
            <a:r>
              <a:rPr lang="en-US"/>
              <a:t>precioBase = </a:t>
            </a:r>
            <a:r>
              <a:rPr lang="es-CL"/>
              <a:t>cantidad * valorItem;</a:t>
            </a:r>
          </a:p>
          <a:p>
            <a:r>
              <a:rPr lang="es-CL">
                <a:solidFill>
                  <a:srgbClr val="0000FF"/>
                </a:solidFill>
              </a:rPr>
              <a:t>if</a:t>
            </a:r>
            <a:r>
              <a:rPr lang="es-CL"/>
              <a:t>(precioBase &gt; 1000)</a:t>
            </a:r>
          </a:p>
          <a:p>
            <a:r>
              <a:rPr lang="es-CL"/>
              <a:t>	</a:t>
            </a:r>
            <a:r>
              <a:rPr lang="es-CL">
                <a:solidFill>
                  <a:srgbClr val="0000FF"/>
                </a:solidFill>
              </a:rPr>
              <a:t>return</a:t>
            </a:r>
            <a:r>
              <a:rPr lang="es-CL"/>
              <a:t> precioBase * 0.95;</a:t>
            </a:r>
          </a:p>
          <a:p>
            <a:r>
              <a:rPr lang="es-CL">
                <a:solidFill>
                  <a:srgbClr val="0000FF"/>
                </a:solidFill>
              </a:rPr>
              <a:t>else</a:t>
            </a:r>
          </a:p>
          <a:p>
            <a:r>
              <a:rPr lang="es-CL"/>
              <a:t>	</a:t>
            </a:r>
            <a:r>
              <a:rPr lang="es-CL">
                <a:solidFill>
                  <a:srgbClr val="0000FF"/>
                </a:solidFill>
              </a:rPr>
              <a:t>return</a:t>
            </a:r>
            <a:r>
              <a:rPr lang="es-CL"/>
              <a:t> precioBase * 0.98;</a:t>
            </a: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899592" y="4149080"/>
            <a:ext cx="7128792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dirty="0" err="1">
                <a:solidFill>
                  <a:srgbClr val="0000FF"/>
                </a:solidFill>
              </a:rPr>
              <a:t>if</a:t>
            </a:r>
            <a:r>
              <a:rPr lang="es-CL" dirty="0"/>
              <a:t>(</a:t>
            </a:r>
            <a:r>
              <a:rPr lang="es-CL" dirty="0" err="1"/>
              <a:t>precioBase</a:t>
            </a:r>
            <a:r>
              <a:rPr lang="es-CL" dirty="0"/>
              <a:t>() &gt; 1000)</a:t>
            </a:r>
          </a:p>
          <a:p>
            <a:r>
              <a:rPr lang="es-CL" dirty="0"/>
              <a:t>	</a:t>
            </a:r>
            <a:r>
              <a:rPr lang="es-CL" dirty="0" err="1">
                <a:solidFill>
                  <a:srgbClr val="0000FF"/>
                </a:solidFill>
              </a:rPr>
              <a:t>return</a:t>
            </a:r>
            <a:r>
              <a:rPr lang="es-CL" dirty="0"/>
              <a:t> </a:t>
            </a:r>
            <a:r>
              <a:rPr lang="es-CL" dirty="0" err="1"/>
              <a:t>precioBase</a:t>
            </a:r>
            <a:r>
              <a:rPr lang="es-CL" dirty="0"/>
              <a:t>() * 0.95;</a:t>
            </a:r>
          </a:p>
          <a:p>
            <a:r>
              <a:rPr lang="es-CL" dirty="0" err="1">
                <a:solidFill>
                  <a:srgbClr val="0000FF"/>
                </a:solidFill>
              </a:rPr>
              <a:t>else</a:t>
            </a:r>
            <a:endParaRPr lang="es-CL" dirty="0">
              <a:solidFill>
                <a:srgbClr val="0000FF"/>
              </a:solidFill>
            </a:endParaRPr>
          </a:p>
          <a:p>
            <a:r>
              <a:rPr lang="es-CL" dirty="0"/>
              <a:t>	</a:t>
            </a:r>
            <a:r>
              <a:rPr lang="es-CL" dirty="0" err="1">
                <a:solidFill>
                  <a:srgbClr val="0000FF"/>
                </a:solidFill>
              </a:rPr>
              <a:t>return</a:t>
            </a:r>
            <a:r>
              <a:rPr lang="es-CL" dirty="0"/>
              <a:t> </a:t>
            </a:r>
            <a:r>
              <a:rPr lang="es-CL" dirty="0" err="1"/>
              <a:t>precioBase</a:t>
            </a:r>
            <a:r>
              <a:rPr lang="es-CL" dirty="0"/>
              <a:t>() * 0.98;</a:t>
            </a:r>
          </a:p>
          <a:p>
            <a:r>
              <a:rPr lang="es-CL" dirty="0" err="1">
                <a:solidFill>
                  <a:srgbClr val="0000FF"/>
                </a:solidFill>
              </a:rPr>
              <a:t>double</a:t>
            </a:r>
            <a:r>
              <a:rPr lang="es-CL" dirty="0">
                <a:solidFill>
                  <a:srgbClr val="0000FF"/>
                </a:solidFill>
              </a:rPr>
              <a:t> </a:t>
            </a:r>
            <a:r>
              <a:rPr lang="es-CL" dirty="0" err="1"/>
              <a:t>precioBase</a:t>
            </a:r>
            <a:r>
              <a:rPr lang="es-CL" dirty="0"/>
              <a:t>(){ </a:t>
            </a:r>
            <a:r>
              <a:rPr lang="es-CL" dirty="0" err="1">
                <a:solidFill>
                  <a:srgbClr val="0000FF"/>
                </a:solidFill>
              </a:rPr>
              <a:t>return</a:t>
            </a:r>
            <a:r>
              <a:rPr lang="es-CL" dirty="0"/>
              <a:t> cantidad * </a:t>
            </a:r>
            <a:r>
              <a:rPr lang="es-CL" dirty="0" err="1"/>
              <a:t>valorItem</a:t>
            </a:r>
            <a:r>
              <a:rPr lang="es-CL" dirty="0"/>
              <a:t>;}</a:t>
            </a:r>
            <a:endParaRPr lang="en-US" dirty="0"/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4495800" y="3516511"/>
            <a:ext cx="533400" cy="358378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 sz="140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Reemplazar método con “Método-Objeto”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método largo pero </a:t>
            </a:r>
            <a:r>
              <a:rPr lang="es-ES" dirty="0" smtClean="0"/>
              <a:t>difícil </a:t>
            </a:r>
            <a:r>
              <a:rPr lang="es-ES" dirty="0" smtClean="0"/>
              <a:t>aplicar “Extraer método” por </a:t>
            </a:r>
            <a:r>
              <a:rPr lang="es-ES" dirty="0" smtClean="0"/>
              <a:t>el modo </a:t>
            </a:r>
            <a:r>
              <a:rPr lang="es-ES" dirty="0" smtClean="0"/>
              <a:t>en que se utilizan variables locales</a:t>
            </a:r>
          </a:p>
          <a:p>
            <a:r>
              <a:rPr lang="es-ES" dirty="0" smtClean="0"/>
              <a:t>El método se transforma en un objeto de tal modo que todas las variables locales sean campos del mismo, </a:t>
            </a:r>
            <a:r>
              <a:rPr lang="es-ES" dirty="0" smtClean="0"/>
              <a:t>el constructor </a:t>
            </a:r>
            <a:r>
              <a:rPr lang="es-ES" dirty="0" smtClean="0"/>
              <a:t>recibe objeto y </a:t>
            </a:r>
            <a:r>
              <a:rPr lang="es-ES" dirty="0" smtClean="0"/>
              <a:t>parámetros </a:t>
            </a:r>
            <a:r>
              <a:rPr lang="es-ES" dirty="0" smtClean="0"/>
              <a:t>originales, se copia el método original con nombre calcular() y se procede a </a:t>
            </a:r>
            <a:r>
              <a:rPr lang="es-ES" dirty="0" err="1" smtClean="0"/>
              <a:t>refactorizar</a:t>
            </a:r>
            <a:endParaRPr lang="es-ES" dirty="0" smtClean="0"/>
          </a:p>
          <a:p>
            <a:r>
              <a:rPr lang="es-ES" dirty="0" smtClean="0"/>
              <a:t>¡Ahora es </a:t>
            </a:r>
            <a:r>
              <a:rPr lang="es-ES" dirty="0" smtClean="0"/>
              <a:t>fácil </a:t>
            </a:r>
            <a:r>
              <a:rPr lang="es-ES" dirty="0" smtClean="0"/>
              <a:t>aplicar “</a:t>
            </a:r>
            <a:r>
              <a:rPr lang="es-ES" dirty="0" smtClean="0"/>
              <a:t>Extraer </a:t>
            </a:r>
            <a:r>
              <a:rPr lang="es-ES" dirty="0" smtClean="0"/>
              <a:t>método”!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AE1DEB5-7503-498C-AC6B-1BA9EC3A6A33}" type="slidenum">
              <a:rPr lang="en-US"/>
              <a:pPr/>
              <a:t>53</a:t>
            </a:fld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7724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dirty="0" err="1">
                <a:solidFill>
                  <a:srgbClr val="0000FF"/>
                </a:solidFill>
              </a:rPr>
              <a:t>class</a:t>
            </a:r>
            <a:r>
              <a:rPr lang="es-CL" dirty="0">
                <a:solidFill>
                  <a:srgbClr val="0000FF"/>
                </a:solidFill>
              </a:rPr>
              <a:t> </a:t>
            </a:r>
            <a:r>
              <a:rPr lang="es-CL" dirty="0"/>
              <a:t>Pedido{</a:t>
            </a:r>
          </a:p>
          <a:p>
            <a:r>
              <a:rPr lang="es-CL" dirty="0" err="1">
                <a:solidFill>
                  <a:srgbClr val="0000FF"/>
                </a:solidFill>
              </a:rPr>
              <a:t>double</a:t>
            </a:r>
            <a:r>
              <a:rPr lang="es-CL" dirty="0"/>
              <a:t> precio(</a:t>
            </a:r>
            <a:r>
              <a:rPr lang="es-CL" dirty="0" err="1">
                <a:solidFill>
                  <a:srgbClr val="0000FF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numeroItems</a:t>
            </a:r>
            <a:r>
              <a:rPr lang="es-CL" dirty="0"/>
              <a:t>){</a:t>
            </a:r>
          </a:p>
          <a:p>
            <a:r>
              <a:rPr lang="es-CL" dirty="0"/>
              <a:t>		</a:t>
            </a:r>
            <a:r>
              <a:rPr lang="es-CL" dirty="0" err="1">
                <a:solidFill>
                  <a:srgbClr val="0000FF"/>
                </a:solidFill>
              </a:rPr>
              <a:t>double</a:t>
            </a:r>
            <a:r>
              <a:rPr lang="es-CL" dirty="0"/>
              <a:t> </a:t>
            </a:r>
            <a:r>
              <a:rPr lang="es-CL" dirty="0" err="1"/>
              <a:t>precioBasePrimario</a:t>
            </a:r>
            <a:r>
              <a:rPr lang="es-CL" dirty="0"/>
              <a:t>;	</a:t>
            </a:r>
          </a:p>
          <a:p>
            <a:r>
              <a:rPr lang="es-CL" dirty="0"/>
              <a:t>		</a:t>
            </a:r>
            <a:r>
              <a:rPr lang="es-CL" dirty="0" err="1">
                <a:solidFill>
                  <a:schemeClr val="folHlink"/>
                </a:solidFill>
              </a:rPr>
              <a:t>double</a:t>
            </a:r>
            <a:r>
              <a:rPr lang="es-CL" dirty="0"/>
              <a:t> </a:t>
            </a:r>
            <a:r>
              <a:rPr lang="es-CL" dirty="0" err="1"/>
              <a:t>precioBaseSecundario</a:t>
            </a:r>
            <a:r>
              <a:rPr lang="es-CL" dirty="0"/>
              <a:t>;</a:t>
            </a:r>
          </a:p>
          <a:p>
            <a:r>
              <a:rPr lang="es-CL" dirty="0"/>
              <a:t>		</a:t>
            </a:r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valorX</a:t>
            </a:r>
            <a:r>
              <a:rPr lang="es-CL" dirty="0"/>
              <a:t> = </a:t>
            </a:r>
            <a:r>
              <a:rPr lang="es-CL" dirty="0" err="1"/>
              <a:t>numeroItems</a:t>
            </a:r>
            <a:r>
              <a:rPr lang="es-CL" dirty="0"/>
              <a:t> * delta();</a:t>
            </a:r>
          </a:p>
          <a:p>
            <a:r>
              <a:rPr lang="es-CL" dirty="0"/>
              <a:t>	</a:t>
            </a:r>
            <a:r>
              <a:rPr lang="es-CL" dirty="0">
                <a:solidFill>
                  <a:srgbClr val="008000"/>
                </a:solidFill>
              </a:rPr>
              <a:t>//computo largo...</a:t>
            </a:r>
          </a:p>
          <a:p>
            <a:r>
              <a:rPr lang="es-CL" dirty="0"/>
              <a:t>	}</a:t>
            </a:r>
          </a:p>
          <a:p>
            <a:r>
              <a:rPr lang="es-CL" dirty="0"/>
              <a:t>}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55576" y="4653136"/>
            <a:ext cx="7772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dirty="0" err="1">
                <a:solidFill>
                  <a:srgbClr val="0000FF"/>
                </a:solidFill>
              </a:rPr>
              <a:t>return</a:t>
            </a:r>
            <a:r>
              <a:rPr lang="es-CL" dirty="0">
                <a:solidFill>
                  <a:srgbClr val="0000FF"/>
                </a:solidFill>
              </a:rPr>
              <a:t> new</a:t>
            </a:r>
            <a:r>
              <a:rPr lang="es-CL" dirty="0"/>
              <a:t> </a:t>
            </a:r>
            <a:r>
              <a:rPr lang="es-CL" dirty="0" err="1"/>
              <a:t>CalculaPrecio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, </a:t>
            </a:r>
            <a:r>
              <a:rPr lang="es-CL" dirty="0" err="1"/>
              <a:t>numeroItems</a:t>
            </a:r>
            <a:r>
              <a:rPr lang="es-CL" dirty="0"/>
              <a:t>).calcular();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4067944" y="4365104"/>
            <a:ext cx="533400" cy="381000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E7653D-FCA6-4171-AF2E-B7B3DA1E2231}" type="slidenum">
              <a:rPr lang="en-US"/>
              <a:pPr/>
              <a:t>54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smtClean="0"/>
              <a:t>Mover método y Mover Campo</a:t>
            </a:r>
            <a:endParaRPr 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smtClean="0"/>
              <a:t>Dos refactorizaciónes esenciales</a:t>
            </a:r>
          </a:p>
          <a:p>
            <a:pPr eaLnBrk="1" hangingPunct="1"/>
            <a:r>
              <a:rPr lang="es-CL" smtClean="0"/>
              <a:t>¿Donde pertenecen las responsabilidades?</a:t>
            </a:r>
          </a:p>
          <a:p>
            <a:pPr eaLnBrk="1" hangingPunct="1"/>
            <a:r>
              <a:rPr lang="es-CL" smtClean="0"/>
              <a:t>El método se ocupa mas por la otra clase o bien utiliza mas la otra clase</a:t>
            </a:r>
          </a:p>
          <a:p>
            <a:pPr eaLnBrk="1" hangingPunct="1"/>
            <a:r>
              <a:rPr lang="es-CL" smtClean="0"/>
              <a:t>A veces es más facil mover un grupo de métodos y campos juntos</a:t>
            </a:r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moveMetho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196752"/>
            <a:ext cx="411456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355976" y="3573016"/>
            <a:ext cx="533400" cy="381000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pic>
        <p:nvPicPr>
          <p:cNvPr id="37894" name="Picture 6" descr="moveMetho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005064"/>
            <a:ext cx="4536504" cy="215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F230A9F-EA0D-4235-8F38-C15F42D4349A}" type="slidenum">
              <a:rPr lang="en-US"/>
              <a:pPr/>
              <a:t>56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Reemplazar Numero </a:t>
            </a:r>
            <a:r>
              <a:rPr lang="es-CL" dirty="0" smtClean="0"/>
              <a:t>Mágico </a:t>
            </a:r>
            <a:r>
              <a:rPr lang="es-CL" dirty="0" smtClean="0"/>
              <a:t>con Constante </a:t>
            </a:r>
            <a:r>
              <a:rPr lang="es-CL" dirty="0" smtClean="0"/>
              <a:t>Simbólica</a:t>
            </a:r>
            <a:endParaRPr 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Un literal tiene significado especial</a:t>
            </a:r>
          </a:p>
          <a:p>
            <a:pPr eaLnBrk="1" hangingPunct="1"/>
            <a:r>
              <a:rPr lang="es-CL" dirty="0" smtClean="0"/>
              <a:t>Una de las enfermedades mas antiguas en computación</a:t>
            </a:r>
          </a:p>
          <a:p>
            <a:pPr eaLnBrk="1" hangingPunct="1"/>
            <a:r>
              <a:rPr lang="es-CL" dirty="0" smtClean="0"/>
              <a:t>Si en un momento hay que cambiar el numero, el esfuerzo necesario puede ser enorme</a:t>
            </a:r>
          </a:p>
          <a:p>
            <a:pPr eaLnBrk="1" hangingPunct="1"/>
            <a:r>
              <a:rPr lang="es-CL" dirty="0" smtClean="0"/>
              <a:t>Código difícil de leer</a:t>
            </a:r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24325FA-0768-4A28-8254-7596A8DC2386}" type="slidenum">
              <a:rPr lang="en-US"/>
              <a:pPr/>
              <a:t>57</a:t>
            </a:fld>
            <a:endParaRPr lang="en-U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3400" y="2019300"/>
            <a:ext cx="83058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double </a:t>
            </a:r>
            <a:r>
              <a:rPr lang="en-US" dirty="0" err="1"/>
              <a:t>energiaPotencial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masa</a:t>
            </a:r>
            <a:r>
              <a:rPr lang="en-US" dirty="0"/>
              <a:t>,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altura</a:t>
            </a:r>
            <a:r>
              <a:rPr lang="en-US" dirty="0"/>
              <a:t>){</a:t>
            </a:r>
          </a:p>
          <a:p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masa</a:t>
            </a:r>
            <a:r>
              <a:rPr lang="en-US" dirty="0"/>
              <a:t> * 9.81 * </a:t>
            </a:r>
            <a:r>
              <a:rPr lang="en-US" dirty="0" err="1"/>
              <a:t>altura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10480" y="3933056"/>
            <a:ext cx="83820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double </a:t>
            </a:r>
            <a:r>
              <a:rPr lang="en-US" dirty="0" err="1"/>
              <a:t>energiaPotencial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masa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altura</a:t>
            </a:r>
            <a:r>
              <a:rPr lang="en-US" dirty="0"/>
              <a:t>){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masa</a:t>
            </a:r>
            <a:r>
              <a:rPr lang="en-US" dirty="0"/>
              <a:t> * </a:t>
            </a:r>
            <a:r>
              <a:rPr lang="es-CL" dirty="0"/>
              <a:t>INTENSIDAD_DE_GRAVEDAD</a:t>
            </a:r>
            <a:r>
              <a:rPr lang="en-US" dirty="0"/>
              <a:t> * </a:t>
            </a:r>
            <a:r>
              <a:rPr lang="en-US" dirty="0" err="1"/>
              <a:t>altura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  <a:endParaRPr lang="es-CL" dirty="0"/>
          </a:p>
          <a:p>
            <a:r>
              <a:rPr lang="es-CL" dirty="0" err="1">
                <a:solidFill>
                  <a:srgbClr val="0000FF"/>
                </a:solidFill>
              </a:rPr>
              <a:t>static</a:t>
            </a:r>
            <a:r>
              <a:rPr lang="es-CL" dirty="0">
                <a:solidFill>
                  <a:srgbClr val="0000FF"/>
                </a:solidFill>
              </a:rPr>
              <a:t> </a:t>
            </a:r>
            <a:r>
              <a:rPr lang="es-CL" dirty="0" err="1">
                <a:solidFill>
                  <a:srgbClr val="0000FF"/>
                </a:solidFill>
              </a:rPr>
              <a:t>const</a:t>
            </a:r>
            <a:r>
              <a:rPr lang="es-CL" dirty="0">
                <a:solidFill>
                  <a:srgbClr val="0000FF"/>
                </a:solidFill>
              </a:rPr>
              <a:t> </a:t>
            </a:r>
            <a:r>
              <a:rPr lang="es-CL" dirty="0" err="1">
                <a:solidFill>
                  <a:srgbClr val="0000FF"/>
                </a:solidFill>
              </a:rPr>
              <a:t>double</a:t>
            </a:r>
            <a:r>
              <a:rPr lang="es-CL" dirty="0">
                <a:solidFill>
                  <a:schemeClr val="bg2"/>
                </a:solidFill>
              </a:rPr>
              <a:t> </a:t>
            </a:r>
            <a:r>
              <a:rPr lang="es-CL" dirty="0"/>
              <a:t>INTENSIDAD_DE_GRAVEDAD = 9.81;</a:t>
            </a:r>
            <a:endParaRPr lang="en-US" dirty="0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4067944" y="3284984"/>
            <a:ext cx="533400" cy="381000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D596776-AFC5-49FA-BD3F-CF34BE358B0E}" type="slidenum">
              <a:rPr lang="en-US"/>
              <a:pPr/>
              <a:t>58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smtClean="0"/>
              <a:t>Extraer Clase</a:t>
            </a:r>
            <a:endParaRPr 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Una clase haciendo trabajo de dos</a:t>
            </a:r>
          </a:p>
          <a:p>
            <a:pPr eaLnBrk="1" hangingPunct="1"/>
            <a:r>
              <a:rPr lang="es-CL" dirty="0" smtClean="0"/>
              <a:t>Crear nueva clase y separar las responsabilidades</a:t>
            </a:r>
          </a:p>
          <a:p>
            <a:pPr eaLnBrk="1" hangingPunct="1"/>
            <a:r>
              <a:rPr lang="es-CL" dirty="0" smtClean="0"/>
              <a:t>Clase antigua delega trabajo a la nueva o la nueva clase esta expuesta al cliente</a:t>
            </a:r>
          </a:p>
          <a:p>
            <a:pPr eaLnBrk="1" hangingPunct="1"/>
            <a:r>
              <a:rPr lang="es-CL" dirty="0" smtClean="0"/>
              <a:t>¿Debería estar la clase nueva expuesta a los clientes?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CB9D90F-D25B-4ECE-B65D-E63E255E9464}" type="slidenum">
              <a:rPr lang="en-US"/>
              <a:pPr/>
              <a:t>59</a:t>
            </a:fld>
            <a:endParaRPr lang="en-US"/>
          </a:p>
        </p:txBody>
      </p:sp>
      <p:pic>
        <p:nvPicPr>
          <p:cNvPr id="41988" name="Picture 3" descr="extraerCl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92696"/>
            <a:ext cx="2465812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4716016" y="3429000"/>
            <a:ext cx="533400" cy="381000"/>
          </a:xfrm>
          <a:prstGeom prst="downArrow">
            <a:avLst>
              <a:gd name="adj1" fmla="val 27694"/>
              <a:gd name="adj2" fmla="val 5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pic>
        <p:nvPicPr>
          <p:cNvPr id="41990" name="Picture 5" descr="extraerClas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61048"/>
            <a:ext cx="6300192" cy="279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Herencia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permite definir una clase como subclase de una clase padre</a:t>
            </a:r>
            <a:r>
              <a:rPr lang="es-ES" dirty="0" smtClean="0"/>
              <a:t>.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ES" dirty="0" smtClean="0"/>
          </a:p>
          <a:p>
            <a:pPr lvl="1">
              <a:buNone/>
            </a:pPr>
            <a:r>
              <a:rPr lang="es-ES" sz="1800" i="1" dirty="0" err="1" smtClean="0"/>
              <a:t>class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clase_hija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extends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clase_padre</a:t>
            </a:r>
            <a:endParaRPr lang="es-ES" sz="1800" i="1" dirty="0" smtClean="0"/>
          </a:p>
          <a:p>
            <a:pPr lvl="1">
              <a:buNone/>
            </a:pPr>
            <a:r>
              <a:rPr lang="es-ES" sz="1800" i="1" dirty="0" smtClean="0"/>
              <a:t>{</a:t>
            </a:r>
          </a:p>
          <a:p>
            <a:pPr lvl="1">
              <a:buNone/>
            </a:pPr>
            <a:r>
              <a:rPr lang="es-ES" sz="1800" i="1" dirty="0" smtClean="0"/>
              <a:t>	..........</a:t>
            </a:r>
            <a:endParaRPr lang="es-ES" sz="1800" i="1" dirty="0" smtClean="0"/>
          </a:p>
          <a:p>
            <a:pPr lvl="1">
              <a:buNone/>
            </a:pPr>
            <a:r>
              <a:rPr lang="es-ES" sz="1800" i="1" dirty="0" smtClean="0"/>
              <a:t>}</a:t>
            </a:r>
            <a:endParaRPr lang="es-ES" i="1" dirty="0" smtClean="0"/>
          </a:p>
          <a:p>
            <a:endParaRPr lang="es-E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420888"/>
            <a:ext cx="2271713" cy="331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Alinear Clase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no esta haciendo mucho</a:t>
            </a:r>
          </a:p>
          <a:p>
            <a:r>
              <a:rPr lang="es-ES" dirty="0" smtClean="0"/>
              <a:t>Inverso al “Extraer Clase”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Hay muchos más…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“Duplicar datos </a:t>
            </a:r>
            <a:r>
              <a:rPr lang="es-ES" dirty="0" smtClean="0"/>
              <a:t>observadas” </a:t>
            </a:r>
            <a:r>
              <a:rPr lang="es-ES" dirty="0" smtClean="0"/>
              <a:t>(MVC)</a:t>
            </a:r>
          </a:p>
          <a:p>
            <a:r>
              <a:rPr lang="es-ES" dirty="0" smtClean="0"/>
              <a:t>“Encapsular colección”</a:t>
            </a:r>
          </a:p>
          <a:p>
            <a:r>
              <a:rPr lang="es-ES" dirty="0" smtClean="0"/>
              <a:t>“Reemplazar código de tipo con enumeración”</a:t>
            </a:r>
          </a:p>
          <a:p>
            <a:r>
              <a:rPr lang="es-ES" dirty="0" smtClean="0"/>
              <a:t>“Reemplazar código de tipo con subclase”</a:t>
            </a:r>
          </a:p>
          <a:p>
            <a:r>
              <a:rPr lang="es-ES" dirty="0" smtClean="0"/>
              <a:t>“Reemplazar código de tipo con Estado/ Estrategia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“Descomponer condicional”</a:t>
            </a:r>
          </a:p>
          <a:p>
            <a:r>
              <a:rPr lang="es-ES" dirty="0" smtClean="0"/>
              <a:t>“Reemplazar condicional con polimorfismo”</a:t>
            </a:r>
          </a:p>
          <a:p>
            <a:r>
              <a:rPr lang="es-ES" dirty="0" smtClean="0"/>
              <a:t>“Introducir Objeto Nulo”</a:t>
            </a:r>
          </a:p>
          <a:p>
            <a:r>
              <a:rPr lang="es-ES" dirty="0" smtClean="0"/>
              <a:t>“Reemplazar método constructor con la factoría”</a:t>
            </a:r>
          </a:p>
          <a:p>
            <a:r>
              <a:rPr lang="es-ES" dirty="0" smtClean="0"/>
              <a:t>“Reemplazar código de error con la Excepción”</a:t>
            </a:r>
          </a:p>
          <a:p>
            <a:r>
              <a:rPr lang="es-ES" dirty="0" smtClean="0"/>
              <a:t>“Subir Método”</a:t>
            </a:r>
          </a:p>
          <a:p>
            <a:r>
              <a:rPr lang="es-ES" dirty="0" smtClean="0"/>
              <a:t>“Subir Campo”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Hay muchos más…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“Bajar método”</a:t>
            </a:r>
          </a:p>
          <a:p>
            <a:r>
              <a:rPr lang="es-ES" dirty="0" smtClean="0"/>
              <a:t>“Bajar campo”</a:t>
            </a:r>
          </a:p>
          <a:p>
            <a:r>
              <a:rPr lang="es-ES" dirty="0" smtClean="0"/>
              <a:t>“Extraer subclase”</a:t>
            </a:r>
          </a:p>
          <a:p>
            <a:r>
              <a:rPr lang="es-ES" dirty="0" smtClean="0"/>
              <a:t>“Extraer Interfaz</a:t>
            </a:r>
          </a:p>
          <a:p>
            <a:r>
              <a:rPr lang="es-ES" dirty="0" smtClean="0"/>
              <a:t>“Separar dominio de presentación”</a:t>
            </a:r>
          </a:p>
          <a:p>
            <a:r>
              <a:rPr lang="es-ES" dirty="0" smtClean="0"/>
              <a:t>“Convertir diseño estructurado a objetos”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Extraer </a:t>
            </a:r>
            <a:r>
              <a:rPr lang="es-ES" dirty="0" smtClean="0"/>
              <a:t>jerarquía”</a:t>
            </a:r>
          </a:p>
          <a:p>
            <a:r>
              <a:rPr lang="es-ES" dirty="0" smtClean="0"/>
              <a:t>...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Cuando no </a:t>
            </a:r>
            <a:r>
              <a:rPr lang="es-ES" dirty="0" err="1" smtClean="0">
                <a:latin typeface="+mn-lt"/>
              </a:rPr>
              <a:t>refactorizar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el código original es tan 'malo' (por </a:t>
            </a:r>
            <a:r>
              <a:rPr lang="es-ES" dirty="0" smtClean="0"/>
              <a:t>diseño o </a:t>
            </a:r>
            <a:r>
              <a:rPr lang="es-ES" dirty="0" smtClean="0"/>
              <a:t>múltiples fallos) </a:t>
            </a:r>
            <a:r>
              <a:rPr lang="es-ES" dirty="0" smtClean="0"/>
              <a:t>que merece </a:t>
            </a:r>
            <a:r>
              <a:rPr lang="es-ES" dirty="0" smtClean="0"/>
              <a:t>más la pena reescribirlo desde el principio</a:t>
            </a:r>
            <a:r>
              <a:rPr lang="es-ES" dirty="0" smtClean="0"/>
              <a:t>.</a:t>
            </a:r>
          </a:p>
          <a:p>
            <a:r>
              <a:rPr lang="es-PE" dirty="0" smtClean="0"/>
              <a:t>Cuando el código le pertenece a alguien más, a menos que lo heredes y ahora sea tuyo</a:t>
            </a:r>
            <a:endParaRPr lang="es-ES" dirty="0" smtClean="0"/>
          </a:p>
          <a:p>
            <a:r>
              <a:rPr lang="es-ES" dirty="0" smtClean="0"/>
              <a:t>¡Cuando se están a punto de cumplir los plazos!</a:t>
            </a:r>
            <a:endParaRPr lang="es-ES" dirty="0"/>
          </a:p>
        </p:txBody>
      </p:sp>
      <p:pic>
        <p:nvPicPr>
          <p:cNvPr id="63490" name="Picture 2" descr="http://t3.gstatic.com/images?q=tbn:ANd9GcT8j6emWCYwyZsu5aFZZaHLhg6jnvePVuhuAjjSY0Na1M9egYPH_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933056"/>
            <a:ext cx="2314575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Código Sospechoso – </a:t>
            </a:r>
            <a:r>
              <a:rPr lang="es-CL" dirty="0" err="1" smtClean="0">
                <a:latin typeface="+mn-lt"/>
              </a:rPr>
              <a:t>Bad</a:t>
            </a:r>
            <a:r>
              <a:rPr lang="es-CL" dirty="0" smtClean="0">
                <a:latin typeface="+mn-lt"/>
              </a:rPr>
              <a:t> </a:t>
            </a:r>
            <a:r>
              <a:rPr lang="es-CL" dirty="0" err="1" smtClean="0">
                <a:latin typeface="+mn-lt"/>
              </a:rPr>
              <a:t>code</a:t>
            </a:r>
            <a:r>
              <a:rPr lang="es-CL" dirty="0" smtClean="0">
                <a:latin typeface="+mn-lt"/>
              </a:rPr>
              <a:t> </a:t>
            </a:r>
            <a:r>
              <a:rPr lang="es-CL" dirty="0" err="1" smtClean="0">
                <a:latin typeface="+mn-lt"/>
              </a:rPr>
              <a:t>smells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difícil definir si </a:t>
            </a:r>
            <a:r>
              <a:rPr lang="es-ES" dirty="0" smtClean="0"/>
              <a:t>un código </a:t>
            </a:r>
            <a:r>
              <a:rPr lang="es-ES" dirty="0" smtClean="0"/>
              <a:t>es malo o bueno, o cuando deberíamos cambiarlo</a:t>
            </a:r>
          </a:p>
          <a:p>
            <a:r>
              <a:rPr lang="es-ES" dirty="0" smtClean="0"/>
              <a:t>A menudo encontramos código sospechoso: algo nos dice que ese </a:t>
            </a:r>
            <a:r>
              <a:rPr lang="es-ES" dirty="0" smtClean="0"/>
              <a:t>código podría </a:t>
            </a:r>
            <a:r>
              <a:rPr lang="es-ES" dirty="0" smtClean="0"/>
              <a:t>ser mejor. A menudo a esto se le llama </a:t>
            </a:r>
            <a:r>
              <a:rPr lang="es-ES" dirty="0" smtClean="0"/>
              <a:t>“código </a:t>
            </a:r>
            <a:r>
              <a:rPr lang="es-ES" dirty="0" smtClean="0"/>
              <a:t>con mal </a:t>
            </a:r>
            <a:r>
              <a:rPr lang="es-ES" dirty="0" smtClean="0"/>
              <a:t>olor” </a:t>
            </a:r>
            <a:r>
              <a:rPr lang="es-ES" dirty="0" smtClean="0"/>
              <a:t>(</a:t>
            </a:r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i="1" dirty="0" err="1" smtClean="0"/>
              <a:t>smells</a:t>
            </a:r>
            <a:r>
              <a:rPr lang="es-ES" i="1" dirty="0" smtClean="0"/>
              <a:t>, en inglés). 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54274" name="AutoShape 2" descr="data:image/jpeg;base64,/9j/4AAQSkZJRgABAQAAAQABAAD/2wCEAAkGBhIRERUTExQWFRQWFhUXGRYWFBQUFxgWFRQVFBMUFxYXHSYeFxojGhIUHzAgIycpLCwsFR4xNTAqNSYrLCkBCQoKDgwOFA8PFykYFRgpKSkpKSk1KSkpKSkpKSkpKSkpKSkpKSkpKSkpKSkpKTIqKSkpKSkpKSkpKSkpKSkpKf/AABEIAOEA4QMBIgACEQEDEQH/xAAcAAEAAQUBAQAAAAAAAAAAAAAABgIDBAUHAQj/xAA7EAACAQIDBQYEBAUEAwEAAAAAAQIDEQQhMQUGEkFREyJhcYGRBzKhwUKCsfAjUpLR8UNicuEUU6Iz/8QAFwEBAQEBAAAAAAAAAAAAAAAAAAECA//EABsRAQEBAAIDAAAAAAAAAAAAAAABEQIxEiEi/9oADAMBAAIRAxEAPwDuIAAAAAAAAAAAAACiUs143LeJrcK/foBfBbpvJeSLgAAAAAAAAAAAAAAAAAAAAAAAAAAAAAAADYApckYdXaaVWNP+dSs/90eRDdsbx1KeOVLNLgbt6216XS9yaJriqneh5v7L7lNbP1d/RZR+rNNX2taok7XzftJW/VHm0d5qdFO70fCvyLP6v6EEipf9exdNZu9tJYiiqi0d/obMsAAFAAAAAAAAAAAAAAAAAAAAAAAAAAADU7e2k6UO781pNLrwria9k/Y2FfEqKu/3fT3eRznfrbjjJ2kv4bjOL6xlGSnzzSbg/JkoyIbVc4RqR/0qykn1g24u7/4zg/JGFttxrV6Nd/ipNS/Lx8av/wAokf3W2rFzq0P5qcJRzv8AMuzftK2RsY7RvTouWXHUqQet4uabeX/PiXgZVm7R2h/GgtbUVKXW0WpN380vcg9bak6sldt9/wB0u815uU1H8jNltvH8FSvn+CNKPXPhUvN24v2zRbOp3rUUuctPHicbezf9K5sD6A3YoKGGpxXKK/TM2xhbKpcNNLwz8+f9vQzTUQABQAAAAAAAAAAAAAAAAAAAAAAAAPLi5TPLMCN73YyVKPEs001KPWLyl7a/UguJXbK9TNd6DaXehZ5PxveS/M/Bkp3/AMdKmoVFnC9nbWMuV/Bq/wDSRbDYhWlw56SSeakmrSj4qyWfRp8jFVEMVg54ScJxv3IuErfyyneMk1qstfIklOtGqorlKSqJdHL52vG8v/lFO0I06lJRvk1KMW8nwyi2k31V5f0t+cfwWMdKEOK6dOpwy5d19pHPpa79bICztzE8eJV+dWnNrwWcl6O5XunNSxVGXKDT/M5cUm/I1W1JN15y5xn7p8L+31M/YVo8UlyfCsr6uUn+jX5l0KPofY9bjpKfVXNgard+yw8Ir8MYr6J/e5sZTKi4DyLPSgAAAAAAAAAAAAAAAAAAAAAAADxsxsTiVD5r8PXoXangarGbXpt9nKyfi7fXkQR7enCuN5x79KS78M3lq5JJeTyzWuZGY7JhZOk9LOLTST8GtNG1/YmNamrXTuv3k+jRC9sbIlB8VJ21fDe3nbl6aMxVYWKocHHB3UJ5p68Em+7LwtKya8feNbUm5OpB/M1mv90Wm7f0/obyW2eNOlVjaXC107y1Wfl9SNOXfu3zt562f0X9IirMKbq1OJc1HTPopeecX6SRt9i4Ph4I6pSlOWTd7KPCvHKC92XNh4SyqeCbXm0tL+ZnbMoXlblZL3al/bPwLo6RsXbCjDvO3ebte97KKTv0VvUlODn2i43pyTOcbBp9pV4V8qcU8s7q9vRK79PE6RRqxjFJaLJfvmWMsoFEZ35FZoAAAAAAAAAAAAAAAAAAAAAApk3yKgBrMViZR/C148iHbwKFSopSfDJ5ZJq75aPXyJ7iYpp3VyAbzbNqWk4OVSn+JWfaQ8bL5lz/AHcxVUUMQ6acoS41pNXbeWknGWcZLTSz0fU0u18dVTvaLWbTSte3J9HbwzualY+pTad25J/MtJJZNPSz6+D9smrtFy70PVPK6a1Xvp7eMFGOwkarjfut8LhK2V7fK30191maDE4JwrpNZZej/Eve5vamJWWXdyvbNJuy5fK8uZbxMlxpW4ud/wAub6cvoRV3DU1GFlln+mhl0aOV7ZcrdOfv+lzQbT2k1a2T41H35ezJFs+upLl/lZX9NRFbfYq7PurXWT5u9nL988lyzl2AqxylUefKL/Cv7kSwS7Nt/jurLW1tZS/3dF/g22z8RBS7zcpX+VaLleT5s2wmNCupLIvmFhK6aWT9sjMRR6ACgAAAAAAAAAAAAAAAAAAAAApnG5pdp4Obd0uLxyT+uTN4YWJclyuiUQXamx4zb4qXDL+aKafrFmnlu4l4+ln62Z0Gsoy1uzExGGj+9TnWo5vW2XUpviWmefnqn4P7mk2hNxrcMVqr+V7R/wCrE/3gqKnB5aZ/Q5hV2teq+NNXyutV0/UsiVVi6Eqs0od5Rd21zm7pJeuV/Alu7uy6kIK9+J5+Kuk7Lo80r8kjT7H21Ro8KaWlm+q4k7/f1ZM8DvHSlGLyXK2Wt7L7+xoZGFwDfdV7tu9srvz5LkS7YmwI01xSV5P2XoabAbWpZWtd6ZrzJTgMSpxuv7iIy0j08PTQAAAAAAAAAAAAAAAAAAAAAAAAFM9CosYqpZEo12Jkm8jFkjIkedmc9aavG4NTi01c5pvnuZZdpSVrJXWmSVsvc67KiYuIwSkrNE1XzLiOOGT5FWG2vUTS4nr+/udW363DhOLq042ms8ua5p+n6HLtobCqUZ8NnxWv5rXiXVWOk5Ss2NngN5akJqTb55X5LRfT6HYdyt46lakpN6+2RwOlQfEr5Xa+q/7O6bmqEaMYprKy+g5DomDxSkjKI5Tk1objAYlyWeolMZYANIAAAAAAAAAAAAAAAAAAAAAPGzX4md2Z1aVkauZjkseJFyKKIF2KMNKWihxL/CUuJKrDr4ZSViO7X3Qp1pRk1nF3T9LW8n0JbwnjgjOq4tvvui6aUox6rL0SfpZP0MncLt4Sfbd2EY3zy56/v7HVMVgoVFaSujFr7Hg08ln9tDXkmPMHjIz0M+lVcHdGBgNndn+/czKiLEbqhXU1dF00mz67jO3U3Z1lYAAUAAAAAAAAAAAAAAAAAABj4ypZGplUVzL2vX4V5EYjtuMnlw62vdnPk1G/hVMiMjUYfaMWspJ+TRkrGLW6Mq2DmW3VMCptOC1kl6o0+098sNR+epFeqJVSbtUJV0ctxvxgoXcYK/SSeXqjVYj4xvSEE2ud3b05smK6xtDa0KSvJpcs/E11XeqjFXc10165fde5887w754nFTbnPLS0cla5gz2vVbi3JuzT16WX2NThU19VYPGxqRjJPVK3rmXXY4nuv8TZQnRU4uUEpJqKu1ooytztb6nYMJjlWgpRvn1yfsLMTtj7TxTptTWiavYlODrccIy6pP3I/wD+DxJqWaZm4HGdjTUHeSirX5muNSxuQY2Hx8J6PPo8mZJ0ZAAAAAAAAAAAAAAAAAABr9sYbihdcjh2+mHrYes6sF3Oed/F65nfqtPiTXU4r8QsZLDVuCraUJaxi7uz58Ls/qzNixBZ/EDE2tdezf1uWp78Yp/6rzNftnAxT4oP+HLTJJrwte6NcqdhkNZ2J3lxD/1G/c1WIxUpLOVy7VV8jEqRt5Fw1S55FUGyqlSuZHZf4LgxGs8z2tm1YTseUJ99ediDP2TXcJKfONrf2J3h/ilUo8KiskvBel8/oc+rV1xJZJfvoX62E4kuzfG7aK+Qo6TP464h2VOjDLVtt3XgsjDr/GDG1k6acKbvfijGzt0uc/wdLu3bss+l8sna/PT3MijhnDvtW0t++ZiSN3XR9j75bQxF6VKUHWilKMpJKT4X3l0b/sdd3F3leOwqqSjw1YSlTqx6VIWvbwaafqfNmAx86E6daN04zTT8uXr9ztW4G1YLaVeEWuzxdCliqfmu7Neecr/8TU7ZrpYANMgAAAAAAAAAAAAAAABwv417HqLEdt3nFrXkmuS6HdDVbybFp4qhKE4qXNX6oD5IqVZXzbfLNspWfj6nVd5txsIqd4tU2los/os2cveCcq3Zw713ZOzWrssmZlXFpQepTOLZ3jD/AAJoSwsYzqSVe13NaXefC4vXpc5zvT8PMTgXaS4o52cE2rLm+nqaRELJFVufUzYbEqzeUG+f7bJnu/8ADGpVgpVXw3/CuS8fHwGjnlPZ86jUYJuT0X3b5F3aO7NWjFSbi3zS5dCdbz7Hjs5fw0+KcZJPplwtrx7zINiNqVU0r/Ln1bf80m9fLQitVXi72eq1GHxUoNOLas75ZF/GV3N8XPnlr0PcBs+VVpQTlJuyis37FRkU6a47t3jLvRfLPXLk0Z1XaMErPPPP0J9sD4F16+F45z7Gq7OMJK6eXO2cfP6EU3l+GWOwb/i07w/9sLyp9M3buvzsZsblYeE4Kikm+7k0ovmlm7cuf/Z0L4VbZpU68FUa46XaKEnyo1rOp/TKMZeClI57sjCKlfi1eV1n7mywOHvP5lG17St1ve/hnb1Odvt08dfUwIn8NNp1q2Cj23E5U5Ompy/HGNrO/Nq7j+Xrclh2jjZlwAAQAAAAAAAAAAAAADQ73b4YfZ9FzrTXE0+CCzlN8rLkr82b45v8RN1+1q9tJNpxS47OaSV7Jp3Uc2n428yVY4ntP4gYqrxJ2vJybk0+b5LQ3vwr3ZqYzGU5tfwqU4zqN6Np8Sj4ttF6vunSzV3nrklf6efudM+GFWnQprDKCi7t8S1m3/M+by9jMaroiRbrYeMk00mnrdF0G2EO21upTUu0jCOXJL1t9F7F3Z1WLWVstfMk9eF0Rfb844enOs+FQiry1WWmVtXmSrEB+LWJpOCivndkvBJtv9Dklend2X+Sb7ybZw1dyq03xS53Tv4ZvJIhnHdki1hV4pXVs2dr+BW7NB03irKVRNx1vw3WacXo/szkNamkr2zJR8K9+IbOxn8V2o1VwSefdeTjJromyo+mkimcE1Zq6fJ5lNCvGcVKLUoySaad009GmtUXCoiG2fhbgMTLi7N0pPV0mop/ltw+yPdnfC3Z9FK1JzknfilOV7/laX0JcCZF2rOGw8acVCEVGMVZRSskvBF4AqAAAAAAAAAAAAAAAABTUSs76Wd/LmVGt25ieGnZayy9OYHN9obIjxScHld2TzyvkjL3cg41YW14l+pnYuKa++hhYJOM01yZht04GNs/FdpBPnzMk2w8aIN8RJ8dL/x7ZTzle9rLRO3il7eJOiE74UuKrl0t+pL0s7cYqbp1YPutO8m5XSzv+2U4LczFVancpcSTzs0oxWi4m3bkT2eE6/oVYSrKnK8G48svujMavtzTevYlTC1pU5q927SS1XlyItUwrb5HbsTBzk5Sd2+bMOps6m/mhF+cU/1KjSfD/bG1cJG1CUJ0sn2dWXcu+UbvJ+TR2DYG/LrRSrU1Gorcapy7Tg4vl4lZON7PLPTmRfZW6DrU8sP3MmnaMV6cWvmS3ZO79akppcMY1OHiT71nFJJrxskvRGfpv5xJqc1JJp3T0ZUW8PR4IqN765vm27t+7Lh0cgAAAAAAAAAAAAAAAAAADQbzfh8vuAFnaNVtCmhqgDLSZbB+T2NoAWM0Iltr/wDX1YApGh2noaw9BltRMoh8y81+oBUdew3yR8l+hcR6DTAAAAAAAAAAAAAAAAD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4276" name="AutoShape 4" descr="data:image/jpeg;base64,/9j/4AAQSkZJRgABAQAAAQABAAD/2wCEAAkGBhIRERUTExQWFRQWFhUXGRYWFBQUFxgWFRQVFBMUFxYXHSYeFxojGhIUHzAgIycpLCwsFR4xNTAqNSYrLCkBCQoKDgwOFA8PFykYFRgpKSkpKSk1KSkpKSkpKSkpKSkpKSkpKSkpKSkpKSkpKTIqKSkpKSkpKSkpKSkpKSkpKf/AABEIAOEA4QMBIgACEQEDEQH/xAAcAAEAAQUBAQAAAAAAAAAAAAAABgIDBAUHAQj/xAA7EAACAQIDBQYEBAUEAwEAAAAAAQIDEQQhMQUGEkFREyJhcYGRBzKhwUKCsfAjUpLR8UNicuEUU6Iz/8QAFwEBAQEBAAAAAAAAAAAAAAAAAAECA//EABsRAQEBAAIDAAAAAAAAAAAAAAABEQIxEiEi/9oADAMBAAIRAxEAPwDuIAAAAAAAAAAAAACiUs143LeJrcK/foBfBbpvJeSLgAAAAAAAAAAAAAAAAAAAAAAAAAAAAAAADYApckYdXaaVWNP+dSs/90eRDdsbx1KeOVLNLgbt6216XS9yaJriqneh5v7L7lNbP1d/RZR+rNNX2taok7XzftJW/VHm0d5qdFO70fCvyLP6v6EEipf9exdNZu9tJYiiqi0d/obMsAAFAAAAAAAAAAAAAAAAAAAAAAAAAAADU7e2k6UO781pNLrwria9k/Y2FfEqKu/3fT3eRznfrbjjJ2kv4bjOL6xlGSnzzSbg/JkoyIbVc4RqR/0qykn1g24u7/4zg/JGFttxrV6Nd/ipNS/Lx8av/wAokf3W2rFzq0P5qcJRzv8AMuzftK2RsY7RvTouWXHUqQet4uabeX/PiXgZVm7R2h/GgtbUVKXW0WpN380vcg9bak6sldt9/wB0u815uU1H8jNltvH8FSvn+CNKPXPhUvN24v2zRbOp3rUUuctPHicbezf9K5sD6A3YoKGGpxXKK/TM2xhbKpcNNLwz8+f9vQzTUQABQAAAAAAAAAAAAAAAAAAAAAAAAPLi5TPLMCN73YyVKPEs001KPWLyl7a/UguJXbK9TNd6DaXehZ5PxveS/M/Bkp3/AMdKmoVFnC9nbWMuV/Bq/wDSRbDYhWlw56SSeakmrSj4qyWfRp8jFVEMVg54ScJxv3IuErfyyneMk1qstfIklOtGqorlKSqJdHL52vG8v/lFO0I06lJRvk1KMW8nwyi2k31V5f0t+cfwWMdKEOK6dOpwy5d19pHPpa79bICztzE8eJV+dWnNrwWcl6O5XunNSxVGXKDT/M5cUm/I1W1JN15y5xn7p8L+31M/YVo8UlyfCsr6uUn+jX5l0KPofY9bjpKfVXNgard+yw8Ir8MYr6J/e5sZTKi4DyLPSgAAAAAAAAAAAAAAAAAAAAAAADxsxsTiVD5r8PXoXangarGbXpt9nKyfi7fXkQR7enCuN5x79KS78M3lq5JJeTyzWuZGY7JhZOk9LOLTST8GtNG1/YmNamrXTuv3k+jRC9sbIlB8VJ21fDe3nbl6aMxVYWKocHHB3UJ5p68Em+7LwtKya8feNbUm5OpB/M1mv90Wm7f0/obyW2eNOlVjaXC107y1Wfl9SNOXfu3zt562f0X9IirMKbq1OJc1HTPopeecX6SRt9i4Ph4I6pSlOWTd7KPCvHKC92XNh4SyqeCbXm0tL+ZnbMoXlblZL3al/bPwLo6RsXbCjDvO3ebte97KKTv0VvUlODn2i43pyTOcbBp9pV4V8qcU8s7q9vRK79PE6RRqxjFJaLJfvmWMsoFEZ35FZoAAAAAAAAAAAAAAAAAAAAAApk3yKgBrMViZR/C148iHbwKFSopSfDJ5ZJq75aPXyJ7iYpp3VyAbzbNqWk4OVSn+JWfaQ8bL5lz/AHcxVUUMQ6acoS41pNXbeWknGWcZLTSz0fU0u18dVTvaLWbTSte3J9HbwzualY+pTad25J/MtJJZNPSz6+D9smrtFy70PVPK6a1Xvp7eMFGOwkarjfut8LhK2V7fK30191maDE4JwrpNZZej/Eve5vamJWWXdyvbNJuy5fK8uZbxMlxpW4ud/wAub6cvoRV3DU1GFlln+mhl0aOV7ZcrdOfv+lzQbT2k1a2T41H35ezJFs+upLl/lZX9NRFbfYq7PurXWT5u9nL988lyzl2AqxylUefKL/Cv7kSwS7Nt/jurLW1tZS/3dF/g22z8RBS7zcpX+VaLleT5s2wmNCupLIvmFhK6aWT9sjMRR6ACgAAAAAAAAAAAAAAAAAAAAApnG5pdp4Obd0uLxyT+uTN4YWJclyuiUQXamx4zb4qXDL+aKafrFmnlu4l4+ln62Z0Gsoy1uzExGGj+9TnWo5vW2XUpviWmefnqn4P7mk2hNxrcMVqr+V7R/wCrE/3gqKnB5aZ/Q5hV2teq+NNXyutV0/UsiVVi6Eqs0od5Rd21zm7pJeuV/Alu7uy6kIK9+J5+Kuk7Lo80r8kjT7H21Ro8KaWlm+q4k7/f1ZM8DvHSlGLyXK2Wt7L7+xoZGFwDfdV7tu9srvz5LkS7YmwI01xSV5P2XoabAbWpZWtd6ZrzJTgMSpxuv7iIy0j08PTQAAAAAAAAAAAAAAAAAAAAAAAAFM9CosYqpZEo12Jkm8jFkjIkedmc9aavG4NTi01c5pvnuZZdpSVrJXWmSVsvc67KiYuIwSkrNE1XzLiOOGT5FWG2vUTS4nr+/udW363DhOLq042ms8ua5p+n6HLtobCqUZ8NnxWv5rXiXVWOk5Ss2NngN5akJqTb55X5LRfT6HYdyt46lakpN6+2RwOlQfEr5Xa+q/7O6bmqEaMYprKy+g5DomDxSkjKI5Tk1objAYlyWeolMZYANIAAAAAAAAAAAAAAAAAAAAAPGzX4md2Z1aVkauZjkseJFyKKIF2KMNKWihxL/CUuJKrDr4ZSViO7X3Qp1pRk1nF3T9LW8n0JbwnjgjOq4tvvui6aUox6rL0SfpZP0MncLt4Sfbd2EY3zy56/v7HVMVgoVFaSujFr7Hg08ln9tDXkmPMHjIz0M+lVcHdGBgNndn+/czKiLEbqhXU1dF00mz67jO3U3Z1lYAAUAAAAAAAAAAAAAAAAAABj4ypZGplUVzL2vX4V5EYjtuMnlw62vdnPk1G/hVMiMjUYfaMWspJ+TRkrGLW6Mq2DmW3VMCptOC1kl6o0+098sNR+epFeqJVSbtUJV0ctxvxgoXcYK/SSeXqjVYj4xvSEE2ud3b05smK6xtDa0KSvJpcs/E11XeqjFXc10165fde5887w754nFTbnPLS0cla5gz2vVbi3JuzT16WX2NThU19VYPGxqRjJPVK3rmXXY4nuv8TZQnRU4uUEpJqKu1ooytztb6nYMJjlWgpRvn1yfsLMTtj7TxTptTWiavYlODrccIy6pP3I/wD+DxJqWaZm4HGdjTUHeSirX5muNSxuQY2Hx8J6PPo8mZJ0ZAAAAAAAAAAAAAAAAAABr9sYbihdcjh2+mHrYes6sF3Oed/F65nfqtPiTXU4r8QsZLDVuCraUJaxi7uz58Ls/qzNixBZ/EDE2tdezf1uWp78Yp/6rzNftnAxT4oP+HLTJJrwte6NcqdhkNZ2J3lxD/1G/c1WIxUpLOVy7VV8jEqRt5Fw1S55FUGyqlSuZHZf4LgxGs8z2tm1YTseUJ99ediDP2TXcJKfONrf2J3h/ilUo8KiskvBel8/oc+rV1xJZJfvoX62E4kuzfG7aK+Qo6TP464h2VOjDLVtt3XgsjDr/GDG1k6acKbvfijGzt0uc/wdLu3bss+l8sna/PT3MijhnDvtW0t++ZiSN3XR9j75bQxF6VKUHWilKMpJKT4X3l0b/sdd3F3leOwqqSjw1YSlTqx6VIWvbwaafqfNmAx86E6daN04zTT8uXr9ztW4G1YLaVeEWuzxdCliqfmu7Neecr/8TU7ZrpYANMgAAAAAAAAAAAAAAABwv417HqLEdt3nFrXkmuS6HdDVbybFp4qhKE4qXNX6oD5IqVZXzbfLNspWfj6nVd5txsIqd4tU2los/os2cveCcq3Zw713ZOzWrssmZlXFpQepTOLZ3jD/AAJoSwsYzqSVe13NaXefC4vXpc5zvT8PMTgXaS4o52cE2rLm+nqaRELJFVufUzYbEqzeUG+f7bJnu/8ADGpVgpVXw3/CuS8fHwGjnlPZ86jUYJuT0X3b5F3aO7NWjFSbi3zS5dCdbz7Hjs5fw0+KcZJPplwtrx7zINiNqVU0r/Ln1bf80m9fLQitVXi72eq1GHxUoNOLas75ZF/GV3N8XPnlr0PcBs+VVpQTlJuyis37FRkU6a47t3jLvRfLPXLk0Z1XaMErPPPP0J9sD4F16+F45z7Gq7OMJK6eXO2cfP6EU3l+GWOwb/i07w/9sLyp9M3buvzsZsblYeE4Kikm+7k0ovmlm7cuf/Z0L4VbZpU68FUa46XaKEnyo1rOp/TKMZeClI57sjCKlfi1eV1n7mywOHvP5lG17St1ve/hnb1Odvt08dfUwIn8NNp1q2Cj23E5U5Ompy/HGNrO/Nq7j+Xrclh2jjZlwAAQAAAAAAAAAAAAADQ73b4YfZ9FzrTXE0+CCzlN8rLkr82b45v8RN1+1q9tJNpxS47OaSV7Jp3Uc2n428yVY4ntP4gYqrxJ2vJybk0+b5LQ3vwr3ZqYzGU5tfwqU4zqN6Np8Sj4ttF6vunSzV3nrklf6efudM+GFWnQprDKCi7t8S1m3/M+by9jMaroiRbrYeMk00mnrdF0G2EO21upTUu0jCOXJL1t9F7F3Z1WLWVstfMk9eF0Rfb844enOs+FQiry1WWmVtXmSrEB+LWJpOCivndkvBJtv9Dklend2X+Sb7ybZw1dyq03xS53Tv4ZvJIhnHdki1hV4pXVs2dr+BW7NB03irKVRNx1vw3WacXo/szkNamkr2zJR8K9+IbOxn8V2o1VwSefdeTjJromyo+mkimcE1Zq6fJ5lNCvGcVKLUoySaad009GmtUXCoiG2fhbgMTLi7N0pPV0mop/ltw+yPdnfC3Z9FK1JzknfilOV7/laX0JcCZF2rOGw8acVCEVGMVZRSskvBF4AqAAAAAAAAAAAAAAAABTUSs76Wd/LmVGt25ieGnZayy9OYHN9obIjxScHld2TzyvkjL3cg41YW14l+pnYuKa++hhYJOM01yZht04GNs/FdpBPnzMk2w8aIN8RJ8dL/x7ZTzle9rLRO3il7eJOiE74UuKrl0t+pL0s7cYqbp1YPutO8m5XSzv+2U4LczFVancpcSTzs0oxWi4m3bkT2eE6/oVYSrKnK8G48svujMavtzTevYlTC1pU5q927SS1XlyItUwrb5HbsTBzk5Sd2+bMOps6m/mhF+cU/1KjSfD/bG1cJG1CUJ0sn2dWXcu+UbvJ+TR2DYG/LrRSrU1Gorcapy7Tg4vl4lZON7PLPTmRfZW6DrU8sP3MmnaMV6cWvmS3ZO79akppcMY1OHiT71nFJJrxskvRGfpv5xJqc1JJp3T0ZUW8PR4IqN765vm27t+7Lh0cgAAAAAAAAAAAAAAAAAADQbzfh8vuAFnaNVtCmhqgDLSZbB+T2NoAWM0Iltr/wDX1YApGh2noaw9BltRMoh8y81+oBUdew3yR8l+hcR6DTAAAAAAAAAAAAAAAAD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4278" name="Picture 6" descr="http://agilepainrelief.com/images/old/6a00d8341cc2cf53ef0120a65019ff970b-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068960"/>
            <a:ext cx="2987824" cy="2987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PE" dirty="0" err="1" smtClean="0">
                <a:latin typeface="+mn-lt"/>
              </a:rPr>
              <a:t>Bad</a:t>
            </a:r>
            <a:r>
              <a:rPr lang="es-PE" dirty="0" smtClean="0">
                <a:latin typeface="+mn-lt"/>
              </a:rPr>
              <a:t> </a:t>
            </a:r>
            <a:r>
              <a:rPr lang="es-PE" dirty="0" err="1" smtClean="0">
                <a:latin typeface="+mn-lt"/>
              </a:rPr>
              <a:t>Smells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09948" y="1284734"/>
            <a:ext cx="3501206" cy="4643438"/>
          </a:xfrm>
        </p:spPr>
        <p:txBody>
          <a:bodyPr/>
          <a:lstStyle/>
          <a:p>
            <a:pPr algn="l"/>
            <a:r>
              <a:rPr lang="es-ES" dirty="0" err="1" smtClean="0"/>
              <a:t>Duplicated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 smtClean="0"/>
          </a:p>
          <a:p>
            <a:pPr algn="l"/>
            <a:r>
              <a:rPr lang="es-ES" dirty="0" smtClean="0"/>
              <a:t>Long </a:t>
            </a:r>
            <a:r>
              <a:rPr lang="es-ES" dirty="0" err="1" smtClean="0"/>
              <a:t>Method</a:t>
            </a:r>
            <a:endParaRPr lang="es-ES" dirty="0" smtClean="0"/>
          </a:p>
          <a:p>
            <a:pPr algn="l"/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s-ES" dirty="0" smtClean="0"/>
          </a:p>
          <a:p>
            <a:pPr algn="l"/>
            <a:r>
              <a:rPr lang="es-ES" dirty="0" smtClean="0"/>
              <a:t>Long </a:t>
            </a:r>
            <a:r>
              <a:rPr lang="es-ES" dirty="0" err="1" smtClean="0"/>
              <a:t>Parameter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pPr algn="l"/>
            <a:r>
              <a:rPr lang="es-ES" dirty="0" err="1" smtClean="0"/>
              <a:t>Divergent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endParaRPr lang="es-ES" dirty="0" smtClean="0"/>
          </a:p>
          <a:p>
            <a:pPr algn="l"/>
            <a:r>
              <a:rPr lang="es-ES" dirty="0" err="1" smtClean="0"/>
              <a:t>Shotgun</a:t>
            </a:r>
            <a:r>
              <a:rPr lang="es-ES" dirty="0" smtClean="0"/>
              <a:t> </a:t>
            </a:r>
            <a:r>
              <a:rPr lang="es-ES" dirty="0" err="1" smtClean="0"/>
              <a:t>Surgery</a:t>
            </a:r>
            <a:endParaRPr lang="es-ES" dirty="0" smtClean="0"/>
          </a:p>
          <a:p>
            <a:pPr algn="l"/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Envy</a:t>
            </a:r>
            <a:endParaRPr lang="es-ES" dirty="0" smtClean="0"/>
          </a:p>
          <a:p>
            <a:pPr algn="l"/>
            <a:r>
              <a:rPr lang="es-ES" dirty="0" smtClean="0"/>
              <a:t>Data </a:t>
            </a:r>
            <a:r>
              <a:rPr lang="es-ES" dirty="0" err="1" smtClean="0"/>
              <a:t>Clumps</a:t>
            </a:r>
            <a:endParaRPr lang="es-ES" dirty="0" smtClean="0"/>
          </a:p>
          <a:p>
            <a:pPr algn="l"/>
            <a:r>
              <a:rPr lang="es-ES" dirty="0" err="1" smtClean="0"/>
              <a:t>Primitive</a:t>
            </a:r>
            <a:r>
              <a:rPr lang="es-ES" dirty="0" smtClean="0"/>
              <a:t> </a:t>
            </a:r>
            <a:r>
              <a:rPr lang="es-ES" dirty="0" err="1" smtClean="0"/>
              <a:t>Obsession</a:t>
            </a:r>
            <a:endParaRPr lang="es-ES" dirty="0" smtClean="0"/>
          </a:p>
          <a:p>
            <a:pPr algn="l"/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err="1" smtClean="0"/>
              <a:t>Statements</a:t>
            </a:r>
            <a:endParaRPr lang="es-ES" dirty="0" smtClean="0"/>
          </a:p>
          <a:p>
            <a:pPr algn="l"/>
            <a:r>
              <a:rPr lang="es-ES" dirty="0" err="1" smtClean="0"/>
              <a:t>Parallel</a:t>
            </a:r>
            <a:r>
              <a:rPr lang="es-ES" dirty="0" smtClean="0"/>
              <a:t> </a:t>
            </a:r>
            <a:r>
              <a:rPr lang="es-ES" dirty="0" err="1" smtClean="0"/>
              <a:t>Inheritance</a:t>
            </a:r>
            <a:r>
              <a:rPr lang="es-ES" dirty="0" smtClean="0"/>
              <a:t> </a:t>
            </a:r>
            <a:r>
              <a:rPr lang="es-ES" dirty="0" err="1" smtClean="0"/>
              <a:t>Hierarchies</a:t>
            </a:r>
            <a:endParaRPr lang="es-ES" dirty="0" smtClean="0"/>
          </a:p>
          <a:p>
            <a:pPr algn="l"/>
            <a:r>
              <a:rPr lang="es-ES" dirty="0" err="1" smtClean="0"/>
              <a:t>Lazy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s-ES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4815210" y="1268760"/>
            <a:ext cx="3501206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Speculative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Generality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Temporary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Chains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Middle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Inappropriate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Intimacy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Interfaces</a:t>
            </a: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Incomplete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Código duplicado - </a:t>
            </a:r>
            <a:r>
              <a:rPr lang="es-ES" dirty="0" err="1" smtClean="0">
                <a:latin typeface="+mn-lt"/>
              </a:rPr>
              <a:t>Duplicated</a:t>
            </a:r>
            <a:r>
              <a:rPr lang="es-ES" dirty="0" smtClean="0">
                <a:latin typeface="+mn-lt"/>
              </a:rPr>
              <a:t> </a:t>
            </a:r>
            <a:r>
              <a:rPr lang="es-ES" dirty="0" err="1" smtClean="0">
                <a:latin typeface="+mn-lt"/>
              </a:rPr>
              <a:t>Code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Cierto </a:t>
            </a:r>
            <a:r>
              <a:rPr lang="es-ES" dirty="0" smtClean="0"/>
              <a:t>código </a:t>
            </a:r>
            <a:r>
              <a:rPr lang="es-ES" dirty="0" smtClean="0"/>
              <a:t>tiene que estar en un lugar y en </a:t>
            </a:r>
            <a:r>
              <a:rPr lang="es-ES" dirty="0" smtClean="0"/>
              <a:t>ningún </a:t>
            </a:r>
            <a:r>
              <a:rPr lang="es-ES" dirty="0" smtClean="0"/>
              <a:t>otro más</a:t>
            </a:r>
          </a:p>
          <a:p>
            <a:r>
              <a:rPr lang="es-ES" dirty="0" smtClean="0"/>
              <a:t>Hay </a:t>
            </a:r>
            <a:r>
              <a:rPr lang="es-ES" dirty="0" smtClean="0"/>
              <a:t>que eliminar el código duplicado, </a:t>
            </a:r>
            <a:r>
              <a:rPr lang="es-ES" dirty="0" smtClean="0"/>
              <a:t>técnicas: </a:t>
            </a:r>
          </a:p>
          <a:p>
            <a:pPr lvl="1"/>
            <a:r>
              <a:rPr lang="es-ES" dirty="0" smtClean="0"/>
              <a:t>Extraer </a:t>
            </a:r>
            <a:r>
              <a:rPr lang="es-ES" dirty="0" smtClean="0"/>
              <a:t>método </a:t>
            </a:r>
            <a:endParaRPr lang="es-ES" dirty="0" smtClean="0"/>
          </a:p>
          <a:p>
            <a:pPr lvl="1"/>
            <a:r>
              <a:rPr lang="es-ES" dirty="0" smtClean="0"/>
              <a:t>Extraer </a:t>
            </a:r>
            <a:r>
              <a:rPr lang="es-ES" dirty="0" smtClean="0"/>
              <a:t>método + Subir Campo (clases hermanas), </a:t>
            </a:r>
            <a:endParaRPr lang="es-ES" dirty="0" smtClean="0"/>
          </a:p>
          <a:p>
            <a:pPr lvl="1"/>
            <a:r>
              <a:rPr lang="es-ES" dirty="0" smtClean="0"/>
              <a:t>Extraer </a:t>
            </a:r>
            <a:r>
              <a:rPr lang="es-ES" dirty="0" smtClean="0"/>
              <a:t>Clase (clases no relacionadas)</a:t>
            </a:r>
            <a:endParaRPr lang="es-ES" dirty="0"/>
          </a:p>
        </p:txBody>
      </p:sp>
      <p:pic>
        <p:nvPicPr>
          <p:cNvPr id="68612" name="Picture 4" descr="http://2.bp.blogspot.com/-GF6sAeOw1gI/UI2HP4bUnYI/AAAAAAAAAEI/7PPgZAwoGFE/s1600/code+duplic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645024"/>
            <a:ext cx="5129511" cy="281539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6350"/>
            <a:extrusionClr>
              <a:schemeClr val="bg2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Método largos - </a:t>
            </a:r>
            <a:r>
              <a:rPr lang="es-ES" dirty="0" smtClean="0">
                <a:latin typeface="+mn-lt"/>
              </a:rPr>
              <a:t>Long </a:t>
            </a:r>
            <a:r>
              <a:rPr lang="es-ES" dirty="0" err="1" smtClean="0">
                <a:latin typeface="+mn-lt"/>
              </a:rPr>
              <a:t>Method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Programas </a:t>
            </a:r>
            <a:r>
              <a:rPr lang="es-ES" dirty="0" smtClean="0"/>
              <a:t>con métodos mas cortos, tienen vida </a:t>
            </a:r>
            <a:r>
              <a:rPr lang="es-ES" dirty="0" smtClean="0"/>
              <a:t>más larga</a:t>
            </a:r>
          </a:p>
          <a:p>
            <a:r>
              <a:rPr lang="es-ES" dirty="0" smtClean="0"/>
              <a:t>Métodos </a:t>
            </a:r>
            <a:r>
              <a:rPr lang="es-ES" dirty="0" smtClean="0"/>
              <a:t>cortos traen beneficios de </a:t>
            </a:r>
            <a:r>
              <a:rPr lang="es-ES" dirty="0" smtClean="0"/>
              <a:t>para evitar ir por la dirección equivocada en la programación: </a:t>
            </a:r>
            <a:r>
              <a:rPr lang="es-ES" dirty="0" smtClean="0"/>
              <a:t>Compartir </a:t>
            </a:r>
            <a:r>
              <a:rPr lang="es-ES" dirty="0" smtClean="0"/>
              <a:t>lógica, </a:t>
            </a:r>
            <a:r>
              <a:rPr lang="es-ES" dirty="0" smtClean="0"/>
              <a:t>Intento claro, Cambio Aislado</a:t>
            </a:r>
          </a:p>
          <a:p>
            <a:r>
              <a:rPr lang="es-ES" dirty="0" smtClean="0"/>
              <a:t>Los comentarios </a:t>
            </a:r>
            <a:r>
              <a:rPr lang="es-ES" dirty="0" smtClean="0"/>
              <a:t>son muchas veces indicadores de distancia </a:t>
            </a:r>
            <a:r>
              <a:rPr lang="es-ES" dirty="0" smtClean="0"/>
              <a:t>semántica, </a:t>
            </a:r>
            <a:r>
              <a:rPr lang="es-ES" dirty="0" smtClean="0"/>
              <a:t>podemos reemplazar </a:t>
            </a:r>
            <a:r>
              <a:rPr lang="es-ES" dirty="0" smtClean="0"/>
              <a:t>un comentario </a:t>
            </a:r>
            <a:r>
              <a:rPr lang="es-ES" dirty="0" smtClean="0"/>
              <a:t>con </a:t>
            </a:r>
            <a:r>
              <a:rPr lang="es-ES" dirty="0" smtClean="0"/>
              <a:t>un método </a:t>
            </a:r>
            <a:r>
              <a:rPr lang="es-ES" dirty="0" smtClean="0"/>
              <a:t>cuyo nombre tiene mismo significado.</a:t>
            </a:r>
          </a:p>
          <a:p>
            <a:endParaRPr lang="es-ES" dirty="0"/>
          </a:p>
        </p:txBody>
      </p:sp>
      <p:pic>
        <p:nvPicPr>
          <p:cNvPr id="69634" name="Picture 2" descr="http://t2.gstatic.com/images?q=tbn:ANd9GcTgf7DEIMK4W1dlkY-L1qvGu25eOR2bhJYF58Rq6HaU5hxfXdvU6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581128"/>
            <a:ext cx="3876675" cy="1181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Clase grande – </a:t>
            </a:r>
            <a:r>
              <a:rPr lang="es-CL" dirty="0" err="1" smtClean="0">
                <a:latin typeface="+mn-lt"/>
              </a:rPr>
              <a:t>Large</a:t>
            </a:r>
            <a:r>
              <a:rPr lang="es-CL" dirty="0" smtClean="0">
                <a:latin typeface="+mn-lt"/>
              </a:rPr>
              <a:t> </a:t>
            </a:r>
            <a:r>
              <a:rPr lang="es-CL" dirty="0" err="1" smtClean="0">
                <a:latin typeface="+mn-lt"/>
              </a:rPr>
              <a:t>Class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clase esta haciendo </a:t>
            </a:r>
            <a:r>
              <a:rPr lang="es-ES" dirty="0" smtClean="0"/>
              <a:t>demasiado</a:t>
            </a: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 smtClean="0"/>
              <a:t>Extraer Clase”, “Extraer Subclase” </a:t>
            </a:r>
          </a:p>
          <a:p>
            <a:r>
              <a:rPr lang="es-ES" dirty="0" smtClean="0"/>
              <a:t>Hay </a:t>
            </a:r>
            <a:r>
              <a:rPr lang="es-ES" dirty="0" smtClean="0"/>
              <a:t>que empezar eliminando código duplicado y podemos terminar sin necesidad de extraer clase</a:t>
            </a:r>
          </a:p>
          <a:p>
            <a:endParaRPr lang="es-ES" dirty="0"/>
          </a:p>
        </p:txBody>
      </p:sp>
      <p:pic>
        <p:nvPicPr>
          <p:cNvPr id="71684" name="Picture 4" descr="http://www.tutorialspoint.com/eclipse/images/new_java_class_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533400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Lista de parámetros larga – Long </a:t>
            </a:r>
            <a:r>
              <a:rPr lang="es-CL" dirty="0" err="1" smtClean="0">
                <a:latin typeface="+mn-lt"/>
              </a:rPr>
              <a:t>parameter</a:t>
            </a:r>
            <a:r>
              <a:rPr lang="es-CL" dirty="0" smtClean="0">
                <a:latin typeface="+mn-lt"/>
              </a:rPr>
              <a:t> </a:t>
            </a:r>
            <a:r>
              <a:rPr lang="es-CL" dirty="0" err="1" smtClean="0">
                <a:latin typeface="+mn-lt"/>
              </a:rPr>
              <a:t>list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siempre hay que pasar toda la información al método, a </a:t>
            </a:r>
            <a:r>
              <a:rPr lang="es-ES" dirty="0" smtClean="0"/>
              <a:t>veces podemos pasar otro objeto</a:t>
            </a:r>
          </a:p>
          <a:p>
            <a:r>
              <a:rPr lang="es-PE" dirty="0" smtClean="0"/>
              <a:t>Si requieres más información la lista de parámetros crece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233834"/>
            <a:ext cx="8001000" cy="4931470"/>
          </a:xfrm>
        </p:spPr>
        <p:txBody>
          <a:bodyPr/>
          <a:lstStyle/>
          <a:p>
            <a:pPr>
              <a:buNone/>
            </a:pP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Polygon</a:t>
            </a:r>
            <a:r>
              <a:rPr lang="es-ES" sz="1400" dirty="0" smtClean="0"/>
              <a:t> {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protected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width</a:t>
            </a:r>
            <a:r>
              <a:rPr lang="es-ES" sz="1400" dirty="0" smtClean="0"/>
              <a:t>, </a:t>
            </a:r>
            <a:r>
              <a:rPr lang="es-ES" sz="1400" dirty="0" err="1" smtClean="0"/>
              <a:t>height</a:t>
            </a:r>
            <a:r>
              <a:rPr lang="es-ES" sz="1400" dirty="0" smtClean="0"/>
              <a:t>;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set_values</a:t>
            </a:r>
            <a:r>
              <a:rPr lang="es-ES" sz="1400" dirty="0" smtClean="0"/>
              <a:t> (</a:t>
            </a:r>
            <a:r>
              <a:rPr lang="es-ES" sz="1400" dirty="0" err="1" smtClean="0"/>
              <a:t>int</a:t>
            </a:r>
            <a:r>
              <a:rPr lang="es-ES" sz="1400" dirty="0" smtClean="0"/>
              <a:t> a, </a:t>
            </a:r>
            <a:r>
              <a:rPr lang="es-ES" sz="1400" dirty="0" err="1" smtClean="0"/>
              <a:t>int</a:t>
            </a:r>
            <a:r>
              <a:rPr lang="es-ES" sz="1400" dirty="0" smtClean="0"/>
              <a:t> b) {  </a:t>
            </a:r>
          </a:p>
          <a:p>
            <a:pPr>
              <a:buNone/>
            </a:pPr>
            <a:r>
              <a:rPr lang="es-ES" sz="1400" dirty="0" smtClean="0"/>
              <a:t>		</a:t>
            </a:r>
            <a:r>
              <a:rPr lang="es-ES" sz="1400" dirty="0" err="1" smtClean="0"/>
              <a:t>width</a:t>
            </a:r>
            <a:r>
              <a:rPr lang="es-ES" sz="1400" dirty="0" smtClean="0"/>
              <a:t>=a</a:t>
            </a:r>
            <a:r>
              <a:rPr lang="es-ES" sz="1400" dirty="0" smtClean="0"/>
              <a:t>; </a:t>
            </a:r>
            <a:r>
              <a:rPr lang="es-ES" sz="1400" dirty="0" err="1" smtClean="0"/>
              <a:t>height</a:t>
            </a:r>
            <a:r>
              <a:rPr lang="es-ES" sz="1400" dirty="0" smtClean="0"/>
              <a:t>=b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smtClean="0"/>
              <a:t>} </a:t>
            </a:r>
          </a:p>
          <a:p>
            <a:pPr>
              <a:buNone/>
            </a:pPr>
            <a:r>
              <a:rPr lang="es-ES" sz="1400" dirty="0" smtClean="0"/>
              <a:t>} </a:t>
            </a:r>
            <a:r>
              <a:rPr lang="es-ES" sz="1400" dirty="0" smtClean="0"/>
              <a:t>	</a:t>
            </a:r>
          </a:p>
          <a:p>
            <a:pPr>
              <a:buNone/>
            </a:pP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Rectangle</a:t>
            </a:r>
            <a:r>
              <a:rPr lang="es-ES" sz="1400" dirty="0" smtClean="0"/>
              <a:t>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</a:t>
            </a:r>
            <a:r>
              <a:rPr lang="es-ES" sz="1400" dirty="0" err="1" smtClean="0"/>
              <a:t>Polygon</a:t>
            </a:r>
            <a:r>
              <a:rPr lang="es-ES" sz="1400" dirty="0" smtClean="0"/>
              <a:t> {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area</a:t>
            </a:r>
            <a:r>
              <a:rPr lang="es-ES" sz="1400" dirty="0" smtClean="0"/>
              <a:t>() </a:t>
            </a:r>
            <a:r>
              <a:rPr lang="es-ES" sz="1400" dirty="0" smtClean="0"/>
              <a:t>{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(</a:t>
            </a:r>
            <a:r>
              <a:rPr lang="es-ES" sz="1400" dirty="0" err="1" smtClean="0"/>
              <a:t>width</a:t>
            </a:r>
            <a:r>
              <a:rPr lang="es-ES" sz="1400" dirty="0" smtClean="0"/>
              <a:t> * </a:t>
            </a:r>
            <a:r>
              <a:rPr lang="es-ES" sz="1400" dirty="0" err="1" smtClean="0"/>
              <a:t>height</a:t>
            </a:r>
            <a:r>
              <a:rPr lang="es-ES" sz="1400" dirty="0" smtClean="0"/>
              <a:t>); } </a:t>
            </a:r>
            <a:endParaRPr lang="es-ES" sz="1400" dirty="0" smtClean="0"/>
          </a:p>
          <a:p>
            <a:pPr>
              <a:buNone/>
            </a:pPr>
            <a:r>
              <a:rPr lang="es-ES" sz="1400" dirty="0" smtClean="0"/>
              <a:t>}</a:t>
            </a:r>
            <a:endParaRPr lang="es-ES" sz="1400" dirty="0" smtClean="0"/>
          </a:p>
          <a:p>
            <a:pPr>
              <a:buNone/>
            </a:pP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Triangle</a:t>
            </a:r>
            <a:r>
              <a:rPr lang="es-ES" sz="1400" dirty="0" smtClean="0"/>
              <a:t>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</a:t>
            </a:r>
            <a:r>
              <a:rPr lang="es-ES" sz="1400" dirty="0" err="1" smtClean="0"/>
              <a:t>Polygon</a:t>
            </a:r>
            <a:r>
              <a:rPr lang="es-ES" sz="1400" dirty="0" smtClean="0"/>
              <a:t> {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area</a:t>
            </a:r>
            <a:r>
              <a:rPr lang="es-ES" sz="1400" dirty="0" smtClean="0"/>
              <a:t>() {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(</a:t>
            </a:r>
            <a:r>
              <a:rPr lang="es-ES" sz="1400" dirty="0" err="1" smtClean="0"/>
              <a:t>width</a:t>
            </a:r>
            <a:r>
              <a:rPr lang="es-ES" sz="1400" dirty="0" smtClean="0"/>
              <a:t> * </a:t>
            </a:r>
            <a:r>
              <a:rPr lang="es-ES" sz="1400" dirty="0" err="1" smtClean="0"/>
              <a:t>height</a:t>
            </a:r>
            <a:r>
              <a:rPr lang="es-ES" sz="1400" dirty="0" smtClean="0"/>
              <a:t> / 2); }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[] </a:t>
            </a:r>
            <a:r>
              <a:rPr lang="es-ES" sz="1400" dirty="0" err="1" smtClean="0"/>
              <a:t>args</a:t>
            </a:r>
            <a:r>
              <a:rPr lang="es-ES" sz="1400" dirty="0" smtClean="0"/>
              <a:t>) {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Rectangle</a:t>
            </a:r>
            <a:r>
              <a:rPr lang="es-ES" sz="1400" dirty="0" smtClean="0"/>
              <a:t> </a:t>
            </a:r>
            <a:r>
              <a:rPr lang="es-ES" sz="1400" dirty="0" err="1" smtClean="0"/>
              <a:t>rect</a:t>
            </a:r>
            <a:r>
              <a:rPr lang="es-ES" sz="1400" dirty="0" smtClean="0"/>
              <a:t>; </a:t>
            </a:r>
            <a:r>
              <a:rPr lang="es-ES" sz="1400" dirty="0" err="1" smtClean="0"/>
              <a:t>Triangle</a:t>
            </a:r>
            <a:r>
              <a:rPr lang="es-ES" sz="1400" dirty="0" smtClean="0"/>
              <a:t> </a:t>
            </a:r>
            <a:r>
              <a:rPr lang="es-ES" sz="1400" dirty="0" err="1" smtClean="0"/>
              <a:t>trgl</a:t>
            </a:r>
            <a:r>
              <a:rPr lang="es-ES" sz="1400" dirty="0" smtClean="0"/>
              <a:t>;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rect</a:t>
            </a:r>
            <a:r>
              <a:rPr lang="es-ES" sz="1400" dirty="0" smtClean="0"/>
              <a:t> = new </a:t>
            </a:r>
            <a:r>
              <a:rPr lang="es-ES" sz="1400" dirty="0" err="1" smtClean="0"/>
              <a:t>Rectangle</a:t>
            </a:r>
            <a:r>
              <a:rPr lang="es-ES" sz="1400" dirty="0" smtClean="0"/>
              <a:t>(); </a:t>
            </a:r>
            <a:r>
              <a:rPr lang="es-ES" sz="1400" dirty="0" err="1" smtClean="0"/>
              <a:t>trgl</a:t>
            </a:r>
            <a:r>
              <a:rPr lang="es-ES" sz="1400" dirty="0" smtClean="0"/>
              <a:t> = new </a:t>
            </a:r>
            <a:r>
              <a:rPr lang="es-ES" sz="1400" dirty="0" err="1" smtClean="0"/>
              <a:t>Triangle</a:t>
            </a:r>
            <a:r>
              <a:rPr lang="es-ES" sz="1400" dirty="0" smtClean="0"/>
              <a:t>();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rect.set_values</a:t>
            </a:r>
            <a:r>
              <a:rPr lang="es-ES" sz="1400" dirty="0" smtClean="0"/>
              <a:t> (4,5); </a:t>
            </a:r>
            <a:r>
              <a:rPr lang="es-ES" sz="1400" dirty="0" err="1" smtClean="0"/>
              <a:t>trgl.set_values</a:t>
            </a:r>
            <a:r>
              <a:rPr lang="es-ES" sz="1400" dirty="0" smtClean="0"/>
              <a:t> (4,5);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System.out.print</a:t>
            </a:r>
            <a:r>
              <a:rPr lang="es-ES" sz="1400" dirty="0" smtClean="0"/>
              <a:t>("</a:t>
            </a:r>
            <a:r>
              <a:rPr lang="es-ES" sz="1400" dirty="0" err="1" smtClean="0"/>
              <a:t>area</a:t>
            </a:r>
            <a:r>
              <a:rPr lang="es-ES" sz="1400" dirty="0" smtClean="0"/>
              <a:t>" + </a:t>
            </a:r>
            <a:r>
              <a:rPr lang="es-ES" sz="1400" dirty="0" err="1" smtClean="0"/>
              <a:t>rect.area</a:t>
            </a:r>
            <a:r>
              <a:rPr lang="es-ES" sz="1400" dirty="0" smtClean="0"/>
              <a:t>() + '\n' +   </a:t>
            </a:r>
          </a:p>
          <a:p>
            <a:pPr>
              <a:buNone/>
            </a:pPr>
            <a:r>
              <a:rPr lang="es-ES" sz="1400" dirty="0" smtClean="0"/>
              <a:t>		 </a:t>
            </a:r>
            <a:r>
              <a:rPr lang="es-ES" sz="1400" dirty="0" err="1" smtClean="0"/>
              <a:t>trgl.area</a:t>
            </a:r>
            <a:r>
              <a:rPr lang="es-ES" sz="1400" dirty="0" smtClean="0"/>
              <a:t>() + '\n'); </a:t>
            </a:r>
          </a:p>
          <a:p>
            <a:pPr>
              <a:buNone/>
            </a:pPr>
            <a:r>
              <a:rPr lang="es-ES" sz="1400" dirty="0" smtClean="0"/>
              <a:t>	}</a:t>
            </a:r>
          </a:p>
          <a:p>
            <a:pPr>
              <a:buNone/>
            </a:pPr>
            <a:r>
              <a:rPr lang="es-ES" sz="1400" dirty="0" smtClean="0"/>
              <a:t>}</a:t>
            </a:r>
            <a:endParaRPr lang="es-ES" sz="1400" dirty="0" smtClean="0"/>
          </a:p>
          <a:p>
            <a:pPr>
              <a:buNone/>
            </a:pPr>
            <a:endParaRPr lang="es-ES" dirty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5724128" y="1989139"/>
          <a:ext cx="3024585" cy="2265232"/>
        </p:xfrm>
        <a:graphic>
          <a:graphicData uri="http://schemas.openxmlformats.org/presentationml/2006/ole">
            <p:oleObj spid="_x0000_s20482" name="Visio" r:id="rId3" imgW="2143784" imgH="160419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Cambio divergente - </a:t>
            </a:r>
            <a:r>
              <a:rPr lang="en-US" dirty="0" smtClean="0">
                <a:latin typeface="+mn-lt"/>
              </a:rPr>
              <a:t>Divergent Change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</a:t>
            </a:r>
            <a:r>
              <a:rPr lang="es-ES" dirty="0" smtClean="0"/>
              <a:t>clase propensa a cambios por motivos diversos</a:t>
            </a:r>
          </a:p>
          <a:p>
            <a:r>
              <a:rPr lang="es-ES" dirty="0" smtClean="0"/>
              <a:t>Se debe identificar todo lo que cambia constantemente y utilizar “Extraer </a:t>
            </a:r>
            <a:r>
              <a:rPr lang="es-ES" dirty="0" smtClean="0"/>
              <a:t>Clase</a:t>
            </a:r>
            <a:r>
              <a:rPr lang="es-ES" dirty="0" smtClean="0"/>
              <a:t>” para poner todo junto.</a:t>
            </a:r>
          </a:p>
          <a:p>
            <a:pPr lvl="1"/>
            <a:r>
              <a:rPr lang="es-PE" dirty="0" smtClean="0"/>
              <a:t>Por ejemplo si se debe cambiar 4 métodos diferentes </a:t>
            </a:r>
            <a:r>
              <a:rPr lang="es-PE" dirty="0" smtClean="0"/>
              <a:t>si se cambia la base de </a:t>
            </a:r>
            <a:r>
              <a:rPr lang="es-PE" dirty="0" smtClean="0"/>
              <a:t>datos, puede ser mejor tener dos clases en lugar de una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C</a:t>
            </a:r>
            <a:r>
              <a:rPr lang="en-US" dirty="0" err="1" smtClean="0">
                <a:latin typeface="+mn-lt"/>
              </a:rPr>
              <a:t>irugía</a:t>
            </a:r>
            <a:r>
              <a:rPr lang="en-US" dirty="0" smtClean="0">
                <a:latin typeface="+mn-lt"/>
              </a:rPr>
              <a:t> de la </a:t>
            </a:r>
            <a:r>
              <a:rPr lang="en-US" dirty="0" err="1" smtClean="0">
                <a:latin typeface="+mn-lt"/>
              </a:rPr>
              <a:t>escopeta</a:t>
            </a:r>
            <a:r>
              <a:rPr lang="en-US" dirty="0" smtClean="0">
                <a:latin typeface="+mn-lt"/>
              </a:rPr>
              <a:t> - Shotgun Surgery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Opuesto al Cambio divergente – un tipo de cambio requiere muchas (pequeñas) modificaciones a clases diversas</a:t>
            </a:r>
          </a:p>
          <a:p>
            <a:r>
              <a:rPr lang="es-PE" dirty="0" smtClean="0"/>
              <a:t>Como consecuencia para un cambio específico puede ser difícil encontrar todos los lugares donde modificar, y podríamos olvidar hacer algún cambio</a:t>
            </a:r>
            <a:endParaRPr lang="es-ES" dirty="0" smtClean="0"/>
          </a:p>
          <a:p>
            <a:r>
              <a:rPr lang="es-ES" dirty="0" smtClean="0"/>
              <a:t>Se puede utilizar “Mover </a:t>
            </a:r>
            <a:r>
              <a:rPr lang="es-ES" dirty="0" smtClean="0"/>
              <a:t>método” </a:t>
            </a:r>
            <a:r>
              <a:rPr lang="es-ES" dirty="0" smtClean="0"/>
              <a:t>o </a:t>
            </a:r>
            <a:r>
              <a:rPr lang="es-ES" dirty="0" smtClean="0"/>
              <a:t>“Mover campo</a:t>
            </a:r>
            <a:r>
              <a:rPr lang="es-ES" dirty="0" smtClean="0"/>
              <a:t>” para tener todo en una sola clase</a:t>
            </a:r>
          </a:p>
          <a:p>
            <a:r>
              <a:rPr lang="es-ES" dirty="0" smtClean="0"/>
              <a:t>Se puede también utilizar  </a:t>
            </a:r>
            <a:r>
              <a:rPr lang="es-ES" dirty="0" smtClean="0"/>
              <a:t>“Alinear Clase</a:t>
            </a:r>
            <a:r>
              <a:rPr lang="es-ES" dirty="0" smtClean="0"/>
              <a:t>” para poner junto el comportamiento completo del </a:t>
            </a:r>
            <a:r>
              <a:rPr lang="es-ES" dirty="0" err="1" smtClean="0"/>
              <a:t>cambiob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L" dirty="0" smtClean="0">
                <a:latin typeface="+mn-lt"/>
              </a:rPr>
              <a:t>E</a:t>
            </a:r>
            <a:r>
              <a:rPr lang="en-US" dirty="0" err="1" smtClean="0">
                <a:latin typeface="+mn-lt"/>
              </a:rPr>
              <a:t>nvidia</a:t>
            </a:r>
            <a:r>
              <a:rPr lang="en-US" dirty="0" smtClean="0">
                <a:latin typeface="+mn-lt"/>
              </a:rPr>
              <a:t> de l</a:t>
            </a:r>
            <a:r>
              <a:rPr lang="es-CL" dirty="0" smtClean="0">
                <a:latin typeface="+mn-lt"/>
              </a:rPr>
              <a:t>as funcionalidades - </a:t>
            </a:r>
            <a:r>
              <a:rPr lang="en-US" dirty="0" smtClean="0">
                <a:latin typeface="+mn-lt"/>
              </a:rPr>
              <a:t>Feature Envy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métodos </a:t>
            </a:r>
            <a:r>
              <a:rPr lang="es-ES" dirty="0" smtClean="0"/>
              <a:t>de una clase </a:t>
            </a:r>
            <a:r>
              <a:rPr lang="es-ES" dirty="0" smtClean="0"/>
              <a:t>están mas </a:t>
            </a:r>
            <a:r>
              <a:rPr lang="es-ES" dirty="0" smtClean="0"/>
              <a:t>interesados en </a:t>
            </a:r>
            <a:r>
              <a:rPr lang="es-ES" dirty="0" smtClean="0"/>
              <a:t>los datos </a:t>
            </a:r>
            <a:r>
              <a:rPr lang="es-ES" dirty="0" smtClean="0"/>
              <a:t>de otra clase que en los datos </a:t>
            </a:r>
            <a:r>
              <a:rPr lang="es-ES" dirty="0" smtClean="0"/>
              <a:t>propios</a:t>
            </a:r>
            <a:endParaRPr lang="es-ES" dirty="0" smtClean="0"/>
          </a:p>
          <a:p>
            <a:r>
              <a:rPr lang="es-ES" dirty="0" smtClean="0"/>
              <a:t> Muchas llamadas a </a:t>
            </a:r>
            <a:r>
              <a:rPr lang="es-ES" dirty="0" smtClean="0"/>
              <a:t>métodos </a:t>
            </a:r>
            <a:r>
              <a:rPr lang="es-ES" dirty="0" smtClean="0"/>
              <a:t>de otra clase</a:t>
            </a:r>
          </a:p>
          <a:p>
            <a:r>
              <a:rPr lang="es-ES" dirty="0" smtClean="0"/>
              <a:t>Se puede utilizar </a:t>
            </a:r>
            <a:r>
              <a:rPr lang="es-ES" dirty="0" smtClean="0"/>
              <a:t>“Mover método”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“</a:t>
            </a:r>
            <a:r>
              <a:rPr lang="es-CL" dirty="0" err="1" smtClean="0"/>
              <a:t>Switch</a:t>
            </a:r>
            <a:r>
              <a:rPr lang="es-CL" dirty="0" smtClean="0"/>
              <a:t>” - </a:t>
            </a:r>
            <a:r>
              <a:rPr lang="es-CL" dirty="0" err="1" smtClean="0"/>
              <a:t>Switch</a:t>
            </a:r>
            <a:r>
              <a:rPr lang="es-CL" dirty="0" smtClean="0"/>
              <a:t> </a:t>
            </a:r>
            <a:r>
              <a:rPr lang="es-CL" dirty="0" err="1" smtClean="0"/>
              <a:t>Statements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</a:t>
            </a:r>
            <a:r>
              <a:rPr lang="es-ES" dirty="0" smtClean="0"/>
              <a:t>típico </a:t>
            </a:r>
            <a:r>
              <a:rPr lang="es-ES" dirty="0" smtClean="0"/>
              <a:t>de un software Orientado a Objetos es el uso </a:t>
            </a:r>
            <a:r>
              <a:rPr lang="es-ES" dirty="0" smtClean="0"/>
              <a:t>mínimo </a:t>
            </a:r>
            <a:r>
              <a:rPr lang="es-ES" dirty="0" smtClean="0"/>
              <a:t>de los “</a:t>
            </a:r>
            <a:r>
              <a:rPr lang="es-ES" dirty="0" err="1" smtClean="0"/>
              <a:t>switch</a:t>
            </a:r>
            <a:r>
              <a:rPr lang="es-ES" dirty="0" smtClean="0"/>
              <a:t>”(o case, o </a:t>
            </a:r>
            <a:r>
              <a:rPr lang="es-ES" dirty="0" err="1" smtClean="0"/>
              <a:t>switch</a:t>
            </a:r>
            <a:r>
              <a:rPr lang="es-ES" dirty="0" smtClean="0"/>
              <a:t> escondido).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problema es la duplicación, el mismo “</a:t>
            </a:r>
            <a:r>
              <a:rPr lang="es-ES" dirty="0" err="1" smtClean="0"/>
              <a:t>switch</a:t>
            </a:r>
            <a:r>
              <a:rPr lang="es-ES" dirty="0" smtClean="0"/>
              <a:t>” en lugares diferentes</a:t>
            </a:r>
          </a:p>
          <a:p>
            <a:r>
              <a:rPr lang="es-ES" dirty="0" smtClean="0"/>
              <a:t>Terminar con “Reemplazar Condicional con Polimorfismo”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Obsesión con los primitivos - </a:t>
            </a:r>
            <a:r>
              <a:rPr lang="es-ES" dirty="0" err="1" smtClean="0"/>
              <a:t>Primitive</a:t>
            </a:r>
            <a:r>
              <a:rPr lang="es-ES" dirty="0" smtClean="0"/>
              <a:t> </a:t>
            </a:r>
            <a:r>
              <a:rPr lang="es-ES" dirty="0" err="1" smtClean="0"/>
              <a:t>Obsession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tipos </a:t>
            </a:r>
            <a:r>
              <a:rPr lang="es-ES" dirty="0" smtClean="0"/>
              <a:t>de datos primitivos de software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 smtClean="0"/>
              <a:t>un lenguaje OO es </a:t>
            </a:r>
            <a:r>
              <a:rPr lang="es-ES" dirty="0" smtClean="0"/>
              <a:t>fácil </a:t>
            </a:r>
            <a:r>
              <a:rPr lang="es-ES" dirty="0" smtClean="0"/>
              <a:t>crear un tipo </a:t>
            </a:r>
            <a:r>
              <a:rPr lang="es-ES" dirty="0" smtClean="0"/>
              <a:t>de objeto que contenga el mismo dato que un primitivo que </a:t>
            </a:r>
            <a:r>
              <a:rPr lang="es-ES" dirty="0" smtClean="0"/>
              <a:t>nos provee la plataforma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Reemplazar Valor del Dato con Objeto”, “Reemplazar </a:t>
            </a:r>
            <a:r>
              <a:rPr lang="es-ES" dirty="0" smtClean="0"/>
              <a:t>Código </a:t>
            </a:r>
            <a:r>
              <a:rPr lang="es-ES" dirty="0" smtClean="0"/>
              <a:t>de Tipo con </a:t>
            </a:r>
            <a:r>
              <a:rPr lang="es-ES" dirty="0" err="1" smtClean="0"/>
              <a:t>Enum</a:t>
            </a:r>
            <a:r>
              <a:rPr lang="es-ES" dirty="0" smtClean="0"/>
              <a:t>”</a:t>
            </a:r>
            <a:endParaRPr lang="es-E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Comentarios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“los comentarios </a:t>
            </a:r>
            <a:r>
              <a:rPr lang="es-ES" dirty="0" smtClean="0"/>
              <a:t>mienten, el código no”</a:t>
            </a:r>
          </a:p>
          <a:p>
            <a:r>
              <a:rPr lang="es-ES" dirty="0" smtClean="0"/>
              <a:t>Después </a:t>
            </a:r>
            <a:r>
              <a:rPr lang="es-ES" dirty="0" smtClean="0"/>
              <a:t>de una refactorización meticulosa, lo mas probable que los comentarios sean </a:t>
            </a:r>
            <a:r>
              <a:rPr lang="es-ES" dirty="0" smtClean="0"/>
              <a:t>innecesarios</a:t>
            </a: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 smtClean="0"/>
              <a:t>Renombrar método”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Hay mas ...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“Grupos de datos”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Jerarquias</a:t>
            </a:r>
            <a:r>
              <a:rPr lang="es-ES" dirty="0" smtClean="0"/>
              <a:t> de herencia paralelas”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Cadenas de mensajes”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Intimidad inapropiada”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Intermediario”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Legado rechazado” </a:t>
            </a:r>
          </a:p>
          <a:p>
            <a:r>
              <a:rPr lang="es-ES" dirty="0" smtClean="0"/>
              <a:t>“</a:t>
            </a:r>
            <a:r>
              <a:rPr lang="es-ES" dirty="0" smtClean="0"/>
              <a:t>Generalización especulada”</a:t>
            </a:r>
          </a:p>
          <a:p>
            <a:r>
              <a:rPr lang="es-ES" dirty="0" smtClean="0"/>
              <a:t>Etc...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Constructores y 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se declara un </a:t>
            </a:r>
            <a:r>
              <a:rPr lang="es-ES" dirty="0" smtClean="0"/>
              <a:t>objeto </a:t>
            </a:r>
            <a:r>
              <a:rPr lang="es-ES" dirty="0" smtClean="0"/>
              <a:t>de una clase derivada, se ejecutan los </a:t>
            </a:r>
            <a:r>
              <a:rPr lang="es-ES" dirty="0" smtClean="0"/>
              <a:t>constructores </a:t>
            </a:r>
            <a:r>
              <a:rPr lang="es-ES" dirty="0" smtClean="0"/>
              <a:t>siguiendo el orden de derivación, es decir, primero el de la clase base, y después los </a:t>
            </a:r>
            <a:r>
              <a:rPr lang="es-ES" dirty="0" smtClean="0"/>
              <a:t>constructores </a:t>
            </a:r>
            <a:r>
              <a:rPr lang="es-ES" dirty="0" smtClean="0"/>
              <a:t>de las clases derivadas de arriba a abajo.</a:t>
            </a:r>
          </a:p>
          <a:p>
            <a:r>
              <a:rPr lang="es-ES" dirty="0" smtClean="0"/>
              <a:t>Para pasar parámetros al constructor de la clase padre: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super</a:t>
            </a:r>
            <a:r>
              <a:rPr lang="es-ES" dirty="0" smtClean="0"/>
              <a:t> (</a:t>
            </a:r>
            <a:r>
              <a:rPr lang="es-ES" dirty="0" smtClean="0"/>
              <a:t>param1</a:t>
            </a:r>
            <a:r>
              <a:rPr lang="es-ES" dirty="0" smtClean="0"/>
              <a:t>, </a:t>
            </a:r>
            <a:r>
              <a:rPr lang="es-ES" dirty="0" smtClean="0"/>
              <a:t>param2</a:t>
            </a:r>
            <a:r>
              <a:rPr lang="es-ES" dirty="0" smtClean="0"/>
              <a:t>, ..., </a:t>
            </a:r>
            <a:r>
              <a:rPr lang="es-ES" dirty="0" err="1" smtClean="0"/>
              <a:t>paramN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latin typeface="+mn-lt"/>
              </a:rPr>
              <a:t>Ejemplo de </a:t>
            </a:r>
            <a:r>
              <a:rPr lang="es-ES" dirty="0" err="1" smtClean="0">
                <a:latin typeface="+mn-lt"/>
              </a:rPr>
              <a:t>super</a:t>
            </a:r>
            <a:endParaRPr lang="es-ES" dirty="0" smtClean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400" dirty="0" err="1" smtClean="0"/>
              <a:t>class</a:t>
            </a:r>
            <a:r>
              <a:rPr lang="es-ES" sz="1400" dirty="0" smtClean="0"/>
              <a:t> Persona {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nombre;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edad;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public</a:t>
            </a:r>
            <a:r>
              <a:rPr lang="es-ES" sz="1400" dirty="0" smtClean="0"/>
              <a:t> Persona() {}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Persona (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n,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e) </a:t>
            </a:r>
          </a:p>
          <a:p>
            <a:pPr>
              <a:buNone/>
            </a:pPr>
            <a:r>
              <a:rPr lang="es-ES" sz="1400" dirty="0" smtClean="0"/>
              <a:t>	{ nombre = n; edad = e; }</a:t>
            </a:r>
          </a:p>
          <a:p>
            <a:pPr>
              <a:buNone/>
            </a:pPr>
            <a:r>
              <a:rPr lang="es-ES" sz="1400" dirty="0" smtClean="0"/>
              <a:t>}	</a:t>
            </a:r>
          </a:p>
          <a:p>
            <a:pPr>
              <a:buNone/>
            </a:pPr>
            <a:r>
              <a:rPr lang="es-ES" sz="1400" dirty="0" err="1" smtClean="0"/>
              <a:t>class</a:t>
            </a:r>
            <a:r>
              <a:rPr lang="es-ES" sz="1400" dirty="0" smtClean="0"/>
              <a:t> Alumno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Persona {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curso; 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nivelAcademico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b="1" dirty="0" smtClean="0"/>
              <a:t>	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Alumno (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n,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e, </a:t>
            </a:r>
            <a:r>
              <a:rPr lang="es-ES" sz="1400" b="1" dirty="0" err="1" smtClean="0"/>
              <a:t>int</a:t>
            </a:r>
            <a:r>
              <a:rPr lang="es-ES" sz="1400" b="1" dirty="0" smtClean="0"/>
              <a:t> c, 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 nivel) { </a:t>
            </a:r>
          </a:p>
          <a:p>
            <a:pPr>
              <a:buNone/>
            </a:pPr>
            <a:r>
              <a:rPr lang="es-ES" sz="1400" b="1" dirty="0" smtClean="0"/>
              <a:t>		</a:t>
            </a:r>
            <a:r>
              <a:rPr lang="es-ES" sz="1400" b="1" dirty="0" err="1" smtClean="0"/>
              <a:t>super</a:t>
            </a:r>
            <a:r>
              <a:rPr lang="es-ES" sz="1400" b="1" dirty="0" smtClean="0"/>
              <a:t>(n, e);</a:t>
            </a:r>
          </a:p>
          <a:p>
            <a:pPr>
              <a:buNone/>
            </a:pPr>
            <a:r>
              <a:rPr lang="es-ES" sz="1400" dirty="0" smtClean="0"/>
              <a:t>		curso = c; </a:t>
            </a:r>
            <a:r>
              <a:rPr lang="es-ES" sz="1400" dirty="0" err="1" smtClean="0"/>
              <a:t>nivel_academico</a:t>
            </a:r>
            <a:r>
              <a:rPr lang="es-ES" sz="1400" dirty="0" smtClean="0"/>
              <a:t> = nivel;</a:t>
            </a:r>
          </a:p>
          <a:p>
            <a:pPr>
              <a:buNone/>
            </a:pPr>
            <a:r>
              <a:rPr lang="es-ES" sz="1400" dirty="0" smtClean="0"/>
              <a:t>	}</a:t>
            </a:r>
          </a:p>
          <a:p>
            <a:pPr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[] </a:t>
            </a:r>
            <a:r>
              <a:rPr lang="es-ES" sz="1400" dirty="0" err="1" smtClean="0"/>
              <a:t>args</a:t>
            </a:r>
            <a:r>
              <a:rPr lang="es-ES" sz="1400" dirty="0" smtClean="0"/>
              <a:t>) {</a:t>
            </a:r>
          </a:p>
          <a:p>
            <a:pPr>
              <a:buNone/>
            </a:pPr>
            <a:r>
              <a:rPr lang="es-ES" sz="1400" dirty="0" smtClean="0"/>
              <a:t>		Alumno a = new Alumno("Pepe", 1, 2, "bueno");</a:t>
            </a:r>
          </a:p>
          <a:p>
            <a:pPr>
              <a:buNone/>
            </a:pPr>
            <a:r>
              <a:rPr lang="es-ES" sz="1400" dirty="0" smtClean="0"/>
              <a:t>	}</a:t>
            </a:r>
          </a:p>
          <a:p>
            <a:pPr>
              <a:buNone/>
            </a:pPr>
            <a:r>
              <a:rPr lang="es-ES" sz="1400" dirty="0" smtClean="0"/>
              <a:t>}</a:t>
            </a:r>
            <a:endParaRPr lang="es-ES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fil">
  <a:themeElements>
    <a:clrScheme name="1_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23426</TotalTime>
  <Words>2682</Words>
  <Application>Microsoft Office PowerPoint</Application>
  <PresentationFormat>Presentación en pantalla (4:3)</PresentationFormat>
  <Paragraphs>567</Paragraphs>
  <Slides>76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76</vt:i4>
      </vt:variant>
    </vt:vector>
  </HeadingPairs>
  <TitlesOfParts>
    <vt:vector size="80" baseType="lpstr">
      <vt:lpstr>1_Perfil</vt:lpstr>
      <vt:lpstr>Dibujo de Microsoft Visio</vt:lpstr>
      <vt:lpstr>Microsoft Visio Drawing</vt:lpstr>
      <vt:lpstr>Microsoft Clip Gallery</vt:lpstr>
      <vt:lpstr>Unidad N° 5</vt:lpstr>
      <vt:lpstr>Unidad N° 5</vt:lpstr>
      <vt:lpstr>Sesión 14</vt:lpstr>
      <vt:lpstr>Herencia</vt:lpstr>
      <vt:lpstr>Herencia en el mundo real</vt:lpstr>
      <vt:lpstr>Herencia en Java</vt:lpstr>
      <vt:lpstr>Ejemplo de Herencia</vt:lpstr>
      <vt:lpstr>Constructores y Herencia</vt:lpstr>
      <vt:lpstr>Ejemplo de super</vt:lpstr>
      <vt:lpstr>Redefinir miembros de la clase padre</vt:lpstr>
      <vt:lpstr>Referencias a objetos de clases hijas</vt:lpstr>
      <vt:lpstr>Referencias a objetos de clases hijas</vt:lpstr>
      <vt:lpstr>Ejemplo</vt:lpstr>
      <vt:lpstr>Polimorfismo</vt:lpstr>
      <vt:lpstr>Polimorfismo</vt:lpstr>
      <vt:lpstr>Ejemplo de Polimorfismo</vt:lpstr>
      <vt:lpstr>Métodos abstractos</vt:lpstr>
      <vt:lpstr>Clases Abstractas</vt:lpstr>
      <vt:lpstr>Ejemplo de clase abstracta</vt:lpstr>
      <vt:lpstr>Ejemplo de clase abstracta</vt:lpstr>
      <vt:lpstr>Ejemplo de clase abstracta</vt:lpstr>
      <vt:lpstr>Ejemplo de clase abstracta</vt:lpstr>
      <vt:lpstr>Igualdad y Asignación entre objetos</vt:lpstr>
      <vt:lpstr>Ejemplo con clone()</vt:lpstr>
      <vt:lpstr>Problemas con el clone()</vt:lpstr>
      <vt:lpstr>Ejemplo con clone() redefinido</vt:lpstr>
      <vt:lpstr>Delegación</vt:lpstr>
      <vt:lpstr>Anti-Ejemplo</vt:lpstr>
      <vt:lpstr>Ejemplo de Delegado</vt:lpstr>
      <vt:lpstr>Refactorización</vt:lpstr>
      <vt:lpstr>¿Si su software fuera un edificio, se parecería al de la izquierda o al de la derecha?</vt:lpstr>
      <vt:lpstr>Diapositiva 32</vt:lpstr>
      <vt:lpstr>Refactorización</vt:lpstr>
      <vt:lpstr>¿Porque nuestro software sufre degeneración?</vt:lpstr>
      <vt:lpstr>¿Porque nuestro software sufre degeneración?</vt:lpstr>
      <vt:lpstr>¿Porque pasa esto?</vt:lpstr>
      <vt:lpstr>En la programación…</vt:lpstr>
      <vt:lpstr>¿Cómo es un código simple?</vt:lpstr>
      <vt:lpstr>¿Cuales son los beneficios?</vt:lpstr>
      <vt:lpstr>¿Qué es la refactorización?</vt:lpstr>
      <vt:lpstr>¿Cómo en esto nos puede apoyar la Refactorización?</vt:lpstr>
      <vt:lpstr>Principios de la Refactorización</vt:lpstr>
      <vt:lpstr>Principios de la Refactorización</vt:lpstr>
      <vt:lpstr>Problemas con la refactorización</vt:lpstr>
      <vt:lpstr>Las Refactorizaciones</vt:lpstr>
      <vt:lpstr>Extraer método</vt:lpstr>
      <vt:lpstr>Ejemplo</vt:lpstr>
      <vt:lpstr>Variable Temporal en línea</vt:lpstr>
      <vt:lpstr>Ejemplo</vt:lpstr>
      <vt:lpstr>Reemplazar Temporal con la consulta</vt:lpstr>
      <vt:lpstr>Ejemplo</vt:lpstr>
      <vt:lpstr>Reemplazar método con “Método-Objeto”</vt:lpstr>
      <vt:lpstr>Ejemplo</vt:lpstr>
      <vt:lpstr>Mover método y Mover Campo</vt:lpstr>
      <vt:lpstr>Ejemplo</vt:lpstr>
      <vt:lpstr>Reemplazar Numero Mágico con Constante Simbólica</vt:lpstr>
      <vt:lpstr>Ejemplo</vt:lpstr>
      <vt:lpstr>Extraer Clase</vt:lpstr>
      <vt:lpstr>Ejemplo</vt:lpstr>
      <vt:lpstr>Alinear Clase</vt:lpstr>
      <vt:lpstr>Hay muchos más…</vt:lpstr>
      <vt:lpstr>Hay muchos más…</vt:lpstr>
      <vt:lpstr>Cuando no refactorizar</vt:lpstr>
      <vt:lpstr>Código Sospechoso – Bad code smells</vt:lpstr>
      <vt:lpstr>Bad Smells</vt:lpstr>
      <vt:lpstr>Código duplicado - Duplicated Code</vt:lpstr>
      <vt:lpstr>Método largos - Long Method</vt:lpstr>
      <vt:lpstr>Clase grande – Large Class</vt:lpstr>
      <vt:lpstr>Lista de parámetros larga – Long parameter list</vt:lpstr>
      <vt:lpstr>Cambio divergente - Divergent Change</vt:lpstr>
      <vt:lpstr>Cirugía de la escopeta - Shotgun Surgery</vt:lpstr>
      <vt:lpstr>Envidia de las funcionalidades - Feature Envy</vt:lpstr>
      <vt:lpstr>Los “Switch” - Switch Statements</vt:lpstr>
      <vt:lpstr>Obsesión con los primitivos - Primitive Obsession</vt:lpstr>
      <vt:lpstr>Comentarios</vt:lpstr>
      <vt:lpstr>Hay mas ...</vt:lpstr>
    </vt:vector>
  </TitlesOfParts>
  <Company>CIBERTEC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Negocio</dc:title>
  <dc:subject>GPTI</dc:subject>
  <dc:creator>Amanda Sánchez Larriega</dc:creator>
  <cp:lastModifiedBy>ofmezari</cp:lastModifiedBy>
  <cp:revision>584</cp:revision>
  <dcterms:created xsi:type="dcterms:W3CDTF">2007-10-07T05:35:00Z</dcterms:created>
  <dcterms:modified xsi:type="dcterms:W3CDTF">2012-11-12T18:12:25Z</dcterms:modified>
</cp:coreProperties>
</file>