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87" r:id="rId4"/>
    <p:sldId id="260" r:id="rId5"/>
    <p:sldId id="288" r:id="rId6"/>
    <p:sldId id="299" r:id="rId7"/>
    <p:sldId id="302" r:id="rId8"/>
    <p:sldId id="257" r:id="rId9"/>
    <p:sldId id="268" r:id="rId10"/>
    <p:sldId id="269" r:id="rId11"/>
    <p:sldId id="276" r:id="rId12"/>
    <p:sldId id="270" r:id="rId13"/>
    <p:sldId id="271" r:id="rId14"/>
    <p:sldId id="272" r:id="rId15"/>
    <p:sldId id="274" r:id="rId16"/>
    <p:sldId id="275" r:id="rId17"/>
    <p:sldId id="277" r:id="rId18"/>
    <p:sldId id="278" r:id="rId19"/>
    <p:sldId id="279" r:id="rId20"/>
    <p:sldId id="280" r:id="rId21"/>
    <p:sldId id="258" r:id="rId22"/>
    <p:sldId id="282" r:id="rId23"/>
    <p:sldId id="283" r:id="rId24"/>
    <p:sldId id="267" r:id="rId25"/>
    <p:sldId id="261" r:id="rId26"/>
    <p:sldId id="284" r:id="rId27"/>
    <p:sldId id="285" r:id="rId28"/>
    <p:sldId id="262" r:id="rId29"/>
    <p:sldId id="290" r:id="rId30"/>
    <p:sldId id="263" r:id="rId31"/>
    <p:sldId id="289" r:id="rId32"/>
    <p:sldId id="291" r:id="rId33"/>
    <p:sldId id="294" r:id="rId34"/>
    <p:sldId id="295" r:id="rId35"/>
    <p:sldId id="296" r:id="rId36"/>
    <p:sldId id="298" r:id="rId37"/>
    <p:sldId id="297" r:id="rId38"/>
    <p:sldId id="26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6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94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98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108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2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043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064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203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736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35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156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35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8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53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76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42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575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39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6995A9-30AA-474C-A43E-56FFF87F6251}" type="datetimeFigureOut">
              <a:rPr lang="en-SG" smtClean="0"/>
              <a:t>11/10/2016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BB61804-CBDB-4CDE-8430-103C7DFC1A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849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991" y="2322402"/>
            <a:ext cx="6858000" cy="11946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Demo &amp; </a:t>
            </a:r>
            <a:br>
              <a:rPr lang="en-US" sz="5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n-US" sz="5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Progress Update (G2T6)</a:t>
            </a:r>
            <a:endParaRPr lang="en-SG" sz="54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991" y="4383331"/>
            <a:ext cx="6858000" cy="618523"/>
          </a:xfrm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934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70933"/>
              </p:ext>
            </p:extLst>
          </p:nvPr>
        </p:nvGraphicFramePr>
        <p:xfrm>
          <a:off x="96255" y="703555"/>
          <a:ext cx="8961121" cy="60507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9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709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Squashing Session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Review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Function Review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CourseSectionController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 class diagram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DAO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SectionDAO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 to retrieve from Database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UI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UI page wireframe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5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Servlet &amp; 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servlet to take in query from login 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Controller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 to call </a:t>
                      </a:r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StudentDAO</a:t>
                      </a:r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AdminDAO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004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StudentDAO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DAO method to retrieve USERID &amp; PASSWORD from database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394448" y="119896"/>
            <a:ext cx="263886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j-cs"/>
              </a:rPr>
              <a:t>Task Metric 2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988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Iteration 2 Task Metric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7672" y="1171060"/>
            <a:ext cx="6390450" cy="341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Scheduled Task: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Non Programming :	              5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Programming : 		22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Actual Completed Task: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Non Programming :	4 /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Programming :		15/ 22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Task Metric Score: 		</a:t>
            </a:r>
            <a:r>
              <a:rPr lang="en-US" sz="1800" u="sng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68.96%</a:t>
            </a:r>
          </a:p>
        </p:txBody>
      </p:sp>
    </p:spTree>
    <p:extLst>
      <p:ext uri="{BB962C8B-B14F-4D97-AF65-F5344CB8AC3E}">
        <p14:creationId xmlns:p14="http://schemas.microsoft.com/office/powerpoint/2010/main" val="425980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23490" y="57782"/>
            <a:ext cx="5533886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ct val="0"/>
              </a:spcBef>
            </a:pP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Task Metric 3</a:t>
            </a:r>
            <a:b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(Carried over from Iteration 2)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460177"/>
              </p:ext>
            </p:extLst>
          </p:nvPr>
        </p:nvGraphicFramePr>
        <p:xfrm>
          <a:off x="48127" y="1000125"/>
          <a:ext cx="9047745" cy="585787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8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815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10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page,servlet,Controller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 to call StudentDAO and AdminDAO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10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BootstrapController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validation methods and DAO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Huiyan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3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BidController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 class diagram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Huiyan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13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Bootstrap Function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13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CourseSectionController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 class diagram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610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DAO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CourseDAO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 to retrieve from Database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20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AdminDAO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DAO method to retrieve USERID &amp; PASSWORD from database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71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9218" y="117942"/>
            <a:ext cx="454483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ct val="0"/>
              </a:spcBef>
            </a:pP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Task Metric (Iteration 3)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844915"/>
              </p:ext>
            </p:extLst>
          </p:nvPr>
        </p:nvGraphicFramePr>
        <p:xfrm>
          <a:off x="96255" y="1000125"/>
          <a:ext cx="8961121" cy="535078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815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10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Sections 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Sections 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10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10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Bid 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Bid 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13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Bid 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Bid 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13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Bid 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Bid 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13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Section 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Section 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610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HomePage UI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Homepage UI page wireframe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Huiyan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52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33081"/>
              </p:ext>
            </p:extLst>
          </p:nvPr>
        </p:nvGraphicFramePr>
        <p:xfrm>
          <a:off x="132433" y="984209"/>
          <a:ext cx="8961121" cy="58483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62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754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47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Homepage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view page (populate display: bids, enrolled classes, round info, student details)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Huiyan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82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Bid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Bid Servlet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rmb</a:t>
                      </a:r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check min. bid value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70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Servlet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servlet to take in query from homepage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82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 Consultation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 Consultation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Huiyan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92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Bid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Bid Servlet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input from &lt;view&gt; and response from &lt;controller&gt;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Huiyan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170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Homepage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view page (bootstrap, start round, end round)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48720" y="117940"/>
            <a:ext cx="454483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ct val="0"/>
              </a:spcBef>
            </a:pP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Task Metric (Iteration 3)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922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942581"/>
              </p:ext>
            </p:extLst>
          </p:nvPr>
        </p:nvGraphicFramePr>
        <p:xfrm>
          <a:off x="92223" y="940355"/>
          <a:ext cx="8961121" cy="58574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62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75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346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Servlet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servlet to take in query from homepage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11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Section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Section Servlet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input from &lt;view&gt; and response from &lt;controller&gt;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11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CourseCompleteDAO,SectionStudentDAO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CourseCompleteDAO,SectionStudentDAO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CourseCompleteDAO,SectionStudentDAO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to AWS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of Login into AWS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75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to AWS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Debugging of Deployment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02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Bid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Sections View 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Sections View 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48720" y="117940"/>
            <a:ext cx="454483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ct val="0"/>
              </a:spcBef>
            </a:pP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Task Metric (Iteration 3)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34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732544"/>
              </p:ext>
            </p:extLst>
          </p:nvPr>
        </p:nvGraphicFramePr>
        <p:xfrm>
          <a:off x="128319" y="832067"/>
          <a:ext cx="8961121" cy="601643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62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75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346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Homepage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view page (Add Bid, Drop Bid, Drop Section, Update Bid)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11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Servlet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in start round query calls </a:t>
                      </a:r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RoundController</a:t>
                      </a:r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to start/stop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11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Servlet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servlet-handle update bids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Meeting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Admin Functions Logic and </a:t>
                      </a:r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Flow,PM</a:t>
                      </a:r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Issues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75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HomePage UI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Homepage UI page wireframe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02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Start/Stop Round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status in the database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48720" y="117940"/>
            <a:ext cx="454483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ct val="0"/>
              </a:spcBef>
            </a:pP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Task Metric (Iteration 3)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123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384996"/>
              </p:ext>
            </p:extLst>
          </p:nvPr>
        </p:nvGraphicFramePr>
        <p:xfrm>
          <a:off x="104255" y="711760"/>
          <a:ext cx="8961121" cy="578945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62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75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346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RoundController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Calls </a:t>
                      </a:r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RoundDAO</a:t>
                      </a:r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update Round Status to &lt;Started/Ended&gt;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11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BidDAO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select statement from database determine clearing price for the specific section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11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BidDAO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Bid &lt;Status&gt; in Database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RoundController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Calls </a:t>
                      </a:r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StudentController</a:t>
                      </a:r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refund unsuccessful bids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75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RoundController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to call necessary DAO methods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48720" y="117940"/>
            <a:ext cx="454483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ct val="0"/>
              </a:spcBef>
            </a:pP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Task Metric (Iteration 3)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97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358732"/>
              </p:ext>
            </p:extLst>
          </p:nvPr>
        </p:nvGraphicFramePr>
        <p:xfrm>
          <a:off x="128319" y="832067"/>
          <a:ext cx="8961121" cy="50653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62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75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346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BidController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 Min Bid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11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Sharing on how the function works, the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11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 Bootstrap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 Bootstrap (After Testing the function)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Hasseena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Debug-Debug Student functions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75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Class Review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Presentations &amp; Demo preparation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02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JavaDocs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JavaDocs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JavaDocs Bootstrap Validation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48720" y="117940"/>
            <a:ext cx="454483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ct val="0"/>
              </a:spcBef>
            </a:pP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Task Metric (Iteration 3)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7490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923821"/>
              </p:ext>
            </p:extLst>
          </p:nvPr>
        </p:nvGraphicFramePr>
        <p:xfrm>
          <a:off x="128319" y="844099"/>
          <a:ext cx="8961121" cy="368223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75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346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CLEARING LOGIC(END ROUND 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LiveBid.jsp (View)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Rank, Bid, Bid 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Huiyan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11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CLEARING LOGIC(END ROUND 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LiveBid Servlet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Calls BidController retrieve Bids by specific section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Huiyan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11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Round 1 clearing logic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Round 2 clearing logic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92306" y="117940"/>
            <a:ext cx="690124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ct val="0"/>
              </a:spcBef>
            </a:pP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Task Metric (</a:t>
            </a:r>
            <a:r>
              <a:rPr lang="en-US" sz="3200" spc="-2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 Progress</a:t>
            </a: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 Iteration 3)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886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Demo</a:t>
            </a:r>
            <a:endParaRPr lang="en-SG" sz="40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Functions: </a:t>
            </a:r>
          </a:p>
          <a:p>
            <a:pPr marL="514350" indent="-514350">
              <a:buAutoNum type="arabicParenR"/>
            </a:pPr>
            <a:r>
              <a:rPr lang="en-US" dirty="0"/>
              <a:t>Add Bid </a:t>
            </a:r>
          </a:p>
          <a:p>
            <a:pPr marL="514350" indent="-514350">
              <a:buAutoNum type="arabicParenR"/>
            </a:pPr>
            <a:r>
              <a:rPr lang="en-US" dirty="0"/>
              <a:t>Drop Bid</a:t>
            </a:r>
          </a:p>
          <a:p>
            <a:pPr marL="514350" indent="-514350">
              <a:buAutoNum type="arabicParenR"/>
            </a:pPr>
            <a:endParaRPr lang="en-US" dirty="0"/>
          </a:p>
          <a:p>
            <a:r>
              <a:rPr lang="en-US" dirty="0"/>
              <a:t>Data Used</a:t>
            </a:r>
          </a:p>
          <a:p>
            <a:r>
              <a:rPr lang="en-US" dirty="0"/>
              <a:t>amy.ng.2019  - qwerty128</a:t>
            </a:r>
          </a:p>
          <a:p>
            <a:r>
              <a:rPr lang="en-US" dirty="0"/>
              <a:t>Admin - 1234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705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347419"/>
              </p:ext>
            </p:extLst>
          </p:nvPr>
        </p:nvGraphicFramePr>
        <p:xfrm>
          <a:off x="128319" y="832067"/>
          <a:ext cx="8961121" cy="525947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7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75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SG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346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 Real Time Updates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11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bid amount logic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11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Sharing on how the function works, the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code for clearing logic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75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Debugginf Session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Squashing Session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Aloysius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02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 round bidding and clearing logic with UI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15737" y="117940"/>
            <a:ext cx="677781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ct val="0"/>
              </a:spcBef>
            </a:pP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Task Metric (</a:t>
            </a:r>
            <a:r>
              <a:rPr lang="en-US" sz="3200" spc="-225" dirty="0">
                <a:solidFill>
                  <a:srgbClr val="FF00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 Progress</a:t>
            </a: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 Iteration 3)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04645" y="6270140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now, Task Metrics: 74.46%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9312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5" y="-276726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Pair Programming Metric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436811"/>
              </p:ext>
            </p:extLst>
          </p:nvPr>
        </p:nvGraphicFramePr>
        <p:xfrm>
          <a:off x="252663" y="730751"/>
          <a:ext cx="8734930" cy="5925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50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Task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Planned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PPI(%)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Status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kern="1200" dirty="0">
                          <a:effectLst/>
                        </a:rPr>
                        <a:t>Login Page - servlet, </a:t>
                      </a:r>
                      <a:r>
                        <a:rPr lang="fr-FR" sz="1800" u="none" strike="noStrike" kern="1200" dirty="0" err="1">
                          <a:effectLst/>
                        </a:rPr>
                        <a:t>controller</a:t>
                      </a:r>
                      <a:r>
                        <a:rPr lang="fr-FR" sz="1800" u="none" strike="noStrike" kern="1200" dirty="0">
                          <a:effectLst/>
                        </a:rPr>
                        <a:t>, page</a:t>
                      </a:r>
                      <a:endParaRPr lang="fr-FR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2.5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2.68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93%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OK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 err="1">
                          <a:effectLst/>
                        </a:rPr>
                        <a:t>CourseDAO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0.5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0.72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69%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OK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CourseSection Controller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1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0.92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109%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OK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Bootstrap </a:t>
                      </a:r>
                      <a:r>
                        <a:rPr lang="en-SG" sz="1800" u="none" strike="noStrike" kern="1200" dirty="0" err="1">
                          <a:effectLst/>
                        </a:rPr>
                        <a:t>Contoller</a:t>
                      </a:r>
                      <a:r>
                        <a:rPr lang="en-SG" sz="1800" u="none" strike="noStrike" kern="1200" dirty="0">
                          <a:effectLst/>
                        </a:rPr>
                        <a:t> 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1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1.27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79%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OK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Bid Controller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800" u="none" strike="noStrike" kern="1200">
                          <a:effectLst/>
                        </a:rPr>
                        <a:t>3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3.3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91%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OK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Debug Bootstrap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3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2.4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125%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OK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Add Bid Servlet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1.5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>
                          <a:effectLst/>
                        </a:rPr>
                        <a:t>3.47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43%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Under-estimated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Student view page(populate </a:t>
                      </a:r>
                      <a:r>
                        <a:rPr lang="en-SG" sz="1800" u="none" strike="noStrike" kern="1200" dirty="0" err="1">
                          <a:effectLst/>
                        </a:rPr>
                        <a:t>display:bids</a:t>
                      </a:r>
                      <a:r>
                        <a:rPr lang="en-SG" sz="1800" u="none" strike="noStrike" kern="1200" dirty="0">
                          <a:effectLst/>
                        </a:rPr>
                        <a:t>, enrolled classes, round info student details)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3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2.33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129%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OK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Student servlet to take in query from homepage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3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3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100%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OK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Admin Homepage-Admin Viewpage(boostrap, start round,end round)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0.5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0.55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91%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OK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762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5" y="-276726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Pair Programming Metric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263318"/>
              </p:ext>
            </p:extLst>
          </p:nvPr>
        </p:nvGraphicFramePr>
        <p:xfrm>
          <a:off x="252663" y="730751"/>
          <a:ext cx="8734930" cy="59239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50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Task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Planned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PPI(%)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Status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effectLst/>
                        </a:rPr>
                        <a:t>AdminDAO</a:t>
                      </a:r>
                      <a:r>
                        <a:rPr lang="en-SG" sz="1800" u="none" strike="noStrike" kern="1200" dirty="0">
                          <a:effectLst/>
                        </a:rPr>
                        <a:t> retrieve </a:t>
                      </a:r>
                      <a:r>
                        <a:rPr lang="en-SG" sz="1800" u="none" strike="noStrike" kern="1200" dirty="0" err="1">
                          <a:effectLst/>
                        </a:rPr>
                        <a:t>userid</a:t>
                      </a:r>
                      <a:r>
                        <a:rPr lang="en-SG" sz="1800" u="none" strike="noStrike" kern="1200" dirty="0">
                          <a:effectLst/>
                        </a:rPr>
                        <a:t> and password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0.5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0.6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83%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OK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Admin Servlet-Admin servlet to take in query from homepage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0.5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0.42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119%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OK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effectLst/>
                        </a:rPr>
                        <a:t>CourseCompleteDAO,SectionStudentDAO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0.5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0.73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68%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OK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Drop Section Servlet-handle Input from &lt;view&gt; and response from controller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0.5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1.6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31%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Under-estimated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effectLst/>
                        </a:rPr>
                        <a:t>BidDAO-sql</a:t>
                      </a:r>
                      <a:r>
                        <a:rPr lang="en-SG" sz="1800" u="none" strike="noStrike" kern="1200" dirty="0">
                          <a:effectLst/>
                        </a:rPr>
                        <a:t> Select </a:t>
                      </a:r>
                      <a:r>
                        <a:rPr lang="en-SG" sz="1800" u="none" strike="noStrike" kern="1200" dirty="0" err="1">
                          <a:effectLst/>
                        </a:rPr>
                        <a:t>stamtent</a:t>
                      </a:r>
                      <a:r>
                        <a:rPr lang="en-SG" sz="1800" u="none" strike="noStrike" kern="1200" dirty="0">
                          <a:effectLst/>
                        </a:rPr>
                        <a:t> from database to </a:t>
                      </a:r>
                      <a:r>
                        <a:rPr lang="en-SG" sz="1800" u="none" strike="noStrike" kern="1200" dirty="0" err="1">
                          <a:effectLst/>
                        </a:rPr>
                        <a:t>detrmine</a:t>
                      </a:r>
                      <a:r>
                        <a:rPr lang="en-SG" sz="1800" u="none" strike="noStrike" kern="1200" dirty="0">
                          <a:effectLst/>
                        </a:rPr>
                        <a:t> clearing price for specific section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1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1.23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81%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OK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Student Servlet-handle update bids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1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1.33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75%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OK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RoundDAO-Update ROund Status in Databse to started/ended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0.5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effectLst/>
                        </a:rPr>
                        <a:t>0.53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94%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effectLst/>
                        </a:rPr>
                        <a:t>OK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39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5" y="-276726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Pair Programming Metric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797930"/>
              </p:ext>
            </p:extLst>
          </p:nvPr>
        </p:nvGraphicFramePr>
        <p:xfrm>
          <a:off x="252663" y="730751"/>
          <a:ext cx="8734930" cy="52749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50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600" kern="1200" dirty="0"/>
                        <a:t>Task</a:t>
                      </a:r>
                      <a:endParaRPr lang="en-SG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600" kern="1200" dirty="0"/>
                        <a:t>Planned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600" kern="1200" dirty="0"/>
                        <a:t>Actual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600" kern="1200" dirty="0"/>
                        <a:t>PPI(%)</a:t>
                      </a:r>
                      <a:endParaRPr lang="en-SG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600" kern="1200" dirty="0"/>
                        <a:t>Status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kern="1200" dirty="0" err="1">
                          <a:effectLst/>
                        </a:rPr>
                        <a:t>RoundController</a:t>
                      </a:r>
                      <a:r>
                        <a:rPr lang="en-SG" sz="1800" u="none" strike="noStrike" kern="1200" dirty="0">
                          <a:effectLst/>
                        </a:rPr>
                        <a:t> calls </a:t>
                      </a:r>
                      <a:r>
                        <a:rPr lang="en-SG" sz="1800" u="none" strike="noStrike" kern="1200" dirty="0" err="1">
                          <a:effectLst/>
                        </a:rPr>
                        <a:t>ROundDAO</a:t>
                      </a:r>
                      <a:r>
                        <a:rPr lang="en-SG" sz="1800" u="none" strike="noStrike" kern="1200" dirty="0">
                          <a:effectLst/>
                        </a:rPr>
                        <a:t> to update round status to </a:t>
                      </a:r>
                      <a:r>
                        <a:rPr lang="en-SG" sz="1800" u="none" strike="noStrike" kern="1200" dirty="0" err="1">
                          <a:effectLst/>
                        </a:rPr>
                        <a:t>strated</a:t>
                      </a:r>
                      <a:r>
                        <a:rPr lang="en-SG" sz="1800" u="none" strike="noStrike" kern="1200" dirty="0">
                          <a:effectLst/>
                        </a:rPr>
                        <a:t>/ended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 dirty="0">
                          <a:effectLst/>
                        </a:rPr>
                        <a:t>0.5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 dirty="0">
                          <a:effectLst/>
                        </a:rPr>
                        <a:t>0.53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>
                          <a:effectLst/>
                        </a:rPr>
                        <a:t>94%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kern="1200">
                          <a:effectLst/>
                        </a:rPr>
                        <a:t>OK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kern="1200" dirty="0">
                          <a:effectLst/>
                        </a:rPr>
                        <a:t>Admin Servlet- takes in start round query, calls </a:t>
                      </a:r>
                      <a:r>
                        <a:rPr lang="en-SG" sz="1800" u="none" strike="noStrike" kern="1200" dirty="0" err="1">
                          <a:effectLst/>
                        </a:rPr>
                        <a:t>roundController</a:t>
                      </a:r>
                      <a:r>
                        <a:rPr lang="en-SG" sz="1800" u="none" strike="noStrike" kern="1200" dirty="0">
                          <a:effectLst/>
                        </a:rPr>
                        <a:t> method to start/stop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>
                          <a:effectLst/>
                        </a:rPr>
                        <a:t>0.5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 dirty="0">
                          <a:effectLst/>
                        </a:rPr>
                        <a:t>0.98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 dirty="0">
                          <a:effectLst/>
                        </a:rPr>
                        <a:t>51%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kern="1200">
                          <a:effectLst/>
                        </a:rPr>
                        <a:t>OK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kern="1200" dirty="0" err="1">
                          <a:effectLst/>
                        </a:rPr>
                        <a:t>BidDAO</a:t>
                      </a:r>
                      <a:r>
                        <a:rPr lang="en-SG" sz="1800" u="none" strike="noStrike" kern="1200" dirty="0">
                          <a:effectLst/>
                        </a:rPr>
                        <a:t>- Update Bid status in database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>
                          <a:effectLst/>
                        </a:rPr>
                        <a:t>1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>
                          <a:effectLst/>
                        </a:rPr>
                        <a:t>1.17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 dirty="0">
                          <a:effectLst/>
                        </a:rPr>
                        <a:t>85%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kern="1200" dirty="0">
                          <a:effectLst/>
                        </a:rPr>
                        <a:t>OK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kern="1200">
                          <a:effectLst/>
                        </a:rPr>
                        <a:t>Search Sections View page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 dirty="0">
                          <a:effectLst/>
                        </a:rPr>
                        <a:t>2.5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 dirty="0">
                          <a:effectLst/>
                        </a:rPr>
                        <a:t>2.93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>
                          <a:effectLst/>
                        </a:rPr>
                        <a:t>85%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kern="1200" dirty="0">
                          <a:effectLst/>
                        </a:rPr>
                        <a:t>OK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kern="1200">
                          <a:effectLst/>
                        </a:rPr>
                        <a:t>RoundController calls StudentController ,refund unsuccessful bids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>
                          <a:effectLst/>
                        </a:rPr>
                        <a:t>1.5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 dirty="0">
                          <a:effectLst/>
                        </a:rPr>
                        <a:t>1.58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 dirty="0">
                          <a:effectLst/>
                        </a:rPr>
                        <a:t>95%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kern="1200" dirty="0">
                          <a:effectLst/>
                        </a:rPr>
                        <a:t>OK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kern="1200">
                          <a:effectLst/>
                        </a:rPr>
                        <a:t>Debug- Debug Student Functions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kern="1200">
                          <a:effectLst/>
                        </a:rPr>
                        <a:t> 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kern="1200" dirty="0">
                          <a:effectLst/>
                        </a:rPr>
                        <a:t> 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kern="1200" dirty="0">
                          <a:effectLst/>
                        </a:rPr>
                        <a:t> 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kern="1200" dirty="0">
                          <a:effectLst/>
                        </a:rPr>
                        <a:t> 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kern="1200">
                          <a:effectLst/>
                        </a:rPr>
                        <a:t>JavaDocs - DAO</a:t>
                      </a:r>
                      <a:endParaRPr lang="en-SG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 dirty="0">
                          <a:effectLst/>
                        </a:rPr>
                        <a:t> 1.5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 dirty="0">
                          <a:effectLst/>
                        </a:rPr>
                        <a:t> 1.55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kern="1200" dirty="0">
                          <a:effectLst/>
                        </a:rPr>
                        <a:t>97% 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kern="1200" dirty="0">
                          <a:effectLst/>
                        </a:rPr>
                        <a:t> OK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59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Problem Identified &amp; Mitigation </a:t>
            </a:r>
            <a:endParaRPr lang="en-SG" sz="40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note of under-estimated tasks under the function and taken note to extend time for next task.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6321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971990"/>
              </p:ext>
            </p:extLst>
          </p:nvPr>
        </p:nvGraphicFramePr>
        <p:xfrm>
          <a:off x="36096" y="863105"/>
          <a:ext cx="9059778" cy="55892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0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effectLst/>
                        </a:rPr>
                        <a:t>TestNo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Date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Category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Functionality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Description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Done by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1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8-10-2016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Test Case Implementation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2.1 Bootstrap Upload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Check the functionality of uploading different types of files (zip,rar,etc)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Cheryl &amp; Haseena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8-8-2016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Test Case Implementation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Student validation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Successfully updated the student table, if the validation of the various fields and their respective logic is successful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Cheryl &amp; </a:t>
                      </a:r>
                      <a:r>
                        <a:rPr lang="en-SG" sz="1600" dirty="0" err="1">
                          <a:effectLst/>
                        </a:rPr>
                        <a:t>Haseena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3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8-8-2016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Test Case Implementation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Common validation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Check the various files for common errors such as extra whitespaces, </a:t>
                      </a:r>
                      <a:r>
                        <a:rPr lang="en-SG" sz="1600" kern="1200" dirty="0" err="1">
                          <a:effectLst/>
                        </a:rPr>
                        <a:t>columns,rows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Cheryl &amp; </a:t>
                      </a:r>
                      <a:r>
                        <a:rPr lang="en-SG" sz="1600" kern="1200" dirty="0" err="1">
                          <a:effectLst/>
                        </a:rPr>
                        <a:t>Haseena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765" y="-276726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Test Plan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70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805796"/>
              </p:ext>
            </p:extLst>
          </p:nvPr>
        </p:nvGraphicFramePr>
        <p:xfrm>
          <a:off x="36096" y="863105"/>
          <a:ext cx="9059778" cy="506742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0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effectLst/>
                        </a:rPr>
                        <a:t>TestNo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Date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Category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Functionality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Description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Done by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4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8-10-2016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Test Case Implementation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Course Validation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Successfully updated the course table, if the validation of the various fields and their respective logic is successful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Cheryl &amp; Haseena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8-10-2016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Test Case Implementation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Course completed validation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Successfully updated the course completed table, if the validation of the various fields and their respective logic is successful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Cheryl &amp; </a:t>
                      </a:r>
                      <a:r>
                        <a:rPr lang="en-SG" sz="1600" kern="1200" dirty="0" err="1">
                          <a:effectLst/>
                        </a:rPr>
                        <a:t>Haseena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765" y="-276726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Test Plan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389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466181"/>
              </p:ext>
            </p:extLst>
          </p:nvPr>
        </p:nvGraphicFramePr>
        <p:xfrm>
          <a:off x="36096" y="863105"/>
          <a:ext cx="9059778" cy="48065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0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9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effectLst/>
                        </a:rPr>
                        <a:t>TestNo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Date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Category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Functionality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Description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Done by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6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8-10-2016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Test Case Implementation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Prerequisite validation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Successfully updated the prerequisite table, if the validation of the various fields and their respective logic is successful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Cheryl &amp; </a:t>
                      </a:r>
                      <a:r>
                        <a:rPr lang="en-SG" sz="1600" kern="1200" dirty="0" err="1">
                          <a:effectLst/>
                        </a:rPr>
                        <a:t>Haseena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7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8-10-2016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Test Case Implementation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Section validation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>
                          <a:effectLst/>
                        </a:rPr>
                        <a:t>Successfully updated the section table, if the validation of the various fields and their respective logic is successful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Cheryl &amp; </a:t>
                      </a:r>
                      <a:r>
                        <a:rPr lang="en-SG" sz="1600" kern="1200" dirty="0" err="1">
                          <a:effectLst/>
                        </a:rPr>
                        <a:t>Haseena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765" y="-276726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Test Plan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179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001245"/>
              </p:ext>
            </p:extLst>
          </p:nvPr>
        </p:nvGraphicFramePr>
        <p:xfrm>
          <a:off x="192504" y="1022684"/>
          <a:ext cx="8843210" cy="245544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68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effectLst/>
                        </a:rPr>
                        <a:t>TestNo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Date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Category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Functionality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Description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267"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8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8-10-2016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Test Case Implementation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Bid validation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Successfully updated the bid table, if the validation of the various fields and their respective logic is successful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65162" y="332692"/>
            <a:ext cx="185018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ct val="0"/>
              </a:spcBef>
            </a:pP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Test Plan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945" y="-22860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Iter</a:t>
            </a: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 2-Bug Metrics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33918"/>
              </p:ext>
            </p:extLst>
          </p:nvPr>
        </p:nvGraphicFramePr>
        <p:xfrm>
          <a:off x="293563" y="932700"/>
          <a:ext cx="8580936" cy="10285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Date Found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File With Bug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Changes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Bug Value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Impact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Test Case/ Code Integration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Total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27/09/2016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ValidateBid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bid </a:t>
                      </a:r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amt</a:t>
                      </a: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more than $10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2662" y="2492223"/>
            <a:ext cx="85809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b="1" dirty="0">
                <a:effectLst/>
              </a:rPr>
              <a:t>Added</a:t>
            </a:r>
            <a:r>
              <a:rPr lang="en-US" b="1" baseline="0" dirty="0">
                <a:effectLst/>
              </a:rPr>
              <a:t> Debug Session to Schedule : End of Iteration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551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18998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Team Progress Update</a:t>
            </a:r>
            <a:endParaRPr lang="en-SG" sz="40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67" y="5657005"/>
            <a:ext cx="7675350" cy="4351338"/>
          </a:xfrm>
        </p:spPr>
        <p:txBody>
          <a:bodyPr/>
          <a:lstStyle/>
          <a:p>
            <a:r>
              <a:rPr lang="en-US" dirty="0"/>
              <a:t>Project  Milestone Reached: </a:t>
            </a:r>
          </a:p>
          <a:p>
            <a:pPr lvl="1"/>
            <a:r>
              <a:rPr lang="en-US" dirty="0"/>
              <a:t>Complete Student Functionality </a:t>
            </a:r>
          </a:p>
          <a:p>
            <a:pPr lvl="1"/>
            <a:r>
              <a:rPr lang="en-US" dirty="0"/>
              <a:t> Admin Functionality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087"/>
            <a:ext cx="8982075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1746" y="3697257"/>
            <a:ext cx="2557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(Iter3) Planned- 75%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Actual-  69.13%: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7024" y="1992706"/>
            <a:ext cx="2406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(Iter2)Planned–72.48% </a:t>
            </a:r>
          </a:p>
          <a:p>
            <a:r>
              <a:rPr lang="en-US" dirty="0">
                <a:solidFill>
                  <a:schemeClr val="bg1"/>
                </a:solidFill>
              </a:rPr>
              <a:t>Actual - 81.21%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20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945" y="-22860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Iter</a:t>
            </a: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 3-Bug Metrics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138337"/>
              </p:ext>
            </p:extLst>
          </p:nvPr>
        </p:nvGraphicFramePr>
        <p:xfrm>
          <a:off x="293563" y="932700"/>
          <a:ext cx="8580936" cy="446138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Date Found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File With Bug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Changes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Bug Value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Impact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Test Case/ Code Integration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Total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3/10/2016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Bootstrap Controller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effectLst/>
                        </a:rPr>
                        <a:t>Encounter server error when running the read files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5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effectLst/>
                        </a:rPr>
                        <a:t>High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Code Integration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3/10/2016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 err="1">
                          <a:effectLst/>
                        </a:rPr>
                        <a:t>CourseSection</a:t>
                      </a:r>
                      <a:r>
                        <a:rPr lang="en-SG" sz="1600" kern="1200" dirty="0">
                          <a:effectLst/>
                        </a:rPr>
                        <a:t> Controller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 err="1">
                          <a:effectLst/>
                        </a:rPr>
                        <a:t>getCoursesByCourseTitle</a:t>
                      </a:r>
                      <a:r>
                        <a:rPr lang="en-SG" sz="1600" kern="1200" dirty="0">
                          <a:effectLst/>
                        </a:rPr>
                        <a:t>() -&gt; change name to </a:t>
                      </a:r>
                      <a:r>
                        <a:rPr lang="en-SG" sz="1600" kern="1200" dirty="0" err="1">
                          <a:effectLst/>
                        </a:rPr>
                        <a:t>getCoursesContainingTitle</a:t>
                      </a:r>
                      <a:r>
                        <a:rPr lang="en-SG" sz="1600" kern="1200" dirty="0">
                          <a:effectLst/>
                        </a:rPr>
                        <a:t> return type from course to </a:t>
                      </a:r>
                      <a:r>
                        <a:rPr lang="en-SG" sz="1600" kern="1200" dirty="0" err="1">
                          <a:effectLst/>
                        </a:rPr>
                        <a:t>arrayList</a:t>
                      </a:r>
                      <a:r>
                        <a:rPr lang="en-SG" sz="1600" kern="1200" dirty="0">
                          <a:effectLst/>
                        </a:rPr>
                        <a:t>&lt;Course&gt; // to return courses with similar name as input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effectLst/>
                        </a:rPr>
                        <a:t>High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Code Integration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</a:rPr>
                        <a:t>10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kern="1200" dirty="0">
                          <a:effectLst/>
                        </a:rPr>
                        <a:t>3/10/2016</a:t>
                      </a:r>
                    </a:p>
                    <a:p>
                      <a:pPr algn="ctr" fontAlgn="t"/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 err="1">
                          <a:effectLst/>
                        </a:rPr>
                        <a:t>CourseDAO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 err="1">
                          <a:effectLst/>
                        </a:rPr>
                        <a:t>getCoursesByCourseTitle</a:t>
                      </a:r>
                      <a:r>
                        <a:rPr lang="en-SG" sz="1600" kern="1200" dirty="0">
                          <a:effectLst/>
                        </a:rPr>
                        <a:t>() -&gt; change name to </a:t>
                      </a:r>
                      <a:r>
                        <a:rPr lang="en-SG" sz="1600" kern="1200" dirty="0" err="1">
                          <a:effectLst/>
                        </a:rPr>
                        <a:t>getCoursesContainingTItle</a:t>
                      </a:r>
                      <a:r>
                        <a:rPr lang="en-SG" sz="1600" kern="1200" dirty="0">
                          <a:effectLst/>
                        </a:rPr>
                        <a:t> return type from course to </a:t>
                      </a:r>
                      <a:r>
                        <a:rPr lang="en-SG" sz="1600" kern="1200" dirty="0" err="1">
                          <a:effectLst/>
                        </a:rPr>
                        <a:t>arrayList</a:t>
                      </a:r>
                      <a:r>
                        <a:rPr lang="en-SG" sz="1600" kern="1200" dirty="0">
                          <a:effectLst/>
                        </a:rPr>
                        <a:t>&lt;Course&gt; change SQL statement from equals to like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effectLst/>
                        </a:rPr>
                        <a:t>High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kern="1200" dirty="0">
                          <a:effectLst/>
                        </a:rPr>
                        <a:t>Code Integration</a:t>
                      </a:r>
                    </a:p>
                    <a:p>
                      <a:pPr algn="ctr" fontAlgn="t"/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</a:rPr>
                        <a:t>15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93563" y="5620434"/>
            <a:ext cx="85809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b="1" dirty="0">
                <a:effectLst/>
              </a:rPr>
              <a:t>Added</a:t>
            </a:r>
            <a:r>
              <a:rPr lang="en-US" b="1" baseline="0" dirty="0">
                <a:effectLst/>
              </a:rPr>
              <a:t> Debug Session to Schedule : Bug Metric reached &gt;15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2248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945" y="-22860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Iter</a:t>
            </a: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 3-Bug Metrics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097221"/>
              </p:ext>
            </p:extLst>
          </p:nvPr>
        </p:nvGraphicFramePr>
        <p:xfrm>
          <a:off x="293563" y="932700"/>
          <a:ext cx="8580936" cy="30078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Date Found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File With Bug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Changes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Bug Value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Impact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Test Case/ Code Integration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Total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5/10/2016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BidController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Change the return type for </a:t>
                      </a:r>
                      <a:r>
                        <a:rPr lang="en-SG" sz="1600" kern="1200" dirty="0" err="1">
                          <a:effectLst/>
                        </a:rPr>
                        <a:t>deleteBid</a:t>
                      </a:r>
                      <a:r>
                        <a:rPr lang="en-SG" sz="1600" kern="1200" dirty="0">
                          <a:effectLst/>
                        </a:rPr>
                        <a:t>() from double to </a:t>
                      </a:r>
                      <a:r>
                        <a:rPr lang="en-SG" sz="1600" kern="1200" dirty="0" err="1">
                          <a:effectLst/>
                        </a:rPr>
                        <a:t>boolean</a:t>
                      </a:r>
                      <a:r>
                        <a:rPr lang="en-SG" sz="1600" kern="1200" dirty="0">
                          <a:effectLst/>
                        </a:rPr>
                        <a:t>.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5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High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Code Integration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5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8/10/2016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CourseDAO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getCourseContainingTitle cause sql exception 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5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High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Code Integration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10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8/10/2016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effectLst/>
                        </a:rPr>
                        <a:t>SectionDAO</a:t>
                      </a:r>
                      <a:endParaRPr lang="en-SG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kern="1200" dirty="0" err="1">
                          <a:effectLst/>
                        </a:rPr>
                        <a:t>getSectionByCourseCode</a:t>
                      </a:r>
                      <a:r>
                        <a:rPr lang="en-SG" sz="1600" kern="1200" dirty="0">
                          <a:effectLst/>
                        </a:rPr>
                        <a:t> never add sections into </a:t>
                      </a:r>
                      <a:r>
                        <a:rPr lang="en-SG" sz="1600" kern="1200" dirty="0" err="1">
                          <a:effectLst/>
                        </a:rPr>
                        <a:t>arrayList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High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Code Integration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effectLst/>
                        </a:rPr>
                        <a:t>15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8/10/2016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BidDAO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AddBid</a:t>
                      </a: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String wrongly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</a:p>
                    <a:p>
                      <a:pPr algn="ctr" fontAlgn="t"/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93563" y="4164613"/>
            <a:ext cx="85809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b="1" dirty="0">
                <a:effectLst/>
              </a:rPr>
              <a:t>Added</a:t>
            </a:r>
            <a:r>
              <a:rPr lang="en-US" b="1" baseline="0" dirty="0">
                <a:effectLst/>
              </a:rPr>
              <a:t> Debug Session to Schedule : Bug Metric reached &gt;20.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8248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945" y="-22860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Iter</a:t>
            </a: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 3-Bug Metrics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791736"/>
              </p:ext>
            </p:extLst>
          </p:nvPr>
        </p:nvGraphicFramePr>
        <p:xfrm>
          <a:off x="293563" y="932700"/>
          <a:ext cx="8580936" cy="27545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Date Found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File With Bug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Changes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Bug Value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Impact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Test Case/ Code Integration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Total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CommonValidation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Field: “amy.ng.2015” still contains extra spaces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Commonvalidation:Test Case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10/08/2016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CommonValidation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Subsequent rows not read after an error entry was encountered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Commonvalidation:Test Case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10/08/2016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CommonValidation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 row  was processed and shown in error list as all blank fields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Commonvalidation:Test</a:t>
                      </a: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93563" y="3827729"/>
            <a:ext cx="85809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b="1" dirty="0">
                <a:effectLst/>
              </a:rPr>
              <a:t>Added</a:t>
            </a:r>
            <a:r>
              <a:rPr lang="en-US" b="1" baseline="0" dirty="0">
                <a:effectLst/>
              </a:rPr>
              <a:t> Debug Session to Schedule : Bug Metric reached &gt;15.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8334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945" y="-22860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Iter</a:t>
            </a: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 3-Bug Metrics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799811"/>
              </p:ext>
            </p:extLst>
          </p:nvPr>
        </p:nvGraphicFramePr>
        <p:xfrm>
          <a:off x="427709" y="1096963"/>
          <a:ext cx="8580936" cy="37298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Date Found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File With Bug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Changes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Bug Value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Impact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Test Case/ Code Integration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Total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ValidateCourse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with exam end time after exam start time was added into the database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Validation: Test Case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ValidateCourse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with description field exceeding 1000 characters was added in the database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Validation: Test Case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ValidateCourse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with course code field exceeding 10 characters correctly validated, however there was no error message shown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Validation: Test Case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27709" y="5079013"/>
            <a:ext cx="85809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b="1" dirty="0">
                <a:effectLst/>
              </a:rPr>
              <a:t>Added</a:t>
            </a:r>
            <a:r>
              <a:rPr lang="en-US" b="1" baseline="0" dirty="0">
                <a:effectLst/>
              </a:rPr>
              <a:t> Debug Session to Schedule : Bug Metric reached &gt;15.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5112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945" y="-22860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Iter</a:t>
            </a: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 3-Bug Metrics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128919"/>
              </p:ext>
            </p:extLst>
          </p:nvPr>
        </p:nvGraphicFramePr>
        <p:xfrm>
          <a:off x="293563" y="728161"/>
          <a:ext cx="8580936" cy="54462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Date Found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File With Bug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Changes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Bug Value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Impact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Test Case/ Code Integration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Total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ValidateSection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 has venue which clashes with another section having another lesson at the same timeslot and venue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SectionValidation: Test Case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ValidateStudent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with </a:t>
                      </a:r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edollar</a:t>
                      </a: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containing more than 2 decimal places was added into the database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StudentValidation:Test Case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ValidateStudent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 student with </a:t>
                      </a:r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edollar</a:t>
                      </a: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9999 was not added into the database, however it should have logged an existing </a:t>
                      </a:r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StudentValidation: Test Case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BootStrapController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 file with only 1 csv file was uploaded and the program crashed instead of displaying an error message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685800" rtl="0" eaLnBrk="1" fontAlgn="t" latinLnBrk="0" hangingPunct="1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BootStrap_UploadTestCase</a:t>
                      </a: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781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945" y="-22860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Iter</a:t>
            </a: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 3-Bug Metrics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652110"/>
              </p:ext>
            </p:extLst>
          </p:nvPr>
        </p:nvGraphicFramePr>
        <p:xfrm>
          <a:off x="293563" y="932700"/>
          <a:ext cx="8580936" cy="51929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Date Found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File With Bug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Changes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Bug Value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Impact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Test Case/ Code Integration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Total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Displayed invalid </a:t>
                      </a:r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invalid section, not own school course, class timetable clash. Happened after invalid </a:t>
                      </a:r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was not found in student.csv was entered into bid.csv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BidValidationTestCase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Displayed invalid amount, invalid section, class timetable clash. Happened after negative bid amount was entered into bid.csv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BidValidationTestCase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Displayed invalid amount, invalid section, class timetable clash. Happened after  amount with more than 2 decimals places was entered into bid.csv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BidValidationTestCase</a:t>
                      </a: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529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945" y="-22860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Iter</a:t>
            </a: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 3-Bug Metrics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35967"/>
              </p:ext>
            </p:extLst>
          </p:nvPr>
        </p:nvGraphicFramePr>
        <p:xfrm>
          <a:off x="257468" y="1413964"/>
          <a:ext cx="8580936" cy="49490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Date Found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File With Bug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Changes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Bug Value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Impact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Test Case/ Code Integration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Total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Displayed invalid amount, invalid section, class timetable clash. Happened after  amount with more than 2 decimals places was entered into bid.csv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BidValidationTestCase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Displayed invalid code, not own school course, class timetable clash. Happened after a course code that was found in course.csv into bid.csv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BidValidationTestCase</a:t>
                      </a: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Displayed not own school course, class timetable clash. Happened after a bid for a module form SOB  was made in round 1 by a student from 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BidValidationTestCase</a:t>
                      </a: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07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945" y="-22860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Iter</a:t>
            </a: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 3-Bug Metrics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655340"/>
              </p:ext>
            </p:extLst>
          </p:nvPr>
        </p:nvGraphicFramePr>
        <p:xfrm>
          <a:off x="293563" y="932700"/>
          <a:ext cx="8580936" cy="30078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Date Found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File With Bug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Changes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Bug Value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Impact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Test Case/ Code Integration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Total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was not able to bid for IS101 although she completed IS100 which is a prerequisite of IS101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BidValidationTestCase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 not able to add any new courses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BidValidationTestCase 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 not able to add any new courses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BidValidationTestCase 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 row error did not appear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BidValidationTestCase</a:t>
                      </a:r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639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n-cs"/>
              </a:rPr>
              <a:t>Mitigation Steps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-Have a buffer time included in the task schedule so that opportunity risk of bugs are reduced outside PP session.</a:t>
            </a:r>
          </a:p>
          <a:p>
            <a:pPr marL="0" indent="0">
              <a:buNone/>
            </a:pPr>
            <a:r>
              <a:rPr lang="en-US" dirty="0"/>
              <a:t>-Set the top 2 stronger coder in the team to review the code before pushing.</a:t>
            </a:r>
          </a:p>
          <a:p>
            <a:pPr marL="0" indent="0">
              <a:buNone/>
            </a:pPr>
            <a:r>
              <a:rPr lang="en-US" dirty="0"/>
              <a:t>-Set the task according to the pair’s strengths.</a:t>
            </a:r>
          </a:p>
        </p:txBody>
      </p:sp>
    </p:spTree>
    <p:extLst>
      <p:ext uri="{BB962C8B-B14F-4D97-AF65-F5344CB8AC3E}">
        <p14:creationId xmlns:p14="http://schemas.microsoft.com/office/powerpoint/2010/main" val="322272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8994" y="319588"/>
            <a:ext cx="9877926" cy="1325563"/>
          </a:xfrm>
        </p:spPr>
        <p:txBody>
          <a:bodyPr>
            <a:noAutofit/>
          </a:bodyPr>
          <a:lstStyle/>
          <a:p>
            <a:pPr algn="ctr"/>
            <a:r>
              <a:rPr lang="en-US" sz="36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Progress Update </a:t>
            </a:r>
            <a:br>
              <a:rPr lang="en-US" sz="36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n-US" sz="36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(Based on In-Class Review </a:t>
            </a:r>
            <a:br>
              <a:rPr lang="en-US" sz="36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n-US" sz="36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&amp; Supervisor Meeting 1)</a:t>
            </a:r>
            <a:endParaRPr lang="en-SG" sz="36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4" y="1982035"/>
            <a:ext cx="767535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Upload all task on </a:t>
            </a:r>
            <a:r>
              <a:rPr lang="en-US" dirty="0" err="1"/>
              <a:t>Git</a:t>
            </a:r>
            <a:r>
              <a:rPr lang="en-US" dirty="0"/>
              <a:t> schedule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Fixed </a:t>
            </a:r>
            <a:r>
              <a:rPr lang="en-US" dirty="0" err="1"/>
              <a:t>Git</a:t>
            </a:r>
            <a:r>
              <a:rPr lang="en-US" dirty="0"/>
              <a:t>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Completed all diagrams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3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Commit error </a:t>
            </a:r>
          </a:p>
          <a:p>
            <a:pPr lvl="1"/>
            <a:r>
              <a:rPr lang="en-US" dirty="0"/>
              <a:t>Accidentally commit non-project file into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r>
              <a:rPr lang="en-US" dirty="0"/>
              <a:t>Reshuffle Project Managers </a:t>
            </a:r>
          </a:p>
          <a:p>
            <a:r>
              <a:rPr lang="en-US" dirty="0"/>
              <a:t> Restructuring of Schedules</a:t>
            </a:r>
          </a:p>
          <a:p>
            <a:endParaRPr lang="en-SG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378994" y="319588"/>
            <a:ext cx="9877926" cy="1325563"/>
          </a:xfrm>
        </p:spPr>
        <p:txBody>
          <a:bodyPr>
            <a:noAutofit/>
          </a:bodyPr>
          <a:lstStyle/>
          <a:p>
            <a:pPr algn="ctr"/>
            <a:r>
              <a:rPr lang="en-US" sz="40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Team Progress Updates</a:t>
            </a:r>
            <a:endParaRPr lang="en-SG" sz="40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58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Updated PM Management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337714"/>
              </p:ext>
            </p:extLst>
          </p:nvPr>
        </p:nvGraphicFramePr>
        <p:xfrm>
          <a:off x="839788" y="1825625"/>
          <a:ext cx="767556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37781">
                  <a:extLst>
                    <a:ext uri="{9D8B030D-6E8A-4147-A177-3AD203B41FA5}">
                      <a16:colId xmlns:a16="http://schemas.microsoft.com/office/drawing/2014/main" val="2311429925"/>
                    </a:ext>
                  </a:extLst>
                </a:gridCol>
                <a:gridCol w="3837781">
                  <a:extLst>
                    <a:ext uri="{9D8B030D-6E8A-4147-A177-3AD203B41FA5}">
                      <a16:colId xmlns:a16="http://schemas.microsoft.com/office/drawing/2014/main" val="3536222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 (2 weeks)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Regan  &amp;</a:t>
                      </a:r>
                      <a:r>
                        <a:rPr lang="en-SG" baseline="0" dirty="0"/>
                        <a:t> </a:t>
                      </a:r>
                      <a:r>
                        <a:rPr lang="en-SG" dirty="0"/>
                        <a:t>Aloysius</a:t>
                      </a:r>
                      <a:r>
                        <a:rPr lang="en-SG" baseline="0" dirty="0"/>
                        <a:t>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 (1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Aloysius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8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 (2 weeks)</a:t>
                      </a:r>
                      <a:r>
                        <a:rPr lang="en-SG" baseline="0" dirty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Haseena</a:t>
                      </a:r>
                      <a:r>
                        <a:rPr lang="en-SG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 (2</a:t>
                      </a:r>
                      <a:r>
                        <a:rPr lang="en-SG" baseline="0" dirty="0"/>
                        <a:t> weeks)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Regan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8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 (1 week)</a:t>
                      </a:r>
                      <a:r>
                        <a:rPr lang="en-SG" baseline="0" dirty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Huiyan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1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  <a:r>
                        <a:rPr lang="en-SG" baseline="0" dirty="0"/>
                        <a:t> (1 week)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Cheryl</a:t>
                      </a:r>
                      <a:r>
                        <a:rPr lang="en-SG" baseline="0" dirty="0"/>
                        <a:t>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171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4872" y="5212081"/>
            <a:ext cx="496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expected completion date: 26/ Oct</a:t>
            </a:r>
          </a:p>
          <a:p>
            <a:r>
              <a:rPr lang="en-SG" dirty="0"/>
              <a:t>Buffer days to UAT: 6 days </a:t>
            </a:r>
          </a:p>
          <a:p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7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Problems Identified &amp; Mitigations (Task Metric)</a:t>
            </a:r>
            <a:endParaRPr lang="en-SG" sz="36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P: Over-estimated tasks in </a:t>
            </a:r>
            <a:r>
              <a:rPr lang="en-US" dirty="0" err="1"/>
              <a:t>iter</a:t>
            </a:r>
            <a:r>
              <a:rPr lang="en-US" dirty="0"/>
              <a:t> 2.</a:t>
            </a:r>
          </a:p>
          <a:p>
            <a:r>
              <a:rPr lang="en-US" dirty="0"/>
              <a:t>M: Balance load factor for future iteration (1 week duration)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P:A lot of micro-planning of small tasks in schedule</a:t>
            </a:r>
          </a:p>
          <a:p>
            <a:r>
              <a:rPr lang="en-US" dirty="0"/>
              <a:t>M: Re-structure schedule to re-allocate task according to functionality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431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03" y="-129132"/>
            <a:ext cx="8190497" cy="1325563"/>
          </a:xfrm>
        </p:spPr>
        <p:txBody>
          <a:bodyPr>
            <a:normAutofit/>
          </a:bodyPr>
          <a:lstStyle/>
          <a:p>
            <a:pPr algn="r"/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Task Metric 2</a:t>
            </a:r>
            <a:b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(Carried over from Iteration 1)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106581"/>
              </p:ext>
            </p:extLst>
          </p:nvPr>
        </p:nvGraphicFramePr>
        <p:xfrm>
          <a:off x="98656" y="1016372"/>
          <a:ext cx="8961121" cy="568822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9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7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Category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Tasks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Details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Assigned To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Assigned</a:t>
                      </a:r>
                      <a:r>
                        <a:rPr lang="en-US" sz="1600" baseline="0" dirty="0"/>
                        <a:t> To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Completed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DAO Coding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BootstrapDAO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Add Section into Database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Cheryl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regan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YES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DAO Coding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BootstrapDAO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Add course into database</a:t>
                      </a:r>
                      <a:endParaRPr lang="en-SG" sz="1800" b="0" i="0" u="none" strike="noStrike" dirty="0">
                        <a:solidFill>
                          <a:srgbClr val="25252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Haseena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Huiyan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YES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DAO Coding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BootstrapDAO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Add Pre-Requisite into Database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Huiyan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Regan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YES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DAO Coding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BootstrapDAO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Add Bid into Database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Huiyan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Regan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YES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04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Utility Coding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UploadUtility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Store File in virtual memory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Aloysius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Cheryl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YES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Utility Coding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Upload Utility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Check if file is valid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Cheryl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Aloysius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YES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Utility Coding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Upload Utility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Unzip File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Cheryl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Aloysius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YES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64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Servlet Coding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Bootstrap Servlet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Call bootstrap controller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Cheryl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Huiyan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YES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64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Controller Coding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BootstrapController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Call validation methods and DAO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Cheryl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Huiyan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YES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53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021693"/>
              </p:ext>
            </p:extLst>
          </p:nvPr>
        </p:nvGraphicFramePr>
        <p:xfrm>
          <a:off x="86623" y="715584"/>
          <a:ext cx="8961121" cy="494297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9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72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SG" sz="18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SG" sz="18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SG" sz="18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8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</a:t>
                      </a:r>
                      <a:endParaRPr lang="en-SG" sz="18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SG" sz="18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Finalise Documents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 Diagram, Class File, Logical Diagram, Meeting Minutes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Everyone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Meeting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Login Functions Logic and Flow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Everyone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Knowledge Sharing Session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 Coding, JDBC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Everyone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BidController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 class diagram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Huiyan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04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DAO Coding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BidDAO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 to retrieve from Database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Huiyan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Haseena</a:t>
                      </a:r>
                      <a:endParaRPr lang="en-SG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Bootstrap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396848" y="116123"/>
            <a:ext cx="263886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en-US" sz="3200" spc="-225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+mj-cs"/>
              </a:rPr>
              <a:t>Task Metric 2</a:t>
            </a:r>
            <a:endParaRPr lang="en-SG" sz="3200" spc="-225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100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572524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Override1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2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Words>2830</Words>
  <Application>Microsoft Office PowerPoint</Application>
  <PresentationFormat>On-screen Show (4:3)</PresentationFormat>
  <Paragraphs>1160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Adobe Myungjo Std M</vt:lpstr>
      <vt:lpstr>Arial</vt:lpstr>
      <vt:lpstr>Calibri</vt:lpstr>
      <vt:lpstr>Corbel</vt:lpstr>
      <vt:lpstr>Times New Roman</vt:lpstr>
      <vt:lpstr>Wingdings</vt:lpstr>
      <vt:lpstr>Depth</vt:lpstr>
      <vt:lpstr>Demo &amp;  Progress Update (G2T6)</vt:lpstr>
      <vt:lpstr>Demo</vt:lpstr>
      <vt:lpstr>Team Progress Update</vt:lpstr>
      <vt:lpstr>Progress Update  (Based on In-Class Review  &amp; Supervisor Meeting 1)</vt:lpstr>
      <vt:lpstr>Team Progress Updates</vt:lpstr>
      <vt:lpstr>Updated PM Management </vt:lpstr>
      <vt:lpstr>Problems Identified &amp; Mitigations (Task Metric)</vt:lpstr>
      <vt:lpstr>Task Metric 2 (Carried over from Iteration 1)</vt:lpstr>
      <vt:lpstr>PowerPoint Presentation</vt:lpstr>
      <vt:lpstr>PowerPoint Presentation</vt:lpstr>
      <vt:lpstr>Iteration 2 Task Metric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Pair Programming Metric</vt:lpstr>
      <vt:lpstr>Pair Programming Metric</vt:lpstr>
      <vt:lpstr>Pair Programming Metric</vt:lpstr>
      <vt:lpstr>Problem Identified &amp; Mitigation </vt:lpstr>
      <vt:lpstr>Test Plan</vt:lpstr>
      <vt:lpstr>Test Plan</vt:lpstr>
      <vt:lpstr>Test Plan</vt:lpstr>
      <vt:lpstr>PowerPoint Presentation</vt:lpstr>
      <vt:lpstr>Iter 2-Bug Metrics</vt:lpstr>
      <vt:lpstr>Iter 3-Bug Metrics</vt:lpstr>
      <vt:lpstr>Iter 3-Bug Metrics</vt:lpstr>
      <vt:lpstr>Iter 3-Bug Metrics</vt:lpstr>
      <vt:lpstr>Iter 3-Bug Metrics</vt:lpstr>
      <vt:lpstr>Iter 3-Bug Metrics</vt:lpstr>
      <vt:lpstr>Iter 3-Bug Metrics</vt:lpstr>
      <vt:lpstr>Iter 3-Bug Metrics</vt:lpstr>
      <vt:lpstr>Iter 3-Bug Metrics</vt:lpstr>
      <vt:lpstr>Mitigation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&amp; Progress Update (G2T6)</dc:title>
  <dc:creator>Haseena Banu</dc:creator>
  <cp:lastModifiedBy>CHEN Huiyan</cp:lastModifiedBy>
  <cp:revision>117</cp:revision>
  <dcterms:created xsi:type="dcterms:W3CDTF">2016-10-10T02:33:11Z</dcterms:created>
  <dcterms:modified xsi:type="dcterms:W3CDTF">2016-10-11T07:19:01Z</dcterms:modified>
</cp:coreProperties>
</file>