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  <p:sldMasterId id="2147484099" r:id="rId2"/>
  </p:sldMasterIdLst>
  <p:notesMasterIdLst>
    <p:notesMasterId r:id="rId47"/>
  </p:notesMasterIdLst>
  <p:sldIdLst>
    <p:sldId id="256" r:id="rId3"/>
    <p:sldId id="300" r:id="rId4"/>
    <p:sldId id="257" r:id="rId5"/>
    <p:sldId id="258" r:id="rId6"/>
    <p:sldId id="259" r:id="rId7"/>
    <p:sldId id="285" r:id="rId8"/>
    <p:sldId id="260" r:id="rId9"/>
    <p:sldId id="261" r:id="rId10"/>
    <p:sldId id="262" r:id="rId11"/>
    <p:sldId id="263" r:id="rId12"/>
    <p:sldId id="264" r:id="rId13"/>
    <p:sldId id="302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66" r:id="rId25"/>
    <p:sldId id="303" r:id="rId26"/>
    <p:sldId id="269" r:id="rId27"/>
    <p:sldId id="268" r:id="rId28"/>
    <p:sldId id="270" r:id="rId29"/>
    <p:sldId id="271" r:id="rId30"/>
    <p:sldId id="272" r:id="rId31"/>
    <p:sldId id="275" r:id="rId32"/>
    <p:sldId id="273" r:id="rId33"/>
    <p:sldId id="276" r:id="rId34"/>
    <p:sldId id="282" r:id="rId35"/>
    <p:sldId id="283" r:id="rId36"/>
    <p:sldId id="284" r:id="rId37"/>
    <p:sldId id="297" r:id="rId38"/>
    <p:sldId id="274" r:id="rId39"/>
    <p:sldId id="278" r:id="rId40"/>
    <p:sldId id="277" r:id="rId41"/>
    <p:sldId id="279" r:id="rId42"/>
    <p:sldId id="280" r:id="rId43"/>
    <p:sldId id="281" r:id="rId44"/>
    <p:sldId id="298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809" autoAdjust="0"/>
  </p:normalViewPr>
  <p:slideViewPr>
    <p:cSldViewPr snapToGrid="0">
      <p:cViewPr>
        <p:scale>
          <a:sx n="66" d="100"/>
          <a:sy n="66" d="100"/>
        </p:scale>
        <p:origin x="14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HuiYan\Downloads\Telegram%20Desktop\Graphs%20and%20Charts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HuiYan\Downloads\Telegram%20Desktop\Graphs%20and%20Charts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sz="3200">
                <a:solidFill>
                  <a:schemeClr val="tx1"/>
                </a:solidFill>
              </a:rPr>
              <a:t>Task Metrics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'[Graphs and Charts (2).xlsx]TM'!$AC$9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1788411017337658E-2"/>
                  <c:y val="-2.799974249055776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038-4B7F-A914-6F15EDF0C44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1.39998712452786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38-4B7F-A914-6F15EDF0C44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'[Graphs and Charts (2).xlsx]TM'!$AD$9:$AI$9</c:f>
              <c:numCache>
                <c:formatCode>General</c:formatCode>
                <c:ptCount val="6"/>
                <c:pt idx="0">
                  <c:v>41</c:v>
                </c:pt>
                <c:pt idx="1">
                  <c:v>29</c:v>
                </c:pt>
                <c:pt idx="2">
                  <c:v>62</c:v>
                </c:pt>
                <c:pt idx="3">
                  <c:v>28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038-4B7F-A914-6F15EDF0C44C}"/>
            </c:ext>
          </c:extLst>
        </c:ser>
        <c:ser>
          <c:idx val="1"/>
          <c:order val="1"/>
          <c:tx>
            <c:strRef>
              <c:f>'[Graphs and Charts (2).xlsx]TM'!$AC$10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'[Graphs and Charts (2).xlsx]TM'!$AD$10:$AI$10</c:f>
              <c:numCache>
                <c:formatCode>General</c:formatCode>
                <c:ptCount val="6"/>
                <c:pt idx="0">
                  <c:v>30</c:v>
                </c:pt>
                <c:pt idx="1">
                  <c:v>20</c:v>
                </c:pt>
                <c:pt idx="2">
                  <c:v>57</c:v>
                </c:pt>
                <c:pt idx="3">
                  <c:v>25</c:v>
                </c:pt>
                <c:pt idx="4">
                  <c:v>9</c:v>
                </c:pt>
                <c:pt idx="5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038-4B7F-A914-6F15EDF0C4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230838032"/>
        <c:axId val="1942706016"/>
      </c:barChart>
      <c:catAx>
        <c:axId val="123083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706016"/>
        <c:crosses val="autoZero"/>
        <c:auto val="1"/>
        <c:lblAlgn val="ctr"/>
        <c:lblOffset val="100"/>
        <c:noMultiLvlLbl val="0"/>
      </c:catAx>
      <c:valAx>
        <c:axId val="194270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8380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Bug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'[Graphs and Charts (2).xlsx]BM'!$A$8</c:f>
              <c:strCache>
                <c:ptCount val="1"/>
                <c:pt idx="0">
                  <c:v>Bug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'[Graphs and Charts (2).xlsx]BM'!$B$7:$G$7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'[Graphs and Charts (2).xlsx]BM'!$B$8:$G$8</c:f>
              <c:numCache>
                <c:formatCode>General</c:formatCode>
                <c:ptCount val="6"/>
                <c:pt idx="0">
                  <c:v>29</c:v>
                </c:pt>
                <c:pt idx="1">
                  <c:v>5</c:v>
                </c:pt>
                <c:pt idx="2">
                  <c:v>187</c:v>
                </c:pt>
                <c:pt idx="3">
                  <c:v>54</c:v>
                </c:pt>
                <c:pt idx="4">
                  <c:v>144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91-4DDD-85A4-29AE5AD4D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2707648"/>
        <c:axId val="1942708736"/>
      </c:barChart>
      <c:catAx>
        <c:axId val="194270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708736"/>
        <c:crosses val="autoZero"/>
        <c:auto val="1"/>
        <c:lblAlgn val="ctr"/>
        <c:lblOffset val="100"/>
        <c:noMultiLvlLbl val="0"/>
      </c:catAx>
      <c:valAx>
        <c:axId val="194270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70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D6D8-7CCF-4204-AF62-54F5583E2B6B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2BD88-B656-44B3-B024-C2758D42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our iteration 3 bugs, iteration ended on 18 </a:t>
            </a:r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2BD88-B656-44B3-B024-C2758D4265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Iteration 3: 3/10 – 16/10</a:t>
            </a:r>
          </a:p>
          <a:p>
            <a:r>
              <a:rPr lang="en-US" dirty="0"/>
              <a:t>Iteration</a:t>
            </a:r>
            <a:r>
              <a:rPr lang="en-US" baseline="0" dirty="0"/>
              <a:t> 4: 17/10 – 30/10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2BD88-B656-44B3-B024-C2758D4265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Iteration 3: 3/10 – 16/10</a:t>
            </a:r>
          </a:p>
          <a:p>
            <a:r>
              <a:rPr lang="en-US" dirty="0"/>
              <a:t>Iteration</a:t>
            </a:r>
            <a:r>
              <a:rPr lang="en-US" baseline="0" dirty="0"/>
              <a:t> 4: 17/10 – 30/10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2BD88-B656-44B3-B024-C2758D4265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2BD88-B656-44B3-B024-C2758D4265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2BD88-B656-44B3-B024-C2758D4265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2BD88-B656-44B3-B024-C2758D4265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2BD88-B656-44B3-B024-C2758D4265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6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9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82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93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8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97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5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82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2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4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7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93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32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11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14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39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4DFB8C-9E67-4F44-AFB1-86DCEA27D8DD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84A34D5-9E17-4B58-8A22-683BAE11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1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427" y="1476468"/>
            <a:ext cx="7593330" cy="3035808"/>
          </a:xfrm>
        </p:spPr>
        <p:txBody>
          <a:bodyPr/>
          <a:lstStyle/>
          <a:p>
            <a:r>
              <a:rPr lang="en-US" dirty="0">
                <a:latin typeface="Rockwell Condensed" panose="02060603050405020104" pitchFamily="18" charset="0"/>
              </a:rPr>
              <a:t>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70" y="3886200"/>
            <a:ext cx="6113332" cy="2629281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3200" b="1" dirty="0">
                <a:latin typeface="Calibri" panose="020F0502020204030204" pitchFamily="34" charset="0"/>
              </a:rPr>
              <a:t>Team CHHAR-coal G2T6 </a:t>
            </a:r>
          </a:p>
          <a:p>
            <a:pPr algn="l">
              <a:lnSpc>
                <a:spcPct val="100000"/>
              </a:lnSpc>
            </a:pPr>
            <a:r>
              <a:rPr lang="en-GB" dirty="0">
                <a:latin typeface="Calibri" panose="020F0502020204030204" pitchFamily="34" charset="0"/>
              </a:rPr>
              <a:t>Lim Wai Liang Aloysius</a:t>
            </a:r>
          </a:p>
          <a:p>
            <a:pPr algn="l">
              <a:lnSpc>
                <a:spcPct val="100000"/>
              </a:lnSpc>
            </a:pPr>
            <a:r>
              <a:rPr lang="en-GB" dirty="0">
                <a:latin typeface="Calibri" panose="020F0502020204030204" pitchFamily="34" charset="0"/>
              </a:rPr>
              <a:t>Chen Huiyan</a:t>
            </a:r>
          </a:p>
          <a:p>
            <a:pPr algn="l">
              <a:lnSpc>
                <a:spcPct val="100000"/>
              </a:lnSpc>
            </a:pPr>
            <a:r>
              <a:rPr lang="en-GB" dirty="0">
                <a:latin typeface="Calibri" panose="020F0502020204030204" pitchFamily="34" charset="0"/>
              </a:rPr>
              <a:t>Haseena Banu Binte Ghulam Mohamed</a:t>
            </a:r>
          </a:p>
          <a:p>
            <a:pPr algn="l">
              <a:lnSpc>
                <a:spcPct val="100000"/>
              </a:lnSpc>
            </a:pPr>
            <a:r>
              <a:rPr lang="en-GB" dirty="0">
                <a:latin typeface="Calibri" panose="020F0502020204030204" pitchFamily="34" charset="0"/>
              </a:rPr>
              <a:t>Seah Chen Xun Regan</a:t>
            </a:r>
          </a:p>
          <a:p>
            <a:pPr algn="l">
              <a:lnSpc>
                <a:spcPct val="100000"/>
              </a:lnSpc>
            </a:pPr>
            <a:r>
              <a:rPr lang="en-GB" dirty="0">
                <a:latin typeface="Calibri" panose="020F0502020204030204" pitchFamily="34" charset="0"/>
              </a:rPr>
              <a:t>Lim Wei Lin Cheryl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5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8143552" y="9098"/>
            <a:ext cx="618189" cy="8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1" y="127000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91231"/>
              </p:ext>
            </p:extLst>
          </p:nvPr>
        </p:nvGraphicFramePr>
        <p:xfrm>
          <a:off x="116111" y="829101"/>
          <a:ext cx="8911774" cy="588920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0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1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7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7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7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78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63034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Main 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deployment bugs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454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Authenticate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Bootstrap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Update Bid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Start Round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Stop Round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Delete Bid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Drop Section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Dump Table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Dump User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Dump Bid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Dump Section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1454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Common Validation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Debug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deployment bugs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Coding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0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Session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01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Code clean up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7965752" y="599371"/>
            <a:ext cx="618189" cy="8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1" y="127000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</a:t>
            </a:r>
            <a:endParaRPr lang="en-US" sz="2800" dirty="0">
              <a:latin typeface="Rockwell Condensed" panose="020606030504050201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11888"/>
              </p:ext>
            </p:extLst>
          </p:nvPr>
        </p:nvGraphicFramePr>
        <p:xfrm>
          <a:off x="339829" y="1400889"/>
          <a:ext cx="8447312" cy="164970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48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0213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Main 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UAT bugs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8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Admin UI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873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 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UAT JSON bugs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9829" y="848260"/>
            <a:ext cx="207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 Condensed" panose="02060603050405020104" pitchFamily="18" charset="0"/>
              </a:rPr>
              <a:t>ITERATION 5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94430"/>
              </p:ext>
            </p:extLst>
          </p:nvPr>
        </p:nvGraphicFramePr>
        <p:xfrm>
          <a:off x="339829" y="3747650"/>
          <a:ext cx="8447312" cy="265098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48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1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43539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Main 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Regression Test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 Bid Status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JSON Bid Status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UAT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Regression Test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deployment bugs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9829" y="3236555"/>
            <a:ext cx="207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 Condensed" panose="02060603050405020104" pitchFamily="18" charset="0"/>
              </a:rPr>
              <a:t>ITERATION 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90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02" y="172398"/>
            <a:ext cx="7772400" cy="1609344"/>
          </a:xfrm>
        </p:spPr>
        <p:txBody>
          <a:bodyPr/>
          <a:lstStyle/>
          <a:p>
            <a:r>
              <a:rPr lang="en-US" dirty="0"/>
              <a:t>Programming Hours by Member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16" y="1781742"/>
            <a:ext cx="7560727" cy="41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34" b="78817"/>
          <a:stretch/>
        </p:blipFill>
        <p:spPr>
          <a:xfrm>
            <a:off x="12032" y="164974"/>
            <a:ext cx="8879305" cy="1598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86" y="0"/>
            <a:ext cx="7772400" cy="1168400"/>
          </a:xfrm>
        </p:spPr>
        <p:txBody>
          <a:bodyPr/>
          <a:lstStyle/>
          <a:p>
            <a:r>
              <a:rPr lang="en-US" dirty="0"/>
              <a:t>Programming Hours by 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5"/>
          <a:stretch/>
        </p:blipFill>
        <p:spPr>
          <a:xfrm>
            <a:off x="12032" y="1763292"/>
            <a:ext cx="10680389" cy="509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9" r="4465" b="83189"/>
          <a:stretch/>
        </p:blipFill>
        <p:spPr>
          <a:xfrm>
            <a:off x="7640051" y="2420084"/>
            <a:ext cx="1251286" cy="12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6" y="1782129"/>
            <a:ext cx="8646887" cy="1609344"/>
          </a:xfrm>
        </p:spPr>
        <p:txBody>
          <a:bodyPr/>
          <a:lstStyle/>
          <a:p>
            <a:r>
              <a:rPr lang="en-US" dirty="0"/>
              <a:t>Breakdown of NON-programming tasks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2987891" y="3391473"/>
            <a:ext cx="2672679" cy="34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8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8143552" y="9098"/>
            <a:ext cx="618189" cy="8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1" y="127000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98244"/>
              </p:ext>
            </p:extLst>
          </p:nvPr>
        </p:nvGraphicFramePr>
        <p:xfrm>
          <a:off x="234038" y="1072215"/>
          <a:ext cx="8645628" cy="533047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855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03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Main 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Knowledge Sharing 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 Bootstrap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Class Diagram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ER Diagram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Sequence Diagram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Logical Diagram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 Use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Supervisor Meeting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 Review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Test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5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8085495" y="555198"/>
            <a:ext cx="618189" cy="8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1" y="127000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3811"/>
              </p:ext>
            </p:extLst>
          </p:nvPr>
        </p:nvGraphicFramePr>
        <p:xfrm>
          <a:off x="292095" y="1391529"/>
          <a:ext cx="8645628" cy="275186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855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03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Main 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Finalise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 Documents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 Review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Knowledge Sharing 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 Login Function Logic and Flow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Bootstrap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88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8143552" y="9098"/>
            <a:ext cx="618189" cy="8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1" y="127000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69951"/>
              </p:ext>
            </p:extLst>
          </p:nvPr>
        </p:nvGraphicFramePr>
        <p:xfrm>
          <a:off x="248552" y="810903"/>
          <a:ext cx="8645628" cy="594079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855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8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Main 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 Bid Test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 Bid Test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 Section Test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Login Test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Search Section Test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Bid Test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Bootstrap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Supervisor Consultation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Deployment to AWS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Group Meeting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 Review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class Review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Round 1 Test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Round 2 Test Case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Admin Function Review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Add Bid Test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Buffer Day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Drop Bid, Drop Section, Search Bid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TestCases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96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8248772" y="879954"/>
            <a:ext cx="618189" cy="8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1" y="127000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00159"/>
              </p:ext>
            </p:extLst>
          </p:nvPr>
        </p:nvGraphicFramePr>
        <p:xfrm>
          <a:off x="248552" y="1681759"/>
          <a:ext cx="8645628" cy="38071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855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0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17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4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Main 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Knowledge Sharing Session on JSON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Case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Function on AWS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Supervisor Meeting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Code Json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Buffer Time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 bid amount logic Test Case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Function Review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0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8046840" y="956101"/>
            <a:ext cx="618189" cy="8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1" y="127000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15847"/>
              </p:ext>
            </p:extLst>
          </p:nvPr>
        </p:nvGraphicFramePr>
        <p:xfrm>
          <a:off x="248552" y="1681759"/>
          <a:ext cx="8590647" cy="2572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956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3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37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37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4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Main 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UAT AWS Deployment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 Acceptance Test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 Testing Session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test Case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4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69" y="409379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Schedule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5" y="1238479"/>
            <a:ext cx="7553326" cy="53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8046840" y="956101"/>
            <a:ext cx="618189" cy="8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1" y="127000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05428"/>
              </p:ext>
            </p:extLst>
          </p:nvPr>
        </p:nvGraphicFramePr>
        <p:xfrm>
          <a:off x="248552" y="1681759"/>
          <a:ext cx="8590647" cy="38071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956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3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37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37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4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52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Main 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Bid Status Test 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JsonBidStatus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 Testing Session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Deploy and Test AWS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Documentation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Submission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Presentation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 Review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23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18" y="722086"/>
            <a:ext cx="8430082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Non-Programming task distribution</a:t>
            </a:r>
            <a:endParaRPr lang="en-US" sz="2800" dirty="0">
              <a:latin typeface="Rockwell Condensed" panose="020606030504050201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21" t="1116" r="1035" b="2862"/>
          <a:stretch/>
        </p:blipFill>
        <p:spPr>
          <a:xfrm>
            <a:off x="986428" y="2050844"/>
            <a:ext cx="6769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4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46" y="431800"/>
            <a:ext cx="8430082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Fair Task allocation</a:t>
            </a:r>
            <a:endParaRPr lang="en-US" sz="2800" dirty="0">
              <a:latin typeface="Rockwell Condensed" panose="020606030504050201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0423" y="1576586"/>
            <a:ext cx="7819120" cy="4330727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Everyone got to try coding various class types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i.e. DAO, Servlets, UI, Controller, Debug, JSON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Everyone got to handle a logic heavy task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i.e. Clear round, Add bid, Drop bid, Drop Section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Non-programming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Everyone PM-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Milestone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Took turns to do minutes, testing, diagraming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32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211677"/>
            <a:ext cx="7772400" cy="1609344"/>
          </a:xfrm>
        </p:spPr>
        <p:txBody>
          <a:bodyPr/>
          <a:lstStyle/>
          <a:p>
            <a:r>
              <a:rPr lang="en-US" dirty="0"/>
              <a:t>Problems Faced With Scheduling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02458" y="1632336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Too detailed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Scheduled tasks too specifically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Split tasks into files rather by functionality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lot of admin/overhead from having high task numbers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Corrections made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 scheduling by functionality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Slightly more macro view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373" y="1782129"/>
            <a:ext cx="8646887" cy="1609344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2987891" y="3391473"/>
            <a:ext cx="2672679" cy="34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2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114"/>
            <a:ext cx="9001182" cy="4962246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74662" y="461532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– Task Metrics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8316834" y="5597556"/>
            <a:ext cx="931714" cy="120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3788" y="381516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– Task Metrics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7966205" y="5351911"/>
            <a:ext cx="1197315" cy="155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635500" y="1980826"/>
            <a:ext cx="42164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metric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Re-estimate future iterations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Deduct from buffer days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Ensure that current tasks are being done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Awareness of our overall project progress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147781"/>
              </p:ext>
            </p:extLst>
          </p:nvPr>
        </p:nvGraphicFramePr>
        <p:xfrm>
          <a:off x="326183" y="1234364"/>
          <a:ext cx="4309317" cy="4535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76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295" y="225325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– Task Metrics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7966205" y="5351911"/>
            <a:ext cx="1197315" cy="155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3538" y="1078173"/>
            <a:ext cx="1902457" cy="47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38" y="1078173"/>
            <a:ext cx="8301413" cy="46452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1295" y="2737135"/>
            <a:ext cx="8559800" cy="774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7966205" y="5351911"/>
            <a:ext cx="1197315" cy="155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3164" y="372435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– Bug Metrics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36494"/>
              </p:ext>
            </p:extLst>
          </p:nvPr>
        </p:nvGraphicFramePr>
        <p:xfrm>
          <a:off x="1436237" y="5451075"/>
          <a:ext cx="6286500" cy="567690"/>
        </p:xfrm>
        <a:graphic>
          <a:graphicData uri="http://schemas.openxmlformats.org/drawingml/2006/table">
            <a:tbl>
              <a:tblPr/>
              <a:tblGrid>
                <a:gridCol w="1012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8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8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8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82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82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24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Bug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131123"/>
              </p:ext>
            </p:extLst>
          </p:nvPr>
        </p:nvGraphicFramePr>
        <p:xfrm>
          <a:off x="1436237" y="1547541"/>
          <a:ext cx="6229265" cy="3737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747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3164" y="412278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– Bug Metrics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999" y="1377214"/>
            <a:ext cx="5979181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metric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(Bug value &gt;= 10 ){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stopCurrentDevelopment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setupDebuggingSession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Bug metrics format: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- When was the bug found?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- Who found it?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- Where was it found?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- Is it resolved?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7354414" y="4565422"/>
            <a:ext cx="1825559" cy="236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92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69" y="409379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Schedule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94" y="1435343"/>
            <a:ext cx="7691253" cy="4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73982" y="344712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– Bug Metrics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10329625" y="3966647"/>
            <a:ext cx="1825559" cy="236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66820"/>
              </p:ext>
            </p:extLst>
          </p:nvPr>
        </p:nvGraphicFramePr>
        <p:xfrm>
          <a:off x="136479" y="1451065"/>
          <a:ext cx="8857395" cy="46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4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7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673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2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06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2136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Date Found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Impact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Bug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Case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Found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by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AddBid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Servlet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Able to add a bid during inactive round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AddBid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TestCase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Cheryl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Huiyan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 not able to add decimal bid amount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AddBid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TestCase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Cheryl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uiyan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 section limit doesn’t include enrolled sections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AddBid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TestCase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Cheryl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Huiyan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Able to bid fro section already enrolled in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AddBid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TestCase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Cheryl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Huiyan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Shows a blank page when searching for section under course that doesn't contain sections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TestCase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Cheryl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Huiyan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Home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second and the following successful bids are out of the enrolment table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Round1 TestCase3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Aloysius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Huiyan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16/10/16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BidDAO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bids at the clearing price can be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bidded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successfully with only 1 available slot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Round1 TestCase5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Aloysius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Huiyan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478" y="966727"/>
            <a:ext cx="659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Iteration 3 Bugs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95" y="6139794"/>
            <a:ext cx="81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Bugs found during testing &gt;10 added debugging session to schedule</a:t>
            </a:r>
          </a:p>
        </p:txBody>
      </p:sp>
    </p:spTree>
    <p:extLst>
      <p:ext uri="{BB962C8B-B14F-4D97-AF65-F5344CB8AC3E}">
        <p14:creationId xmlns:p14="http://schemas.microsoft.com/office/powerpoint/2010/main" val="278590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55868" y="330391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– Bug Metrics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10356921" y="2627440"/>
            <a:ext cx="1825559" cy="236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8643" y="1319717"/>
            <a:ext cx="1902457" cy="47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827" y="1264552"/>
            <a:ext cx="3638550" cy="44767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48643" y="1683169"/>
            <a:ext cx="4196643" cy="4659052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bugs were found at the end of Iteration 3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Shift debugging tasks to Iteration 4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Ensure that debugging is done before starting to work on iteration 4 functionalities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00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7302591" y="3910347"/>
            <a:ext cx="2178892" cy="282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5868" y="330391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– Bug Metrics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643" y="1319717"/>
            <a:ext cx="1902457" cy="47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78500" y="1319717"/>
            <a:ext cx="6727135" cy="3742968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 who found the bug is not the one who fixed it. Person debugging has to replicate, understand and solve the bug.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Being disciplined about resolving the bugs before continuing with function coding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26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7275"/>
            <a:ext cx="9260498" cy="2400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11171207" y="2151886"/>
            <a:ext cx="2178892" cy="282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5868" y="330391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 – Pair programming Metrics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643" y="938717"/>
            <a:ext cx="1902457" cy="479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hape 194"/>
          <p:cNvCxnSpPr/>
          <p:nvPr/>
        </p:nvCxnSpPr>
        <p:spPr>
          <a:xfrm flipV="1">
            <a:off x="3971470" y="3572945"/>
            <a:ext cx="498598" cy="523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" name="Shape 195"/>
          <p:cNvSpPr txBox="1"/>
          <p:nvPr/>
        </p:nvSpPr>
        <p:spPr>
          <a:xfrm>
            <a:off x="2531023" y="4096893"/>
            <a:ext cx="2880893" cy="248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latin typeface="Calibri" panose="020F0502020204030204" pitchFamily="34" charset="0"/>
              </a:rPr>
              <a:t>Search Section Servlet</a:t>
            </a:r>
          </a:p>
        </p:txBody>
      </p:sp>
      <p:cxnSp>
        <p:nvCxnSpPr>
          <p:cNvPr id="11" name="Shape 194"/>
          <p:cNvCxnSpPr/>
          <p:nvPr/>
        </p:nvCxnSpPr>
        <p:spPr>
          <a:xfrm flipH="1">
            <a:off x="3203515" y="1649305"/>
            <a:ext cx="767954" cy="6961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95"/>
          <p:cNvSpPr txBox="1"/>
          <p:nvPr/>
        </p:nvSpPr>
        <p:spPr>
          <a:xfrm>
            <a:off x="3638865" y="1216531"/>
            <a:ext cx="1206406" cy="3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latin typeface="Calibri" panose="020F0502020204030204" pitchFamily="34" charset="0"/>
              </a:rPr>
              <a:t>Login UI</a:t>
            </a:r>
          </a:p>
        </p:txBody>
      </p:sp>
      <p:cxnSp>
        <p:nvCxnSpPr>
          <p:cNvPr id="15" name="Shape 194"/>
          <p:cNvCxnSpPr/>
          <p:nvPr/>
        </p:nvCxnSpPr>
        <p:spPr>
          <a:xfrm>
            <a:off x="2294111" y="1702945"/>
            <a:ext cx="715238" cy="5611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195"/>
          <p:cNvSpPr txBox="1"/>
          <p:nvPr/>
        </p:nvSpPr>
        <p:spPr>
          <a:xfrm>
            <a:off x="1567588" y="1000144"/>
            <a:ext cx="1453046" cy="3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latin typeface="Calibri" panose="020F0502020204030204" pitchFamily="34" charset="0"/>
              </a:rPr>
              <a:t>Student Controller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55868" y="4737652"/>
            <a:ext cx="8479002" cy="1717025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Estimating hours to allocate to tasks (Overestimated servlet coding hours)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Re-estimated and adjusted the hours for the iteration and subsequent ones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hape 194"/>
          <p:cNvCxnSpPr/>
          <p:nvPr/>
        </p:nvCxnSpPr>
        <p:spPr>
          <a:xfrm flipH="1" flipV="1">
            <a:off x="848543" y="3535042"/>
            <a:ext cx="229001" cy="522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Shape 195"/>
          <p:cNvSpPr txBox="1"/>
          <p:nvPr/>
        </p:nvSpPr>
        <p:spPr>
          <a:xfrm>
            <a:off x="232660" y="4004511"/>
            <a:ext cx="2880893" cy="248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latin typeface="Calibri" panose="020F0502020204030204" pitchFamily="34" charset="0"/>
              </a:rPr>
              <a:t>Create Bid Entity</a:t>
            </a:r>
          </a:p>
        </p:txBody>
      </p:sp>
    </p:spTree>
    <p:extLst>
      <p:ext uri="{BB962C8B-B14F-4D97-AF65-F5344CB8AC3E}">
        <p14:creationId xmlns:p14="http://schemas.microsoft.com/office/powerpoint/2010/main" val="1434053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11171207" y="2151886"/>
            <a:ext cx="2178892" cy="282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5868" y="330391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of GIT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786" t="2310" r="626" b="1061"/>
          <a:stretch/>
        </p:blipFill>
        <p:spPr>
          <a:xfrm>
            <a:off x="1219468" y="1293436"/>
            <a:ext cx="6908800" cy="45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11171207" y="2151886"/>
            <a:ext cx="2178892" cy="282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5868" y="330391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of GIT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604" t="1160" r="558" b="1150"/>
          <a:stretch/>
        </p:blipFill>
        <p:spPr>
          <a:xfrm>
            <a:off x="1190170" y="1074056"/>
            <a:ext cx="6669638" cy="4441372"/>
          </a:xfrm>
          <a:prstGeom prst="rect">
            <a:avLst/>
          </a:prstGeom>
        </p:spPr>
      </p:pic>
      <p:cxnSp>
        <p:nvCxnSpPr>
          <p:cNvPr id="8" name="Shape 194"/>
          <p:cNvCxnSpPr>
            <a:stCxn id="10" idx="0"/>
          </p:cNvCxnSpPr>
          <p:nvPr/>
        </p:nvCxnSpPr>
        <p:spPr>
          <a:xfrm flipV="1">
            <a:off x="5025090" y="4499430"/>
            <a:ext cx="533881" cy="118330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hape 195"/>
          <p:cNvSpPr txBox="1"/>
          <p:nvPr/>
        </p:nvSpPr>
        <p:spPr>
          <a:xfrm>
            <a:off x="3819572" y="5682735"/>
            <a:ext cx="2411035" cy="3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latin typeface="Calibri" panose="020F0502020204030204" pitchFamily="34" charset="0"/>
              </a:rPr>
              <a:t>Lab Test Week</a:t>
            </a:r>
          </a:p>
        </p:txBody>
      </p:sp>
      <p:cxnSp>
        <p:nvCxnSpPr>
          <p:cNvPr id="13" name="Shape 194"/>
          <p:cNvCxnSpPr/>
          <p:nvPr/>
        </p:nvCxnSpPr>
        <p:spPr>
          <a:xfrm flipH="1">
            <a:off x="6850743" y="2198881"/>
            <a:ext cx="551543" cy="169094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hape 195"/>
          <p:cNvSpPr txBox="1"/>
          <p:nvPr/>
        </p:nvSpPr>
        <p:spPr>
          <a:xfrm>
            <a:off x="6850743" y="1643546"/>
            <a:ext cx="1308273" cy="3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latin typeface="Calibri" panose="020F0502020204030204" pitchFamily="34" charset="0"/>
              </a:rPr>
              <a:t>UAT Week</a:t>
            </a:r>
          </a:p>
        </p:txBody>
      </p:sp>
    </p:spTree>
    <p:extLst>
      <p:ext uri="{BB962C8B-B14F-4D97-AF65-F5344CB8AC3E}">
        <p14:creationId xmlns:p14="http://schemas.microsoft.com/office/powerpoint/2010/main" val="1345284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62345" y="581114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Mistakes Made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62345" y="1909653"/>
            <a:ext cx="7793552" cy="3742968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Forgot to stop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pplog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task and left it running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Pushed code outside session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(Reason: adding in checking of corner case)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Accidentally stopped iteration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Deleted file in app folder outside of session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(Reason: cleaning up folder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82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9516" y="316744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takeaways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7035956" y="4141937"/>
            <a:ext cx="2211919" cy="286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41153" y="1440973"/>
            <a:ext cx="6088820" cy="4835769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Lessons learnt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Managing the process is more important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 errors can be mitigated with a well planned process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Adapting to change and ambiguity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management is an iterative process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Importance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46825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360" r="22016"/>
          <a:stretch/>
        </p:blipFill>
        <p:spPr>
          <a:xfrm>
            <a:off x="5556738" y="0"/>
            <a:ext cx="3587262" cy="75699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9516" y="316744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Did you know?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9516" y="1657397"/>
            <a:ext cx="5433407" cy="4835769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Aloysius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Judo – yellow belt… beware!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Likes to eat Japanese food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like a grizzly bear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he disappears under any circumstances, 90% of the time you’ll end up finding him chatting with a girl.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3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470130" y="510175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Did you know?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87079" y="1771731"/>
            <a:ext cx="5556921" cy="4835769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Huiyan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Bubbly Happy Pill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explorer! 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(*cough* gets lost easily *cough*)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sure to hold her hand and keep her close when crossing roads! (Dangerous road crosser)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0" y="1671370"/>
            <a:ext cx="2476226" cy="3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54" y="423894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Schedule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3983" y="1642884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Functions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No functions dropped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Bid Status Web Service function added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Frameworks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No frameworks used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Similar implementation to MVC Model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6877721" y="3882208"/>
            <a:ext cx="2294324" cy="297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6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9516" y="316744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Did you know?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2579" y="1491215"/>
            <a:ext cx="4511473" cy="4835769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Haseena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Secretly Bad-Ass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 know how to skateboard!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Throws you 3</a:t>
            </a:r>
            <a:r>
              <a:rPr lang="en-US" sz="2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Degree burns with a one-liner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 duper meticulous DOCUMENTATION QUEEN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52" y="615601"/>
            <a:ext cx="3293498" cy="32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0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9516" y="316744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Did you know?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8065" y="1389615"/>
            <a:ext cx="3896849" cy="4835769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Regan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one-stop walking BLOOMBERG finance advisor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Resource King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Labs is almost his first home…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Walking mama-shop, go to him for SNACKS!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041" y="545461"/>
            <a:ext cx="3262038" cy="32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9516" y="316744"/>
            <a:ext cx="777240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Did you know?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169592"/>
            <a:ext cx="5050971" cy="4835769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Cheryl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 blood is filled with mashed potato and eggs.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she doesn’t play squash, she becomes a dominatrix.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she starts laughing, she cannot stop. Really. CANNOT. STOP.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fastest way into her heart is the directions to a duck rice stall and a cup of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Starbucks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asked.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42" y="0"/>
            <a:ext cx="471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30648" y="390487"/>
            <a:ext cx="4335220" cy="8528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58" y="1582546"/>
            <a:ext cx="5029200" cy="37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OTLSHAPE_T_537301c8be434860a3593caac61a1d74_LeftVerticalConnector1"/>
          <p:cNvCxnSpPr/>
          <p:nvPr>
            <p:custDataLst>
              <p:tags r:id="rId2"/>
            </p:custDataLst>
          </p:nvPr>
        </p:nvCxnSpPr>
        <p:spPr>
          <a:xfrm>
            <a:off x="5707685" y="1783460"/>
            <a:ext cx="23504" cy="241706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T_d8502c78226543bc8672e994ada88a11_LeftVerticalConnector1"/>
          <p:cNvCxnSpPr>
            <a:stCxn id="11887" idx="1"/>
          </p:cNvCxnSpPr>
          <p:nvPr>
            <p:custDataLst>
              <p:tags r:id="rId3"/>
            </p:custDataLst>
          </p:nvPr>
        </p:nvCxnSpPr>
        <p:spPr>
          <a:xfrm>
            <a:off x="2092733" y="2855754"/>
            <a:ext cx="6325" cy="135177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3" name="OTLSHAPE_T_000a92dd9b124873a0da1178375d72a8_RightVerticalConnector1"/>
          <p:cNvCxnSpPr/>
          <p:nvPr>
            <p:custDataLst>
              <p:tags r:id="rId4"/>
            </p:custDataLst>
          </p:nvPr>
        </p:nvCxnSpPr>
        <p:spPr>
          <a:xfrm flipH="1">
            <a:off x="2055922" y="3225929"/>
            <a:ext cx="2307" cy="97459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2" name="OTLSHAPE_T_000a92dd9b124873a0da1178375d72a8_LeftVerticalConnector1"/>
          <p:cNvCxnSpPr>
            <a:stCxn id="11895" idx="1"/>
          </p:cNvCxnSpPr>
          <p:nvPr>
            <p:custDataLst>
              <p:tags r:id="rId5"/>
            </p:custDataLst>
          </p:nvPr>
        </p:nvCxnSpPr>
        <p:spPr>
          <a:xfrm>
            <a:off x="943287" y="3221194"/>
            <a:ext cx="0" cy="97933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1" name="OTLSHAPE_T_d8502c78226543bc8672e994ada88a11_RightVerticalConnector1"/>
          <p:cNvCxnSpPr>
            <a:stCxn id="11887" idx="3"/>
          </p:cNvCxnSpPr>
          <p:nvPr>
            <p:custDataLst>
              <p:tags r:id="rId6"/>
            </p:custDataLst>
          </p:nvPr>
        </p:nvCxnSpPr>
        <p:spPr>
          <a:xfrm>
            <a:off x="2923531" y="2855754"/>
            <a:ext cx="7" cy="1404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9" name="OTLSHAPE_T_91d37359fb8646a79be5e3f88ad1e984_RightVerticalConnector1"/>
          <p:cNvCxnSpPr>
            <a:stCxn id="148" idx="3"/>
          </p:cNvCxnSpPr>
          <p:nvPr>
            <p:custDataLst>
              <p:tags r:id="rId7"/>
            </p:custDataLst>
          </p:nvPr>
        </p:nvCxnSpPr>
        <p:spPr>
          <a:xfrm flipH="1">
            <a:off x="6558121" y="1520766"/>
            <a:ext cx="14956" cy="268663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8" name="OTLSHAPE_T_91d37359fb8646a79be5e3f88ad1e984_LeftVerticalConnector2"/>
          <p:cNvCxnSpPr/>
          <p:nvPr>
            <p:custDataLst>
              <p:tags r:id="rId8"/>
            </p:custDataLst>
          </p:nvPr>
        </p:nvCxnSpPr>
        <p:spPr>
          <a:xfrm>
            <a:off x="3940702" y="2293973"/>
            <a:ext cx="47201" cy="18969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7" name="OTLSHAPE_T_91d37359fb8646a79be5e3f88ad1e984_LeftVerticalConnector1"/>
          <p:cNvCxnSpPr/>
          <p:nvPr>
            <p:custDataLst>
              <p:tags r:id="rId9"/>
            </p:custDataLst>
          </p:nvPr>
        </p:nvCxnSpPr>
        <p:spPr>
          <a:xfrm>
            <a:off x="2952315" y="2293973"/>
            <a:ext cx="7" cy="190655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5" name="OTLSHAPE_T_537301c8be434860a3593caac61a1d74_LeftVerticalConnector2"/>
          <p:cNvCxnSpPr>
            <a:stCxn id="148" idx="1"/>
          </p:cNvCxnSpPr>
          <p:nvPr>
            <p:custDataLst>
              <p:tags r:id="rId10"/>
            </p:custDataLst>
          </p:nvPr>
        </p:nvCxnSpPr>
        <p:spPr>
          <a:xfrm>
            <a:off x="5747844" y="1520766"/>
            <a:ext cx="6164" cy="248429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4" name="OTLSHAPE_T_537301c8be434860a3593caac61a1d74_LeftVerticalConnector1"/>
          <p:cNvCxnSpPr>
            <a:stCxn id="144" idx="1"/>
          </p:cNvCxnSpPr>
          <p:nvPr>
            <p:custDataLst>
              <p:tags r:id="rId11"/>
            </p:custDataLst>
          </p:nvPr>
        </p:nvCxnSpPr>
        <p:spPr>
          <a:xfrm>
            <a:off x="5026176" y="1768089"/>
            <a:ext cx="19359" cy="249225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8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254000" y="4251496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ED7D31"/>
                </a:solidFill>
              </a:rPr>
              <a:t>2015</a:t>
            </a:r>
          </a:p>
        </p:txBody>
      </p:sp>
      <p:sp>
        <p:nvSpPr>
          <p:cNvPr id="11809" name="OTLSHAPE_TB_00000000000000000000000000000000_RightEndCaps" hidden="1"/>
          <p:cNvSpPr txBox="1"/>
          <p:nvPr>
            <p:custDataLst>
              <p:tags r:id="rId13"/>
            </p:custDataLst>
          </p:nvPr>
        </p:nvSpPr>
        <p:spPr>
          <a:xfrm>
            <a:off x="8442368" y="4251496"/>
            <a:ext cx="4572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FFBD47"/>
                </a:solidFill>
                <a:latin typeface="Corbel" panose="020B0503020204020204" pitchFamily="34" charset="0"/>
              </a:rPr>
              <a:t>2017</a:t>
            </a:r>
          </a:p>
        </p:txBody>
      </p:sp>
      <p:sp>
        <p:nvSpPr>
          <p:cNvPr id="11810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844465" y="4200527"/>
            <a:ext cx="5758459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816" name="OTLSHAPE_TB_00000000000000000000000000000000_TimescaleInterval2"/>
          <p:cNvSpPr txBox="1"/>
          <p:nvPr>
            <p:custDataLst>
              <p:tags r:id="rId15"/>
            </p:custDataLst>
          </p:nvPr>
        </p:nvSpPr>
        <p:spPr>
          <a:xfrm>
            <a:off x="986769" y="4276727"/>
            <a:ext cx="1128940" cy="17685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6" dirty="0">
                <a:solidFill>
                  <a:prstClr val="white"/>
                </a:solidFill>
              </a:rPr>
              <a:t>4                                     6</a:t>
            </a:r>
          </a:p>
        </p:txBody>
      </p:sp>
      <p:sp>
        <p:nvSpPr>
          <p:cNvPr id="11817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2520241" y="4285831"/>
            <a:ext cx="653569" cy="1480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000" b="1" spc="-14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1818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3431935" y="4276471"/>
            <a:ext cx="1049457" cy="17685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>
                <a:solidFill>
                  <a:prstClr val="white"/>
                </a:solidFill>
              </a:rPr>
              <a:t>8                9</a:t>
            </a:r>
          </a:p>
        </p:txBody>
      </p:sp>
      <p:sp>
        <p:nvSpPr>
          <p:cNvPr id="11819" name="OTLSHAPE_TB_00000000000000000000000000000000_TimescaleInterval5"/>
          <p:cNvSpPr txBox="1"/>
          <p:nvPr>
            <p:custDataLst>
              <p:tags r:id="rId18"/>
            </p:custDataLst>
          </p:nvPr>
        </p:nvSpPr>
        <p:spPr>
          <a:xfrm>
            <a:off x="4467347" y="4281809"/>
            <a:ext cx="896244" cy="13928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>
                <a:solidFill>
                  <a:prstClr val="white"/>
                </a:solidFill>
              </a:rPr>
              <a:t>10               11</a:t>
            </a:r>
          </a:p>
        </p:txBody>
      </p:sp>
      <p:sp>
        <p:nvSpPr>
          <p:cNvPr id="11820" name="OTLSHAPE_TB_00000000000000000000000000000000_TimescaleInterval6"/>
          <p:cNvSpPr txBox="1"/>
          <p:nvPr>
            <p:custDataLst>
              <p:tags r:id="rId19"/>
            </p:custDataLst>
          </p:nvPr>
        </p:nvSpPr>
        <p:spPr>
          <a:xfrm>
            <a:off x="5293513" y="4299776"/>
            <a:ext cx="781982" cy="13743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000" b="1" spc="-14" dirty="0">
                <a:solidFill>
                  <a:prstClr val="white"/>
                </a:solidFill>
              </a:rPr>
              <a:t>12</a:t>
            </a:r>
          </a:p>
        </p:txBody>
      </p:sp>
      <p:sp>
        <p:nvSpPr>
          <p:cNvPr id="11821" name="OTLSHAPE_TB_00000000000000000000000000000000_TimescaleInterval7"/>
          <p:cNvSpPr txBox="1"/>
          <p:nvPr>
            <p:custDataLst>
              <p:tags r:id="rId20"/>
            </p:custDataLst>
          </p:nvPr>
        </p:nvSpPr>
        <p:spPr>
          <a:xfrm>
            <a:off x="6126136" y="4305883"/>
            <a:ext cx="131446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b="1" spc="-14" dirty="0">
                <a:solidFill>
                  <a:prstClr val="white"/>
                </a:solidFill>
              </a:rPr>
              <a:t>13</a:t>
            </a:r>
          </a:p>
        </p:txBody>
      </p:sp>
      <p:sp>
        <p:nvSpPr>
          <p:cNvPr id="11839" name="OTLSHAPE_M_a5cc0d4f439c4c2a87b0bef599799b5f_Date" hidden="1"/>
          <p:cNvSpPr txBox="1"/>
          <p:nvPr>
            <p:custDataLst>
              <p:tags r:id="rId21"/>
            </p:custDataLst>
          </p:nvPr>
        </p:nvSpPr>
        <p:spPr>
          <a:xfrm>
            <a:off x="2741837" y="4073527"/>
            <a:ext cx="0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B22600"/>
                </a:solidFill>
              </a:rPr>
              <a:t>Mar 31</a:t>
            </a:r>
          </a:p>
        </p:txBody>
      </p:sp>
      <p:sp>
        <p:nvSpPr>
          <p:cNvPr id="11842" name="OTLSHAPE_M_4fee74f0717e4dde91e73221b9c2501f_Date" hidden="1"/>
          <p:cNvSpPr txBox="1"/>
          <p:nvPr>
            <p:custDataLst>
              <p:tags r:id="rId22"/>
            </p:custDataLst>
          </p:nvPr>
        </p:nvSpPr>
        <p:spPr>
          <a:xfrm>
            <a:off x="4540388" y="4073527"/>
            <a:ext cx="0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B22600"/>
                </a:solidFill>
              </a:rPr>
              <a:t>Jun 30</a:t>
            </a:r>
          </a:p>
        </p:txBody>
      </p:sp>
      <p:sp>
        <p:nvSpPr>
          <p:cNvPr id="11844" name="OTLSHAPE_M_31ea56ec24c3441389f02e1388de8aef_Title"/>
          <p:cNvSpPr txBox="1"/>
          <p:nvPr>
            <p:custDataLst>
              <p:tags r:id="rId23"/>
            </p:custDataLst>
          </p:nvPr>
        </p:nvSpPr>
        <p:spPr>
          <a:xfrm>
            <a:off x="5956702" y="3767784"/>
            <a:ext cx="4826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900" b="1" spc="-4" dirty="0">
                <a:solidFill>
                  <a:srgbClr val="505046"/>
                </a:solidFill>
              </a:rPr>
              <a:t>Today</a:t>
            </a:r>
          </a:p>
        </p:txBody>
      </p:sp>
      <p:sp>
        <p:nvSpPr>
          <p:cNvPr id="11845" name="OTLSHAPE_M_31ea56ec24c3441389f02e1388de8aef_Date" hidden="1"/>
          <p:cNvSpPr txBox="1"/>
          <p:nvPr>
            <p:custDataLst>
              <p:tags r:id="rId24"/>
            </p:custDataLst>
          </p:nvPr>
        </p:nvSpPr>
        <p:spPr>
          <a:xfrm>
            <a:off x="6358703" y="4073527"/>
            <a:ext cx="0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B22600"/>
                </a:solidFill>
              </a:rPr>
              <a:t>Sep 30</a:t>
            </a:r>
          </a:p>
        </p:txBody>
      </p:sp>
      <p:sp>
        <p:nvSpPr>
          <p:cNvPr id="11846" name="OTLSHAPE_M_31ea56ec24c3441389f02e1388de8aef_Shape"/>
          <p:cNvSpPr/>
          <p:nvPr>
            <p:custDataLst>
              <p:tags r:id="rId25"/>
            </p:custDataLst>
          </p:nvPr>
        </p:nvSpPr>
        <p:spPr>
          <a:xfrm>
            <a:off x="6099811" y="3962161"/>
            <a:ext cx="212562" cy="1905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47" name="OTLSHAPE_M_0198293bf2534e918dac07bfe71ed0f6_Title"/>
          <p:cNvSpPr txBox="1"/>
          <p:nvPr>
            <p:custDataLst>
              <p:tags r:id="rId26"/>
            </p:custDataLst>
          </p:nvPr>
        </p:nvSpPr>
        <p:spPr>
          <a:xfrm>
            <a:off x="1491920" y="4838324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dirty="0">
                <a:solidFill>
                  <a:srgbClr val="505046"/>
                </a:solidFill>
              </a:rPr>
              <a:t>Supervisor Meeting 1</a:t>
            </a:r>
          </a:p>
        </p:txBody>
      </p:sp>
      <p:sp>
        <p:nvSpPr>
          <p:cNvPr id="11848" name="OTLSHAPE_M_0198293bf2534e918dac07bfe71ed0f6_Date"/>
          <p:cNvSpPr txBox="1"/>
          <p:nvPr>
            <p:custDataLst>
              <p:tags r:id="rId27"/>
            </p:custDataLst>
          </p:nvPr>
        </p:nvSpPr>
        <p:spPr>
          <a:xfrm>
            <a:off x="1572497" y="4715341"/>
            <a:ext cx="337814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 dirty="0">
                <a:solidFill>
                  <a:srgbClr val="B22600"/>
                </a:solidFill>
              </a:rPr>
              <a:t>Sep 21</a:t>
            </a:r>
          </a:p>
        </p:txBody>
      </p:sp>
      <p:sp>
        <p:nvSpPr>
          <p:cNvPr id="11849" name="OTLSHAPE_M_0198293bf2534e918dac07bfe71ed0f6_Shape"/>
          <p:cNvSpPr/>
          <p:nvPr>
            <p:custDataLst>
              <p:tags r:id="rId28"/>
            </p:custDataLst>
          </p:nvPr>
        </p:nvSpPr>
        <p:spPr>
          <a:xfrm>
            <a:off x="1652255" y="4510917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53" name="OTLSHAPE_M_465fe34945ba4458a80d1725fc6dabba_Title"/>
          <p:cNvSpPr txBox="1"/>
          <p:nvPr>
            <p:custDataLst>
              <p:tags r:id="rId29"/>
            </p:custDataLst>
          </p:nvPr>
        </p:nvSpPr>
        <p:spPr>
          <a:xfrm>
            <a:off x="2183717" y="4823229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dirty="0">
                <a:solidFill>
                  <a:srgbClr val="505046"/>
                </a:solidFill>
              </a:rPr>
              <a:t>PM Review</a:t>
            </a:r>
          </a:p>
        </p:txBody>
      </p:sp>
      <p:sp>
        <p:nvSpPr>
          <p:cNvPr id="11854" name="OTLSHAPE_M_465fe34945ba4458a80d1725fc6dabba_Date"/>
          <p:cNvSpPr txBox="1"/>
          <p:nvPr>
            <p:custDataLst>
              <p:tags r:id="rId30"/>
            </p:custDataLst>
          </p:nvPr>
        </p:nvSpPr>
        <p:spPr>
          <a:xfrm>
            <a:off x="2252551" y="4715341"/>
            <a:ext cx="381338" cy="986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 dirty="0">
                <a:solidFill>
                  <a:srgbClr val="B22600"/>
                </a:solidFill>
              </a:rPr>
              <a:t>Sep27</a:t>
            </a:r>
          </a:p>
        </p:txBody>
      </p:sp>
      <p:sp>
        <p:nvSpPr>
          <p:cNvPr id="11855" name="OTLSHAPE_M_465fe34945ba4458a80d1725fc6dabba_Shape"/>
          <p:cNvSpPr/>
          <p:nvPr>
            <p:custDataLst>
              <p:tags r:id="rId31"/>
            </p:custDataLst>
          </p:nvPr>
        </p:nvSpPr>
        <p:spPr>
          <a:xfrm>
            <a:off x="2241897" y="4518027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59" name="OTLSHAPE_M_0d1ae65234a44884b3ef3206a137cd22_Title"/>
          <p:cNvSpPr txBox="1"/>
          <p:nvPr>
            <p:custDataLst>
              <p:tags r:id="rId32"/>
            </p:custDataLst>
          </p:nvPr>
        </p:nvSpPr>
        <p:spPr>
          <a:xfrm>
            <a:off x="3211208" y="4790275"/>
            <a:ext cx="694375" cy="15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dirty="0">
                <a:solidFill>
                  <a:srgbClr val="505046"/>
                </a:solidFill>
              </a:rPr>
              <a:t>In Class Review</a:t>
            </a:r>
          </a:p>
        </p:txBody>
      </p:sp>
      <p:sp>
        <p:nvSpPr>
          <p:cNvPr id="11860" name="OTLSHAPE_M_0d1ae65234a44884b3ef3206a137cd22_Date"/>
          <p:cNvSpPr txBox="1"/>
          <p:nvPr>
            <p:custDataLst>
              <p:tags r:id="rId33"/>
            </p:custDataLst>
          </p:nvPr>
        </p:nvSpPr>
        <p:spPr>
          <a:xfrm>
            <a:off x="3407705" y="4718434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 dirty="0">
                <a:solidFill>
                  <a:srgbClr val="B22600"/>
                </a:solidFill>
              </a:rPr>
              <a:t>Oct 11</a:t>
            </a:r>
          </a:p>
        </p:txBody>
      </p:sp>
      <p:sp>
        <p:nvSpPr>
          <p:cNvPr id="11861" name="OTLSHAPE_M_0d1ae65234a44884b3ef3206a137cd22_Shape"/>
          <p:cNvSpPr/>
          <p:nvPr>
            <p:custDataLst>
              <p:tags r:id="rId34"/>
            </p:custDataLst>
          </p:nvPr>
        </p:nvSpPr>
        <p:spPr>
          <a:xfrm>
            <a:off x="3440812" y="4513540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65" name="OTLSHAPE_M_199b13988ac04c1ca5a74ba389271ac1_Title"/>
          <p:cNvSpPr txBox="1"/>
          <p:nvPr>
            <p:custDataLst>
              <p:tags r:id="rId35"/>
            </p:custDataLst>
          </p:nvPr>
        </p:nvSpPr>
        <p:spPr>
          <a:xfrm>
            <a:off x="5094815" y="4841515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dirty="0">
                <a:solidFill>
                  <a:srgbClr val="505046"/>
                </a:solidFill>
              </a:rPr>
              <a:t>UAT</a:t>
            </a:r>
          </a:p>
        </p:txBody>
      </p:sp>
      <p:sp>
        <p:nvSpPr>
          <p:cNvPr id="11866" name="OTLSHAPE_M_199b13988ac04c1ca5a74ba389271ac1_Date"/>
          <p:cNvSpPr txBox="1"/>
          <p:nvPr>
            <p:custDataLst>
              <p:tags r:id="rId36"/>
            </p:custDataLst>
          </p:nvPr>
        </p:nvSpPr>
        <p:spPr>
          <a:xfrm>
            <a:off x="5242891" y="4737017"/>
            <a:ext cx="254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 dirty="0">
                <a:solidFill>
                  <a:srgbClr val="B22600"/>
                </a:solidFill>
              </a:rPr>
              <a:t>Nov 01</a:t>
            </a:r>
          </a:p>
        </p:txBody>
      </p:sp>
      <p:sp>
        <p:nvSpPr>
          <p:cNvPr id="11870" name="OTLSHAPE_M_10900e365d8c4d5b85de3b30c2201e5f_Shape"/>
          <p:cNvSpPr/>
          <p:nvPr>
            <p:custDataLst>
              <p:tags r:id="rId37"/>
            </p:custDataLst>
          </p:nvPr>
        </p:nvSpPr>
        <p:spPr>
          <a:xfrm>
            <a:off x="6116767" y="4490909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72" name="OTLSHAPE_T_537301c8be434860a3593caac61a1d74_ShapePercentage" hidden="1"/>
          <p:cNvSpPr/>
          <p:nvPr>
            <p:custDataLst>
              <p:tags r:id="rId38"/>
            </p:custDataLst>
          </p:nvPr>
        </p:nvSpPr>
        <p:spPr>
          <a:xfrm>
            <a:off x="6042474" y="203314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73" name="OTLSHAPE_T_537301c8be434860a3593caac61a1d74_TextPercentage" hidden="1"/>
          <p:cNvSpPr txBox="1"/>
          <p:nvPr>
            <p:custDataLst>
              <p:tags r:id="rId39"/>
            </p:custDataLst>
          </p:nvPr>
        </p:nvSpPr>
        <p:spPr>
          <a:xfrm>
            <a:off x="0" y="18781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11874" name="OTLSHAPE_T_537301c8be434860a3593caac61a1d74_StartDate" hidden="1"/>
          <p:cNvSpPr txBox="1"/>
          <p:nvPr>
            <p:custDataLst>
              <p:tags r:id="rId40"/>
            </p:custDataLst>
          </p:nvPr>
        </p:nvSpPr>
        <p:spPr>
          <a:xfrm>
            <a:off x="0" y="187812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prstClr val="white"/>
              </a:solidFill>
            </a:endParaRPr>
          </a:p>
        </p:txBody>
      </p:sp>
      <p:sp>
        <p:nvSpPr>
          <p:cNvPr id="11875" name="OTLSHAPE_T_537301c8be434860a3593caac61a1d74_EndDate" hidden="1"/>
          <p:cNvSpPr txBox="1"/>
          <p:nvPr>
            <p:custDataLst>
              <p:tags r:id="rId41"/>
            </p:custDataLst>
          </p:nvPr>
        </p:nvSpPr>
        <p:spPr>
          <a:xfrm>
            <a:off x="0" y="1878120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prstClr val="white"/>
              </a:solidFill>
            </a:endParaRPr>
          </a:p>
        </p:txBody>
      </p:sp>
      <p:sp>
        <p:nvSpPr>
          <p:cNvPr id="11876" name="OTLSHAPE_T_537301c8be434860a3593caac61a1d74_Title"/>
          <p:cNvSpPr txBox="1"/>
          <p:nvPr>
            <p:custDataLst>
              <p:tags r:id="rId42"/>
            </p:custDataLst>
          </p:nvPr>
        </p:nvSpPr>
        <p:spPr>
          <a:xfrm>
            <a:off x="5915474" y="1243120"/>
            <a:ext cx="729690" cy="1649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 dirty="0">
                <a:solidFill>
                  <a:srgbClr val="505046"/>
                </a:solidFill>
              </a:rPr>
              <a:t>Iteration 6</a:t>
            </a:r>
          </a:p>
        </p:txBody>
      </p:sp>
      <p:sp>
        <p:nvSpPr>
          <p:cNvPr id="11878" name="OTLSHAPE_T_537301c8be434860a3593caac61a1d74_JoinedDate"/>
          <p:cNvSpPr txBox="1"/>
          <p:nvPr>
            <p:custDataLst>
              <p:tags r:id="rId43"/>
            </p:custDataLst>
          </p:nvPr>
        </p:nvSpPr>
        <p:spPr>
          <a:xfrm>
            <a:off x="6772164" y="2047327"/>
            <a:ext cx="647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Sep 15 - Dec 29</a:t>
            </a:r>
          </a:p>
        </p:txBody>
      </p:sp>
      <p:sp>
        <p:nvSpPr>
          <p:cNvPr id="11879" name="OTLSHAPE_T_91d37359fb8646a79be5e3f88ad1e984_Shape"/>
          <p:cNvSpPr/>
          <p:nvPr>
            <p:custDataLst>
              <p:tags r:id="rId44"/>
            </p:custDataLst>
          </p:nvPr>
        </p:nvSpPr>
        <p:spPr>
          <a:xfrm>
            <a:off x="2927751" y="2165823"/>
            <a:ext cx="1042840" cy="147755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0" name="OTLSHAPE_T_91d37359fb8646a79be5e3f88ad1e984_ShapePercentage" hidden="1"/>
          <p:cNvSpPr/>
          <p:nvPr>
            <p:custDataLst>
              <p:tags r:id="rId45"/>
            </p:custDataLst>
          </p:nvPr>
        </p:nvSpPr>
        <p:spPr>
          <a:xfrm>
            <a:off x="3018537" y="24900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1" name="OTLSHAPE_T_91d37359fb8646a79be5e3f88ad1e984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3349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11882" name="OTLSHAPE_T_91d37359fb8646a79be5e3f88ad1e984_StartDate" hidden="1"/>
          <p:cNvSpPr txBox="1"/>
          <p:nvPr>
            <p:custDataLst>
              <p:tags r:id="rId47"/>
            </p:custDataLst>
          </p:nvPr>
        </p:nvSpPr>
        <p:spPr>
          <a:xfrm>
            <a:off x="0" y="2334982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prstClr val="white"/>
              </a:solidFill>
            </a:endParaRPr>
          </a:p>
        </p:txBody>
      </p:sp>
      <p:sp>
        <p:nvSpPr>
          <p:cNvPr id="11883" name="OTLSHAPE_T_91d37359fb8646a79be5e3f88ad1e984_EndDate" hidden="1"/>
          <p:cNvSpPr txBox="1"/>
          <p:nvPr>
            <p:custDataLst>
              <p:tags r:id="rId48"/>
            </p:custDataLst>
          </p:nvPr>
        </p:nvSpPr>
        <p:spPr>
          <a:xfrm>
            <a:off x="0" y="2334982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prstClr val="white"/>
              </a:solidFill>
            </a:endParaRPr>
          </a:p>
        </p:txBody>
      </p:sp>
      <p:sp>
        <p:nvSpPr>
          <p:cNvPr id="11884" name="OTLSHAPE_T_91d37359fb8646a79be5e3f88ad1e984_Title"/>
          <p:cNvSpPr txBox="1"/>
          <p:nvPr>
            <p:custDataLst>
              <p:tags r:id="rId49"/>
            </p:custDataLst>
          </p:nvPr>
        </p:nvSpPr>
        <p:spPr>
          <a:xfrm>
            <a:off x="3139306" y="1968227"/>
            <a:ext cx="772202" cy="199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 dirty="0">
                <a:solidFill>
                  <a:srgbClr val="505046"/>
                </a:solidFill>
              </a:rPr>
              <a:t>Iteration 3</a:t>
            </a:r>
          </a:p>
        </p:txBody>
      </p:sp>
      <p:sp>
        <p:nvSpPr>
          <p:cNvPr id="11886" name="OTLSHAPE_T_91d37359fb8646a79be5e3f88ad1e984_JoinedDate"/>
          <p:cNvSpPr txBox="1"/>
          <p:nvPr>
            <p:custDataLst>
              <p:tags r:id="rId50"/>
            </p:custDataLst>
          </p:nvPr>
        </p:nvSpPr>
        <p:spPr>
          <a:xfrm>
            <a:off x="3117006" y="2184315"/>
            <a:ext cx="622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Oct 3 - Oct 16</a:t>
            </a:r>
          </a:p>
        </p:txBody>
      </p:sp>
      <p:sp>
        <p:nvSpPr>
          <p:cNvPr id="11887" name="OTLSHAPE_T_d8502c78226543bc8672e994ada88a11_Shape"/>
          <p:cNvSpPr/>
          <p:nvPr>
            <p:custDataLst>
              <p:tags r:id="rId51"/>
            </p:custDataLst>
          </p:nvPr>
        </p:nvSpPr>
        <p:spPr>
          <a:xfrm>
            <a:off x="2092733" y="2771341"/>
            <a:ext cx="830798" cy="168826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8" name="OTLSHAPE_T_d8502c78226543bc8672e994ada88a11_ShapePercentage" hidden="1"/>
          <p:cNvSpPr/>
          <p:nvPr>
            <p:custDataLst>
              <p:tags r:id="rId52"/>
            </p:custDataLst>
          </p:nvPr>
        </p:nvSpPr>
        <p:spPr>
          <a:xfrm>
            <a:off x="2129144" y="2946868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89" name="OTLSHAPE_T_d8502c78226543bc8672e994ada88a11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27918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11890" name="OTLSHAPE_T_d8502c78226543bc8672e994ada88a11_StartDate" hidden="1"/>
          <p:cNvSpPr txBox="1"/>
          <p:nvPr>
            <p:custDataLst>
              <p:tags r:id="rId54"/>
            </p:custDataLst>
          </p:nvPr>
        </p:nvSpPr>
        <p:spPr>
          <a:xfrm>
            <a:off x="0" y="279184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prstClr val="white"/>
              </a:solidFill>
            </a:endParaRPr>
          </a:p>
        </p:txBody>
      </p:sp>
      <p:sp>
        <p:nvSpPr>
          <p:cNvPr id="11891" name="OTLSHAPE_T_d8502c78226543bc8672e994ada88a11_EndDate" hidden="1"/>
          <p:cNvSpPr txBox="1"/>
          <p:nvPr>
            <p:custDataLst>
              <p:tags r:id="rId55"/>
            </p:custDataLst>
          </p:nvPr>
        </p:nvSpPr>
        <p:spPr>
          <a:xfrm>
            <a:off x="0" y="2791843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prstClr val="white"/>
              </a:solidFill>
            </a:endParaRPr>
          </a:p>
        </p:txBody>
      </p:sp>
      <p:sp>
        <p:nvSpPr>
          <p:cNvPr id="11892" name="OTLSHAPE_T_d8502c78226543bc8672e994ada88a11_Title"/>
          <p:cNvSpPr txBox="1"/>
          <p:nvPr>
            <p:custDataLst>
              <p:tags r:id="rId56"/>
            </p:custDataLst>
          </p:nvPr>
        </p:nvSpPr>
        <p:spPr>
          <a:xfrm>
            <a:off x="2226784" y="2546142"/>
            <a:ext cx="586915" cy="177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 dirty="0">
                <a:solidFill>
                  <a:srgbClr val="505046"/>
                </a:solidFill>
              </a:rPr>
              <a:t>Iteration 2</a:t>
            </a:r>
          </a:p>
        </p:txBody>
      </p:sp>
      <p:sp>
        <p:nvSpPr>
          <p:cNvPr id="11894" name="OTLSHAPE_T_d8502c78226543bc8672e994ada88a11_JoinedDate"/>
          <p:cNvSpPr txBox="1"/>
          <p:nvPr>
            <p:custDataLst>
              <p:tags r:id="rId57"/>
            </p:custDataLst>
          </p:nvPr>
        </p:nvSpPr>
        <p:spPr>
          <a:xfrm>
            <a:off x="2199542" y="2782818"/>
            <a:ext cx="685651" cy="1514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Sep 27 - Oct 02</a:t>
            </a:r>
          </a:p>
        </p:txBody>
      </p:sp>
      <p:sp>
        <p:nvSpPr>
          <p:cNvPr id="11895" name="OTLSHAPE_T_000a92dd9b124873a0da1178375d72a8_Shape"/>
          <p:cNvSpPr/>
          <p:nvPr>
            <p:custDataLst>
              <p:tags r:id="rId58"/>
            </p:custDataLst>
          </p:nvPr>
        </p:nvSpPr>
        <p:spPr>
          <a:xfrm>
            <a:off x="943287" y="3149729"/>
            <a:ext cx="1112635" cy="142929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96" name="OTLSHAPE_T_000a92dd9b124873a0da1178375d72a8_ShapePercentage" hidden="1"/>
          <p:cNvSpPr/>
          <p:nvPr>
            <p:custDataLst>
              <p:tags r:id="rId59"/>
            </p:custDataLst>
          </p:nvPr>
        </p:nvSpPr>
        <p:spPr>
          <a:xfrm>
            <a:off x="943287" y="340372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97" name="OTLSHAPE_T_000a92dd9b124873a0da1178375d72a8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2487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11898" name="OTLSHAPE_T_000a92dd9b124873a0da1178375d72a8_StartDate" hidden="1"/>
          <p:cNvSpPr txBox="1"/>
          <p:nvPr>
            <p:custDataLst>
              <p:tags r:id="rId61"/>
            </p:custDataLst>
          </p:nvPr>
        </p:nvSpPr>
        <p:spPr>
          <a:xfrm>
            <a:off x="0" y="324870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prstClr val="white"/>
              </a:solidFill>
            </a:endParaRPr>
          </a:p>
        </p:txBody>
      </p:sp>
      <p:sp>
        <p:nvSpPr>
          <p:cNvPr id="11899" name="OTLSHAPE_T_000a92dd9b124873a0da1178375d72a8_EndDate" hidden="1"/>
          <p:cNvSpPr txBox="1"/>
          <p:nvPr>
            <p:custDataLst>
              <p:tags r:id="rId62"/>
            </p:custDataLst>
          </p:nvPr>
        </p:nvSpPr>
        <p:spPr>
          <a:xfrm>
            <a:off x="0" y="3248704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prstClr val="white"/>
              </a:solidFill>
            </a:endParaRPr>
          </a:p>
        </p:txBody>
      </p:sp>
      <p:sp>
        <p:nvSpPr>
          <p:cNvPr id="11900" name="OTLSHAPE_T_000a92dd9b124873a0da1178375d72a8_Title"/>
          <p:cNvSpPr txBox="1"/>
          <p:nvPr>
            <p:custDataLst>
              <p:tags r:id="rId63"/>
            </p:custDataLst>
          </p:nvPr>
        </p:nvSpPr>
        <p:spPr>
          <a:xfrm>
            <a:off x="943287" y="2994704"/>
            <a:ext cx="660376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 dirty="0">
                <a:solidFill>
                  <a:srgbClr val="505046"/>
                </a:solidFill>
              </a:rPr>
              <a:t>Iteration1</a:t>
            </a:r>
          </a:p>
        </p:txBody>
      </p:sp>
      <p:sp>
        <p:nvSpPr>
          <p:cNvPr id="11902" name="OTLSHAPE_T_000a92dd9b124873a0da1178375d72a8_JoinedDate"/>
          <p:cNvSpPr txBox="1"/>
          <p:nvPr>
            <p:custDataLst>
              <p:tags r:id="rId64"/>
            </p:custDataLst>
          </p:nvPr>
        </p:nvSpPr>
        <p:spPr>
          <a:xfrm>
            <a:off x="1042111" y="3157877"/>
            <a:ext cx="989420" cy="1188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Sep 11 – Sep25</a:t>
            </a:r>
          </a:p>
        </p:txBody>
      </p:sp>
      <p:cxnSp>
        <p:nvCxnSpPr>
          <p:cNvPr id="126" name="OTLSHAPE_T_537301c8be434860a3593caac61a1d74_LeftVerticalConnector2"/>
          <p:cNvCxnSpPr>
            <a:stCxn id="128" idx="1"/>
          </p:cNvCxnSpPr>
          <p:nvPr>
            <p:custDataLst>
              <p:tags r:id="rId65"/>
            </p:custDataLst>
          </p:nvPr>
        </p:nvCxnSpPr>
        <p:spPr>
          <a:xfrm>
            <a:off x="4027560" y="1936613"/>
            <a:ext cx="22263" cy="22711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TLSHAPE_T_91d37359fb8646a79be5e3f88ad1e984_Shape"/>
          <p:cNvSpPr/>
          <p:nvPr>
            <p:custDataLst>
              <p:tags r:id="rId66"/>
            </p:custDataLst>
          </p:nvPr>
        </p:nvSpPr>
        <p:spPr>
          <a:xfrm>
            <a:off x="4027560" y="1864031"/>
            <a:ext cx="980992" cy="145164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Oct 17- Oct 30</a:t>
            </a:r>
          </a:p>
        </p:txBody>
      </p:sp>
      <p:cxnSp>
        <p:nvCxnSpPr>
          <p:cNvPr id="130" name="OTLSHAPE_T_537301c8be434860a3593caac61a1d74_LeftVerticalConnector2"/>
          <p:cNvCxnSpPr>
            <a:stCxn id="128" idx="3"/>
          </p:cNvCxnSpPr>
          <p:nvPr>
            <p:custDataLst>
              <p:tags r:id="rId67"/>
            </p:custDataLst>
          </p:nvPr>
        </p:nvCxnSpPr>
        <p:spPr>
          <a:xfrm>
            <a:off x="5008552" y="1936613"/>
            <a:ext cx="2830" cy="226119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TLSHAPE_T_91d37359fb8646a79be5e3f88ad1e984_Title"/>
          <p:cNvSpPr txBox="1"/>
          <p:nvPr>
            <p:custDataLst>
              <p:tags r:id="rId68"/>
            </p:custDataLst>
          </p:nvPr>
        </p:nvSpPr>
        <p:spPr>
          <a:xfrm>
            <a:off x="4226006" y="1626773"/>
            <a:ext cx="772202" cy="199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 dirty="0">
                <a:solidFill>
                  <a:srgbClr val="505046"/>
                </a:solidFill>
              </a:rPr>
              <a:t>Iteration 4</a:t>
            </a:r>
          </a:p>
        </p:txBody>
      </p:sp>
      <p:sp>
        <p:nvSpPr>
          <p:cNvPr id="141" name="OTLSHAPE_T_91d37359fb8646a79be5e3f88ad1e984_Title"/>
          <p:cNvSpPr txBox="1"/>
          <p:nvPr>
            <p:custDataLst>
              <p:tags r:id="rId69"/>
            </p:custDataLst>
          </p:nvPr>
        </p:nvSpPr>
        <p:spPr>
          <a:xfrm>
            <a:off x="5036283" y="1368022"/>
            <a:ext cx="772202" cy="199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b="1" spc="-4" dirty="0">
                <a:solidFill>
                  <a:srgbClr val="505046"/>
                </a:solidFill>
              </a:rPr>
              <a:t>Iteration 5</a:t>
            </a:r>
          </a:p>
        </p:txBody>
      </p:sp>
      <p:sp>
        <p:nvSpPr>
          <p:cNvPr id="144" name="OTLSHAPE_T_d8502c78226543bc8672e994ada88a11_Shape"/>
          <p:cNvSpPr/>
          <p:nvPr>
            <p:custDataLst>
              <p:tags r:id="rId70"/>
            </p:custDataLst>
          </p:nvPr>
        </p:nvSpPr>
        <p:spPr>
          <a:xfrm>
            <a:off x="5026176" y="1646232"/>
            <a:ext cx="706153" cy="243714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Oct 31-Nov6</a:t>
            </a:r>
          </a:p>
        </p:txBody>
      </p:sp>
      <p:sp>
        <p:nvSpPr>
          <p:cNvPr id="148" name="OTLSHAPE_T_91d37359fb8646a79be5e3f88ad1e984_Shape"/>
          <p:cNvSpPr/>
          <p:nvPr>
            <p:custDataLst>
              <p:tags r:id="rId71"/>
            </p:custDataLst>
          </p:nvPr>
        </p:nvSpPr>
        <p:spPr>
          <a:xfrm>
            <a:off x="5747844" y="1430017"/>
            <a:ext cx="825233" cy="181497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prstClr val="white"/>
                </a:solidFill>
              </a:rPr>
              <a:t>Nov 8- Nov 17</a:t>
            </a:r>
          </a:p>
        </p:txBody>
      </p:sp>
      <p:sp>
        <p:nvSpPr>
          <p:cNvPr id="165" name="OTLSHAPE_M_0d1ae65234a44884b3ef3206a137cd22_Shape"/>
          <p:cNvSpPr/>
          <p:nvPr>
            <p:custDataLst>
              <p:tags r:id="rId72"/>
            </p:custDataLst>
          </p:nvPr>
        </p:nvSpPr>
        <p:spPr>
          <a:xfrm>
            <a:off x="4712975" y="4513374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OTLSHAPE_M_0d1ae65234a44884b3ef3206a137cd22_Date"/>
          <p:cNvSpPr txBox="1"/>
          <p:nvPr>
            <p:custDataLst>
              <p:tags r:id="rId73"/>
            </p:custDataLst>
          </p:nvPr>
        </p:nvSpPr>
        <p:spPr>
          <a:xfrm>
            <a:off x="4644909" y="4724643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 dirty="0">
                <a:solidFill>
                  <a:srgbClr val="B22600"/>
                </a:solidFill>
              </a:rPr>
              <a:t>Oct 28</a:t>
            </a:r>
          </a:p>
        </p:txBody>
      </p:sp>
      <p:sp>
        <p:nvSpPr>
          <p:cNvPr id="169" name="OTLSHAPE_M_0d1ae65234a44884b3ef3206a137cd22_Title"/>
          <p:cNvSpPr txBox="1"/>
          <p:nvPr>
            <p:custDataLst>
              <p:tags r:id="rId74"/>
            </p:custDataLst>
          </p:nvPr>
        </p:nvSpPr>
        <p:spPr>
          <a:xfrm>
            <a:off x="4472361" y="4846990"/>
            <a:ext cx="694375" cy="15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dirty="0">
                <a:solidFill>
                  <a:srgbClr val="505046"/>
                </a:solidFill>
              </a:rPr>
              <a:t>Supervisor Meeting 2</a:t>
            </a:r>
          </a:p>
        </p:txBody>
      </p:sp>
      <p:sp>
        <p:nvSpPr>
          <p:cNvPr id="170" name="OTLSHAPE_M_0d1ae65234a44884b3ef3206a137cd22_Shape"/>
          <p:cNvSpPr/>
          <p:nvPr>
            <p:custDataLst>
              <p:tags r:id="rId75"/>
            </p:custDataLst>
          </p:nvPr>
        </p:nvSpPr>
        <p:spPr>
          <a:xfrm>
            <a:off x="5220077" y="4504248"/>
            <a:ext cx="177800" cy="1905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OTLSHAPE_M_199b13988ac04c1ca5a74ba389271ac1_Title"/>
          <p:cNvSpPr txBox="1"/>
          <p:nvPr>
            <p:custDataLst>
              <p:tags r:id="rId76"/>
            </p:custDataLst>
          </p:nvPr>
        </p:nvSpPr>
        <p:spPr>
          <a:xfrm>
            <a:off x="6099811" y="4851686"/>
            <a:ext cx="495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dirty="0">
                <a:solidFill>
                  <a:srgbClr val="505046"/>
                </a:solidFill>
              </a:rPr>
              <a:t>Project Submission</a:t>
            </a:r>
          </a:p>
        </p:txBody>
      </p:sp>
      <p:sp>
        <p:nvSpPr>
          <p:cNvPr id="181" name="OTLSHAPE_M_199b13988ac04c1ca5a74ba389271ac1_Date"/>
          <p:cNvSpPr txBox="1"/>
          <p:nvPr>
            <p:custDataLst>
              <p:tags r:id="rId77"/>
            </p:custDataLst>
          </p:nvPr>
        </p:nvSpPr>
        <p:spPr>
          <a:xfrm>
            <a:off x="6234624" y="4721238"/>
            <a:ext cx="254000" cy="8682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00" dirty="0">
                <a:solidFill>
                  <a:srgbClr val="B22600"/>
                </a:solidFill>
              </a:rPr>
              <a:t>Nov 13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859402" y="3349995"/>
            <a:ext cx="1277388" cy="878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accent6"/>
                </a:solidFill>
              </a:rPr>
              <a:t> </a:t>
            </a:r>
            <a:r>
              <a:rPr lang="en-SG" sz="900" strike="sngStrike" dirty="0" err="1">
                <a:solidFill>
                  <a:schemeClr val="accent6"/>
                </a:solidFill>
              </a:rPr>
              <a:t>BootstrapDAO</a:t>
            </a:r>
            <a:endParaRPr lang="en-SG" sz="900" strike="sngStrike" dirty="0">
              <a:solidFill>
                <a:schemeClr val="accent6"/>
              </a:solidFill>
            </a:endParaRPr>
          </a:p>
          <a:p>
            <a:r>
              <a:rPr lang="en-SG" sz="900" dirty="0">
                <a:solidFill>
                  <a:prstClr val="black"/>
                </a:solidFill>
              </a:rPr>
              <a:t> Bootstrap Validation </a:t>
            </a:r>
          </a:p>
          <a:p>
            <a:r>
              <a:rPr lang="en-SG" sz="900" dirty="0">
                <a:solidFill>
                  <a:schemeClr val="accent6"/>
                </a:solidFill>
              </a:rPr>
              <a:t> </a:t>
            </a:r>
            <a:r>
              <a:rPr lang="en-SG" sz="900" strike="sngStrike" dirty="0">
                <a:solidFill>
                  <a:schemeClr val="accent6"/>
                </a:solidFill>
              </a:rPr>
              <a:t>Bootstrap Controller </a:t>
            </a:r>
          </a:p>
          <a:p>
            <a:r>
              <a:rPr lang="en-SG" sz="900" dirty="0">
                <a:solidFill>
                  <a:prstClr val="black"/>
                </a:solidFill>
              </a:rPr>
              <a:t> Entity </a:t>
            </a:r>
          </a:p>
          <a:p>
            <a:r>
              <a:rPr lang="en-SG" sz="900" dirty="0">
                <a:solidFill>
                  <a:schemeClr val="accent6"/>
                </a:solidFill>
              </a:rPr>
              <a:t> </a:t>
            </a:r>
            <a:r>
              <a:rPr lang="en-SG" sz="900" strike="sngStrike" dirty="0">
                <a:solidFill>
                  <a:schemeClr val="accent6"/>
                </a:solidFill>
              </a:rPr>
              <a:t>File Upload Utility</a:t>
            </a:r>
          </a:p>
          <a:p>
            <a:r>
              <a:rPr lang="en-SG" sz="900" dirty="0">
                <a:solidFill>
                  <a:prstClr val="black"/>
                </a:solidFill>
              </a:rPr>
              <a:t> Database </a:t>
            </a:r>
          </a:p>
        </p:txBody>
      </p:sp>
      <p:sp>
        <p:nvSpPr>
          <p:cNvPr id="187" name="Rounded Rectangle 186"/>
          <p:cNvSpPr/>
          <p:nvPr/>
        </p:nvSpPr>
        <p:spPr>
          <a:xfrm>
            <a:off x="2041302" y="3080192"/>
            <a:ext cx="954654" cy="878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accent6"/>
                </a:solidFill>
              </a:rPr>
              <a:t>  </a:t>
            </a:r>
            <a:r>
              <a:rPr lang="en-SG" sz="900" dirty="0" err="1">
                <a:solidFill>
                  <a:schemeClr val="accent6"/>
                </a:solidFill>
              </a:rPr>
              <a:t>BootstrapDAO</a:t>
            </a:r>
            <a:endParaRPr lang="en-SG" sz="900" dirty="0">
              <a:solidFill>
                <a:schemeClr val="accent6"/>
              </a:solidFill>
            </a:endParaRPr>
          </a:p>
          <a:p>
            <a:r>
              <a:rPr lang="en-SG" sz="900" dirty="0">
                <a:solidFill>
                  <a:schemeClr val="accent6"/>
                </a:solidFill>
              </a:rPr>
              <a:t>Bootstrap</a:t>
            </a:r>
            <a:br>
              <a:rPr lang="en-SG" sz="900" dirty="0">
                <a:solidFill>
                  <a:schemeClr val="accent6"/>
                </a:solidFill>
              </a:rPr>
            </a:br>
            <a:r>
              <a:rPr lang="en-SG" sz="900" dirty="0">
                <a:solidFill>
                  <a:schemeClr val="accent6"/>
                </a:solidFill>
              </a:rPr>
              <a:t>Controller </a:t>
            </a:r>
          </a:p>
          <a:p>
            <a:r>
              <a:rPr lang="en-SG" sz="900" dirty="0">
                <a:solidFill>
                  <a:schemeClr val="accent6"/>
                </a:solidFill>
              </a:rPr>
              <a:t>File Upload </a:t>
            </a:r>
            <a:br>
              <a:rPr lang="en-SG" sz="900" dirty="0">
                <a:solidFill>
                  <a:schemeClr val="accent6"/>
                </a:solidFill>
              </a:rPr>
            </a:br>
            <a:r>
              <a:rPr lang="en-SG" sz="900" dirty="0">
                <a:solidFill>
                  <a:schemeClr val="accent6"/>
                </a:solidFill>
              </a:rPr>
              <a:t>Utility</a:t>
            </a:r>
            <a:endParaRPr lang="en-SG" sz="900" dirty="0">
              <a:solidFill>
                <a:prstClr val="black"/>
              </a:solidFill>
            </a:endParaRPr>
          </a:p>
          <a:p>
            <a:r>
              <a:rPr lang="en-SG" sz="900" dirty="0">
                <a:solidFill>
                  <a:schemeClr val="tx1"/>
                </a:solidFill>
              </a:rPr>
              <a:t>DAOs </a:t>
            </a:r>
          </a:p>
          <a:p>
            <a:r>
              <a:rPr lang="en-SG" sz="900" dirty="0">
                <a:solidFill>
                  <a:schemeClr val="tx1"/>
                </a:solidFill>
              </a:rPr>
              <a:t>Controllers</a:t>
            </a:r>
          </a:p>
          <a:p>
            <a:r>
              <a:rPr lang="en-SG" sz="900" dirty="0">
                <a:solidFill>
                  <a:prstClr val="black"/>
                </a:solidFill>
              </a:rPr>
              <a:t>Login Function</a:t>
            </a:r>
          </a:p>
          <a:p>
            <a:r>
              <a:rPr lang="en-SG" sz="900" dirty="0">
                <a:solidFill>
                  <a:prstClr val="black"/>
                </a:solidFill>
              </a:rPr>
              <a:t>Login UI</a:t>
            </a:r>
            <a:endParaRPr lang="en-SG" sz="800" dirty="0">
              <a:solidFill>
                <a:prstClr val="black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2952315" y="2602501"/>
            <a:ext cx="988387" cy="1316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900" dirty="0">
                <a:solidFill>
                  <a:schemeClr val="accent6"/>
                </a:solidFill>
              </a:rPr>
              <a:t>Bid Controller</a:t>
            </a:r>
          </a:p>
          <a:p>
            <a:r>
              <a:rPr lang="en-SG" sz="900" dirty="0">
                <a:solidFill>
                  <a:schemeClr val="accent6"/>
                </a:solidFill>
              </a:rPr>
              <a:t>Course DAO</a:t>
            </a:r>
          </a:p>
          <a:p>
            <a:r>
              <a:rPr lang="en-SG" sz="900" dirty="0">
                <a:solidFill>
                  <a:schemeClr val="accent6"/>
                </a:solidFill>
              </a:rPr>
              <a:t>Admin DAO</a:t>
            </a:r>
          </a:p>
          <a:p>
            <a:r>
              <a:rPr lang="en-SG" sz="900" dirty="0" err="1">
                <a:solidFill>
                  <a:schemeClr val="accent6"/>
                </a:solidFill>
              </a:rPr>
              <a:t>CourseSection</a:t>
            </a:r>
            <a:r>
              <a:rPr lang="en-SG" sz="900" dirty="0">
                <a:solidFill>
                  <a:schemeClr val="accent6"/>
                </a:solidFill>
              </a:rPr>
              <a:t/>
            </a:r>
            <a:br>
              <a:rPr lang="en-SG" sz="900" dirty="0">
                <a:solidFill>
                  <a:schemeClr val="accent6"/>
                </a:solidFill>
              </a:rPr>
            </a:br>
            <a:r>
              <a:rPr lang="en-SG" sz="900" dirty="0">
                <a:solidFill>
                  <a:schemeClr val="accent6"/>
                </a:solidFill>
              </a:rPr>
              <a:t>Controller</a:t>
            </a:r>
          </a:p>
          <a:p>
            <a:r>
              <a:rPr lang="en-SG" sz="900" dirty="0" err="1">
                <a:solidFill>
                  <a:prstClr val="black"/>
                </a:solidFill>
              </a:rPr>
              <a:t>Jsps</a:t>
            </a:r>
            <a:r>
              <a:rPr lang="en-SG" sz="900" dirty="0">
                <a:solidFill>
                  <a:prstClr val="black"/>
                </a:solidFill>
              </a:rPr>
              <a:t> </a:t>
            </a:r>
          </a:p>
          <a:p>
            <a:r>
              <a:rPr lang="en-SG" sz="900" dirty="0">
                <a:solidFill>
                  <a:prstClr val="black"/>
                </a:solidFill>
              </a:rPr>
              <a:t>Add Bid</a:t>
            </a:r>
          </a:p>
          <a:p>
            <a:r>
              <a:rPr lang="en-SG" sz="900" dirty="0">
                <a:solidFill>
                  <a:prstClr val="black"/>
                </a:solidFill>
              </a:rPr>
              <a:t>Drop Bid</a:t>
            </a:r>
          </a:p>
          <a:p>
            <a:r>
              <a:rPr lang="en-SG" sz="900" dirty="0">
                <a:solidFill>
                  <a:prstClr val="black"/>
                </a:solidFill>
              </a:rPr>
              <a:t>Drop Section</a:t>
            </a:r>
          </a:p>
          <a:p>
            <a:r>
              <a:rPr lang="en-SG" sz="900" dirty="0">
                <a:solidFill>
                  <a:prstClr val="black"/>
                </a:solidFill>
              </a:rPr>
              <a:t>Round 1</a:t>
            </a:r>
            <a:br>
              <a:rPr lang="en-SG" sz="900" dirty="0">
                <a:solidFill>
                  <a:prstClr val="black"/>
                </a:solidFill>
              </a:rPr>
            </a:br>
            <a:r>
              <a:rPr lang="en-SG" sz="900" dirty="0">
                <a:solidFill>
                  <a:prstClr val="black"/>
                </a:solidFill>
              </a:rPr>
              <a:t>Clearing</a:t>
            </a:r>
          </a:p>
          <a:p>
            <a:r>
              <a:rPr lang="en-SG" sz="900" dirty="0">
                <a:solidFill>
                  <a:prstClr val="black"/>
                </a:solidFill>
              </a:rPr>
              <a:t>Round 2</a:t>
            </a:r>
            <a:br>
              <a:rPr lang="en-SG" sz="900" dirty="0">
                <a:solidFill>
                  <a:prstClr val="black"/>
                </a:solidFill>
              </a:rPr>
            </a:br>
            <a:r>
              <a:rPr lang="en-SG" sz="900" dirty="0">
                <a:solidFill>
                  <a:prstClr val="black"/>
                </a:solidFill>
              </a:rPr>
              <a:t>Clearing</a:t>
            </a:r>
          </a:p>
          <a:p>
            <a:r>
              <a:rPr lang="en-SG" sz="900" dirty="0">
                <a:solidFill>
                  <a:schemeClr val="tx1"/>
                </a:solidFill>
              </a:rPr>
              <a:t>UI Coding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980399" y="1968227"/>
            <a:ext cx="1027334" cy="15504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900" dirty="0">
                <a:solidFill>
                  <a:schemeClr val="accent6"/>
                </a:solidFill>
              </a:rPr>
              <a:t>UI Coding</a:t>
            </a:r>
          </a:p>
          <a:p>
            <a:r>
              <a:rPr lang="en-SG" sz="900" dirty="0">
                <a:solidFill>
                  <a:prstClr val="black"/>
                </a:solidFill>
              </a:rPr>
              <a:t>JSON </a:t>
            </a:r>
            <a:br>
              <a:rPr lang="en-SG" sz="900" dirty="0">
                <a:solidFill>
                  <a:prstClr val="black"/>
                </a:solidFill>
              </a:rPr>
            </a:br>
            <a:r>
              <a:rPr lang="en-SG" sz="900" dirty="0">
                <a:solidFill>
                  <a:prstClr val="black"/>
                </a:solidFill>
              </a:rPr>
              <a:t>Debug </a:t>
            </a:r>
          </a:p>
          <a:p>
            <a:r>
              <a:rPr lang="en-SG" sz="900" dirty="0">
                <a:solidFill>
                  <a:prstClr val="black"/>
                </a:solidFill>
              </a:rPr>
              <a:t>Code Clean-up </a:t>
            </a:r>
          </a:p>
          <a:p>
            <a:endParaRPr lang="en-SG" sz="800" dirty="0">
              <a:solidFill>
                <a:prstClr val="black"/>
              </a:solidFill>
            </a:endParaRPr>
          </a:p>
          <a:p>
            <a:endParaRPr lang="en-SG" sz="800" dirty="0">
              <a:solidFill>
                <a:prstClr val="black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4976113" y="2176209"/>
            <a:ext cx="858552" cy="878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900" dirty="0">
                <a:solidFill>
                  <a:schemeClr val="accent6"/>
                </a:solidFill>
              </a:rPr>
              <a:t>Admin UI</a:t>
            </a:r>
          </a:p>
          <a:p>
            <a:r>
              <a:rPr lang="en-SG" sz="900" dirty="0">
                <a:solidFill>
                  <a:schemeClr val="accent6"/>
                </a:solidFill>
              </a:rPr>
              <a:t>Student UI</a:t>
            </a:r>
          </a:p>
          <a:p>
            <a:r>
              <a:rPr lang="en-SG" sz="900" dirty="0">
                <a:solidFill>
                  <a:schemeClr val="tx1"/>
                </a:solidFill>
              </a:rPr>
              <a:t>UAT</a:t>
            </a:r>
          </a:p>
          <a:p>
            <a:r>
              <a:rPr lang="en-SG" sz="900" dirty="0">
                <a:solidFill>
                  <a:prstClr val="black"/>
                </a:solidFill>
              </a:rPr>
              <a:t>Debug UAT</a:t>
            </a:r>
            <a:endParaRPr lang="en-SG" sz="900" dirty="0">
              <a:solidFill>
                <a:schemeClr val="accent6"/>
              </a:solidFill>
            </a:endParaRPr>
          </a:p>
          <a:p>
            <a:endParaRPr lang="en-SG" sz="700" dirty="0">
              <a:solidFill>
                <a:prstClr val="black"/>
              </a:solidFill>
            </a:endParaRPr>
          </a:p>
          <a:p>
            <a:r>
              <a:rPr lang="en-SG" sz="700" dirty="0">
                <a:solidFill>
                  <a:prstClr val="black"/>
                </a:solidFill>
              </a:rPr>
              <a:t> </a:t>
            </a:r>
          </a:p>
          <a:p>
            <a:endParaRPr lang="en-SG" sz="700" dirty="0">
              <a:solidFill>
                <a:prstClr val="black"/>
              </a:solidFill>
            </a:endParaRPr>
          </a:p>
          <a:p>
            <a:endParaRPr lang="en-SG" sz="700" dirty="0">
              <a:solidFill>
                <a:prstClr val="black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5686002" y="1767092"/>
            <a:ext cx="1039329" cy="8785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900" dirty="0">
                <a:solidFill>
                  <a:schemeClr val="accent6"/>
                </a:solidFill>
              </a:rPr>
              <a:t>Debug UAT</a:t>
            </a:r>
          </a:p>
          <a:p>
            <a:r>
              <a:rPr lang="en-SG" sz="900" dirty="0">
                <a:solidFill>
                  <a:schemeClr val="accent6"/>
                </a:solidFill>
              </a:rPr>
              <a:t>Debug Admin UI</a:t>
            </a:r>
          </a:p>
          <a:p>
            <a:r>
              <a:rPr lang="en-SG" sz="900" dirty="0">
                <a:solidFill>
                  <a:schemeClr val="accent6"/>
                </a:solidFill>
              </a:rPr>
              <a:t>Debug Student</a:t>
            </a:r>
            <a:br>
              <a:rPr lang="en-SG" sz="900" dirty="0">
                <a:solidFill>
                  <a:schemeClr val="accent6"/>
                </a:solidFill>
              </a:rPr>
            </a:br>
            <a:r>
              <a:rPr lang="en-SG" sz="900" dirty="0">
                <a:solidFill>
                  <a:schemeClr val="accent6"/>
                </a:solidFill>
              </a:rPr>
              <a:t>UI</a:t>
            </a:r>
          </a:p>
          <a:p>
            <a:r>
              <a:rPr lang="en-SG" sz="900" dirty="0" err="1">
                <a:solidFill>
                  <a:schemeClr val="accent6"/>
                </a:solidFill>
              </a:rPr>
              <a:t>Json</a:t>
            </a:r>
            <a:r>
              <a:rPr lang="en-SG" sz="900" dirty="0">
                <a:solidFill>
                  <a:schemeClr val="accent6"/>
                </a:solidFill>
              </a:rPr>
              <a:t> Bid Status</a:t>
            </a:r>
          </a:p>
          <a:p>
            <a:r>
              <a:rPr lang="en-SG" sz="900" dirty="0">
                <a:solidFill>
                  <a:prstClr val="black"/>
                </a:solidFill>
              </a:rPr>
              <a:t>Project Submission</a:t>
            </a:r>
          </a:p>
        </p:txBody>
      </p:sp>
      <p:sp>
        <p:nvSpPr>
          <p:cNvPr id="200" name="OTLSHAPE_TB_00000000000000000000000000000000_TimescaleInterval6"/>
          <p:cNvSpPr txBox="1"/>
          <p:nvPr>
            <p:custDataLst>
              <p:tags r:id="rId78"/>
            </p:custDataLst>
          </p:nvPr>
        </p:nvSpPr>
        <p:spPr>
          <a:xfrm>
            <a:off x="6178649" y="4607630"/>
            <a:ext cx="781982" cy="13743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000" b="1" spc="-14" dirty="0">
                <a:solidFill>
                  <a:srgbClr val="505046"/>
                </a:solidFill>
              </a:rPr>
              <a:t>Week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26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83" y="450169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ockwell Condensed" panose="02060603050405020104" pitchFamily="18" charset="0"/>
              </a:rPr>
              <a:t>Schedule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6886" y="1373259"/>
            <a:ext cx="4633605" cy="5176357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External Libraries Used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 JDBC Driver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opencsv-3.8.jar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commons-lang3-3.4.jar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uploadbean.jar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cos.jar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gson-2.3.jar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is203-jwt-v2.jar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json-smart-1.2.jar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nimbus-jose-jwt-2.26.1.jar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16200000">
            <a:off x="6283817" y="-369845"/>
            <a:ext cx="2490338" cy="323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6886" y="1875626"/>
            <a:ext cx="3501115" cy="525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5916" y="2442611"/>
            <a:ext cx="3685528" cy="993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16200000">
            <a:off x="6307080" y="70621"/>
            <a:ext cx="2490338" cy="323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 rot="21150493">
            <a:off x="4433202" y="2568605"/>
            <a:ext cx="2401860" cy="409957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CSV Reader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6886" y="3447607"/>
            <a:ext cx="3734719" cy="973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18350760">
            <a:off x="6968793" y="1716922"/>
            <a:ext cx="2490338" cy="323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 rot="175890">
            <a:off x="4570215" y="3716534"/>
            <a:ext cx="2401860" cy="409957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 upload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084" y="4333851"/>
            <a:ext cx="4270531" cy="225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18350760">
            <a:off x="6978490" y="3672015"/>
            <a:ext cx="2490338" cy="323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 rot="277616">
            <a:off x="4406084" y="1971042"/>
            <a:ext cx="2401860" cy="409957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Access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rot="175890">
            <a:off x="5023527" y="4672123"/>
            <a:ext cx="2401860" cy="409957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 Requirements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/>
      <p:bldP spid="12" grpId="0" animBg="1"/>
      <p:bldP spid="13" grpId="0"/>
      <p:bldP spid="14" grpId="0" animBg="1"/>
      <p:bldP spid="8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484" y="2023144"/>
            <a:ext cx="7772400" cy="1609344"/>
          </a:xfrm>
        </p:spPr>
        <p:txBody>
          <a:bodyPr/>
          <a:lstStyle/>
          <a:p>
            <a:r>
              <a:rPr lang="en-US" dirty="0"/>
              <a:t>Breakdown of programming tasks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>
            <a:off x="2987891" y="3391473"/>
            <a:ext cx="2672679" cy="34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4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40" y="93694"/>
            <a:ext cx="8871559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1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9535214" y="525894"/>
            <a:ext cx="1047659" cy="13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31207"/>
              </p:ext>
            </p:extLst>
          </p:nvPr>
        </p:nvGraphicFramePr>
        <p:xfrm>
          <a:off x="156327" y="904648"/>
          <a:ext cx="8755446" cy="58082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38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6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2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2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2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20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20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0834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Category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Main Function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Bootstrap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BootstrapDAO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Bootstrap Controller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54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Bootstrap Validation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Student Validation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Course Validation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Pre-</a:t>
                      </a:r>
                      <a:r>
                        <a:rPr lang="en-US" sz="1800" u="none" strike="noStrike" dirty="0" err="1">
                          <a:effectLst/>
                        </a:rPr>
                        <a:t>req</a:t>
                      </a:r>
                      <a:r>
                        <a:rPr lang="en-US" sz="1800" u="none" strike="noStrike" dirty="0">
                          <a:effectLst/>
                        </a:rPr>
                        <a:t> Validation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Section Validation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0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Course-Complete Validation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Bid Validation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5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Common Validation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Entity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Entity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Utility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File Upload Utility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Database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Database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00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Debug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Debug Session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1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83" y="220693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21530"/>
              </p:ext>
            </p:extLst>
          </p:nvPr>
        </p:nvGraphicFramePr>
        <p:xfrm>
          <a:off x="199868" y="1049794"/>
          <a:ext cx="8711903" cy="553969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77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0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7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7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7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7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7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44767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Category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Main Function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Bootstrap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1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Access Objects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BidDAO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175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CourseDAO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175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StudentDAO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175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SectionDAO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31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Bootstrap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3175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Bid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3175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3175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CourseSection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31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Login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63175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Login 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0"/>
          <a:stretch/>
        </p:blipFill>
        <p:spPr bwMode="auto">
          <a:xfrm rot="21182484">
            <a:off x="9535214" y="525894"/>
            <a:ext cx="1047659" cy="13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8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0" y="52884"/>
            <a:ext cx="7200900" cy="82910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Breakdown of Work </a:t>
            </a:r>
            <a:r>
              <a:rPr lang="en-US" sz="2800" dirty="0">
                <a:latin typeface="Rockwell Condensed" panose="02060603050405020104" pitchFamily="18" charset="0"/>
              </a:rPr>
              <a:t>Iteration 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46181"/>
              </p:ext>
            </p:extLst>
          </p:nvPr>
        </p:nvGraphicFramePr>
        <p:xfrm>
          <a:off x="174170" y="759507"/>
          <a:ext cx="8824686" cy="597512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498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7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7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7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17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9788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Main Function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HY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CL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78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Homepage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Search Sections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 Bid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 Bid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 Section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Bid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View Course Complete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Student 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Homepage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97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Controllers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CourseSection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Round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CourseSectionController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9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CourseComplete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Round DAO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deployment bugs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97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R1 Clearing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Bid DAO - Clearing Price &amp; Update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Round Controller - Process Refunds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Round Controller - Process Round 1 Logic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59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R2 Clearing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Bid DAO - Compute Min Bid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59788">
                <a:tc v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Display bids live  results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UI for new implementations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59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Debug 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0cnVlLCJWZXJzaW9uIjp7IiRpZCI6IjIiLCJWZXJzaW9uIjoiMy4wLjEiLCJPcmlnaW5hbEFzc2VtYmx5VmVyc2lvbiI6IjEuMDAuMDAuMDAiLCJFZGl0aW9uIjoiUGx1cyIsIklzUGx1c0VkaXRpb24iOnRydWV9LCJFZmZlY3QiOjA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ODAsIkciOjgwLCJCIjo3M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9yYmVsIiwiSXNCb2xkIjp0cnVlLCJJc0l0YWxpYyI6ZmFsc2UsIklzVW5kZXJsaW5lZCI6ZmFsc2UsIlBhcmVudFN0eWxlIjpudWxsfSwiQXV0b1NpemUiOjAsIkZvcmVncm91bmQiOnsiJGlkIjoiMTUiLCJDb2xvciI6eyIkaWQiOiIxNiIsIkEiOjI1NSwiUiI6MjU1LCJHIjoxODksIkIiOjcx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O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w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4OSwiQiI6NzF9fSwiQXBwZW5kWWVhck9uWWVhckNoYW5nZSI6dHJ1ZSwiRWxhcHNlZFRpbWVGb3JtYXQiOjEsIlRvZGF5TWFya2VyUG9zaXRpb24iOjEsIlF1aWNrUG9zaXRpb24iOjMsIkFic29sdXRlUG9zaXRpb24iOjMzMC43NTAxNTMsIk1hcmdpbiI6eyIkaWQiOiI0OSIsIlRvcCI6MCwiTGVmdCI6MTAsIlJpZ2h0IjoxMCwiQm90dG9tIjowfSwiUGFkZGluZyI6eyIkaWQiOiI1MCIsIlRvcCI6MCwiTGVmdCI6MCwiUmlnaHQiOjAsIkJvdHRvbSI6MH0sIkJhY2tncm91bmQiOnsiJGlkIjoiNTEiLCJDb2xvciI6eyIkaWQiOiI1MiIsIkEiOjI1NSwiUiI6MTc4LCJHIjo2NCwiQiI6MjZ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ZmFsc2UsIklzSXRhbGljIjpmYWxzZSwiSXNVbmRlcmxpbmVkIjpmYWxzZSwiUGFyZW50U3R5bGUiOm51bGx9LCJBdXRvU2l6ZSI6MCwiRm9yZWdyb3VuZCI6eyIkaWQiOiI2NyIsIkNvbG9yIjp7IiRpZCI6IjY4IiwiQSI6MjU1LCJSIjo4MCwiRyI6ODAsIkIiOjc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xNzgsIkciOjM4LCJCIjow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CwiU2hhcGVUaGlja25lc3MiOjEsIkR1cmF0aW9uRm9ybWF0Ijo1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IzNywiRyI6MTI1LCJCIjo0O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yLCJFbmREYXRlUG9zaXRpb24iOjIsIlRpdGxlUG9zaXRpb24iOjAsIkR1cmF0aW9uUG9zaXRpb24iOjEsIlBlcmNlbnRhZ2VDb21wbGV0ZWRQb3NpdGlvbiI6NiwiU3BhY2luZyI6Mi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yLCJGb250TmFtZSI6IkNhbGlicmk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dHJ1ZX0sIlNjYWxlIjp7IiRpZCI6IjEyMiIsIlN0YXJ0RGF0ZSI6IjIwMTYtMDEtMDFUMDA6MDA6MDBaIiwiRW5kRGF0ZSI6IjIwMTYtMTItMjlUMjM6NTk6NTkuOTk5WiIsIkZvcm1hdCI6InciLCJUeXBlIjoxLCJBdXRvRGF0ZVJhbmdlIjp0cnVlLCJXb3JraW5nRGF5cyI6MzEsIlRvZGF5TWFya2VyVGV4dCI6IlRvZGF5IiwiQXV0b1NjYWxlVHlwZSI6ZmFsc2V9LCJNaWxlc3RvbmVzIjpbeyIkaWQiOiIxMjMiLCJEYXRlIjoiMjAxNi0wMS0xNVQyMzo1OTo1OS45OTlaIiwiU3R5bGUiOnsiJGlkIjoiMTI0IiwiU2hhcGUiOjQsIkNvbm5lY3Rvck1hcmdpbiI6eyIkcmVmIjoiNTQifSwiQ29ubmVjdG9yU3R5bGUiOnsiJGlkIjoiMTI1IiwiTGluZUNvbG9yIjp7IiRpZCI6IjEyNiIsIiR0eXBlIjoiTkxSRS5Db21tb24uRG9tLlNvbGlkQ29sb3JCcnVzaCwgTkxSRS5Db21tb24iLCJDb2xvciI6eyIkaWQiOiIxMjciLCJBIjoyNTUsIlIiOjE3OCwiRyI6MzgsIkIiOjB9fSwiTGluZVdlaWdodCI6MS4wLCJMaW5lVHlwZSI6MCwiUGFyZW50U3R5bGUiOnsiJHJlZiI6IjU1In19LCJJc0JlbG93VGltZWJhbmQiOnRydWUsIkhpZGVEYXRlIjpmYWxzZSwiU2hhcGVTaXplIjoz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zgsIkciOjM4LCJCIjowfX0sIklzVmlzaWJsZSI6dHJ1ZSwiV2lkdGgiOjE0LjAsIkhlaWdodCI6MTUuMCwiQm9yZGVyU3R5bGUiOnsiJGlkIjoiMTMyIiwiTGluZUNvbG9yIjp7IiRyZWYiOiI2MyJ9LCJMaW5lV2VpZ2h0IjowLjAsIkxpbmVUeXBlIjowLCJQYXJlbnRTdHlsZSI6eyIkcmVmIjoiNjIifX0sIlBhcmVudFN0eWxlIjp7IiRyZWYiOiI1OSJ9fSwiVGl0bGVTdHlsZSI6eyIkaWQiOiIxMzMiLCJGb250U2V0dGluZ3MiOnsiJGlkIjoiMTM0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3LCJGb250TmFtZSI6IkNhbGlicmkiLCJJc0JvbGQiOmZhbHNlLCJJc0l0YWxpYyI6ZmFsc2UsIklzVW5kZXJsaW5lZCI6ZmFsc2UsIlBhcmVudFN0eWxlIjp7IiRyZWYiOiI3MyJ9fSwiQXV0b1NpemUiOjIsIkZvcmVncm91bmQiOnsiJHJlZiI6Ijc0In0sIk1heFdpZHRoIjoxOS41MDAwNzgyMDEyOTM5NDU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HJlZiI6Ijc5In0sIklzVmlzaWJsZSI6dHJ1ZSwiUGFyZW50U3R5bGUiOnsiJHJlZiI6IjUzIn19LCJQb3NpdGlvbiI6eyIkaWQiOiIxMzkiLCJSYXRpbyI6MC4wOTE3NDc4MjE1NzIzODYyLCJJc0N1c3RvbSI6ZmFsc2V9LCJJZCI6IjAxOTgyOTNiLWYyNTMtNGU5MS04ZGFjLTA3YmZlNzFlZDBmNiIsIkltcG9ydElkIjpudWxsLCJUaXRsZSI6Ik1pbGVzdG9uZSAxIiwiTm90ZSI6bnVsbCwiSHlwZXJsaW5rIjpudWxsLCJJc0NoYW5nZWQiOmZhbHNlLCJJc05ldyI6dHJ1ZX0seyIkaWQiOiIxNDAiLCJEYXRlIjoiMjAxNi0wMi0yMFQyMzo1OTo1OS45OTlaIiwiU3R5bGUiOnsiJGlkIjoiMTQxIiwiU2hhcGUiOjEsIkNvbm5lY3Rvck1hcmdpbiI6eyIkcmVmIjoiNTQifSwiQ29ubmVjdG9yU3R5bGUiOnsiJGlkIjoiMTQyIiwiTGluZUNvbG9yIjp7IiRpZCI6IjE0MyIsIiR0eXBlIjoiTkxSRS5Db21tb24uRG9tLlNvbGlkQ29sb3JCcnVzaCwgTkxSRS5Db21tb24iLCJDb2xvciI6eyIkaWQiOiIxNDQiLCJBIjoyNTUsIlIiOjgwLCJHIjo4MCwiQiI6NzB9fSwiTGluZVdlaWdodCI6MS4wLCJMaW5lVHlwZSI6MCwiUGFyZW50U3R5bGUiOnsiJHJlZiI6IjU1In19LCJJc0JlbG93VGltZWJhbmQiOnRydWUsIkhpZGVEYXRlIjpmYWxzZSwiU2hhcGVTaXplIjozLCJTcGFjaW5nIjowLjAsIlBhZGRpbmciOnsiJGlkIjoiMTQ1IiwiVG9wIjowLCJMZWZ0IjowLCJSaWdodCI6MCwiQm90dG9tIjowfSwiU2hhcGVTdHlsZSI6eyIkaWQiOiIxNDYiLCJNYXJnaW4iOnsiJHJlZiI6IjYwIn0sIlBhZGRpbmciOnsiJHJlZiI6IjYxIn0sIkJhY2tncm91bmQiOnsiJGlkIjoiMTQ3IiwiQ29sb3IiOnsiJGlkIjoiMTQ4IiwiQSI6MjU1LCJSIjo4MCwiRyI6ODAsIkIiOjcwfX0sIklzVmlzaWJsZSI6dHJ1ZSwiV2lkdGgiOjE0LjAsIkhlaWdodCI6MTUuMCwiQm9yZGVyU3R5bGUiOnsiJGlkIjoiMTQ5IiwiTGluZUNvbG9yIjp7IiRyZWYiOiI2MyJ9LCJMaW5lV2VpZ2h0IjowLjAsIkxpbmVUeXBlIjowLCJQYXJlbnRTdHlsZSI6eyIkcmVmIjoiNjIifX0sIlBhcmVudFN0eWxlIjp7IiRyZWYiOiI1OSJ9fSwiVGl0bGVTdHlsZSI6eyIkaWQiOiIxNTAiLCJGb250U2V0dGluZ3MiOnsiJGlkIjoiMTUx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IiLCJMaW5lQ29sb3IiOm51bGwsIkxpbmVXZWlnaHQiOjAuMCwiTGluZVR5cGUiOjAsIlBhcmVudFN0eWxlIjpudWxsfSwiUGFyZW50U3R5bGUiOnsiJHJlZiI6IjY1In19LCJEYXRlU3R5bGUiOnsiJGlkIjoiMTUzIiwiRm9udFNldHRpbmdzIjp7IiRpZCI6IjE1NCIsIkZvbnRTaXplIjo3LCJGb250TmFtZSI6IkNhbGlicmkiLCJJc0JvbGQiOmZhbHNlLCJJc0l0YWxpYyI6ZmFsc2UsIklzVW5kZXJsaW5lZCI6ZmFsc2UsIlBhcmVudFN0eWxlIjp7IiRyZWYiOiI3MyJ9fSwiQXV0b1NpemUiOjIsIkZvcmVncm91bmQiOnsiJHJlZiI6Ijc0In0sIk1heFdpZHRoIjoyMS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UiLCJMaW5lQ29sb3IiOm51bGwsIkxpbmVXZWlnaHQiOjAuMCwiTGluZVR5cGUiOjAsIlBhcmVudFN0eWxlIjpudWxsfSwiUGFyZW50U3R5bGUiOnsiJHJlZiI6IjcyIn19LCJEYXRlRm9ybWF0Ijp7IiRyZWYiOiI3OSJ9LCJJc1Zpc2libGUiOnRydWUsIlBhcmVudFN0eWxlIjp7IiRyZWYiOiI1MyJ9fSwiUG9zaXRpb24iOnsiJGlkIjoiMTU2IiwiUmF0aW8iOjAuMTEwODM5MDMxMzYwNzY3NSwiSXNDdXN0b20iOnRydWV9LCJJZCI6IjgwOWFjYjliLWQ0NzYtNDU1My04MTVmLWE1Y2U1Nzc1NzJlNCIsIkltcG9ydElkIjpudWxsLCJUaXRsZSI6Ik1pbGVzdG9uZSAyIiwiTm90ZSI6bnVsbCwiSHlwZXJsaW5rIjpudWxsLCJJc0NoYW5nZWQiOmZhbHNlLCJJc05ldyI6dHJ1ZX0seyIkaWQiOiIxNTciLCJEYXRlIjoiMjAxNi0wMy0yMFQyMzo1OTo1OS45OTlaIiwiU3R5bGUiOnsiJGlkIjoiMTU4IiwiU2hhcGUiOjQsIkNvbm5lY3Rvck1hcmdpbiI6eyIkcmVmIjoiNTQifSwiQ29ubmVjdG9yU3R5bGUiOnsiJGlkIjoiMTU5IiwiTGluZUNvbG9yIjp7IiRpZCI6IjE2MCIsIiR0eXBlIjoiTkxSRS5Db21tb24uRG9tLlNvbGlkQ29sb3JCcnVzaCwgTkxSRS5Db21tb24iLCJDb2xvciI6eyIkaWQiOiIxNjEiLCJBIjoyNTUsIlIiOjE3OCwiRyI6MzgsIkIiOjB9fSwiTGluZVdlaWdodCI6MS4wLCJMaW5lVHlwZSI6MCwiUGFyZW50U3R5bGUiOnsiJHJlZiI6IjU1In19LCJJc0JlbG93VGltZWJhbmQiOnRydWUsIkhpZGVEYXRlIjpmYWxzZSwiU2hhcGVTaXplIjozLCJTcGFjaW5nIjowLjAsIlBhZGRpbmciOnsiJGlkIjoiMTYyIiwiVG9wIjowLCJMZWZ0IjowLCJSaWdodCI6MCwiQm90dG9tIjowfSwiU2hhcGVTdHlsZSI6eyIkaWQiOiIxNjMiLCJNYXJnaW4iOnsiJHJlZiI6IjYwIn0sIlBhZGRpbmciOnsiJHJlZiI6IjYxIn0sIkJhY2tncm91bmQiOnsiJGlkIjoiMTY0IiwiQ29sb3IiOnsiJGlkIjoiMTY1IiwiQSI6MjU1LCJSIjoxNzgsIkciOjM4LCJCIjowfX0sIklzVmlzaWJsZSI6dHJ1ZSwiV2lkdGgiOjE0LjAsIkhlaWdodCI6MTUuMCwiQm9yZGVyU3R5bGUiOnsiJGlkIjoiMTY2IiwiTGluZUNvbG9yIjp7IiRyZWYiOiI2MyJ9LCJMaW5lV2VpZ2h0IjowLjAsIkxpbmVUeXBlIjowLCJQYXJlbnRTdHlsZSI6eyIkcmVmIjoiNjIifX0sIlBhcmVudFN0eWxlIjp7IiRyZWYiOiI1OSJ9fSwiVGl0bGVTdHlsZSI6eyIkaWQiOiIxNjciLCJGb250U2V0dGluZ3MiOnsiJGlkIjoiMTY4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jkiLCJMaW5lQ29sb3IiOm51bGwsIkxpbmVXZWlnaHQiOjAuMCwiTGluZVR5cGUiOjAsIlBhcmVudFN0eWxlIjpudWxsfSwiUGFyZW50U3R5bGUiOnsiJHJlZiI6IjY1In19LCJEYXRlU3R5bGUiOnsiJGlkIjoiMTcwIiwiRm9udFNldHRpbmdzIjp7IiRpZCI6IjE3MSIsIkZvbnRTaXplIjo3LCJGb250TmFtZSI6IkNhbGlicmkiLCJJc0JvbGQiOmZhbHNlLCJJc0l0YWxpYyI6ZmFsc2UsIklzVW5kZXJsaW5lZCI6ZmFsc2UsIlBhcmVudFN0eWxlIjp7IiRyZWYiOiI3MyJ9fSwiQXV0b1NpemUiOjIsIkZvcmVncm91bmQiOnsiJHJlZiI6Ijc0In0sIk1heFdpZHRoIjoyMi41MDAwNzgyMDEyOTM5NDU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3MiIsIkxpbmVDb2xvciI6bnVsbCwiTGluZVdlaWdodCI6MC4wLCJMaW5lVHlwZSI6MCwiUGFyZW50U3R5bGUiOm51bGx9LCJQYXJlbnRTdHlsZSI6eyIkcmVmIjoiNzIifX0sIkRhdGVGb3JtYXQiOnsiJHJlZiI6Ijc5In0sIklzVmlzaWJsZSI6dHJ1ZSwiUGFyZW50U3R5bGUiOnsiJHJlZiI6IjUzIn19LCJQb3NpdGlvbiI6eyIkaWQiOiIxNzMiLCJSYXRpbyI6MC4wOTE3NDc4MjE1NzIzODYyLCJJc0N1c3RvbSI6ZmFsc2V9LCJJZCI6IjQ2NWZlMzQ5LTQ1YmEtNDQ1OC1hODBkLTE3MjVmYzZkYWJiYSIsIkltcG9ydElkIjpudWxsLCJUaXRsZSI6Ik1pbGVzdG9uZSAzIiwiTm90ZSI6bnVsbCwiSHlwZXJsaW5rIjpudWxsLCJJc0NoYW5nZWQiOmZhbHNlLCJJc05ldyI6dHJ1ZX0seyIkaWQiOiIxNzQiLCJEYXRlIjoiMjAxNi0wMy0zMVQyMzo1OTo1OS45OTlaIiwiU3R5bGUiOnsiJGlkIjoiMTc1IiwiU2hhcGUiOjEzLCJDb25uZWN0b3JNYXJnaW4iOnsiJHJlZiI6IjU0In0sIkNvbm5lY3RvclN0eWxlIjp7IiRpZCI6IjE3NiIsIkxpbmVDb2xvciI6eyIkaWQiOiIxNzciLCIkdHlwZSI6Ik5MUkUuQ29tbW9uLkRvbS5Tb2xpZENvbG9yQnJ1c2gsIE5MUkUuQ29tbW9uIiwiQ29sb3IiOnsiJGlkIjoiMTc4IiwiQSI6MjU1LCJSIjoyMzIsIkciOjc2LCJCIjozNH19LCJMaW5lV2VpZ2h0IjoxLjAsIkxpbmVUeXBlIjowLCJQYXJlbnRTdHlsZSI6eyIkcmVmIjoiNTUifX0sIklzQmVsb3dUaW1lYmFuZCI6ZmFsc2UsIkhpZGVEYXRlIjpmYWxzZSwiU2hhcGVTaXplIjozLCJTcGFjaW5nIjowLjAsIlBhZGRpbmciOnsiJGlkIjoiMTc5IiwiVG9wIjowLCJMZWZ0IjowLCJSaWdodCI6MCwiQm90dG9tIjowfSwiU2hhcGVTdHlsZSI6eyIkaWQiOiIxODAiLCJNYXJnaW4iOnsiJHJlZiI6IjYwIn0sIlBhZGRpbmciOnsiJHJlZiI6IjYxIn0sIkJhY2tncm91bmQiOnsiJGlkIjoiMTgxIiwiQ29sb3IiOnsiJGlkIjoiMTgyIiwiQSI6MjU1LCJSIjoyMzIsIkciOjc2LCJCIjozNH19LCJJc1Zpc2libGUiOnRydWUsIldpZHRoIjoxNC4wLCJIZWlnaHQiOjE1LjAsIkJvcmRlclN0eWxlIjp7IiRpZCI6IjE4MyIsIkxpbmVDb2xvciI6eyIkcmVmIjoiNjMifSwiTGluZVdlaWdodCI6MC4wLCJMaW5lVHlwZSI6MCwiUGFyZW50U3R5bGUiOnsiJHJlZiI6IjYyIn19LCJQYXJlbnRTdHlsZSI6eyIkcmVmIjoiNTkifX0sIlRpdGxlU3R5bGUiOnsiJGlkIjoiMTg0IiwiRm9udFNldHRpbmdzIjp7IiRpZCI6IjE4NSIsIkZvbnRTaXplIjo5LCJGb250TmFtZSI6IkNhbGlicmkiLCJJc0JvbGQiOnRydWUsIklzSXRhbGljIjpmYWxzZSwiSXNVbmRlcmxpbmVkIjpmYWxzZSwiUGFyZW50U3R5bGUiOnsiJHJlZiI6IjY2In19LCJBdXRvU2l6ZSI6MiwiRm9yZWdyb3VuZCI6eyIkcmVmIjoiNjcifSwiTWF4V2lkdGgiOjM4LjI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YiLCJMaW5lQ29sb3IiOm51bGwsIkxpbmVXZWlnaHQiOjAuMCwiTGluZVR5cGUiOjAsIlBhcmVudFN0eWxlIjpudWxsfSwiUGFyZW50U3R5bGUiOnsiJHJlZiI6IjY1In19LCJEYXRlU3R5bGUiOnsiJGlkIjoiMTg3IiwiRm9udFNldHRpbmdzIjp7IiRpZCI6IjE4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xODkiLCJMaW5lQ29sb3IiOm51bGwsIkxpbmVXZWlnaHQiOjAuMCwiTGluZVR5cGUiOjAsIlBhcmVudFN0eWxlIjpudWxsfSwiUGFyZW50U3R5bGUiOnsiJHJlZiI6IjcyIn19LCJEYXRlRm9ybWF0Ijp7IiRyZWYiOiI3OSJ9LCJJc1Zpc2libGUiOnRydWUsIlBhcmVudFN0eWxlIjp7IiRyZWYiOiI1MyJ9fSwiUG9zaXRpb24iOnsiJGlkIjoiMTkwIiwiUmF0aW8iOjAuMDgzODI0MTU3NzE0ODQzNzUsIklzQ3VzdG9tIjpmYWxzZX0sIklkIjoiYTVjYzBkNGYtNDM5Yy00YzJhLTg3YjAtYmVmNTk5Nzk5YjVmIiwiSW1wb3J0SWQiOm51bGwsIlRpdGxlIjoiTWFqb3IgTWlsZXN0b25lIiwiTm90ZSI6bnVsbCwiSHlwZXJsaW5rIjpudWxsLCJJc0NoYW5nZWQiOmZhbHNlLCJJc05ldyI6dHJ1ZX0seyIkaWQiOiIxOTEiLCJEYXRlIjoiMjAxNi0wNC0yNVQyMzo1OTo1OS45OTlaIiwiU3R5bGUiOnsiJGlkIjoiMTkyIiwiU2hhcGUiOjEsIkNvbm5lY3Rvck1hcmdpbiI6eyIkcmVmIjoiNTQifSwiQ29ubmVjdG9yU3R5bGUiOnsiJGlkIjoiMTkzIiwiTGluZUNvbG9yIjp7IiRpZCI6IjE5NCIsIiR0eXBlIjoiTkxSRS5Db21tb24uRG9tLlNvbGlkQ29sb3JCcnVzaCwgTkxSRS5Db21tb24iLCJDb2xvciI6eyIkaWQiOiIxOTUiLCJBIjoyNTUsIlIiOjgwLCJHIjo4MCwiQiI6NzB9fSwiTGluZVdlaWdodCI6MS4wLCJMaW5lVHlwZSI6MCwiUGFyZW50U3R5bGUiOnsiJHJlZiI6IjU1In19LCJJc0JlbG93VGltZWJhbmQiOnRydWUsIkhpZGVEYXRlIjpmYWxzZSwiU2hhcGVTaXplIjozLCJTcGFjaW5nIjowLjAsIlBhZGRpbmciOnsiJGlkIjoiMTk2IiwiVG9wIjowLCJMZWZ0IjowLCJSaWdodCI6MCwiQm90dG9tIjowfSwiU2hhcGVTdHlsZSI6eyIkaWQiOiIxOTciLCJNYXJnaW4iOnsiJHJlZiI6IjYwIn0sIlBhZGRpbmciOnsiJHJlZiI6IjYxIn0sIkJhY2tncm91bmQiOnsiJGlkIjoiMTk4IiwiQ29sb3IiOnsiJGlkIjoiMTk5IiwiQSI6MjU1LCJSIjo4MCwiRyI6ODAsIkIiOjcwfX0sIklzVmlzaWJsZSI6dHJ1ZSwiV2lkdGgiOjE0LjAsIkhlaWdodCI6MTUuMCwiQm9yZGVyU3R5bGUiOnsiJGlkIjoiMjAwIiwiTGluZUNvbG9yIjp7IiRyZWYiOiI2MyJ9LCJMaW5lV2VpZ2h0IjowLjAsIkxpbmVUeXBlIjowLCJQYXJlbnRTdHlsZSI6eyIkcmVmIjoiNjIifX0sIlBhcmVudFN0eWxlIjp7IiRyZWYiOiI1OSJ9fSwiVGl0bGVTdHlsZSI6eyIkaWQiOiIyMDEiLCJGb250U2V0dGluZ3MiOnsiJGlkIjoiMjAy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DMiLCJMaW5lQ29sb3IiOm51bGwsIkxpbmVXZWlnaHQiOjAuMCwiTGluZVR5cGUiOjAsIlBhcmVudFN0eWxlIjpudWxsfSwiUGFyZW50U3R5bGUiOnsiJHJlZiI6IjY1In19LCJEYXRlU3R5bGUiOnsiJGlkIjoiMjA0IiwiRm9udFNldHRpbmdzIjp7IiRpZCI6IjIwNSIsIkZvbnRTaXplIjo3LCJGb250TmFtZSI6IkNhbGlicmkiLCJJc0JvbGQiOmZhbHNlLCJJc0l0YWxpYyI6ZmFsc2UsIklzVW5kZXJsaW5lZCI6ZmFsc2UsIlBhcmVudFN0eWxlIjp7IiRyZWYiOiI3MyJ9fSwiQXV0b1NpemUiOjIsIkZvcmVncm91bmQiOnsiJHJlZiI6Ijc0In0sIk1heFdpZHRoIjoyMC4yNS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2IiwiTGluZUNvbG9yIjpudWxsLCJMaW5lV2VpZ2h0IjowLjAsIkxpbmVUeXBlIjowLCJQYXJlbnRTdHlsZSI6bnVsbH0sIlBhcmVudFN0eWxlIjp7IiRyZWYiOiI3MiJ9fSwiRGF0ZUZvcm1hdCI6eyIkcmVmIjoiNzkifSwiSXNWaXNpYmxlIjp0cnVlLCJQYXJlbnRTdHlsZSI6eyIkcmVmIjoiNTMifX0sIlBvc2l0aW9uIjp7IiRpZCI6IjIwNyIsIlJhdGlvIjowLjExMTIxOTg3OTQzMjk2MDc5LCJJc0N1c3RvbSI6dHJ1ZX0sIklkIjoiNjY2ZmYzZTktNTQ2ZC00Y2JhLTgwMWYtZmE2YWRiZTZjYzgzIiwiSW1wb3J0SWQiOm51bGwsIlRpdGxlIjoiTWlsZXN0b25lIDQiLCJOb3RlIjpudWxsLCJIeXBlcmxpbmsiOm51bGwsIklzQ2hhbmdlZCI6ZmFsc2UsIklzTmV3Ijp0cnVlfSx7IiRpZCI6IjIwOCIsIkRhdGUiOiIyMDE2LTA1LTI1VDIzOjU5OjU5Ljk5OVoiLCJTdHlsZSI6eyIkaWQiOiIyMDkiLCJTaGFwZSI6NCwiQ29ubmVjdG9yTWFyZ2luIjp7IiRyZWYiOiI1NCJ9LCJDb25uZWN0b3JTdHlsZSI6eyIkaWQiOiIyMTAiLCJMaW5lQ29sb3IiOnsiJGlkIjoiMjExIiwiJHR5cGUiOiJOTFJFLkNvbW1vbi5Eb20uU29saWRDb2xvckJydXNoLCBOTFJFLkNvbW1vbiIsIkNvbG9yIjp7IiRpZCI6IjIxMiIsIkEiOjI1NSwiUiI6MTc4LCJHIjozOCwiQiI6MH19LCJMaW5lV2VpZ2h0IjoxLjAsIkxpbmVUeXBlIjowLCJQYXJlbnRTdHlsZSI6eyIkcmVmIjoiNTUifX0sIklzQmVsb3dUaW1lYmFuZCI6dHJ1ZSwiSGlkZURhdGUiOmZhbHNlLCJTaGFwZVNpemUiOjMsIlNwYWNpbmciOjAuMCwiUGFkZGluZyI6eyIkaWQiOiIyMTMiLCJUb3AiOjAsIkxlZnQiOjAsIlJpZ2h0IjowLCJCb3R0b20iOjB9LCJTaGFwZVN0eWxlIjp7IiRpZCI6IjIxNCIsIk1hcmdpbiI6eyIkcmVmIjoiNjAifSwiUGFkZGluZyI6eyIkcmVmIjoiNjEifSwiQmFja2dyb3VuZCI6eyIkaWQiOiIyMTUiLCJDb2xvciI6eyIkaWQiOiIyMTYiLCJBIjoyNTUsIlIiOjE3OCwiRyI6MzgsIkIiOjB9fSwiSXNWaXNpYmxlIjp0cnVlLCJXaWR0aCI6MTQuMCwiSGVpZ2h0IjoxNS4wLCJCb3JkZXJTdHlsZSI6eyIkaWQiOiIyMTciLCJMaW5lQ29sb3IiOnsiJHJlZiI6IjYzIn0sIkxpbmVXZWlnaHQiOjAuMCwiTGluZVR5cGUiOjAsIlBhcmVudFN0eWxlIjp7IiRyZWYiOiI2MiJ9fSwiUGFyZW50U3R5bGUiOnsiJHJlZiI6IjU5In19LCJUaXRsZVN0eWxlIjp7IiRpZCI6IjIxOCIsIkZvbnRTZXR0aW5ncyI6eyIkaWQiOiIyMTkiLCJGb250U2l6ZSI6OCwiRm9udE5hbWUiOiJDYWxpYnJpIiwiSXNCb2xkIjpmYWxzZSwiSXNJdGFsaWMiOmZhbHNlLCJJc1VuZGVybGluZWQiOmZhbHNlLCJQYXJlbnRTdHlsZSI6eyIkcmVmIjoiNjYifX0sIkF1dG9TaXplIjoyLCJGb3JlZ3JvdW5kIjp7IiRyZWYiOiI2NyJ9LCJNYXhXaWR0aCI6Mzk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yMCIsIkxpbmVDb2xvciI6bnVsbCwiTGluZVdlaWdodCI6MC4wLCJMaW5lVHlwZSI6MCwiUGFyZW50U3R5bGUiOm51bGx9LCJQYXJlbnRTdHlsZSI6eyIkcmVmIjoiNjUifX0sIkRhdGVTdHlsZSI6eyIkaWQiOiIyMjEiLCJGb250U2V0dGluZ3MiOnsiJGlkIjoiMjIyIiwiRm9udFNpemUiOjcsIkZvbnROYW1lIjoiQ2FsaWJyaSIsIklzQm9sZCI6ZmFsc2UsIklzSXRhbGljIjpmYWxzZSwiSXNVbmRlcmxpbmVkIjpmYWxzZSwiUGFyZW50U3R5bGUiOnsiJHJlZiI6IjczIn19LCJBdXRvU2l6ZSI6MiwiRm9yZWdyb3VuZCI6eyIkcmVmIjoiNzQifSwiTWF4V2lkdGgiOjIzLjI1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jMiLCJMaW5lQ29sb3IiOm51bGwsIkxpbmVXZWlnaHQiOjAuMCwiTGluZVR5cGUiOjAsIlBhcmVudFN0eWxlIjpudWxsfSwiUGFyZW50U3R5bGUiOnsiJHJlZiI6IjcyIn19LCJEYXRlRm9ybWF0Ijp7IiRyZWYiOiI3OSJ9LCJJc1Zpc2libGUiOnRydWUsIlBhcmVudFN0eWxlIjp7IiRyZWYiOiI1MyJ9fSwiUG9zaXRpb24iOnsiJGlkIjoiMjI0IiwiUmF0aW8iOjAuMDkxNzQ3ODIxNTcyMzg2MiwiSXNDdXN0b20iOmZhbHNlfSwiSWQiOiIwZDFhZTY1Mi0zNGE0LTQ4ODQtYjNlZi0zMjA2YTEzN2NkMjIiLCJJbXBvcnRJZCI6bnVsbCwiVGl0bGUiOiJNaWxlc3RvbmUgNSIsIk5vdGUiOm51bGwsIkh5cGVybGluayI6bnVsbCwiSXNDaGFuZ2VkIjpmYWxzZSwiSXNOZXciOnRydWV9LHsiJGlkIjoiMjI1IiwiRGF0ZSI6IjIwMTYtMDYtMzBUMjM6NTk6NTkuOTk5WiIsIlN0eWxlIjp7IiRpZCI6IjIyNiIsIlNoYXBlIjoxMywiQ29ubmVjdG9yTWFyZ2luIjp7IiRyZWYiOiI1NCJ9LCJDb25uZWN0b3JTdHlsZSI6eyIkaWQiOiIyMjciLCJMaW5lQ29sb3IiOnsiJGlkIjoiMjI4IiwiJHR5cGUiOiJOTFJFLkNvbW1vbi5Eb20uU29saWRDb2xvckJydXNoLCBOTFJFLkNvbW1vbiIsIkNvbG9yIjp7IiRpZCI6IjIyOSIsIkEiOjI1NSwiUiI6MjMyLCJHIjo3NiwiQiI6MzR9fSwiTGluZVdlaWdodCI6MS4wLCJMaW5lVHlwZSI6MCwiUGFyZW50U3R5bGUiOnsiJHJlZiI6IjU1In19LCJJc0JlbG93VGltZWJhbmQiOmZhbHNlLCJIaWRlRGF0ZSI6ZmFsc2UsIlNoYXBlU2l6ZSI6MywiU3BhY2luZyI6MC4wLCJQYWRkaW5nIjp7IiRpZCI6IjIzMCIsIlRvcCI6MCwiTGVmdCI6MCwiUmlnaHQiOjAsIkJvdHRvbSI6MH0sIlNoYXBlU3R5bGUiOnsiJGlkIjoiMjMxIiwiTWFyZ2luIjp7IiRyZWYiOiI2MCJ9LCJQYWRkaW5nIjp7IiRyZWYiOiI2MSJ9LCJCYWNrZ3JvdW5kIjp7IiRpZCI6IjIzMiIsIkNvbG9yIjp7IiRpZCI6IjIzMyIsIkEiOjI1NSwiUiI6MjMyLCJHIjo3NiwiQiI6MzR9fSwiSXNWaXNpYmxlIjp0cnVlLCJXaWR0aCI6MTQuMCwiSGVpZ2h0IjoxNS4wLCJCb3JkZXJTdHlsZSI6eyIkaWQiOiIyMzQiLCJMaW5lQ29sb3IiOnsiJHJlZiI6IjYzIn0sIkxpbmVXZWlnaHQiOjAuMCwiTGluZVR5cGUiOjAsIlBhcmVudFN0eWxlIjp7IiRyZWYiOiI2MiJ9fSwiUGFyZW50U3R5bGUiOnsiJHJlZiI6IjU5In19LCJUaXRsZVN0eWxlIjp7IiRpZCI6IjIzNSIsIkZvbnRTZXR0aW5ncyI6eyIkaWQiOiIyMzYiLCJGb250U2l6ZSI6OSwiRm9udE5hbWUiOiJDYWxpYnJpIiwiSXNCb2xkIjp0cnVlLCJJc0l0YWxpYyI6ZmFsc2UsIklzVW5kZXJsaW5lZCI6ZmFsc2UsIlBhcmVudFN0eWxlIjp7IiRyZWYiOiI2NiJ9fSwiQXV0b1NpemUiOjIsIkZvcmVncm91bmQiOnsiJHJlZiI6IjY3In0sIk1heFdpZHRoIjozOC4y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3IiwiTGluZUNvbG9yIjpudWxsLCJMaW5lV2VpZ2h0IjowLjAsIkxpbmVUeXBlIjowLCJQYXJlbnRTdHlsZSI6bnVsbH0sIlBhcmVudFN0eWxlIjp7IiRyZWYiOiI2NSJ9fSwiRGF0ZVN0eWxlIjp7IiRpZCI6IjIzOCIsIkZvbnRTZXR0aW5ncyI6eyIkaWQiOiIyMz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mZhbHNlLCJXaWR0aCI6MC4wLCJIZWlnaHQiOjAuMCwiQm9yZGVyU3R5bGUiOnsiJGlkIjoiMjQwIiwiTGluZUNvbG9yIjpudWxsLCJMaW5lV2VpZ2h0IjowLjAsIkxpbmVUeXBlIjowLCJQYXJlbnRTdHlsZSI6bnVsbH0sIlBhcmVudFN0eWxlIjp7IiRyZWYiOiI3MiJ9fSwiRGF0ZUZvcm1hdCI6eyIkcmVmIjoiNzkifSwiSXNWaXNpYmxlIjp0cnVlLCJQYXJlbnRTdHlsZSI6eyIkcmVmIjoiNTMifX0sIlBvc2l0aW9uIjp7IiRpZCI6IjI0MSIsIlJhdGlvIjowLjA4MzgyNDE1NzcxNDg0Mzc1LCJJc0N1c3RvbSI6ZmFsc2V9LCJJZCI6IjRmZWU3NGYwLTcxN2UtNGRkZS05MWU3LTMyMjFiOWMyNTAxZiIsIkltcG9ydElkIjpudWxsLCJUaXRsZSI6Ik1ham9yIE1pbGVzdG9uZSIsIk5vdGUiOm51bGwsIkh5cGVybGluayI6bnVsbCwiSXNDaGFuZ2VkIjpmYWxzZSwiSXNOZXciOnRydWV9LHsiJGlkIjoiMjQyIiwiRGF0ZSI6IjIwMTYtMDctMTVUMjM6NTk6NTkuOTk5WiIsIlN0eWxlIjp7IiRpZCI6IjI0MyIsIlNoYXBlIjoxLCJDb25uZWN0b3JNYXJnaW4iOnsiJHJlZiI6IjU0In0sIkNvbm5lY3RvclN0eWxlIjp7IiRpZCI6IjI0NCIsIkxpbmVDb2xvciI6eyIkaWQiOiIyNDUiLCIkdHlwZSI6Ik5MUkUuQ29tbW9uLkRvbS5Tb2xpZENvbG9yQnJ1c2gsIE5MUkUuQ29tbW9uIiwiQ29sb3IiOnsiJGlkIjoiMjQ2IiwiQSI6MjU1LCJSIjo4MCwiRyI6ODAsIkIiOjcwfX0sIkxpbmVXZWlnaHQiOjEuMCwiTGluZVR5cGUiOjAsIlBhcmVudFN0eWxlIjp7IiRyZWYiOiI1NSJ9fSwiSXNCZWxvd1RpbWViYW5kIjp0cnVlLCJIaWRlRGF0ZSI6ZmFsc2UsIlNoYXBlU2l6ZSI6MywiU3BhY2luZyI6MC4wLCJQYWRkaW5nIjp7IiRpZCI6IjI0NyIsIlRvcCI6MCwiTGVmdCI6MCwiUmlnaHQiOjAsIkJvdHRvbSI6MH0sIlNoYXBlU3R5bGUiOnsiJGlkIjoiMjQ4IiwiTWFyZ2luIjp7IiRyZWYiOiI2MCJ9LCJQYWRkaW5nIjp7IiRyZWYiOiI2MSJ9LCJCYWNrZ3JvdW5kIjp7IiRpZCI6IjI0OSIsIkNvbG9yIjp7IiRpZCI6IjI1MCIsIkEiOjI1NSwiUiI6ODAsIkciOjgwLCJCIjo3MH19LCJJc1Zpc2libGUiOnRydWUsIldpZHRoIjoxNC4wLCJIZWlnaHQiOjE1LjAsIkJvcmRlclN0eWxlIjp7IiRpZCI6IjI1MSIsIkxpbmVDb2xvciI6eyIkcmVmIjoiNjMifSwiTGluZVdlaWdodCI6MC4wLCJMaW5lVHlwZSI6MCwiUGFyZW50U3R5bGUiOnsiJHJlZiI6IjYyIn19LCJQYXJlbnRTdHlsZSI6eyIkcmVmIjoiNTkifX0sIlRpdGxlU3R5bGUiOnsiJGlkIjoiMjUyIiwiRm9udFNldHRpbmdzIjp7IiRpZCI6IjI1MyIsIkZvbnRTaXplIjo4LCJGb250TmFtZSI6IkNhbGlicmkiLCJJc0JvbGQiOmZhbHNlLCJJc0l0YWxpYyI6ZmFsc2UsIklzVW5kZXJsaW5lZCI6ZmFsc2UsIlBhcmVudFN0eWxlIjp7IiRyZWYiOiI2NiJ9fSwiQXV0b1NpemUiOjIsIkZvcmVncm91bmQiOnsiJHJlZiI6IjY3In0sIk1heFdpZHRoIjoz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0IiwiTGluZUNvbG9yIjpudWxsLCJMaW5lV2VpZ2h0IjowLjAsIkxpbmVUeXBlIjowLCJQYXJlbnRTdHlsZSI6bnVsbH0sIlBhcmVudFN0eWxlIjp7IiRyZWYiOiI2NSJ9fSwiRGF0ZVN0eWxlIjp7IiRpZCI6IjI1NSIsIkZvbnRTZXR0aW5ncyI6eyIkaWQiOiIyNTYiLCJGb250U2l6ZSI6NywiRm9udE5hbWUiOiJDYWxpYnJpIiwiSXNCb2xkIjpmYWxzZSwiSXNJdGFsaWMiOmZhbHNlLCJJc1VuZGVybGluZWQiOmZhbHNlLCJQYXJlbnRTdHlsZSI6eyIkcmVmIjoiNzMifX0sIkF1dG9TaXplIjoyLCJGb3JlZ3JvdW5kIjp7IiRyZWYiOiI3NCJ9LCJNYXhXaWR0aCI6MTg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U3IiwiTGluZUNvbG9yIjpudWxsLCJMaW5lV2VpZ2h0IjowLjAsIkxpbmVUeXBlIjowLCJQYXJlbnRTdHlsZSI6bnVsbH0sIlBhcmVudFN0eWxlIjp7IiRyZWYiOiI3MiJ9fSwiRGF0ZUZvcm1hdCI6eyIkcmVmIjoiNzkifSwiSXNWaXNpYmxlIjp0cnVlLCJQYXJlbnRTdHlsZSI6eyIkcmVmIjoiNTMifX0sIlBvc2l0aW9uIjp7IiRpZCI6IjI1OCIsIlJhdGlvIjowLjExMDgzOTAzMTM2MDc2NzUsIklzQ3VzdG9tIjp0cnVlfSwiSWQiOiI3ZGJlNjM3OS1hZjQ1LTQ4ZTctYjdiNC05YzM1ODk2MDY3ZjYiLCJJbXBvcnRJZCI6bnVsbCwiVGl0bGUiOiJNaWxlc3RvbmUgNiIsIk5vdGUiOm51bGwsIkh5cGVybGluayI6bnVsbCwiSXNDaGFuZ2VkIjpmYWxzZSwiSXNOZXciOnRydWV9LHsiJGlkIjoiMjU5IiwiRGF0ZSI6IjIwMTYtMDgtMTVUMjM6NTk6NTkuOTk5WiIsIlN0eWxlIjp7IiRpZCI6IjI2MCIsIlNoYXBlIjoxLCJDb25uZWN0b3JNYXJnaW4iOnsiJHJlZiI6IjU0In0sIkNvbm5lY3RvclN0eWxlIjp7IiRpZCI6IjI2MSIsIkxpbmVDb2xvciI6eyIkaWQiOiIyNjIiLCIkdHlwZSI6Ik5MUkUuQ29tbW9uLkRvbS5Tb2xpZENvbG9yQnJ1c2gsIE5MUkUuQ29tbW9uIiwiQ29sb3IiOnsiJGlkIjoiMjYzIiwiQSI6MjU1LCJSIjo4MCwiRyI6ODAsIkIiOjcwfX0sIkxpbmVXZWlnaHQiOjEuMCwiTGluZVR5cGUiOjAsIlBhcmVudFN0eWxlIjp7IiRyZWYiOiI1NSJ9fSwiSXNCZWxvd1RpbWViYW5kIjp0cnVlLCJIaWRlRGF0ZSI6ZmFsc2UsIlNoYXBlU2l6ZSI6MywiU3BhY2luZyI6MC4wLCJQYWRkaW5nIjp7IiRpZCI6IjI2NCIsIlRvcCI6MCwiTGVmdCI6MCwiUmlnaHQiOjAsIkJvdHRvbSI6MH0sIlNoYXBlU3R5bGUiOnsiJGlkIjoiMjY1IiwiTWFyZ2luIjp7IiRyZWYiOiI2MCJ9LCJQYWRkaW5nIjp7IiRyZWYiOiI2MSJ9LCJCYWNrZ3JvdW5kIjp7IiRpZCI6IjI2NiIsIkNvbG9yIjp7IiRpZCI6IjI2NyIsIkEiOjI1NSwiUiI6ODAsIkciOjgwLCJCIjo3MH19LCJJc1Zpc2libGUiOnRydWUsIldpZHRoIjoxNC4wLCJIZWlnaHQiOjE1LjAsIkJvcmRlclN0eWxlIjp7IiRpZCI6IjI2OCIsIkxpbmVDb2xvciI6eyIkcmVmIjoiNjMifSwiTGluZVdlaWdodCI6MC4wLCJMaW5lVHlwZSI6MCwiUGFyZW50U3R5bGUiOnsiJHJlZiI6IjYyIn19LCJQYXJlbnRTdHlsZSI6eyIkcmVmIjoiNTkifX0sIlRpdGxlU3R5bGUiOnsiJGlkIjoiMjY5IiwiRm9udFNldHRpbmdzIjp7IiRpZCI6IjI3MCIsIkZvbnRTaXplIjo4LCJGb250TmFtZSI6IkNhbGlicmkiLCJJc0JvbGQiOmZhbHNlLCJJc0l0YWxpYyI6ZmFsc2UsIklzVW5kZXJsaW5lZCI6ZmFsc2UsIlBhcmVudFN0eWxlIjp7IiRyZWYiOiI2NiJ9fSwiQXV0b1NpemUiOjIsIkZvcmVncm91bmQiOnsiJHJlZiI6IjY3In0sIk1heFdpZHRoIjoz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cxIiwiTGluZUNvbG9yIjpudWxsLCJMaW5lV2VpZ2h0IjowLjAsIkxpbmVUeXBlIjowLCJQYXJlbnRTdHlsZSI6bnVsbH0sIlBhcmVudFN0eWxlIjp7IiRyZWYiOiI2NSJ9fSwiRGF0ZVN0eWxlIjp7IiRpZCI6IjI3MiIsIkZvbnRTZXR0aW5ncyI6eyIkaWQiOiIyNzMiLCJGb250U2l6ZSI6NywiRm9udE5hbWUiOiJDYWxpYnJpIiwiSXNCb2xkIjpmYWxzZSwiSXNJdGFsaWMiOmZhbHNlLCJJc1VuZGVybGluZWQiOmZhbHNlLCJQYXJlbnRTdHlsZSI6eyIkcmVmIjoiNzMifX0sIkF1dG9TaXplIjoyLCJGb3JlZ3JvdW5kIjp7IiRyZWYiOiI3NCJ9LCJNYXhXaWR0aCI6MjEuNzU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3NCIsIkxpbmVDb2xvciI6bnVsbCwiTGluZVdlaWdodCI6MC4wLCJMaW5lVHlwZSI6MCwiUGFyZW50U3R5bGUiOm51bGx9LCJQYXJlbnRTdHlsZSI6eyIkcmVmIjoiNzIifX0sIkRhdGVGb3JtYXQiOnsiJHJlZiI6Ijc5In0sIklzVmlzaWJsZSI6dHJ1ZSwiUGFyZW50U3R5bGUiOnsiJHJlZiI6IjUzIn19LCJQb3NpdGlvbiI6eyIkaWQiOiIyNzUiLCJSYXRpbyI6MC4wOTE3NDc4MjE1NzIzODYyLCJJc0N1c3RvbSI6ZmFsc2V9LCJJZCI6IjE5OWIxMzk4LThhYzAtNGMxYy1hNWE3LTRiYTM4OTI3MWFjMSIsIkltcG9ydElkIjpudWxsLCJUaXRsZSI6Ik1pbGVzdG9uZSA3IiwiTm90ZSI6bnVsbCwiSHlwZXJsaW5rIjpudWxsLCJJc0NoYW5nZWQiOmZhbHNlLCJJc05ldyI6dHJ1ZX0seyIkaWQiOiIyNzYiLCJEYXRlIjoiMjAxNi0wOS0zMFQyMzo1OTo1OS45OTlaIiwiU3R5bGUiOnsiJGlkIjoiMjc3IiwiU2hhcGUiOjEzLCJDb25uZWN0b3JNYXJnaW4iOnsiJHJlZiI6IjU0In0sIkNvbm5lY3RvclN0eWxlIjp7IiRpZCI6IjI3OCIsIkxpbmVDb2xvciI6eyIkaWQiOiIyNzkiLCIkdHlwZSI6Ik5MUkUuQ29tbW9uLkRvbS5Tb2xpZENvbG9yQnJ1c2gsIE5MUkUuQ29tbW9uIiwiQ29sb3IiOnsiJGlkIjoiMjgwIiwiQSI6MjU1LCJSIjoyMzIsIkciOjc2LCJCIjozNH19LCJMaW5lV2VpZ2h0IjoxLjAsIkxpbmVUeXBlIjowLCJQYXJlbnRTdHlsZSI6eyIkcmVmIjoiNTUifX0sIklzQmVsb3dUaW1lYmFuZCI6ZmFsc2UsIkhpZGVEYXRlIjpmYWxzZSwiU2hhcGVTaXplIjozLCJTcGFjaW5nIjowLjAsIlBhZGRpbmciOnsiJGlkIjoiMjgxIiwiVG9wIjowLCJMZWZ0IjowLCJSaWdodCI6MCwiQm90dG9tIjowfSwiU2hhcGVTdHlsZSI6eyIkaWQiOiIyODIiLCJNYXJnaW4iOnsiJHJlZiI6IjYwIn0sIlBhZGRpbmciOnsiJHJlZiI6IjYxIn0sIkJhY2tncm91bmQiOnsiJGlkIjoiMjgzIiwiQ29sb3IiOnsiJGlkIjoiMjg0IiwiQSI6MjU1LCJSIjoyMzIsIkciOjc2LCJCIjozNH19LCJJc1Zpc2libGUiOnRydWUsIldpZHRoIjoxNC4wLCJIZWlnaHQiOjE1LjAsIkJvcmRlclN0eWxlIjp7IiRpZCI6IjI4NSIsIkxpbmVDb2xvciI6eyIkcmVmIjoiNjMifSwiTGluZVdlaWdodCI6MC4wLCJMaW5lVHlwZSI6MCwiUGFyZW50U3R5bGUiOnsiJHJlZiI6IjYyIn19LCJQYXJlbnRTdHlsZSI6eyIkcmVmIjoiNTkifX0sIlRpdGxlU3R5bGUiOnsiJGlkIjoiMjg2IiwiRm9udFNldHRpbmdzIjp7IiRpZCI6IjI4NyIsIkZvbnRTaXplIjo5LCJGb250TmFtZSI6IkNhbGlicmkiLCJJc0JvbGQiOnRydWUsIklzSXRhbGljIjpmYWxzZSwiSXNVbmRlcmxpbmVkIjpmYWxzZSwiUGFyZW50U3R5bGUiOnsiJHJlZiI6IjY2In19LCJBdXRvU2l6ZSI6MiwiRm9yZWdyb3VuZCI6eyIkcmVmIjoiNjcifSwiTWF4V2lkdGgiOjM4LjI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ODgiLCJMaW5lQ29sb3IiOm51bGwsIkxpbmVXZWlnaHQiOjAuMCwiTGluZVR5cGUiOjAsIlBhcmVudFN0eWxlIjpudWxsfSwiUGFyZW50U3R5bGUiOnsiJHJlZiI6IjY1In19LCJEYXRlU3R5bGUiOnsiJGlkIjoiMjg5IiwiRm9udFNldHRpbmdzIjp7IiRpZCI6IjI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OTEiLCJMaW5lQ29sb3IiOm51bGwsIkxpbmVXZWlnaHQiOjAuMCwiTGluZVR5cGUiOjAsIlBhcmVudFN0eWxlIjpudWxsfSwiUGFyZW50U3R5bGUiOnsiJHJlZiI6IjcyIn19LCJEYXRlRm9ybWF0Ijp7IiRyZWYiOiI3OSJ9LCJJc1Zpc2libGUiOnRydWUsIlBhcmVudFN0eWxlIjp7IiRyZWYiOiI1MyJ9fSwiUG9zaXRpb24iOnsiJGlkIjoiMjkyIiwiUmF0aW8iOjAuMDgzODI0MTU3NzE0ODQzNzUsIklzQ3VzdG9tIjpmYWxzZX0sIklkIjoiMzFlYTU2ZWMtMjRjMy00NDEzLTg5ZjAtMmUxMzg4ZGU4YWVmIiwiSW1wb3J0SWQiOm51bGwsIlRpdGxlIjoiTWFqb3IgTWlsZXN0b25lIiwiTm90ZSI6bnVsbCwiSHlwZXJsaW5rIjpudWxsLCJJc0NoYW5nZWQiOmZhbHNlLCJJc05ldyI6dHJ1ZX0seyIkaWQiOiIyOTMiLCJEYXRlIjoiMjAxNi0xMi0yOFQyMzo1OTo1OS45OTlaIiwiU3R5bGUiOnsiJGlkIjoiMjk0IiwiU2hhcGUiOjQsIkNvbm5lY3Rvck1hcmdpbiI6eyIkcmVmIjoiNTQifSwiQ29ubmVjdG9yU3R5bGUiOnsiJGlkIjoiMjk1IiwiTGluZUNvbG9yIjp7IiRpZCI6IjI5NiIsIiR0eXBlIjoiTkxSRS5Db21tb24uRG9tLlNvbGlkQ29sb3JCcnVzaCwgTkxSRS5Db21tb24iLCJDb2xvciI6eyIkaWQiOiIyOTciLCJBIjoyNTUsIlIiOjE3OCwiRyI6MzgsIkIiOjB9fSwiTGluZVdlaWdodCI6MS4wLCJMaW5lVHlwZSI6MCwiUGFyZW50U3R5bGUiOnsiJHJlZiI6IjU1In19LCJJc0JlbG93VGltZWJhbmQiOnRydWUsIkhpZGVEYXRlIjpmYWxzZSwiU2hhcGVTaXplIjozLCJTcGFjaW5nIjowLjAsIlBhZGRpbmciOnsiJGlkIjoiMjk4IiwiVG9wIjowLCJMZWZ0IjowLCJSaWdodCI6MCwiQm90dG9tIjowfSwiU2hhcGVTdHlsZSI6eyIkaWQiOiIyOTkiLCJNYXJnaW4iOnsiJHJlZiI6IjYwIn0sIlBhZGRpbmciOnsiJHJlZiI6IjYxIn0sIkJhY2tncm91bmQiOnsiJGlkIjoiMzAwIiwiQ29sb3IiOnsiJGlkIjoiMzAxIiwiQSI6MjU1LCJSIjoxNzgsIkciOjM4LCJCIjowfX0sIklzVmlzaWJsZSI6dHJ1ZSwiV2lkdGgiOjE0LjAsIkhlaWdodCI6MTUuMCwiQm9yZGVyU3R5bGUiOnsiJGlkIjoiMzAyIiwiTGluZUNvbG9yIjp7IiRyZWYiOiI2MyJ9LCJMaW5lV2VpZ2h0IjowLjAsIkxpbmVUeXBlIjowLCJQYXJlbnRTdHlsZSI6eyIkcmVmIjoiNjIifX0sIlBhcmVudFN0eWxlIjp7IiRyZWYiOiI1OSJ9fSwiVGl0bGVTdHlsZSI6eyIkaWQiOiIzMDMiLCJGb250U2V0dGluZ3MiOnsiJGlkIjoiMzA0IiwiRm9udFNpemUiOjgsIkZvbnROYW1lIjoiQ2FsaWJyaSIsIklzQm9sZCI6ZmFsc2UsIklzSXRhbGljIjpmYWxzZSwiSXNVbmRlcmxpbmVkIjpmYWxzZSwiUGFyZW50U3R5bGUiOnsiJHJlZiI6IjY2In19LCJBdXRvU2l6ZSI6MiwiRm9yZWdyb3VuZCI6eyIkcmVmIjoiNjcifSwiTWF4V2lkdGgiOjM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zMDUiLCJMaW5lQ29sb3IiOm51bGwsIkxpbmVXZWlnaHQiOjAuMCwiTGluZVR5cGUiOjAsIlBhcmVudFN0eWxlIjpudWxsfSwiUGFyZW50U3R5bGUiOnsiJHJlZiI6IjY1In19LCJEYXRlU3R5bGUiOnsiJGlkIjoiMzA2IiwiRm9udFNldHRpbmdzIjp7IiRpZCI6IjMwNyIsIkZvbnRTaXplIjo3LCJGb250TmFtZSI6IkNhbGlicmkiLCJJc0JvbGQiOmZhbHNlLCJJc0l0YWxpYyI6ZmFsc2UsIklzVW5kZXJsaW5lZCI6ZmFsc2UsIlBhcmVudFN0eWxlIjp7IiRyZWYiOiI3MyJ9fSwiQXV0b1NpemUiOjIsIkZvcmVncm91bmQiOnsiJHJlZiI6Ijc0In0sIk1heFdpZHRoIjoyMS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zMDgiLCJMaW5lQ29sb3IiOm51bGwsIkxpbmVXZWlnaHQiOjAuMCwiTGluZVR5cGUiOjAsIlBhcmVudFN0eWxlIjpudWxsfSwiUGFyZW50U3R5bGUiOnsiJHJlZiI6IjcyIn19LCJEYXRlRm9ybWF0Ijp7IiRyZWYiOiI3OSJ9LCJJc1Zpc2libGUiOnRydWUsIlBhcmVudFN0eWxlIjp7IiRyZWYiOiI1MyJ9fSwiUG9zaXRpb24iOnsiJGlkIjoiMzA5IiwiUmF0aW8iOjAuMDgxMDc2ODc2MzIyNDI4MzgyLCJJc0N1c3RvbSI6dHJ1ZX0sIklkIjoiMTA5MDBlMzYtNWQ4Yy00ZDViLTg1ZGUtM2IzMGMyMjAxZTVmIiwiSW1wb3J0SWQiOm51bGwsIlRpdGxlIjoiTWlsZXN0b25lIDgiLCJOb3RlIjpudWxsLCJIeXBlcmxpbmsiOm51bGwsIklzQ2hhbmdlZCI6ZmFsc2UsIklzTmV3Ijp0cnVlfV0sIlRhc2tzIjpbeyIkaWQiOiIzMTAiLCJHcm91cE5hbWUiOm51bGwsIlN0YXJ0RGF0ZSI6IjIwMTYtMDktMTVUMDA6MDA6MDBaIiwiRW5kRGF0ZSI6IjIwMTYtMTItMjlUMjM6NTk6NTkuOTk5WiIsIlBlcmNlbnRhZ2VDb21wbGV0ZSI6bnVsbCwiU3R5bGUiOnsiJGlkIjoiMzExIiwiU2hhcGUiOjEsIlNoYXBlVGhpY2tuZXNzIjozLCJEdXJhdGlvbkZvcm1hdCI6NSwiSW5jbHVkZU5vbldvcmtpbmdEYXlzSW5EdXJhdGlvbiI6ZmFsc2UsIlBlcmNlbnRhZ2VDb21wbGV0ZVN0eWxlIjp7IiRpZCI6IjMxMiIsIkZvbnRTZXR0aW5ncyI6eyIkaWQiOiIzMT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TQiLCJMaW5lQ29sb3IiOm51bGwsIkxpbmVXZWlnaHQiOjAuMCwiTGluZVR5cGUiOjAsIlBhcmVudFN0eWxlIjpudWxsfSwiUGFyZW50U3R5bGUiOnsiJHJlZiI6IjgxIn19LCJEdXJhdGlvblN0eWxlIjp7IiRpZCI6IjMxNSIsIkZvbnRTZXR0aW5ncyI6eyIkaWQiOiIzMTYiLCJGb250U2l6ZSI6OCwiRm9udE5hbWUiOiJDYWxpYnJpIiwiSXNCb2xkIjpmYWxzZSwiSXNJdGFsaWMiOmZhbHNlLCJJc1VuZGVybGluZWQiOmZhbHNlLCJQYXJlbnRTdHlsZSI6eyIkcmVmIjoiODkifX0sIkF1dG9TaXplIjowLCJGb3JlZ3JvdW5kIjp7IiRpZCI6IjMxNyIsIkNvbG9yIjp7IiRpZCI6IjMxOCIsIkEiOjI1NSwiUiI6MjMyLCJHIjo3NiwiQiI6MzR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kiLCJMaW5lQ29sb3IiOm51bGwsIkxpbmVXZWlnaHQiOjAuMCwiTGluZVR5cGUiOjAsIlBhcmVudFN0eWxlIjpudWxsfSwiUGFyZW50U3R5bGUiOnsiJHJlZiI6Ijg4In19LCJIb3Jpem9udGFsQ29ubmVjdG9yU3R5bGUiOnsiJGlkIjoiMzIwIiwiTGluZUNvbG9yIjp7IiRyZWYiOiI5NiJ9LCJMaW5lV2VpZ2h0IjowLjAsIkxpbmVUeXBlIjowLCJQYXJlbnRTdHlsZSI6eyIkcmVmIjoiOTUifX0sIlZlcnRpY2FsQ29ubmVjdG9yU3R5bGUiOnsiJGlkIjoiMzIxIiwiTGluZUNvbG9yIjp7IiRyZWYiOiI5OSJ9LCJMaW5lV2VpZ2h0IjoxLjAsIkxpbmVUeXBlIjowLCJQYXJlbnRTdHlsZSI6eyIkcmVmIjoiOTgifX0sIk1hcmdpbiI6bnVsbCwiU3RhcnREYXRlUG9zaXRpb24iOjIsIkVuZERhdGVQb3NpdGlvbiI6MiwiVGl0bGVQb3NpdGlvbiI6MCwiRHVyYXRpb25Qb3NpdGlvbiI6MSwiUGVyY2VudGFnZUNvbXBsZXRlZFBvc2l0aW9uIjo2LCJTcGFjaW5nIjoyLCJJc0JlbG93VGltZWJhbmQiOmZhbHNlLCJQZXJjZW50YWdlQ29tcGxldGVTaGFwZU9wYWNpdHkiOjM1LCJTaGFwZVN0eWxlIjp7IiRpZCI6IjMyMiIsIk1hcmdpbiI6eyIkcmVmIjoiMTAyIn0sIlBhZGRpbmciOnsiJGlkIjoiMzIzIiwiVG9wIjowLCJMZWZ0IjoxLCJSaWdodCI6MCwiQm90dG9tIjoxfSwiQmFja2dyb3VuZCI6eyIkaWQiOiIzMjQiLCJDb2xvciI6eyIkaWQiOiIzMjUiLCJBIjoyNTUsIlIiOjgwLCJHIjo4MCwiQiI6NzB9fSwiSXNWaXNpYmxlIjp0cnVlLCJXaWR0aCI6MC4wLCJIZWlnaHQiOjEyLjAsIkJvcmRlclN0eWxlIjp7IiRpZCI6IjMyNiIsIkxpbmVDb2xvciI6eyIkaWQiOiIzMjciLCIkdHlwZSI6Ik5MUkUuQ29tbW9uLkRvbS5Tb2xpZENvbG9yQnJ1c2gsIE5MUkUuQ29tbW9uIiwiQ29sb3IiOnsiJGlkIjoiMzI4IiwiQSI6MjU1LCJSIjoyNTUsIkciOjAsIkIiOjB9fSwiTGluZVdlaWdodCI6MC4wLCJMaW5lVHlwZSI6MCwiUGFyZW50U3R5bGUiOm51bGx9LCJQYXJlbnRTdHlsZSI6eyIkcmVmIjoiMTAxIn19LCJUaXRsZVN0eWxlIjp7IiRpZCI6IjMyOSIsIkZvbnRTZXR0aW5ncyI6eyIkaWQiOiIzMzAiLCJGb250U2l6ZSI6MTAsIkZvbnROYW1lIjoiQ2FsaWJyaSIsIklzQm9sZCI6dHJ1ZSwiSXNJdGFsaWMiOmZhbHNlLCJJc1VuZGVybGluZWQiOmZhbHNlLCJQYXJlbnRTdHlsZSI6eyIkcmVmIjoiMTA4In19LCJBdXRvU2l6ZSI6MiwiRm9yZWdyb3VuZCI6eyIkaWQiOiIzMzEiLCJDb2xvciI6eyIkaWQiOiIzMzIiLCJBIjoyNTUsIlIiOjgwLCJHIjo4MCwiQiI6NzB9fSwiTWF4V2lkdGgiOjMzLjc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zMiLCJMaW5lQ29sb3IiOm51bGwsIkxpbmVXZWlnaHQiOjAuMCwiTGluZVR5cGUiOjAsIlBhcmVudFN0eWxlIjpudWxsfSwiUGFyZW50U3R5bGUiOnsiJHJlZiI6IjEwNyJ9fSwiRGF0ZVN0eWxlIjp7IiRpZCI6IjMzNCIsIkZvbnRTZXR0aW5ncyI6eyIkaWQiOiIzMzUiLCJGb250U2l6ZSI6OCwiRm9udE5hbWUiOiJDYWxpYnJpIiwiSXNCb2xkIjpmYWxzZSwiSXNJdGFsaWMiOmZhbHNlLCJJc1VuZGVybGluZWQiOmZhbHNlLCJQYXJlbnRTdHlsZSI6eyIkcmVmIjoiMTE1In19LCJBdXRvU2l6ZSI6MiwiRm9yZWdyb3VuZCI6eyIkcmVmIjoiMTE2In0sIk1heFdpZHRoIjo1MS43NS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M2IiwiTGluZUNvbG9yIjpudWxsLCJMaW5lV2VpZ2h0IjowLjAsIkxpbmVUeXBlIjowLCJQYXJlbnRTdHlsZSI6bnVsbH0sIlBhcmVudFN0eWxlIjp7IiRyZWYiOiIxMTQifX0sIkRhdGVGb3JtYXQiOnsiJGlkIjoiMzM3IiwiRm9ybWF0U3RyaW5nIjoiTU1NIGQiLCJTZXBhcmF0b3IiOiIvIiwiVXNlSW50ZXJuYXRpb25hbERhdGVGb3JtYXQiOmZhbHNlfSwiSXNWaXNpYmxlIjp0cnVlLCJQYXJlbnRTdHlsZSI6eyIkcmVmIjoiODAifX0sIkluZGV4IjoxLCJJZCI6IjUzNzMwMWM4LWJlNDMtNDg2MC1hMzU5LTNjYWFjNjFhMWQ3NCIsIkltcG9ydElkIjpudWxsLCJUaXRsZSI6IlBoYXNlIDQiLCJOb3RlIjpudWxsLCJIeXBlcmxpbmsiOm51bGwsIklzQ2hhbmdlZCI6ZmFsc2UsIklzTmV3Ijp0cnVlfSx7IiRpZCI6IjMzOCIsIkdyb3VwTmFtZSI6bnVsbCwiU3RhcnREYXRlIjoiMjAxNi0wNC0xNVQwMDowMDowMFoiLCJFbmREYXRlIjoiMjAxNi0xMC0xNVQyMzo1OTo1OS45OTlaIiwiUGVyY2VudGFnZUNvbXBsZXRlIjpudWxsLCJTdHlsZSI6eyIkaWQiOiIzMzkiLCJTaGFwZSI6MSwiU2hhcGVUaGlja25lc3MiOjMsIkR1cmF0aW9uRm9ybWF0Ijo1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MiIsIkxpbmVDb2xvciI6bnVsbCwiTGluZVdlaWdodCI6MC4wLCJMaW5lVHlwZSI6MCwiUGFyZW50U3R5bGUiOm51bGx9LCJQYXJlbnRTdHlsZSI6eyIkcmVmIjoiODEifX0sIkR1cmF0aW9uU3R5bGUiOnsiJGlkIjoiMzQzIiwiRm9udFNldHRpbmdzIjp7IiRpZCI6IjM0NCIsIkZvbnRTaXplIjo4LCJGb250TmFtZSI6IkNhbGlicmkiLCJJc0JvbGQiOmZhbHNlLCJJc0l0YWxpYyI6ZmFsc2UsIklzVW5kZXJsaW5lZCI6ZmFsc2UsIlBhcmVudFN0eWxlIjp7IiRyZWYiOiI4OSJ9fSwiQXV0b1NpemUiOjAsIkZvcmVncm91bmQiOnsiJGlkIjoiMzQ1IiwiQ29sb3IiOnsiJGlkIjoiMzQ2IiwiQSI6MjU1LCJSIjoyMzIsIkciOjc2LCJCIjozN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0NyIsIkxpbmVDb2xvciI6bnVsbCwiTGluZVdlaWdodCI6MC4wLCJMaW5lVHlwZSI6MCwiUGFyZW50U3R5bGUiOm51bGx9LCJQYXJlbnRTdHlsZSI6eyIkcmVmIjoiODgifX0sIkhvcml6b250YWxDb25uZWN0b3JTdHlsZSI6eyIkaWQiOiIzNDgiLCJMaW5lQ29sb3IiOnsiJHJlZiI6Ijk2In0sIkxpbmVXZWlnaHQiOjAuMCwiTGluZVR5cGUiOjAsIlBhcmVudFN0eWxlIjp7IiRyZWYiOiI5NSJ9fSwiVmVydGljYWxDb25uZWN0b3JTdHlsZSI6eyIkaWQiOiIzNDkiLCJMaW5lQ29sb3IiOnsiJHJlZiI6Ijk5In0sIkxpbmVXZWlnaHQiOjEuMCwiTGluZVR5cGUiOjAsIlBhcmVudFN0eWxlIjp7IiRyZWYiOiI5OCJ9fSwiTWFyZ2luIjpudWxsLCJTdGFydERhdGVQb3NpdGlvbiI6MiwiRW5kRGF0ZVBvc2l0aW9uIjoyLCJUaXRsZVBvc2l0aW9uIjowLCJEdXJhdGlvblBvc2l0aW9uIjoxLCJQZXJjZW50YWdlQ29tcGxldGVkUG9zaXRpb24iOjYsIlNwYWNpbmciOjIsIklzQmVsb3dUaW1lYmFuZCI6ZmFsc2UsIlBlcmNlbnRhZ2VDb21wbGV0ZVNoYXBlT3BhY2l0eSI6MzUsIlNoYXBlU3R5bGUiOnsiJGlkIjoiMzUwIiwiTWFyZ2luIjp7IiRyZWYiOiIxMDIifSwiUGFkZGluZyI6eyIkaWQiOiIzNTEiLCJUb3AiOjAsIkxlZnQiOjEsIlJpZ2h0IjowLCJCb3R0b20iOjF9LCJCYWNrZ3JvdW5kIjp7IiRpZCI6IjM1MiIsIkNvbG9yIjp7IiRpZCI6IjM1MyIsIkEiOjI1NSwiUiI6ODAsIkciOjgwLCJCIjo3MH19LCJJc1Zpc2libGUiOnRydWUsIldpZHRoIjowLjAsIkhlaWdodCI6MTIuMCwiQm9yZGVyU3R5bGUiOnsiJGlkIjoiMzU0IiwiTGluZUNvbG9yIjp7IiRpZCI6IjM1NSIsIiR0eXBlIjoiTkxSRS5Db21tb24uRG9tLlNvbGlkQ29sb3JCcnVzaCwgTkxSRS5Db21tb24iLCJDb2xvciI6eyIkaWQiOiIzNTYiLCJBIjoyNTUsIlIiOjI1NSwiRyI6MCwiQiI6MH19LCJMaW5lV2VpZ2h0IjowLjAsIkxpbmVUeXBlIjowLCJQYXJlbnRTdHlsZSI6bnVsbH0sIlBhcmVudFN0eWxlIjp7IiRyZWYiOiIxMDEifX0sIlRpdGxlU3R5bGUiOnsiJGlkIjoiMzU3IiwiRm9udFNldHRpbmdzIjp7IiRpZCI6IjM1OCIsIkZvbnRTaXplIjoxMCwiRm9udE5hbWUiOiJDYWxpYnJpIiwiSXNCb2xkIjp0cnVlLCJJc0l0YWxpYyI6ZmFsc2UsIklzVW5kZXJsaW5lZCI6ZmFsc2UsIlBhcmVudFN0eWxlIjp7IiRyZWYiOiIxMDgifX0sIkF1dG9TaXplIjoyLCJGb3JlZ3JvdW5kIjp7IiRpZCI6IjM1OSIsIkNvbG9yIjp7IiRpZCI6IjM2MCIsIkEiOjI1NSwiUiI6ODAsIkciOjgwLCJCIjo3MH19LCJNYXhXaWR0aCI6MzMuNzU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MSIsIkxpbmVDb2xvciI6bnVsbCwiTGluZVdlaWdodCI6MC4wLCJMaW5lVHlwZSI6MCwiUGFyZW50U3R5bGUiOm51bGx9LCJQYXJlbnRTdHlsZSI6eyIkcmVmIjoiMTA3In19LCJEYXRlU3R5bGUiOnsiJGlkIjoiMzYyIiwiRm9udFNldHRpbmdzIjp7IiRpZCI6IjM2MyIsIkZvbnRTaXplIjo4LCJGb250TmFtZSI6IkNhbGlicmkiLCJJc0JvbGQiOmZhbHNlLCJJc0l0YWxpYyI6ZmFsc2UsIklzVW5kZXJsaW5lZCI6ZmFsc2UsIlBhcmVudFN0eWxlIjp7IiRyZWYiOiIxMTUifX0sIkF1dG9TaXplIjoyLCJGb3JlZ3JvdW5kIjp7IiRyZWYiOiIxMTYifSwiTWF4V2lkdGgiOjUx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2NCIsIkxpbmVDb2xvciI6bnVsbCwiTGluZVdlaWdodCI6MC4wLCJMaW5lVHlwZSI6MCwiUGFyZW50U3R5bGUiOm51bGx9LCJQYXJlbnRTdHlsZSI6eyIkcmVmIjoiMTE0In19LCJEYXRlRm9ybWF0Ijp7IiRpZCI6IjM2NSIsIkZvcm1hdFN0cmluZyI6Ik1NTSBkIiwiU2VwYXJhdG9yIjoiLyIsIlVzZUludGVybmF0aW9uYWxEYXRlRm9ybWF0IjpmYWxzZX0sIklzVmlzaWJsZSI6dHJ1ZSwiUGFyZW50U3R5bGUiOnsiJHJlZiI6IjgwIn19LCJJbmRleCI6MiwiSWQiOiI5MWQzNzM1OS1mYjg2LTQ2YTctOWJlNS1lM2Y4OGFkMWU5ODQiLCJJbXBvcnRJZCI6bnVsbCwiVGl0bGUiOiJQaGFzZSAzIiwiTm90ZSI6bnVsbCwiSHlwZXJsaW5rIjpudWxsLCJJc0NoYW5nZWQiOmZhbHNlLCJJc05ldyI6dHJ1ZX0seyIkaWQiOiIzNjYiLCJHcm91cE5hbWUiOm51bGwsIlN0YXJ0RGF0ZSI6IjIwMTYtMDMtMDFUMDA6MDA6MDBaIiwiRW5kRGF0ZSI6IjIwMTYtMDUtMTVUMjM6NTk6NTkuOTk5WiIsIlBlcmNlbnRhZ2VDb21wbGV0ZSI6bnVsbCwiU3R5bGUiOnsiJGlkIjoiMzY3IiwiU2hhcGUiOjEsIlNoYXBlVGhpY2tuZXNzIjozLCJEdXJhdGlvbkZvcm1hdCI6NSwiSW5jbHVkZU5vbldvcmtpbmdEYXlzSW5EdXJhdGlvbiI6ZmFsc2UsIlBlcmNlbnRhZ2VDb21wbGV0ZVN0eWxlIjp7IiRpZCI6IjM2OCIsIkZvbnRTZXR0aW5ncyI6eyIkaWQiOiIzNjk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AiLCJMaW5lQ29sb3IiOm51bGwsIkxpbmVXZWlnaHQiOjAuMCwiTGluZVR5cGUiOjAsIlBhcmVudFN0eWxlIjpudWxsfSwiUGFyZW50U3R5bGUiOnsiJHJlZiI6IjgxIn19LCJEdXJhdGlvblN0eWxlIjp7IiRpZCI6IjM3MSIsIkZvbnRTZXR0aW5ncyI6eyIkaWQiOiIzNzIiLCJGb250U2l6ZSI6OCwiRm9udE5hbWUiOiJDYWxpYnJpIiwiSXNCb2xkIjpmYWxzZSwiSXNJdGFsaWMiOmZhbHNlLCJJc1VuZGVybGluZWQiOmZhbHNlLCJQYXJlbnRTdHlsZSI6eyIkcmVmIjoiODkifX0sIkF1dG9TaXplIjowLCJGb3JlZ3JvdW5kIjp7IiRpZCI6IjM3MyIsIkNvbG9yIjp7IiRpZCI6IjM3NCIsIkEiOjI1NSwiUiI6MjMyLCJHIjo3NiwiQiI6MzR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zUiLCJMaW5lQ29sb3IiOm51bGwsIkxpbmVXZWlnaHQiOjAuMCwiTGluZVR5cGUiOjAsIlBhcmVudFN0eWxlIjpudWxsfSwiUGFyZW50U3R5bGUiOnsiJHJlZiI6Ijg4In19LCJIb3Jpem9udGFsQ29ubmVjdG9yU3R5bGUiOnsiJGlkIjoiMzc2IiwiTGluZUNvbG9yIjp7IiRyZWYiOiI5NiJ9LCJMaW5lV2VpZ2h0IjowLjAsIkxpbmVUeXBlIjowLCJQYXJlbnRTdHlsZSI6eyIkcmVmIjoiOTUifX0sIlZlcnRpY2FsQ29ubmVjdG9yU3R5bGUiOnsiJGlkIjoiMzc3IiwiTGluZUNvbG9yIjp7IiRyZWYiOiI5OSJ9LCJMaW5lV2VpZ2h0IjoxLjAsIkxpbmVUeXBlIjowLCJQYXJlbnRTdHlsZSI6eyIkcmVmIjoiOTgifX0sIk1hcmdpbiI6bnVsbCwiU3RhcnREYXRlUG9zaXRpb24iOjIsIkVuZERhdGVQb3NpdGlvbiI6MiwiVGl0bGVQb3NpdGlvbiI6MCwiRHVyYXRpb25Qb3NpdGlvbiI6MSwiUGVyY2VudGFnZUNvbXBsZXRlZFBvc2l0aW9uIjo2LCJTcGFjaW5nIjoyLCJJc0JlbG93VGltZWJhbmQiOmZhbHNlLCJQZXJjZW50YWdlQ29tcGxldGVTaGFwZU9wYWNpdHkiOjM1LCJTaGFwZVN0eWxlIjp7IiRpZCI6IjM3OCIsIk1hcmdpbiI6eyIkcmVmIjoiMTAyIn0sIlBhZGRpbmciOnsiJGlkIjoiMzc5IiwiVG9wIjowLCJMZWZ0IjoxLCJSaWdodCI6MCwiQm90dG9tIjoxfSwiQmFja2dyb3VuZCI6eyIkaWQiOiIzODAiLCJDb2xvciI6eyIkaWQiOiIzODEiLCJBIjoyNTUsIlIiOjgwLCJHIjo4MCwiQiI6NzB9fSwiSXNWaXNpYmxlIjp0cnVlLCJXaWR0aCI6MC4wLCJIZWlnaHQiOjEyLjAsIkJvcmRlclN0eWxlIjp7IiRpZCI6IjM4MiIsIkxpbmVDb2xvciI6eyIkaWQiOiIzODMiLCIkdHlwZSI6Ik5MUkUuQ29tbW9uLkRvbS5Tb2xpZENvbG9yQnJ1c2gsIE5MUkUuQ29tbW9uIiwiQ29sb3IiOnsiJGlkIjoiMzg0IiwiQSI6MjU1LCJSIjoyNTUsIkciOjAsIkIiOjB9fSwiTGluZVdlaWdodCI6MC4wLCJMaW5lVHlwZSI6MCwiUGFyZW50U3R5bGUiOm51bGx9LCJQYXJlbnRTdHlsZSI6eyIkcmVmIjoiMTAxIn19LCJUaXRsZVN0eWxlIjp7IiRpZCI6IjM4NSIsIkZvbnRTZXR0aW5ncyI6eyIkaWQiOiIzODYiLCJGb250U2l6ZSI6MTAsIkZvbnROYW1lIjoiQ2FsaWJyaSIsIklzQm9sZCI6dHJ1ZSwiSXNJdGFsaWMiOmZhbHNlLCJJc1VuZGVybGluZWQiOmZhbHNlLCJQYXJlbnRTdHlsZSI6eyIkcmVmIjoiMTA4In19LCJBdXRvU2l6ZSI6MiwiRm9yZWdyb3VuZCI6eyIkaWQiOiIzODciLCJDb2xvciI6eyIkaWQiOiIzODgiLCJBIjoyNTUsIlIiOjgwLCJHIjo4MCwiQiI6NzB9fSwiTWF4V2lkdGgiOjMzLjc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DkiLCJMaW5lQ29sb3IiOm51bGwsIkxpbmVXZWlnaHQiOjAuMCwiTGluZVR5cGUiOjAsIlBhcmVudFN0eWxlIjpudWxsfSwiUGFyZW50U3R5bGUiOnsiJHJlZiI6IjEwNyJ9fSwiRGF0ZVN0eWxlIjp7IiRpZCI6IjM5MCIsIkZvbnRTZXR0aW5ncyI6eyIkaWQiOiIzOTEiLCJGb250U2l6ZSI6OCwiRm9udE5hbWUiOiJDYWxpYnJpIiwiSXNCb2xkIjpmYWxzZSwiSXNJdGFsaWMiOmZhbHNlLCJJc1VuZGVybGluZWQiOmZhbHNlLCJQYXJlbnRTdHlsZSI6eyIkcmVmIjoiMTE1In19LCJBdXRvU2l6ZSI6MiwiRm9yZWdyb3VuZCI6eyIkcmVmIjoiMTE2In0sIk1heFdpZHRoIjo1MS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TIiLCJMaW5lQ29sb3IiOm51bGwsIkxpbmVXZWlnaHQiOjAuMCwiTGluZVR5cGUiOjAsIlBhcmVudFN0eWxlIjpudWxsfSwiUGFyZW50U3R5bGUiOnsiJHJlZiI6IjExNCJ9fSwiRGF0ZUZvcm1hdCI6eyIkaWQiOiIzOTMiLCJGb3JtYXRTdHJpbmciOiJNTU0gZCIsIlNlcGFyYXRvciI6Ii8iLCJVc2VJbnRlcm5hdGlvbmFsRGF0ZUZvcm1hdCI6ZmFsc2V9LCJJc1Zpc2libGUiOnRydWUsIlBhcmVudFN0eWxlIjp7IiRyZWYiOiI4MCJ9fSwiSW5kZXgiOjMsIklkIjoiZDg1MDJjNzgtMjI2NS00M2JjLTg2NzItZTk5NGFkYTg4YTExIiwiSW1wb3J0SWQiOm51bGwsIlRpdGxlIjoiUGhhc2UgMiIsIk5vdGUiOm51bGwsIkh5cGVybGluayI6bnVsbCwiSXNDaGFuZ2VkIjpmYWxzZSwiSXNOZXciOnRydWV9LHsiJGlkIjoiMzk0IiwiR3JvdXBOYW1lIjpudWxsLCJTdGFydERhdGUiOiIyMDE2LTAxLTAxVDAwOjAwOjAwWiIsIkVuZERhdGUiOiIyMDE2LTAyLTI4VDIzOjU5OjU5Ljk5OVoiLCJQZXJjZW50YWdlQ29tcGxldGUiOm51bGwsIlN0eWxlIjp7IiRpZCI6IjM5NSIsIlNoYXBlIjoxLCJTaGFwZVRoaWNrbmVzcyI6MywiRHVyYXRpb25Gb3JtYXQiOjUsIkluY2x1ZGVOb25Xb3JraW5nRGF5c0luRHVyYXRpb24iOmZhbHNlLCJQZXJjZW50YWdlQ29tcGxldGVTdHlsZSI6eyIkaWQiOiIzOTYiLCJGb250U2V0dGluZ3MiOnsiJGlkIjoiMzk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k4IiwiTGluZUNvbG9yIjpudWxsLCJMaW5lV2VpZ2h0IjowLjAsIkxpbmVUeXBlIjowLCJQYXJlbnRTdHlsZSI6bnVsbH0sIlBhcmVudFN0eWxlIjp7IiRyZWYiOiI4MSJ9fSwiRHVyYXRpb25TdHlsZSI6eyIkaWQiOiIzOTkiLCJGb250U2V0dGluZ3MiOnsiJGlkIjoiNDAwIiwiRm9udFNpemUiOjgsIkZvbnROYW1lIjoiQ2FsaWJyaSIsIklzQm9sZCI6ZmFsc2UsIklzSXRhbGljIjpmYWxzZSwiSXNVbmRlcmxpbmVkIjpmYWxzZSwiUGFyZW50U3R5bGUiOnsiJHJlZiI6Ijg5In19LCJBdXRvU2l6ZSI6MCwiRm9yZWdyb3VuZCI6eyIkaWQiOiI0MDEiLCJDb2xvciI6eyIkaWQiOiI0MDIiLCJBIjoyNTUsIlIiOjIzMiwiRyI6NzYsIkIiOjM0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AzIiwiTGluZUNvbG9yIjpudWxsLCJMaW5lV2VpZ2h0IjowLjAsIkxpbmVUeXBlIjowLCJQYXJlbnRTdHlsZSI6bnVsbH0sIlBhcmVudFN0eWxlIjp7IiRyZWYiOiI4OCJ9fSwiSG9yaXpvbnRhbENvbm5lY3RvclN0eWxlIjp7IiRpZCI6IjQwNCIsIkxpbmVDb2xvciI6eyIkcmVmIjoiOTYifSwiTGluZVdlaWdodCI6MC4wLCJMaW5lVHlwZSI6MCwiUGFyZW50U3R5bGUiOnsiJHJlZiI6Ijk1In19LCJWZXJ0aWNhbENvbm5lY3RvclN0eWxlIjp7IiRpZCI6IjQwNSIsIkxpbmVDb2xvciI6eyIkcmVmIjoiOTkifSwiTGluZVdlaWdodCI6MS4wLCJMaW5lVHlwZSI6MCwiUGFyZW50U3R5bGUiOnsiJHJlZiI6Ijk4In19LCJNYXJnaW4iOm51bGwsIlN0YXJ0RGF0ZVBvc2l0aW9uIjoyLCJFbmREYXRlUG9zaXRpb24iOjIsIlRpdGxlUG9zaXRpb24iOjAsIkR1cmF0aW9uUG9zaXRpb24iOjEsIlBlcmNlbnRhZ2VDb21wbGV0ZWRQb3NpdGlvbiI6NiwiU3BhY2luZyI6MiwiSXNCZWxvd1RpbWViYW5kIjpmYWxzZSwiUGVyY2VudGFnZUNvbXBsZXRlU2hhcGVPcGFjaXR5IjozNSwiU2hhcGVTdHlsZSI6eyIkaWQiOiI0MDYiLCJNYXJnaW4iOnsiJHJlZiI6IjEwMiJ9LCJQYWRkaW5nIjp7IiRpZCI6IjQwNyIsIlRvcCI6MCwiTGVmdCI6MSwiUmlnaHQiOjAsIkJvdHRvbSI6MX0sIkJhY2tncm91bmQiOnsiJGlkIjoiNDA4IiwiQ29sb3IiOnsiJGlkIjoiNDA5IiwiQSI6MjU1LCJSIjo4MCwiRyI6ODAsIkIiOjcwfX0sIklzVmlzaWJsZSI6dHJ1ZSwiV2lkdGgiOjAuMCwiSGVpZ2h0IjoxMi4wLCJCb3JkZXJTdHlsZSI6eyIkaWQiOiI0MTAiLCJMaW5lQ29sb3IiOnsiJGlkIjoiNDExIiwiJHR5cGUiOiJOTFJFLkNvbW1vbi5Eb20uU29saWRDb2xvckJydXNoLCBOTFJFLkNvbW1vbiIsIkNvbG9yIjp7IiRpZCI6IjQxMiIsIkEiOjI1NSwiUiI6MjU1LCJHIjowLCJCIjowfX0sIkxpbmVXZWlnaHQiOjAuMCwiTGluZVR5cGUiOjAsIlBhcmVudFN0eWxlIjpudWxsfSwiUGFyZW50U3R5bGUiOnsiJHJlZiI6IjEwMSJ9fSwiVGl0bGVTdHlsZSI6eyIkaWQiOiI0MTMiLCJGb250U2V0dGluZ3MiOnsiJGlkIjoiNDE0IiwiRm9udFNpemUiOjEwLCJGb250TmFtZSI6IkNhbGlicmkiLCJJc0JvbGQiOnRydWUsIklzSXRhbGljIjpmYWxzZSwiSXNVbmRlcmxpbmVkIjpmYWxzZSwiUGFyZW50U3R5bGUiOnsiJHJlZiI6IjEwOCJ9fSwiQXV0b1NpemUiOjIsIkZvcmVncm91bmQiOnsiJGlkIjoiNDE1IiwiQ29sb3IiOnsiJGlkIjoiNDE2IiwiQSI6MjU1LCJSIjo4MCwiRyI6ODAsIkIiOjcwfX0sIk1heFdpZHRoIjozMy43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E3IiwiTGluZUNvbG9yIjpudWxsLCJMaW5lV2VpZ2h0IjowLjAsIkxpbmVUeXBlIjowLCJQYXJlbnRTdHlsZSI6bnVsbH0sIlBhcmVudFN0eWxlIjp7IiRyZWYiOiIxMDcifX0sIkRhdGVTdHlsZSI6eyIkaWQiOiI0MTgiLCJGb250U2V0dGluZ3MiOnsiJGlkIjoiNDE5IiwiRm9udFNpemUiOjgsIkZvbnROYW1lIjoiQ2FsaWJyaSIsIklzQm9sZCI6ZmFsc2UsIklzSXRhbGljIjpmYWxzZSwiSXNVbmRlcmxpbmVkIjpmYWxzZSwiUGFyZW50U3R5bGUiOnsiJHJlZiI6IjExNSJ9fSwiQXV0b1NpemUiOjIsIkZvcmVncm91bmQiOnsiJHJlZiI6IjExNiJ9LCJNYXhXaWR0aCI6NDUuNzU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yMCIsIkxpbmVDb2xvciI6bnVsbCwiTGluZVdlaWdodCI6MC4wLCJMaW5lVHlwZSI6MCwiUGFyZW50U3R5bGUiOm51bGx9LCJQYXJlbnRTdHlsZSI6eyIkcmVmIjoiMTE0In19LCJEYXRlRm9ybWF0Ijp7IiRpZCI6IjQyMSIsIkZvcm1hdFN0cmluZyI6Ik1NTSBkIiwiU2VwYXJhdG9yIjoiLyIsIlVzZUludGVybmF0aW9uYWxEYXRlRm9ybWF0IjpmYWxzZX0sIklzVmlzaWJsZSI6dHJ1ZSwiUGFyZW50U3R5bGUiOnsiJHJlZiI6IjgwIn19LCJJbmRleCI6NCwiSWQiOiIwMDBhOTJkZC05YjEyLTQ4NzMtYTBkYS0xMTc4Mzc1ZDcyYTgiLCJJbXBvcnRJZCI6bnVsbCwiVGl0bGUiOiJQaGFzZSAxIiwiTm90ZSI6bnVsbCwiSHlwZXJsaW5rIjpudWxsLCJJc0NoYW5nZWQiOmZhbHNlLCJJc05ldyI6dHJ1ZX1dLCJNc1Byb2plY3RJdGVtc1RyZWUiOnsiJGlkIjoiNDIyIiwiUm9vdCI6eyIkaWQiOiI0MjMiLCJJbXBvcnRJZCI6bnVsbCwiSXNJbXBvcnRlZCI6ZmFsc2UsIkNoaWxkcmVuIjpbXX19LCJTZXR0aW5ncyI6eyIkaWQiOiI0MjQ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1339</TotalTime>
  <Words>1762</Words>
  <Application>Microsoft Office PowerPoint</Application>
  <PresentationFormat>On-screen Show (4:3)</PresentationFormat>
  <Paragraphs>976</Paragraphs>
  <Slides>44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Corbel</vt:lpstr>
      <vt:lpstr>Franklin Gothic Book</vt:lpstr>
      <vt:lpstr>Rockwell</vt:lpstr>
      <vt:lpstr>Rockwell Condensed</vt:lpstr>
      <vt:lpstr>Wingdings</vt:lpstr>
      <vt:lpstr>Wood Type</vt:lpstr>
      <vt:lpstr>1_Office Theme</vt:lpstr>
      <vt:lpstr>Final Presentation</vt:lpstr>
      <vt:lpstr>Schedule</vt:lpstr>
      <vt:lpstr>Schedule</vt:lpstr>
      <vt:lpstr>Schedule</vt:lpstr>
      <vt:lpstr>Schedule</vt:lpstr>
      <vt:lpstr>Breakdown of programming tasks</vt:lpstr>
      <vt:lpstr>Breakdown of Work Iteration 1</vt:lpstr>
      <vt:lpstr>Breakdown of Work Iteration 2</vt:lpstr>
      <vt:lpstr>Breakdown of Work Iteration 3</vt:lpstr>
      <vt:lpstr>Breakdown of Work Iteration 4</vt:lpstr>
      <vt:lpstr>Breakdown of Work</vt:lpstr>
      <vt:lpstr>Programming Hours by Member</vt:lpstr>
      <vt:lpstr>Programming Hours by iteration</vt:lpstr>
      <vt:lpstr>Breakdown of NON-programming tasks</vt:lpstr>
      <vt:lpstr>Breakdown of Work Iteration 1</vt:lpstr>
      <vt:lpstr>Breakdown of Work Iteration 2</vt:lpstr>
      <vt:lpstr>Breakdown of Work Iteration 3</vt:lpstr>
      <vt:lpstr>Breakdown of Work Iteration 4</vt:lpstr>
      <vt:lpstr>Breakdown of Work Iteration 5</vt:lpstr>
      <vt:lpstr>Breakdown of Work Iteration 6</vt:lpstr>
      <vt:lpstr>Non-Programming task distribution</vt:lpstr>
      <vt:lpstr>Fair Task allocation</vt:lpstr>
      <vt:lpstr>Problems Faced With Scheduling</vt:lpstr>
      <vt:lpstr>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Cheryl LIM Wei Lin</dc:creator>
  <cp:lastModifiedBy>Haseena Banu</cp:lastModifiedBy>
  <cp:revision>153</cp:revision>
  <dcterms:created xsi:type="dcterms:W3CDTF">2016-11-12T06:03:02Z</dcterms:created>
  <dcterms:modified xsi:type="dcterms:W3CDTF">2016-11-13T15:42:44Z</dcterms:modified>
</cp:coreProperties>
</file>