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84" r:id="rId5"/>
    <p:sldId id="282" r:id="rId6"/>
    <p:sldId id="260" r:id="rId7"/>
    <p:sldId id="283" r:id="rId8"/>
    <p:sldId id="261" r:id="rId9"/>
    <p:sldId id="262" r:id="rId10"/>
    <p:sldId id="263" r:id="rId11"/>
    <p:sldId id="264" r:id="rId12"/>
    <p:sldId id="266" r:id="rId13"/>
    <p:sldId id="273" r:id="rId14"/>
    <p:sldId id="304" r:id="rId15"/>
    <p:sldId id="281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93" r:id="rId27"/>
    <p:sldId id="289" r:id="rId28"/>
    <p:sldId id="290" r:id="rId29"/>
    <p:sldId id="291" r:id="rId30"/>
    <p:sldId id="292" r:id="rId31"/>
    <p:sldId id="269" r:id="rId32"/>
    <p:sldId id="287" r:id="rId33"/>
    <p:sldId id="271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9DA2-79E3-46C4-8A0E-22401E2410FA}" type="datetimeFigureOut">
              <a:rPr lang="en-SG" smtClean="0"/>
              <a:t>26/10/2016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84F75-4407-45FD-B7B4-1EADBC36D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4298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6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459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Supervisor Meeting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G2-T6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71591" y="6193465"/>
            <a:ext cx="284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B0F0"/>
                </a:solidFill>
              </a:rPr>
              <a:t>Last Updated: 25</a:t>
            </a:r>
            <a:r>
              <a:rPr lang="en-SG" baseline="30000" dirty="0">
                <a:solidFill>
                  <a:srgbClr val="00B0F0"/>
                </a:solidFill>
              </a:rPr>
              <a:t>th</a:t>
            </a:r>
            <a:r>
              <a:rPr lang="en-SG" dirty="0">
                <a:solidFill>
                  <a:srgbClr val="00B0F0"/>
                </a:solidFill>
              </a:rPr>
              <a:t> Oct 2016</a:t>
            </a:r>
          </a:p>
        </p:txBody>
      </p:sp>
    </p:spTree>
    <p:extLst>
      <p:ext uri="{BB962C8B-B14F-4D97-AF65-F5344CB8AC3E}">
        <p14:creationId xmlns:p14="http://schemas.microsoft.com/office/powerpoint/2010/main" val="248801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MileStone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Iteration 5</a:t>
            </a:r>
            <a:endParaRPr lang="en-SG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Buffer day (1)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User Acceptance Test (1 Nov 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Follow-up actions following results of UAT</a:t>
            </a:r>
          </a:p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73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MileStone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Iteration 6</a:t>
            </a:r>
            <a:endParaRPr lang="en-SG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Buffer Days(6)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Project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</a:rPr>
              <a:t>Final Presentation</a:t>
            </a:r>
            <a:endParaRPr lang="en-SG" sz="2000" dirty="0"/>
          </a:p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48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862388" algn="l"/>
              </a:tabLst>
            </a:pPr>
            <a:r>
              <a:rPr lang="en-US" dirty="0"/>
              <a:t>Problems Identified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Link during Application Demo was not the right instance</a:t>
            </a: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SG" sz="2800" b="1" dirty="0"/>
              <a:t>Cause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We used </a:t>
            </a:r>
            <a:r>
              <a:rPr lang="en-SG" sz="2000" dirty="0" err="1"/>
              <a:t>appDebug</a:t>
            </a:r>
            <a:r>
              <a:rPr lang="en-SG" sz="2000" dirty="0"/>
              <a:t> instead of app as we used our backup copy(clone app)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sz="2000" b="1" dirty="0"/>
              <a:t>Mitigation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Remember to use correct instance for UAT</a:t>
            </a:r>
          </a:p>
          <a:p>
            <a:pPr marL="0" indent="0">
              <a:buNone/>
            </a:pPr>
            <a:endParaRPr lang="en-SG" sz="2000" b="1" dirty="0"/>
          </a:p>
          <a:p>
            <a:pPr>
              <a:buFont typeface="Wingdings" panose="05000000000000000000" pitchFamily="2" charset="2"/>
              <a:buChar char="§"/>
            </a:pPr>
            <a:endParaRPr lang="en-SG" sz="2000" dirty="0"/>
          </a:p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92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45" y="1727790"/>
            <a:ext cx="9720073" cy="515680"/>
          </a:xfrm>
        </p:spPr>
        <p:txBody>
          <a:bodyPr>
            <a:normAutofit fontScale="25000" lnSpcReduction="20000"/>
          </a:bodyPr>
          <a:lstStyle/>
          <a:p>
            <a:r>
              <a:rPr lang="en-SG" sz="11200" dirty="0">
                <a:solidFill>
                  <a:schemeClr val="accent1">
                    <a:lumMod val="75000"/>
                  </a:schemeClr>
                </a:solidFill>
              </a:rPr>
              <a:t>Task Metrics(Iteration 3)</a:t>
            </a:r>
            <a:endParaRPr lang="en-SG" sz="112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b="1" dirty="0">
                <a:solidFill>
                  <a:srgbClr val="00B0F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Scheduled Task</a:t>
            </a: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Non Programming :	 15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Programming : 		 47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Total:			 62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b="1" dirty="0">
                <a:solidFill>
                  <a:srgbClr val="00B0F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Actual Completed Task</a:t>
            </a: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Non Programming :	14 /15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Programming :		43/ 47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Total:			57/62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8000" dirty="0"/>
              <a:t>Iteration 3 : 57/62 Tasks Completed       91.94% Task Completion Rate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8000" dirty="0"/>
              <a:t>Vast Improvement over 68.97% achieved in Iteration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854008" y="2243470"/>
            <a:ext cx="4944138" cy="356044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6978360" y="2866326"/>
            <a:ext cx="4316597" cy="28123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771034" y="2674088"/>
            <a:ext cx="4917385" cy="275383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`</a:t>
            </a: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180727" y="1477169"/>
            <a:ext cx="4896098" cy="460851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87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45" y="1727790"/>
            <a:ext cx="9720073" cy="515680"/>
          </a:xfrm>
        </p:spPr>
        <p:txBody>
          <a:bodyPr>
            <a:normAutofit fontScale="25000" lnSpcReduction="20000"/>
          </a:bodyPr>
          <a:lstStyle/>
          <a:p>
            <a:r>
              <a:rPr lang="en-SG" sz="11200" dirty="0">
                <a:solidFill>
                  <a:schemeClr val="accent1">
                    <a:lumMod val="75000"/>
                  </a:schemeClr>
                </a:solidFill>
              </a:rPr>
              <a:t>Task Metrics(Iteration 4)</a:t>
            </a:r>
            <a:endParaRPr lang="en-SG" sz="112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b="1" dirty="0">
                <a:solidFill>
                  <a:srgbClr val="00B0F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Scheduled Task</a:t>
            </a: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Non Programming :	 5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Programming : 		 22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Total :			 27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b="1" dirty="0">
                <a:solidFill>
                  <a:srgbClr val="00B0F0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Actual Completed Task</a:t>
            </a: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Non Programming :	 0/5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Programming :		5/22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Total 			5/27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8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SG" sz="8000" dirty="0"/>
              <a:t>Tasks still in Progress. Iteration 4 ends on 30 Oct 2016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8000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Many of the tasks are actually partially done as we broke down the tasks  into smaller parts</a:t>
            </a:r>
            <a:endParaRPr lang="en-US" sz="8000" dirty="0"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 Placeholder 8"/>
          <p:cNvSpPr txBox="1">
            <a:spLocks/>
          </p:cNvSpPr>
          <p:nvPr/>
        </p:nvSpPr>
        <p:spPr>
          <a:xfrm>
            <a:off x="854008" y="2243470"/>
            <a:ext cx="4944138" cy="356044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8"/>
          <p:cNvSpPr txBox="1">
            <a:spLocks/>
          </p:cNvSpPr>
          <p:nvPr/>
        </p:nvSpPr>
        <p:spPr>
          <a:xfrm>
            <a:off x="6978360" y="2866326"/>
            <a:ext cx="4316597" cy="28123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771034" y="2674088"/>
            <a:ext cx="4917385" cy="275383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`</a:t>
            </a: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180727" y="1477169"/>
            <a:ext cx="4896098" cy="460851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12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Metric(From </a:t>
            </a:r>
            <a:r>
              <a:rPr lang="en-SG" dirty="0" err="1"/>
              <a:t>iter</a:t>
            </a:r>
            <a:r>
              <a:rPr lang="en-SG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747793"/>
              </p:ext>
            </p:extLst>
          </p:nvPr>
        </p:nvGraphicFramePr>
        <p:xfrm>
          <a:off x="718878" y="1786270"/>
          <a:ext cx="11120474" cy="495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>
                        <a:buClr>
                          <a:schemeClr val="accent1"/>
                        </a:buClr>
                        <a:buSzPts val="1000"/>
                        <a:buFont typeface="Arial" panose="020B0604020202020204" pitchFamily="34" charset="0"/>
                        <a:buNone/>
                      </a:pPr>
                      <a:r>
                        <a:rPr lang="en-SG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Debug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 Bootstrap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 Bootstrap (After Testing the function)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>
                        <a:buClr>
                          <a:schemeClr val="accent1"/>
                        </a:buClr>
                        <a:buSzPts val="1000"/>
                        <a:buFont typeface="Arial" panose="020B0604020202020204" pitchFamily="34" charset="0"/>
                        <a:buNone/>
                      </a:pPr>
                      <a:r>
                        <a:rPr lang="en-SG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Debug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Debug-Debug Student functions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Restructure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Restructure Round 2 Clearing Logic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Restructured clearing logic, however debugging is carried forward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 to AWS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Debugging of Deployment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4701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 Class Review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Presentations &amp; Demo preparation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875352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 Bootstrap Validation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 Controller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91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Metric(From </a:t>
            </a:r>
            <a:r>
              <a:rPr lang="en-SG" dirty="0" err="1"/>
              <a:t>iter</a:t>
            </a:r>
            <a:r>
              <a:rPr lang="en-SG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878" y="1786270"/>
          <a:ext cx="11120474" cy="495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 Entity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CLEARING LOGIC(END ROUND 2)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LiveBid.jsp (View)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Display Rank, Bid, Bid status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Coding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View Completed Course Page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View Completed Course Page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Round 1 clearing logic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4701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Round 2 clearing logic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7875352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Round 2 Real Time Updates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bid amount logic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744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Metric(From </a:t>
            </a:r>
            <a:r>
              <a:rPr lang="en-SG" dirty="0" err="1"/>
              <a:t>iter</a:t>
            </a:r>
            <a:r>
              <a:rPr lang="en-SG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878" y="1786270"/>
          <a:ext cx="11120474" cy="495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Function Review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Sharing on how the function works, the coding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 Add Bid Test Case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Debugging Session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Bug Squashing Session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Integration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Integrate round bidding and clearing logic with UI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4701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Round Coding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 Round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Round clearing-split start and stop, transfer successful bids to sectionstudent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17875352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Coding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SearchSectionViewPage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Update Search Section page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Coding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Coding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 view results page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31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Metric(From </a:t>
            </a:r>
            <a:r>
              <a:rPr lang="en-SG" dirty="0" err="1"/>
              <a:t>iter</a:t>
            </a:r>
            <a:r>
              <a:rPr lang="en-SG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41716"/>
              </p:ext>
            </p:extLst>
          </p:nvPr>
        </p:nvGraphicFramePr>
        <p:xfrm>
          <a:off x="718878" y="1786270"/>
          <a:ext cx="11120474" cy="2242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Run Drop Bid, Drop Section, Search Bid </a:t>
                      </a:r>
                      <a:r>
                        <a:rPr lang="en-SG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TestCases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Programming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CLEARING LOGIC(END ROUND 2)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Alter SQL, JSP tables, Bidding page to show round 2 information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Programming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Create Homepage UI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024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</a:t>
            </a:r>
            <a:r>
              <a:rPr lang="en-SG"/>
              <a:t>Metric(Carried over from </a:t>
            </a:r>
            <a:r>
              <a:rPr lang="en-SG" dirty="0" err="1"/>
              <a:t>ITEr</a:t>
            </a:r>
            <a:r>
              <a:rPr lang="en-SG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55307"/>
              </p:ext>
            </p:extLst>
          </p:nvPr>
        </p:nvGraphicFramePr>
        <p:xfrm>
          <a:off x="718878" y="1786270"/>
          <a:ext cx="11120474" cy="2633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Min bid amount logic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Integrate round bidding and clearing logic with UI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Debugging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 Sections Test Case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 Iteration 3 bugs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  <a:endParaRPr lang="en-SG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 Coding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UI Coding(Carried over from Iteration 3)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39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862388" algn="l"/>
              </a:tabLst>
            </a:pPr>
            <a:r>
              <a:rPr lang="en-US" sz="2400" dirty="0">
                <a:latin typeface="Arial Rounded MT Bold" panose="020F0704030504030204" pitchFamily="34" charset="0"/>
              </a:rPr>
              <a:t>Progress</a:t>
            </a:r>
          </a:p>
          <a:p>
            <a:pPr>
              <a:buFont typeface="Wingdings" panose="05000000000000000000" pitchFamily="2" charset="2"/>
              <a:buChar char="§"/>
              <a:tabLst>
                <a:tab pos="3862388" algn="l"/>
              </a:tabLst>
            </a:pPr>
            <a:r>
              <a:rPr lang="en-US" sz="2400" dirty="0">
                <a:latin typeface="Arial Rounded MT Bold" panose="020F0704030504030204" pitchFamily="34" charset="0"/>
              </a:rPr>
              <a:t>Team Progress Update</a:t>
            </a:r>
          </a:p>
          <a:p>
            <a:pPr>
              <a:buFont typeface="Wingdings" panose="05000000000000000000" pitchFamily="2" charset="2"/>
              <a:buChar char="§"/>
              <a:tabLst>
                <a:tab pos="3862388" algn="l"/>
              </a:tabLst>
            </a:pPr>
            <a:r>
              <a:rPr lang="en-US" sz="2400" dirty="0">
                <a:latin typeface="Arial Rounded MT Bold" panose="020F0704030504030204" pitchFamily="34" charset="0"/>
              </a:rPr>
              <a:t>Milestone</a:t>
            </a:r>
          </a:p>
          <a:p>
            <a:pPr>
              <a:buFont typeface="Wingdings" panose="05000000000000000000" pitchFamily="2" charset="2"/>
              <a:buChar char="§"/>
              <a:tabLst>
                <a:tab pos="3862388" algn="l"/>
              </a:tabLst>
            </a:pPr>
            <a:r>
              <a:rPr lang="en-US" sz="2400" dirty="0">
                <a:latin typeface="Arial Rounded MT Bold" panose="020F0704030504030204" pitchFamily="34" charset="0"/>
              </a:rPr>
              <a:t>Problems Identified &amp; Mitigation Actions</a:t>
            </a:r>
          </a:p>
          <a:p>
            <a:pPr>
              <a:buFont typeface="Wingdings" panose="05000000000000000000" pitchFamily="2" charset="2"/>
              <a:buChar char="§"/>
              <a:tabLst>
                <a:tab pos="3862388" algn="l"/>
              </a:tabLst>
            </a:pPr>
            <a:r>
              <a:rPr lang="en-US" sz="2400" dirty="0">
                <a:latin typeface="Arial Rounded MT Bold" panose="020F0704030504030204" pitchFamily="34" charset="0"/>
              </a:rPr>
              <a:t>Metrics</a:t>
            </a:r>
          </a:p>
          <a:p>
            <a:pPr>
              <a:buFont typeface="Wingdings" panose="05000000000000000000" pitchFamily="2" charset="2"/>
              <a:buChar char="§"/>
              <a:tabLst>
                <a:tab pos="3862388" algn="l"/>
              </a:tabLst>
            </a:pPr>
            <a:r>
              <a:rPr lang="en-US" sz="2400" dirty="0">
                <a:latin typeface="Arial Rounded MT Bold" panose="020F0704030504030204" pitchFamily="34" charset="0"/>
              </a:rPr>
              <a:t>Demo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542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701957"/>
              </p:ext>
            </p:extLst>
          </p:nvPr>
        </p:nvGraphicFramePr>
        <p:xfrm>
          <a:off x="718878" y="1786270"/>
          <a:ext cx="11120474" cy="495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Meeting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Knowledge Sharing Session in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Knowledge Sharing Session on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Case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JSONAuthenticate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JSONAuthenticate</a:t>
                      </a:r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(Done but </a:t>
                      </a:r>
                      <a:r>
                        <a:rPr lang="en-SG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pplog</a:t>
                      </a:r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down)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Deployment and 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Deployment and 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4701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JSONBootstrap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JSONBootstrap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875352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JSONUpdateBid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JSONUpdateBid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JSONDeleteBid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JSONDeleteBid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616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31505"/>
              </p:ext>
            </p:extLst>
          </p:nvPr>
        </p:nvGraphicFramePr>
        <p:xfrm>
          <a:off x="718878" y="1786270"/>
          <a:ext cx="11120474" cy="495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JSONDropSection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JSONDropSection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JSONStartRound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JSONStartRound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JSONStopRound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JSONStopRound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JSONCommonValidation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JSONCommonValidation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YES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4701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875352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JSONDumpSection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JSONDumpSection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JSONDumpTable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JSONDumpTable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73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093759"/>
              </p:ext>
            </p:extLst>
          </p:nvPr>
        </p:nvGraphicFramePr>
        <p:xfrm>
          <a:off x="718878" y="1786270"/>
          <a:ext cx="11120474" cy="495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JSONDumpUser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JSONDumpUser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Function on AWS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Function on AWS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Deployment and 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Deployment and 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Debugging Session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Bug Squashing Session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4701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Cleanup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Cleanup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875352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Milestone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Supervisor Meeting 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Supervisor Meeting 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3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878" y="1786270"/>
          <a:ext cx="11120474" cy="4951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5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JSONDumpUser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JSONDumpUser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Function on AWS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Function on AWS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Deployment and 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AWS Deployment and 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128033171"/>
                  </a:ext>
                </a:extLst>
              </a:tr>
              <a:tr h="390667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Debugging Session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Bug Squashing Session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4701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Cleanup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Code Cleanup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Aloysius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17875352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Milestone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Supervisor Meeting 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Supervisor Meeting 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Regan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Code JSON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Haseena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70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47" y="585216"/>
            <a:ext cx="9720072" cy="1499616"/>
          </a:xfrm>
        </p:spPr>
        <p:txBody>
          <a:bodyPr/>
          <a:lstStyle/>
          <a:p>
            <a:r>
              <a:rPr lang="en-SG" dirty="0"/>
              <a:t>Tasks Metric(Current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84247"/>
              </p:ext>
            </p:extLst>
          </p:nvPr>
        </p:nvGraphicFramePr>
        <p:xfrm>
          <a:off x="733647" y="1786270"/>
          <a:ext cx="11105704" cy="1841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58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656654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556560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1960212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959763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78933">
                  <a:extLst>
                    <a:ext uri="{9D8B030D-6E8A-4147-A177-3AD203B41FA5}">
                      <a16:colId xmlns:a16="http://schemas.microsoft.com/office/drawing/2014/main" val="1585800995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Category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Details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Assigned To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 Buffer Time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Debug Buffer Time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Everyone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SG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400708"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Review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 Function Review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JSON Function Review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Cheryl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Huiyan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832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Task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Current Iteration task completion rate may look low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dirty="0"/>
              <a:t>However, a lot of the iteration’s tasks are partially completed as we have segregated individual tasks into multiple pair programming sessions</a:t>
            </a:r>
          </a:p>
        </p:txBody>
      </p:sp>
    </p:spTree>
    <p:extLst>
      <p:ext uri="{BB962C8B-B14F-4D97-AF65-F5344CB8AC3E}">
        <p14:creationId xmlns:p14="http://schemas.microsoft.com/office/powerpoint/2010/main" val="499665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Metrics(From </a:t>
            </a:r>
            <a:r>
              <a:rPr lang="en-SG" dirty="0" err="1"/>
              <a:t>iter</a:t>
            </a:r>
            <a:r>
              <a:rPr lang="en-SG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18878" y="1786270"/>
          <a:ext cx="11077944" cy="469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4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707341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956971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2927909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2034281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Planned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PPI(%)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Status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JavaDocs-Entity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Debugging Session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781333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 start and stop button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view results page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search section page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32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Metrics(From </a:t>
            </a:r>
            <a:r>
              <a:rPr lang="en-SG" dirty="0" err="1"/>
              <a:t>Iter</a:t>
            </a:r>
            <a:r>
              <a:rPr lang="en-SG" dirty="0"/>
              <a:t>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85285"/>
              </p:ext>
            </p:extLst>
          </p:nvPr>
        </p:nvGraphicFramePr>
        <p:xfrm>
          <a:off x="718878" y="1786270"/>
          <a:ext cx="11077944" cy="3825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4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707341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956971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2927909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2034281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Planned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PPI(%)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Status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 SQL, JSP tables, Bidding page to show round 2 information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JavaDocs - BootStrap Validation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781333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Create HomePage UI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Student View Completed Course Page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92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Metrics(Current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449189"/>
              </p:ext>
            </p:extLst>
          </p:nvPr>
        </p:nvGraphicFramePr>
        <p:xfrm>
          <a:off x="718878" y="1786270"/>
          <a:ext cx="11077944" cy="469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4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707341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956971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2927909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2034281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Planned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PPI(%)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Status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Debug Iteration 3 Bugs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JSONAuthentication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781333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DumpTable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DumpTable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JSONDeleteBid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99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Metrics(Current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6132"/>
              </p:ext>
            </p:extLst>
          </p:nvPr>
        </p:nvGraphicFramePr>
        <p:xfrm>
          <a:off x="718878" y="1786270"/>
          <a:ext cx="11077944" cy="469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4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707341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956971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2927909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2034281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Planned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PPI(%)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Status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JSONDropSection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JSONDumpTable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781333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JSONStopRound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AWS Deployment and Debugging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870136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Common Validation Class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Over-estimated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53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Iteration 3 – Ended on 16 October 2016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 91.94 % of tasks completed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 Completed All Functions except for </a:t>
            </a:r>
            <a:r>
              <a:rPr lang="en-SG" sz="2000"/>
              <a:t>JSON and UI</a:t>
            </a:r>
            <a:endParaRPr lang="en-SG" sz="2000" dirty="0"/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12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Pair Programming Metrics(Current </a:t>
            </a:r>
            <a:r>
              <a:rPr lang="en-SG" dirty="0" err="1"/>
              <a:t>Iter</a:t>
            </a:r>
            <a:r>
              <a:rPr lang="en-S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120578"/>
              </p:ext>
            </p:extLst>
          </p:nvPr>
        </p:nvGraphicFramePr>
        <p:xfrm>
          <a:off x="761408" y="2009553"/>
          <a:ext cx="11077944" cy="3023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42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707341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956971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2927909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2034281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</a:tblGrid>
              <a:tr h="639630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Task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Planned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Actual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PPI(%)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Status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JSONDropSection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1415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JSONCommonValidation Class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781333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DeleteBid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00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Bug Metrics</a:t>
            </a:r>
            <a:endParaRPr lang="en-SG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 Total Bug Score: 187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 Current Bug Score: 0</a:t>
            </a:r>
          </a:p>
          <a:p>
            <a:pPr marL="0" indent="0">
              <a:buNone/>
            </a:pPr>
            <a:endParaRPr lang="en-SG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Total Bugs found since Demo : 11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 Status: All Resolved</a:t>
            </a:r>
          </a:p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967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770860"/>
            <a:ext cx="9720072" cy="1015410"/>
          </a:xfrm>
        </p:spPr>
        <p:txBody>
          <a:bodyPr/>
          <a:lstStyle/>
          <a:p>
            <a:r>
              <a:rPr lang="en-SG" dirty="0"/>
              <a:t>Bug Metrics</a:t>
            </a:r>
            <a:br>
              <a:rPr lang="en-SG" dirty="0"/>
            </a:br>
            <a:r>
              <a:rPr lang="en-SG" sz="2000" dirty="0"/>
              <a:t>  </a:t>
            </a:r>
            <a:r>
              <a:rPr lang="en-SG" sz="2000" dirty="0">
                <a:solidFill>
                  <a:srgbClr val="00B0F0"/>
                </a:solidFill>
              </a:rPr>
              <a:t>Bug breakdown</a:t>
            </a:r>
            <a:endParaRPr lang="en-SG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323634"/>
              </p:ext>
            </p:extLst>
          </p:nvPr>
        </p:nvGraphicFramePr>
        <p:xfrm>
          <a:off x="718880" y="1956390"/>
          <a:ext cx="10934406" cy="4747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249325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163726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2142460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488559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33747">
                  <a:extLst>
                    <a:ext uri="{9D8B030D-6E8A-4147-A177-3AD203B41FA5}">
                      <a16:colId xmlns:a16="http://schemas.microsoft.com/office/drawing/2014/main" val="778459184"/>
                    </a:ext>
                  </a:extLst>
                </a:gridCol>
                <a:gridCol w="1294515">
                  <a:extLst>
                    <a:ext uri="{9D8B030D-6E8A-4147-A177-3AD203B41FA5}">
                      <a16:colId xmlns:a16="http://schemas.microsoft.com/office/drawing/2014/main" val="3320250350"/>
                    </a:ext>
                  </a:extLst>
                </a:gridCol>
              </a:tblGrid>
              <a:tr h="446548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5952"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14/10/2016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BidValidation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Bids are subtracted from student edollar twice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None(Found during debug)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5952"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14/10/2016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SectionStudentController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Cannot drop section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None(Found during debug)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785757"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15/10/2016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BidController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Able to bid for completed course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None(Found while</a:t>
                      </a:r>
                      <a:r>
                        <a:rPr lang="en-SG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doing </a:t>
                      </a:r>
                      <a:r>
                        <a:rPr lang="en-SG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  <a:r>
                        <a:rPr lang="en-SG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805952"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15/10/2016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ValidateStudent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Student's eDollar did not check if it is more than 3 decimal places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None(Found</a:t>
                      </a:r>
                      <a:r>
                        <a:rPr lang="en-SG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while doing </a:t>
                      </a:r>
                      <a:r>
                        <a:rPr lang="en-SG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javadocs</a:t>
                      </a:r>
                      <a:r>
                        <a:rPr lang="en-SG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1012215"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16/10/2016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AddBidServlet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Able to add a bid during inactive round 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AddBidTestCase</a:t>
                      </a:r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15</a:t>
                      </a:r>
                    </a:p>
                  </a:txBody>
                  <a:tcPr marL="4763" marR="4763" marT="4763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333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56893"/>
              </p:ext>
            </p:extLst>
          </p:nvPr>
        </p:nvGraphicFramePr>
        <p:xfrm>
          <a:off x="740145" y="1727258"/>
          <a:ext cx="10934406" cy="4748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074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1249325">
                  <a:extLst>
                    <a:ext uri="{9D8B030D-6E8A-4147-A177-3AD203B41FA5}">
                      <a16:colId xmlns:a16="http://schemas.microsoft.com/office/drawing/2014/main" val="2225275440"/>
                    </a:ext>
                  </a:extLst>
                </a:gridCol>
                <a:gridCol w="2163726">
                  <a:extLst>
                    <a:ext uri="{9D8B030D-6E8A-4147-A177-3AD203B41FA5}">
                      <a16:colId xmlns:a16="http://schemas.microsoft.com/office/drawing/2014/main" val="2027666661"/>
                    </a:ext>
                  </a:extLst>
                </a:gridCol>
                <a:gridCol w="2142460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1488559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  <a:gridCol w="1533747">
                  <a:extLst>
                    <a:ext uri="{9D8B030D-6E8A-4147-A177-3AD203B41FA5}">
                      <a16:colId xmlns:a16="http://schemas.microsoft.com/office/drawing/2014/main" val="778459184"/>
                    </a:ext>
                  </a:extLst>
                </a:gridCol>
                <a:gridCol w="1294515">
                  <a:extLst>
                    <a:ext uri="{9D8B030D-6E8A-4147-A177-3AD203B41FA5}">
                      <a16:colId xmlns:a16="http://schemas.microsoft.com/office/drawing/2014/main" val="3320250350"/>
                    </a:ext>
                  </a:extLst>
                </a:gridCol>
              </a:tblGrid>
              <a:tr h="515678"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Date Found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File With Bug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Changes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Bug Value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Impact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kern="1200" dirty="0">
                          <a:effectLst/>
                        </a:rPr>
                        <a:t>Test Case/ Code Integration</a:t>
                      </a:r>
                      <a:endParaRPr lang="en-SG" sz="1600" b="1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algn="ctr" defTabSz="685800" rtl="0" eaLnBrk="1" fontAlgn="t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5952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16/10/2016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searchSection</a:t>
                      </a:r>
                      <a:endParaRPr lang="en-SG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Was not able to add decimal bid amount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AddBidTestCase 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5952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16/10/2016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BidController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 section limit doesn’t include enrolled sections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AddBidTestCase 17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  <a:tr h="690064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16/10/2016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BidController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Able to bid fro section already enrolled in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AddBidTestCase 18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323947553"/>
                  </a:ext>
                </a:extLst>
              </a:tr>
              <a:tr h="650987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16/10/2016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SearchSection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Shows a blank page when searching for section under course that doesn't contain sections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SearchTestCase 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702413870"/>
                  </a:ext>
                </a:extLst>
              </a:tr>
              <a:tr h="524985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18/10/2016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StudentHome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The second and the following successful bids are out of the enrolment table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Low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Round1TestCase3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657484478"/>
                  </a:ext>
                </a:extLst>
              </a:tr>
              <a:tr h="625485"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18/10/2016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BidDAO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 bids at the clearing price can be bidded successfully with only 1 available slot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High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Round1TestCase5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15071233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024128" y="650711"/>
            <a:ext cx="9720072" cy="1015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/>
              <a:t>Bug Metrics</a:t>
            </a:r>
            <a:br>
              <a:rPr lang="en-SG"/>
            </a:br>
            <a:r>
              <a:rPr lang="en-SG" sz="2000"/>
              <a:t>  </a:t>
            </a:r>
            <a:r>
              <a:rPr lang="en-SG" sz="2000">
                <a:solidFill>
                  <a:srgbClr val="00B0F0"/>
                </a:solidFill>
              </a:rPr>
              <a:t>Bug breakdown</a:t>
            </a:r>
            <a:endParaRPr lang="en-S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8626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MisTakes</a:t>
            </a:r>
            <a:r>
              <a:rPr lang="en-SG" dirty="0"/>
              <a:t> Made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172972"/>
              </p:ext>
            </p:extLst>
          </p:nvPr>
        </p:nvGraphicFramePr>
        <p:xfrm>
          <a:off x="772041" y="2413592"/>
          <a:ext cx="9536223" cy="2390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77">
                  <a:extLst>
                    <a:ext uri="{9D8B030D-6E8A-4147-A177-3AD203B41FA5}">
                      <a16:colId xmlns:a16="http://schemas.microsoft.com/office/drawing/2014/main" val="2260204127"/>
                    </a:ext>
                  </a:extLst>
                </a:gridCol>
                <a:gridCol w="3505461">
                  <a:extLst>
                    <a:ext uri="{9D8B030D-6E8A-4147-A177-3AD203B41FA5}">
                      <a16:colId xmlns:a16="http://schemas.microsoft.com/office/drawing/2014/main" val="1775751279"/>
                    </a:ext>
                  </a:extLst>
                </a:gridCol>
                <a:gridCol w="4343785">
                  <a:extLst>
                    <a:ext uri="{9D8B030D-6E8A-4147-A177-3AD203B41FA5}">
                      <a16:colId xmlns:a16="http://schemas.microsoft.com/office/drawing/2014/main" val="1523212024"/>
                    </a:ext>
                  </a:extLst>
                </a:gridCol>
              </a:tblGrid>
              <a:tr h="669831">
                <a:tc>
                  <a:txBody>
                    <a:bodyPr/>
                    <a:lstStyle/>
                    <a:p>
                      <a:r>
                        <a:rPr lang="en-SG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Mistake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82384"/>
                  </a:ext>
                </a:extLst>
              </a:tr>
              <a:tr h="80595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Accidentally started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Noticed</a:t>
                      </a:r>
                      <a:r>
                        <a:rPr lang="en-SG" baseline="0" dirty="0"/>
                        <a:t> that it was just a half an hour task and decided to just go ahead with it 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09635"/>
                  </a:ext>
                </a:extLst>
              </a:tr>
              <a:tr h="805952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Accidentally</a:t>
                      </a:r>
                      <a:r>
                        <a:rPr lang="en-SG" baseline="0" dirty="0"/>
                        <a:t> clicked stop iteration button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Immediately</a:t>
                      </a:r>
                      <a:r>
                        <a:rPr lang="en-SG" baseline="0" dirty="0"/>
                        <a:t> emailed Paul and Rajesh to report about the violation and thereafter, resumed the iteration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964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470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vert="horz" lIns="121900" tIns="121900" rIns="121900" bIns="12190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8000" b="1" dirty="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Thank you</a:t>
            </a:r>
          </a:p>
          <a:p>
            <a:pPr>
              <a:buNone/>
            </a:pP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418239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7" y="1653363"/>
            <a:ext cx="9720073" cy="4273225"/>
          </a:xfrm>
        </p:spPr>
        <p:txBody>
          <a:bodyPr>
            <a:normAutofit/>
          </a:bodyPr>
          <a:lstStyle/>
          <a:p>
            <a:r>
              <a:rPr lang="en-SG" sz="2800" dirty="0"/>
              <a:t>Milestone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97242"/>
              </p:ext>
            </p:extLst>
          </p:nvPr>
        </p:nvGraphicFramePr>
        <p:xfrm>
          <a:off x="1068572" y="2158413"/>
          <a:ext cx="10664456" cy="39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558">
                  <a:extLst>
                    <a:ext uri="{9D8B030D-6E8A-4147-A177-3AD203B41FA5}">
                      <a16:colId xmlns:a16="http://schemas.microsoft.com/office/drawing/2014/main" val="989045603"/>
                    </a:ext>
                  </a:extLst>
                </a:gridCol>
                <a:gridCol w="4529470">
                  <a:extLst>
                    <a:ext uri="{9D8B030D-6E8A-4147-A177-3AD203B41FA5}">
                      <a16:colId xmlns:a16="http://schemas.microsoft.com/office/drawing/2014/main" val="848070362"/>
                    </a:ext>
                  </a:extLst>
                </a:gridCol>
                <a:gridCol w="3503428">
                  <a:extLst>
                    <a:ext uri="{9D8B030D-6E8A-4147-A177-3AD203B41FA5}">
                      <a16:colId xmlns:a16="http://schemas.microsoft.com/office/drawing/2014/main" val="4268504155"/>
                    </a:ext>
                  </a:extLst>
                </a:gridCol>
              </a:tblGrid>
              <a:tr h="427571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Milestone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Week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Project Manager (PM)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85199262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Supervisor Meeting 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5-6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Regan (PM1)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Aloysius (PM2)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515966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PM Review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Aloysius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29060958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In class</a:t>
                      </a:r>
                      <a:r>
                        <a:rPr lang="en-GB" strike="sngStrike" baseline="0" dirty="0"/>
                        <a:t> Review</a:t>
                      </a:r>
                      <a:endParaRPr lang="en-GB" strike="sngStrike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8-9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baseline="0" dirty="0"/>
                        <a:t>Haseena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7418472"/>
                  </a:ext>
                </a:extLst>
              </a:tr>
              <a:tr h="42685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Super</a:t>
                      </a:r>
                      <a:r>
                        <a:rPr lang="en-GB" baseline="0" dirty="0"/>
                        <a:t>visor Meeting 2</a:t>
                      </a:r>
                      <a:endParaRPr lang="en-GB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10-11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Regan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67345231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User</a:t>
                      </a:r>
                      <a:r>
                        <a:rPr lang="en-GB" baseline="0" dirty="0"/>
                        <a:t> Acceptance Test</a:t>
                      </a:r>
                      <a:endParaRPr lang="en-GB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 err="1"/>
                        <a:t>Huiyan</a:t>
                      </a:r>
                      <a:endParaRPr lang="en-GB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15139993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Project</a:t>
                      </a:r>
                      <a:r>
                        <a:rPr lang="en-GB" baseline="0" dirty="0"/>
                        <a:t> Submission</a:t>
                      </a:r>
                      <a:endParaRPr lang="en-GB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Cheryl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99095410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Final Presentation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Cheryl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58149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12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426" y="1735057"/>
            <a:ext cx="9720073" cy="4273225"/>
          </a:xfrm>
        </p:spPr>
        <p:txBody>
          <a:bodyPr>
            <a:normAutofit/>
          </a:bodyPr>
          <a:lstStyle/>
          <a:p>
            <a:r>
              <a:rPr lang="en-SG" sz="2800" dirty="0"/>
              <a:t>Project Manager Schedule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43694"/>
              </p:ext>
            </p:extLst>
          </p:nvPr>
        </p:nvGraphicFramePr>
        <p:xfrm>
          <a:off x="956931" y="2332165"/>
          <a:ext cx="10664456" cy="3748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096">
                  <a:extLst>
                    <a:ext uri="{9D8B030D-6E8A-4147-A177-3AD203B41FA5}">
                      <a16:colId xmlns:a16="http://schemas.microsoft.com/office/drawing/2014/main" val="989045603"/>
                    </a:ext>
                  </a:extLst>
                </a:gridCol>
                <a:gridCol w="6434932">
                  <a:extLst>
                    <a:ext uri="{9D8B030D-6E8A-4147-A177-3AD203B41FA5}">
                      <a16:colId xmlns:a16="http://schemas.microsoft.com/office/drawing/2014/main" val="848070362"/>
                    </a:ext>
                  </a:extLst>
                </a:gridCol>
                <a:gridCol w="3503428">
                  <a:extLst>
                    <a:ext uri="{9D8B030D-6E8A-4147-A177-3AD203B41FA5}">
                      <a16:colId xmlns:a16="http://schemas.microsoft.com/office/drawing/2014/main" val="4268504155"/>
                    </a:ext>
                  </a:extLst>
                </a:gridCol>
              </a:tblGrid>
              <a:tr h="427571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 dirty="0">
                          <a:solidFill>
                            <a:srgbClr val="FFFFFF"/>
                          </a:solidFill>
                        </a:rPr>
                        <a:t>Iteration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Week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Project Manager (PM)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85199262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5-6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Regan (PM1) 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Aloysius (PM2) 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1515966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7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Aloysius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629060958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/>
                        <a:t>8-9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trike="sngStrike" dirty="0"/>
                        <a:t>Haseena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7418472"/>
                  </a:ext>
                </a:extLst>
              </a:tr>
              <a:tr h="42685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10-11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Regan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67345231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/>
                        <a:t>12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 err="1"/>
                        <a:t>Huiyan</a:t>
                      </a:r>
                      <a:endParaRPr lang="en-GB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515139993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6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13-14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dirty="0"/>
                        <a:t>Cheryl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87518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3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90577"/>
            <a:ext cx="9720073" cy="4618783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Iteration 4 – In Progress </a:t>
            </a:r>
          </a:p>
          <a:p>
            <a:r>
              <a:rPr lang="en-SG" sz="2800" dirty="0"/>
              <a:t>JSON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03940"/>
              </p:ext>
            </p:extLst>
          </p:nvPr>
        </p:nvGraphicFramePr>
        <p:xfrm>
          <a:off x="1158949" y="2716622"/>
          <a:ext cx="10664456" cy="3419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004">
                  <a:extLst>
                    <a:ext uri="{9D8B030D-6E8A-4147-A177-3AD203B41FA5}">
                      <a16:colId xmlns:a16="http://schemas.microsoft.com/office/drawing/2014/main" val="989045603"/>
                    </a:ext>
                  </a:extLst>
                </a:gridCol>
                <a:gridCol w="6539024">
                  <a:extLst>
                    <a:ext uri="{9D8B030D-6E8A-4147-A177-3AD203B41FA5}">
                      <a16:colId xmlns:a16="http://schemas.microsoft.com/office/drawing/2014/main" val="848070362"/>
                    </a:ext>
                  </a:extLst>
                </a:gridCol>
                <a:gridCol w="3503428">
                  <a:extLst>
                    <a:ext uri="{9D8B030D-6E8A-4147-A177-3AD203B41FA5}">
                      <a16:colId xmlns:a16="http://schemas.microsoft.com/office/drawing/2014/main" val="4268504155"/>
                    </a:ext>
                  </a:extLst>
                </a:gridCol>
              </a:tblGrid>
              <a:tr h="427571">
                <a:tc>
                  <a:txBody>
                    <a:bodyPr/>
                    <a:lstStyle/>
                    <a:p>
                      <a:r>
                        <a:rPr lang="en-SG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99262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SG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JSONAuthenticate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966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JSONBootstrap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60958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JSONUpdateBid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472"/>
                  </a:ext>
                </a:extLst>
              </a:tr>
              <a:tr h="4268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JSONDeleteBid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45231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JSONDropSection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9993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JSONStartRound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753228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JSONStopRound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71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6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690577"/>
            <a:ext cx="9720073" cy="4618783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Iteration 4 – In Progress </a:t>
            </a:r>
          </a:p>
          <a:p>
            <a:r>
              <a:rPr lang="en-SG" sz="2800" dirty="0"/>
              <a:t>JSON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58949" y="2716622"/>
          <a:ext cx="10664456" cy="256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096">
                  <a:extLst>
                    <a:ext uri="{9D8B030D-6E8A-4147-A177-3AD203B41FA5}">
                      <a16:colId xmlns:a16="http://schemas.microsoft.com/office/drawing/2014/main" val="989045603"/>
                    </a:ext>
                  </a:extLst>
                </a:gridCol>
                <a:gridCol w="6434932">
                  <a:extLst>
                    <a:ext uri="{9D8B030D-6E8A-4147-A177-3AD203B41FA5}">
                      <a16:colId xmlns:a16="http://schemas.microsoft.com/office/drawing/2014/main" val="848070362"/>
                    </a:ext>
                  </a:extLst>
                </a:gridCol>
                <a:gridCol w="3503428">
                  <a:extLst>
                    <a:ext uri="{9D8B030D-6E8A-4147-A177-3AD203B41FA5}">
                      <a16:colId xmlns:a16="http://schemas.microsoft.com/office/drawing/2014/main" val="4268504155"/>
                    </a:ext>
                  </a:extLst>
                </a:gridCol>
              </a:tblGrid>
              <a:tr h="427571">
                <a:tc>
                  <a:txBody>
                    <a:bodyPr/>
                    <a:lstStyle/>
                    <a:p>
                      <a:r>
                        <a:rPr lang="en-SG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Task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199262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8.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JSONCommonValidation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</a:t>
                      </a:r>
                      <a:r>
                        <a:rPr lang="en-SG" baseline="0" dirty="0"/>
                        <a:t> Completed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966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JSONDumpBid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060958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JSONDumpSection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8472"/>
                  </a:ext>
                </a:extLst>
              </a:tr>
              <a:tr h="426857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JSONDumpTable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45231"/>
                  </a:ext>
                </a:extLst>
              </a:tr>
              <a:tr h="427571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SG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err="1"/>
                        <a:t>JSONDumpUser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Not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9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416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611797"/>
            <a:ext cx="9720072" cy="1499616"/>
          </a:xfrm>
        </p:spPr>
        <p:txBody>
          <a:bodyPr/>
          <a:lstStyle/>
          <a:p>
            <a:r>
              <a:rPr lang="en-SG" dirty="0"/>
              <a:t>Progress </a:t>
            </a:r>
            <a:r>
              <a:rPr lang="en-SG" dirty="0" err="1"/>
              <a:t>UPdate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09553"/>
            <a:ext cx="9720073" cy="4299807"/>
          </a:xfrm>
        </p:spPr>
        <p:txBody>
          <a:bodyPr>
            <a:normAutofit/>
          </a:bodyPr>
          <a:lstStyle/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7 Days Behind Schedule</a:t>
            </a:r>
          </a:p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Planned completion date: 26</a:t>
            </a:r>
            <a:r>
              <a:rPr lang="en-SG" sz="28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 Oct</a:t>
            </a:r>
          </a:p>
          <a:p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Expected completion date: 30</a:t>
            </a:r>
            <a:r>
              <a:rPr lang="en-SG" sz="2800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SG" sz="2800" dirty="0">
                <a:solidFill>
                  <a:schemeClr val="accent1">
                    <a:lumMod val="75000"/>
                  </a:schemeClr>
                </a:solidFill>
              </a:rPr>
              <a:t> Oct</a:t>
            </a: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SG" sz="2800" dirty="0"/>
              <a:t>Causes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000" dirty="0"/>
              <a:t> Much of the team was busy preparing for the Lab Test and completing other assignments</a:t>
            </a: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96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Progress 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00940"/>
            <a:ext cx="9720073" cy="3725648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Mitigation Actions</a:t>
            </a:r>
            <a:endParaRPr lang="en-SG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SG" sz="2800" dirty="0"/>
              <a:t>Dedicate more hours and complete more tasks near the end of the iteration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800" dirty="0"/>
              <a:t>Everyone is able to dedicate slightly more hours for this iteration at this period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SG" sz="2800" dirty="0"/>
              <a:t>Utilize the buffer days(2) allocated to Iteration 4</a:t>
            </a:r>
          </a:p>
          <a:p>
            <a:pPr marL="0" indent="0">
              <a:buNone/>
            </a:pPr>
            <a:endParaRPr lang="en-SG" sz="2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SG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36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891</TotalTime>
  <Words>1669</Words>
  <Application>Microsoft Office PowerPoint</Application>
  <PresentationFormat>Widescreen</PresentationFormat>
  <Paragraphs>847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Adobe Myungjo Std M</vt:lpstr>
      <vt:lpstr>Arial</vt:lpstr>
      <vt:lpstr>Arial Rounded MT Bold</vt:lpstr>
      <vt:lpstr>Calibri</vt:lpstr>
      <vt:lpstr>PT Sans Narrow</vt:lpstr>
      <vt:lpstr>Tw Cen MT</vt:lpstr>
      <vt:lpstr>Tw Cen MT Condensed</vt:lpstr>
      <vt:lpstr>Wingdings</vt:lpstr>
      <vt:lpstr>Wingdings 3</vt:lpstr>
      <vt:lpstr>Integral</vt:lpstr>
      <vt:lpstr>Supervisor Meeting 2</vt:lpstr>
      <vt:lpstr>Overview</vt:lpstr>
      <vt:lpstr>Progress</vt:lpstr>
      <vt:lpstr>Progress</vt:lpstr>
      <vt:lpstr>Progress</vt:lpstr>
      <vt:lpstr>Progress</vt:lpstr>
      <vt:lpstr>Progress</vt:lpstr>
      <vt:lpstr>Progress UPdate</vt:lpstr>
      <vt:lpstr>Progress Update</vt:lpstr>
      <vt:lpstr>MileStone</vt:lpstr>
      <vt:lpstr>MileStone</vt:lpstr>
      <vt:lpstr>Problems Identified &amp; Mitigation</vt:lpstr>
      <vt:lpstr>Metrics</vt:lpstr>
      <vt:lpstr>Metrics</vt:lpstr>
      <vt:lpstr>Tasks Metric(From iter 3)</vt:lpstr>
      <vt:lpstr>Tasks Metric(From iter 3)</vt:lpstr>
      <vt:lpstr>Tasks Metric(From iter 3)</vt:lpstr>
      <vt:lpstr>Tasks Metric(From iter 3)</vt:lpstr>
      <vt:lpstr>Tasks Metric(Carried over from ITEr 3)</vt:lpstr>
      <vt:lpstr>Tasks Metric(Current iter)</vt:lpstr>
      <vt:lpstr>Tasks Metric(Current iter)</vt:lpstr>
      <vt:lpstr>Tasks Metric(Current iter)</vt:lpstr>
      <vt:lpstr>Tasks Metric(Current iter)</vt:lpstr>
      <vt:lpstr>Tasks Metric(Current iter)</vt:lpstr>
      <vt:lpstr>Task Metric</vt:lpstr>
      <vt:lpstr>Pair Programming Metrics(From iter 3)</vt:lpstr>
      <vt:lpstr>Pair Programming Metrics(From Iter 3)</vt:lpstr>
      <vt:lpstr>Pair Programming Metrics(Current Iter)</vt:lpstr>
      <vt:lpstr>Pair Programming Metrics(Current Iter)</vt:lpstr>
      <vt:lpstr>Pair Programming Metrics(Current Iter)</vt:lpstr>
      <vt:lpstr>Metrics</vt:lpstr>
      <vt:lpstr>Bug Metrics   Bug breakdown</vt:lpstr>
      <vt:lpstr>PowerPoint Presentation</vt:lpstr>
      <vt:lpstr>MisTakes Made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Supervisor Meeting 2</dc:title>
  <dc:creator>Regan Seah</dc:creator>
  <cp:lastModifiedBy>Regan Seah</cp:lastModifiedBy>
  <cp:revision>46</cp:revision>
  <dcterms:created xsi:type="dcterms:W3CDTF">2016-10-25T01:03:59Z</dcterms:created>
  <dcterms:modified xsi:type="dcterms:W3CDTF">2016-10-26T03:37:19Z</dcterms:modified>
</cp:coreProperties>
</file>