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2" r:id="rId1"/>
  </p:sldMasterIdLst>
  <p:notesMasterIdLst>
    <p:notesMasterId r:id="rId60"/>
  </p:notesMasterIdLst>
  <p:sldIdLst>
    <p:sldId id="256" r:id="rId2"/>
    <p:sldId id="319" r:id="rId3"/>
    <p:sldId id="316" r:id="rId4"/>
    <p:sldId id="317" r:id="rId5"/>
    <p:sldId id="318" r:id="rId6"/>
    <p:sldId id="257" r:id="rId7"/>
    <p:sldId id="262" r:id="rId8"/>
    <p:sldId id="264" r:id="rId9"/>
    <p:sldId id="290" r:id="rId10"/>
    <p:sldId id="345" r:id="rId11"/>
    <p:sldId id="266" r:id="rId12"/>
    <p:sldId id="265" r:id="rId13"/>
    <p:sldId id="267" r:id="rId14"/>
    <p:sldId id="268" r:id="rId15"/>
    <p:sldId id="269" r:id="rId16"/>
    <p:sldId id="291" r:id="rId17"/>
    <p:sldId id="299" r:id="rId18"/>
    <p:sldId id="292" r:id="rId19"/>
    <p:sldId id="293" r:id="rId20"/>
    <p:sldId id="294" r:id="rId21"/>
    <p:sldId id="295" r:id="rId22"/>
    <p:sldId id="347" r:id="rId23"/>
    <p:sldId id="348" r:id="rId24"/>
    <p:sldId id="349" r:id="rId25"/>
    <p:sldId id="350" r:id="rId26"/>
    <p:sldId id="320" r:id="rId27"/>
    <p:sldId id="321" r:id="rId28"/>
    <p:sldId id="327" r:id="rId29"/>
    <p:sldId id="346" r:id="rId30"/>
    <p:sldId id="329" r:id="rId31"/>
    <p:sldId id="323" r:id="rId32"/>
    <p:sldId id="324" r:id="rId33"/>
    <p:sldId id="325" r:id="rId34"/>
    <p:sldId id="326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270" r:id="rId43"/>
    <p:sldId id="338" r:id="rId44"/>
    <p:sldId id="341" r:id="rId45"/>
    <p:sldId id="342" r:id="rId46"/>
    <p:sldId id="344" r:id="rId47"/>
    <p:sldId id="343" r:id="rId48"/>
    <p:sldId id="261" r:id="rId49"/>
    <p:sldId id="287" r:id="rId50"/>
    <p:sldId id="307" r:id="rId51"/>
    <p:sldId id="308" r:id="rId52"/>
    <p:sldId id="309" r:id="rId53"/>
    <p:sldId id="310" r:id="rId54"/>
    <p:sldId id="311" r:id="rId55"/>
    <p:sldId id="313" r:id="rId56"/>
    <p:sldId id="314" r:id="rId57"/>
    <p:sldId id="315" r:id="rId58"/>
    <p:sldId id="312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FD78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49"/>
    <p:restoredTop sz="91989"/>
  </p:normalViewPr>
  <p:slideViewPr>
    <p:cSldViewPr snapToGrid="0" snapToObjects="1">
      <p:cViewPr>
        <p:scale>
          <a:sx n="74" d="100"/>
          <a:sy n="74" d="100"/>
        </p:scale>
        <p:origin x="-4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65DD5-A4BF-7A4A-AF3C-9ECB64E3AD29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455D7-87FC-9642-BFAF-719C44C2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0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02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30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9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3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89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06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59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9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4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52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5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4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57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67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29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4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2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/web/packages/dplyr/vignettes/two-table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Probability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bio5312 Fall2017</a:t>
            </a:r>
          </a:p>
          <a:p>
            <a:r>
              <a:rPr lang="en-US" dirty="0" err="1"/>
              <a:t>stephanie</a:t>
            </a:r>
            <a:r>
              <a:rPr lang="en-US" dirty="0"/>
              <a:t> j. </a:t>
            </a:r>
            <a:r>
              <a:rPr lang="en-US" dirty="0" err="1"/>
              <a:t>spielman</a:t>
            </a:r>
            <a:r>
              <a:rPr lang="en-US" dirty="0"/>
              <a:t>, PhD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properties of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Probabilities are always between 0 and 1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sum of probabilities for all events equals 1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44239" y="2433450"/>
                <a:ext cx="387666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𝟎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𝑷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[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𝒆𝒗𝒆𝒏𝒕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]≤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𝟏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239" y="2433450"/>
                <a:ext cx="387666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97280" y="4345638"/>
                <a:ext cx="3876667" cy="1145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e>
                      </m:nary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345638"/>
                <a:ext cx="3876667" cy="1145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1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Mutually exclusive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events are </a:t>
            </a:r>
            <a:r>
              <a:rPr lang="en-US" b="1" dirty="0" smtClean="0"/>
              <a:t>mutually exclusive</a:t>
            </a:r>
            <a:r>
              <a:rPr lang="en-US" dirty="0" smtClean="0"/>
              <a:t> if they cannot both occur simultaneously</a:t>
            </a:r>
          </a:p>
          <a:p>
            <a:endParaRPr lang="en-US" dirty="0"/>
          </a:p>
          <a:p>
            <a:r>
              <a:rPr lang="en-US" b="1" dirty="0" smtClean="0"/>
              <a:t>Mutually exclusive events:</a:t>
            </a:r>
            <a:r>
              <a:rPr lang="en-US" dirty="0" smtClean="0"/>
              <a:t> roll a 4 and a 1</a:t>
            </a:r>
          </a:p>
          <a:p>
            <a:r>
              <a:rPr lang="en-US" b="1" u="sng" dirty="0" smtClean="0"/>
              <a:t>Not</a:t>
            </a:r>
            <a:r>
              <a:rPr lang="en-US" dirty="0"/>
              <a:t> </a:t>
            </a:r>
            <a:r>
              <a:rPr lang="en-US" b="1" dirty="0" smtClean="0"/>
              <a:t>mutually exclusive events: </a:t>
            </a:r>
            <a:r>
              <a:rPr lang="en-US" dirty="0" smtClean="0"/>
              <a:t>roll an even # and a 2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4923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list of probabilities for all </a:t>
            </a:r>
            <a:r>
              <a:rPr lang="en-US" i="1" dirty="0" smtClean="0"/>
              <a:t>mutually exclusive </a:t>
            </a:r>
            <a:r>
              <a:rPr lang="en-US" dirty="0" smtClean="0"/>
              <a:t>outcomes of a random trial</a:t>
            </a:r>
          </a:p>
          <a:p>
            <a:endParaRPr lang="en-US" dirty="0"/>
          </a:p>
          <a:p>
            <a:r>
              <a:rPr lang="en-US" b="1" dirty="0" smtClean="0"/>
              <a:t>A fair die has this distribution:</a:t>
            </a:r>
          </a:p>
          <a:p>
            <a:r>
              <a:rPr lang="en-US" sz="2100" dirty="0" smtClean="0"/>
              <a:t>P[roll 1] = 1/6</a:t>
            </a:r>
          </a:p>
          <a:p>
            <a:r>
              <a:rPr lang="en-US" sz="2100" dirty="0" smtClean="0"/>
              <a:t>P[roll 2] = 1/6</a:t>
            </a:r>
          </a:p>
          <a:p>
            <a:r>
              <a:rPr lang="en-US" sz="2100" dirty="0"/>
              <a:t>P[roll </a:t>
            </a:r>
            <a:r>
              <a:rPr lang="en-US" sz="2100" dirty="0" smtClean="0"/>
              <a:t>3] </a:t>
            </a:r>
            <a:r>
              <a:rPr lang="en-US" sz="2100" dirty="0"/>
              <a:t>= 1/6</a:t>
            </a:r>
          </a:p>
          <a:p>
            <a:r>
              <a:rPr lang="en-US" sz="2100" dirty="0"/>
              <a:t>P[roll </a:t>
            </a:r>
            <a:r>
              <a:rPr lang="en-US" sz="2100" dirty="0" smtClean="0"/>
              <a:t>4] </a:t>
            </a:r>
            <a:r>
              <a:rPr lang="en-US" sz="2100" dirty="0"/>
              <a:t>= 1/6</a:t>
            </a:r>
          </a:p>
          <a:p>
            <a:r>
              <a:rPr lang="en-US" sz="2100" dirty="0"/>
              <a:t>P[roll </a:t>
            </a:r>
            <a:r>
              <a:rPr lang="en-US" sz="2100" dirty="0" smtClean="0"/>
              <a:t>5] </a:t>
            </a:r>
            <a:r>
              <a:rPr lang="en-US" sz="2100" dirty="0"/>
              <a:t>= 1/6</a:t>
            </a:r>
          </a:p>
          <a:p>
            <a:r>
              <a:rPr lang="en-US" sz="2100" dirty="0"/>
              <a:t>P[roll </a:t>
            </a:r>
            <a:r>
              <a:rPr lang="en-US" sz="2100" dirty="0" smtClean="0"/>
              <a:t>6] </a:t>
            </a:r>
            <a:r>
              <a:rPr lang="en-US" sz="2100" dirty="0"/>
              <a:t>= 1/6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28347" y="2897833"/>
            <a:ext cx="477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a </a:t>
            </a:r>
            <a:r>
              <a:rPr lang="en-US" b="1" dirty="0" smtClean="0">
                <a:solidFill>
                  <a:srgbClr val="FF0000"/>
                </a:solidFill>
              </a:rPr>
              <a:t>discrete probability distribution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084" y="3388673"/>
            <a:ext cx="4777596" cy="282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6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events are </a:t>
            </a:r>
            <a:r>
              <a:rPr lang="en-US" b="1" dirty="0" smtClean="0"/>
              <a:t>independent</a:t>
            </a:r>
            <a:r>
              <a:rPr lang="en-US" dirty="0" smtClean="0"/>
              <a:t> if the occurrence of one </a:t>
            </a:r>
            <a:r>
              <a:rPr lang="en-US" i="1" dirty="0" smtClean="0"/>
              <a:t>does not change</a:t>
            </a:r>
            <a:r>
              <a:rPr lang="en-US" dirty="0" smtClean="0"/>
              <a:t> the occurrence of another.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59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230362" cy="402336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The probability of two </a:t>
                </a:r>
                <a:r>
                  <a:rPr lang="en-US" sz="2800" i="1" dirty="0" smtClean="0"/>
                  <a:t>mutually exclusive</a:t>
                </a:r>
                <a:r>
                  <a:rPr lang="en-US" sz="2800" dirty="0" smtClean="0"/>
                  <a:t> events A </a:t>
                </a:r>
                <a:r>
                  <a:rPr lang="en-US" sz="2800" b="1" dirty="0" smtClean="0"/>
                  <a:t>or </a:t>
                </a:r>
                <a:r>
                  <a:rPr lang="en-US" sz="2800" dirty="0" smtClean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𝑜𝑟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The probability of two </a:t>
                </a:r>
                <a:r>
                  <a:rPr lang="en-US" sz="2800" i="1" dirty="0" smtClean="0"/>
                  <a:t>not mutually exclusive </a:t>
                </a:r>
                <a:r>
                  <a:rPr lang="en-US" sz="2800" dirty="0" smtClean="0"/>
                  <a:t>events A </a:t>
                </a:r>
                <a:r>
                  <a:rPr lang="en-US" sz="2800" b="1" dirty="0" smtClean="0"/>
                  <a:t>or </a:t>
                </a:r>
                <a:r>
                  <a:rPr lang="en-US" sz="2800" dirty="0" smtClean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𝐴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i="1">
                            <a:latin typeface="Cambria Math" charset="0"/>
                          </a:rPr>
                          <m:t>𝑜𝑟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=</m:t>
                    </m:r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𝑎𝑛𝑑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endParaRPr lang="en-US" sz="2800" dirty="0" smtClean="0"/>
              </a:p>
              <a:p>
                <a:endParaRPr lang="en-US" sz="2800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230362" cy="4023360"/>
              </a:xfrm>
              <a:blipFill rotWithShape="0">
                <a:blip r:embed="rId2"/>
                <a:stretch>
                  <a:fillRect l="-119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717" y="4189697"/>
            <a:ext cx="4652513" cy="178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5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probability of rolling a 2 or a 5 on a fair die?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Are </a:t>
                </a:r>
                <a:r>
                  <a:rPr lang="en-US" dirty="0"/>
                  <a:t>these events mutually exclusive</a:t>
                </a:r>
                <a:r>
                  <a:rPr lang="en-US" dirty="0" smtClean="0"/>
                  <a:t>?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Yes.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𝑜𝑟</m:t>
                        </m:r>
                        <m:r>
                          <a:rPr lang="en-US" i="1">
                            <a:latin typeface="Cambria Math" charset="0"/>
                          </a:rPr>
                          <m:t> 5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𝑟𝑜𝑙𝑙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2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𝑟𝑜𝑙𝑙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5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</m:t>
                        </m:r>
                      </m:den>
                    </m:f>
                  </m:oMath>
                </a14:m>
                <a:endParaRPr lang="en-US" b="1" dirty="0" smtClean="0">
                  <a:ea typeface="Cambria Math" charset="0"/>
                  <a:cs typeface="Cambria Math" charset="0"/>
                </a:endParaRPr>
              </a:p>
              <a:p>
                <a:endParaRPr lang="en-US" b="1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3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probability of rolling a 2 or an even number on a fair die?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871807" cy="4023360"/>
              </a:xfrm>
            </p:spPr>
            <p:txBody>
              <a:bodyPr/>
              <a:lstStyle/>
              <a:p>
                <a:r>
                  <a:rPr lang="en-US" dirty="0" smtClean="0"/>
                  <a:t>Are </a:t>
                </a:r>
                <a:r>
                  <a:rPr lang="en-US" dirty="0"/>
                  <a:t>these events mutually exclusive</a:t>
                </a:r>
                <a:r>
                  <a:rPr lang="en-US" dirty="0" smtClean="0"/>
                  <a:t>?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No.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00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sz="3000" i="1">
                            <a:latin typeface="Cambria Math" charset="0"/>
                          </a:rPr>
                          <m:t> </m:t>
                        </m:r>
                        <m:r>
                          <a:rPr lang="en-US" sz="3000" i="1">
                            <a:latin typeface="Cambria Math" charset="0"/>
                          </a:rPr>
                          <m:t>𝑜𝑟</m:t>
                        </m:r>
                        <m:r>
                          <a:rPr lang="en-US" sz="3000" i="1">
                            <a:latin typeface="Cambria Math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charset="0"/>
                          </a:rPr>
                          <m:t>𝑒𝑣𝑒𝑛</m:t>
                        </m:r>
                      </m:e>
                    </m:d>
                    <m:r>
                      <a:rPr lang="en-US" sz="3000" i="1">
                        <a:latin typeface="Cambria Math" charset="0"/>
                      </a:rPr>
                      <m:t>=</m:t>
                    </m:r>
                    <m:r>
                      <a:rPr lang="en-US" sz="30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charset="0"/>
                          </a:rPr>
                          <m:t>𝑟𝑜𝑙𝑙</m:t>
                        </m:r>
                        <m:r>
                          <a:rPr lang="en-US" sz="3000" b="0" i="1" smtClean="0">
                            <a:latin typeface="Cambria Math" charset="0"/>
                          </a:rPr>
                          <m:t> 2</m:t>
                        </m:r>
                      </m:e>
                    </m:d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𝑟𝑜𝑙𝑙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𝑒𝑣𝑒𝑛</m:t>
                        </m:r>
                      </m:e>
                    </m:d>
                    <m:r>
                      <a:rPr lang="en-US" sz="3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sz="3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2 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𝑎𝑛𝑑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𝑒𝑣𝑒𝑛</m:t>
                        </m:r>
                      </m:e>
                    </m:d>
                  </m:oMath>
                </a14:m>
                <a:r>
                  <a:rPr lang="en-US" sz="3000" b="0" i="0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                =     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  +</m:t>
                    </m:r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</m:t>
                    </m:r>
                    <m:f>
                      <m:f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     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       </m:t>
                    </m:r>
                    <m:f>
                      <m:f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        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den>
                    </m:f>
                  </m:oMath>
                </a14:m>
                <a:endParaRPr lang="en-US" b="1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>
                    <a:ea typeface="Cambria Math" charset="0"/>
                    <a:cs typeface="Cambria Math" charset="0"/>
                  </a:rPr>
                  <a:t>                         </a:t>
                </a:r>
              </a:p>
              <a:p>
                <a:endParaRPr lang="en-US" b="1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871807" cy="4023360"/>
              </a:xfrm>
              <a:blipFill rotWithShape="0">
                <a:blip r:embed="rId2"/>
                <a:stretch>
                  <a:fillRect l="-1402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0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230362" cy="402336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The probability of two </a:t>
                </a:r>
                <a:r>
                  <a:rPr lang="en-US" i="1" dirty="0" smtClean="0"/>
                  <a:t>mutually exclusive</a:t>
                </a:r>
                <a:r>
                  <a:rPr lang="en-US" dirty="0" smtClean="0"/>
                  <a:t> events A </a:t>
                </a:r>
                <a:r>
                  <a:rPr lang="en-US" b="1" dirty="0" smtClean="0"/>
                  <a:t>or </a:t>
                </a:r>
                <a:r>
                  <a:rPr lang="en-US" dirty="0" smtClean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The probability of two </a:t>
                </a:r>
                <a:r>
                  <a:rPr lang="en-US" i="1" dirty="0" smtClean="0"/>
                  <a:t>not mutually exclusive </a:t>
                </a:r>
                <a:r>
                  <a:rPr lang="en-US" dirty="0" smtClean="0"/>
                  <a:t>events A </a:t>
                </a:r>
                <a:r>
                  <a:rPr lang="en-US" b="1" dirty="0" smtClean="0"/>
                  <a:t>or </a:t>
                </a:r>
                <a:r>
                  <a:rPr lang="en-US" dirty="0" smtClean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𝑜𝑟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𝑎𝑛𝑑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 probability of two </a:t>
                </a:r>
                <a:r>
                  <a:rPr lang="en-US" i="1" dirty="0" smtClean="0"/>
                  <a:t>independent </a:t>
                </a:r>
                <a:r>
                  <a:rPr lang="en-US" dirty="0" smtClean="0"/>
                  <a:t>events A </a:t>
                </a:r>
                <a:r>
                  <a:rPr lang="en-US" b="1" dirty="0" smtClean="0"/>
                  <a:t>and </a:t>
                </a:r>
                <a:r>
                  <a:rPr lang="en-US" dirty="0" smtClean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230362" cy="4023360"/>
              </a:xfrm>
              <a:blipFill rotWithShape="0">
                <a:blip r:embed="rId2"/>
                <a:stretch>
                  <a:fillRect l="-1132" t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>
            <a:off x="9187543" y="1845734"/>
            <a:ext cx="1132114" cy="226906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271727" y="2734045"/>
            <a:ext cx="21118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/>
                </a:solidFill>
              </a:rPr>
              <a:t>We add "or"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9187543" y="4750246"/>
            <a:ext cx="979714" cy="1227222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67257" y="5117635"/>
            <a:ext cx="21118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6"/>
                </a:solidFill>
              </a:rPr>
              <a:t>We multiply "and"</a:t>
            </a:r>
            <a:endParaRPr lang="en-US" sz="2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3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Mendel's experiment yielded </a:t>
            </a:r>
            <a:r>
              <a:rPr lang="en-US" b="1" dirty="0" smtClean="0"/>
              <a:t>1600</a:t>
            </a:r>
            <a:r>
              <a:rPr lang="en-US" dirty="0" smtClean="0"/>
              <a:t> pea pods:</a:t>
            </a:r>
          </a:p>
          <a:p>
            <a:pPr lvl="1"/>
            <a:r>
              <a:rPr lang="en-US" b="1" dirty="0" smtClean="0"/>
              <a:t>900</a:t>
            </a:r>
            <a:r>
              <a:rPr lang="en-US" dirty="0" smtClean="0"/>
              <a:t> were tall and green</a:t>
            </a:r>
          </a:p>
          <a:p>
            <a:pPr lvl="1"/>
            <a:r>
              <a:rPr lang="en-US" b="1" dirty="0" smtClean="0"/>
              <a:t>300 </a:t>
            </a:r>
            <a:r>
              <a:rPr lang="en-US" dirty="0" smtClean="0"/>
              <a:t>were tall and yellow</a:t>
            </a:r>
          </a:p>
          <a:p>
            <a:pPr lvl="1"/>
            <a:r>
              <a:rPr lang="en-US" b="1" dirty="0" smtClean="0"/>
              <a:t>300</a:t>
            </a:r>
            <a:r>
              <a:rPr lang="en-US" dirty="0" smtClean="0"/>
              <a:t> were short and green</a:t>
            </a:r>
          </a:p>
          <a:p>
            <a:pPr lvl="1"/>
            <a:r>
              <a:rPr lang="en-US" b="1" dirty="0" smtClean="0"/>
              <a:t>100</a:t>
            </a:r>
            <a:r>
              <a:rPr lang="en-US" dirty="0" smtClean="0"/>
              <a:t> were short and yellow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24116" y="4179120"/>
                <a:ext cx="7162800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sz="2800" b="1" dirty="0"/>
              </a:p>
              <a:p>
                <a:r>
                  <a:rPr lang="en-US" sz="2800" dirty="0"/>
                  <a:t>Are tall and green pods independent?</a:t>
                </a:r>
              </a:p>
              <a:p>
                <a:r>
                  <a:rPr lang="en-US" sz="2800" dirty="0"/>
                  <a:t>Yes, </a:t>
                </a:r>
                <a:r>
                  <a:rPr lang="en-US" sz="2800" b="1" dirty="0"/>
                  <a:t>if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𝐴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i="1">
                            <a:latin typeface="Cambria Math" charset="0"/>
                          </a:rPr>
                          <m:t>𝑎𝑛𝑑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=</m:t>
                    </m:r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 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16" y="4179120"/>
                <a:ext cx="7162800" cy="2092881"/>
              </a:xfrm>
              <a:prstGeom prst="rect">
                <a:avLst/>
              </a:prstGeom>
              <a:blipFill rotWithShape="0">
                <a:blip r:embed="rId3"/>
                <a:stretch>
                  <a:fillRect l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67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independence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Mendel's experiment yielded </a:t>
                </a:r>
                <a:r>
                  <a:rPr lang="en-US" sz="2400" b="1" dirty="0" smtClean="0"/>
                  <a:t>1600</a:t>
                </a:r>
                <a:r>
                  <a:rPr lang="en-US" sz="2400" dirty="0" smtClean="0"/>
                  <a:t> pea pods:</a:t>
                </a:r>
              </a:p>
              <a:p>
                <a:pPr lvl="1"/>
                <a:r>
                  <a:rPr lang="en-US" sz="16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900</a:t>
                </a:r>
                <a:r>
                  <a:rPr lang="en-US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1600" dirty="0" smtClean="0"/>
                  <a:t>were tall and green</a:t>
                </a:r>
              </a:p>
              <a:p>
                <a:pPr lvl="1"/>
                <a:r>
                  <a:rPr lang="en-US" sz="1600" b="1" dirty="0" smtClean="0">
                    <a:solidFill>
                      <a:srgbClr val="FF9300"/>
                    </a:solidFill>
                  </a:rPr>
                  <a:t>300 </a:t>
                </a:r>
                <a:r>
                  <a:rPr lang="en-US" sz="1600" dirty="0" smtClean="0"/>
                  <a:t>were tall and yellow</a:t>
                </a:r>
              </a:p>
              <a:p>
                <a:pPr lvl="1"/>
                <a:r>
                  <a:rPr lang="en-US" sz="16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300</a:t>
                </a:r>
                <a:r>
                  <a:rPr lang="en-US" sz="16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1600" dirty="0" smtClean="0"/>
                  <a:t>were short and green</a:t>
                </a:r>
              </a:p>
              <a:p>
                <a:pPr lvl="1"/>
                <a:r>
                  <a:rPr lang="en-US" sz="1600" b="1" dirty="0" smtClean="0">
                    <a:solidFill>
                      <a:srgbClr val="FFC000"/>
                    </a:solidFill>
                  </a:rPr>
                  <a:t>100</a:t>
                </a:r>
                <a:r>
                  <a:rPr lang="en-US" sz="1600" dirty="0" smtClean="0">
                    <a:solidFill>
                      <a:srgbClr val="FFC000"/>
                    </a:solidFill>
                  </a:rPr>
                  <a:t> </a:t>
                </a:r>
                <a:r>
                  <a:rPr lang="en-US" sz="1600" dirty="0" smtClean="0"/>
                  <a:t>were short and yellow</a:t>
                </a:r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𝑔𝑟𝑒𝑒𝑛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𝑎𝑛𝑑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𝑡𝑎𝑙𝑙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𝟗𝟎𝟎</m:t>
                        </m:r>
                      </m:num>
                      <m:den>
                        <m:r>
                          <a:rPr lang="en-US" sz="2800" b="1" i="1" smtClean="0">
                            <a:latin typeface="Cambria Math" charset="0"/>
                          </a:rPr>
                          <m:t>𝟏𝟔𝟎𝟎</m:t>
                        </m:r>
                      </m:den>
                    </m:f>
                    <m:r>
                      <a:rPr lang="en-US" sz="2800" b="1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charset="0"/>
                          </a:rPr>
                          <m:t>𝟗</m:t>
                        </m:r>
                      </m:num>
                      <m:den>
                        <m:r>
                          <a:rPr lang="en-US" sz="2800" b="1" i="1" smtClean="0">
                            <a:latin typeface="Cambria Math" charset="0"/>
                          </a:rPr>
                          <m:t>𝟏𝟔</m:t>
                        </m:r>
                      </m:den>
                    </m:f>
                  </m:oMath>
                </a14:m>
                <a:endParaRPr lang="en-US" sz="2800" b="1" dirty="0" smtClean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𝑔𝑟𝑒𝑒𝑛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𝑡𝑎𝑙𝑙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𝟗𝟎𝟎</m:t>
                        </m:r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+ </m:t>
                        </m:r>
                        <m:r>
                          <a:rPr lang="en-US" sz="28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𝟑𝟎𝟎</m:t>
                        </m:r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𝟏𝟔𝟎𝟎</m:t>
                        </m:r>
                      </m:den>
                    </m:f>
                    <m:r>
                      <a:rPr lang="en-US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×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𝟗𝟎𝟎</m:t>
                        </m:r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+ </m:t>
                        </m:r>
                        <m:r>
                          <a:rPr lang="en-US" sz="2800" b="1" i="1" smtClean="0">
                            <a:solidFill>
                              <a:srgbClr val="FF93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𝟑𝟎𝟎</m:t>
                        </m:r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𝟏𝟔𝟎𝟎</m:t>
                        </m:r>
                      </m:den>
                    </m:f>
                    <m:r>
                      <a:rPr lang="en-US" sz="2800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</m:t>
                        </m:r>
                      </m:num>
                      <m:den>
                        <m:r>
                          <a:rPr lang="en-US" sz="2800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𝟒</m:t>
                        </m:r>
                      </m:den>
                    </m:f>
                    <m:r>
                      <a:rPr lang="en-US" sz="2800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</m:t>
                        </m:r>
                      </m:num>
                      <m:den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𝟒</m:t>
                        </m:r>
                      </m:den>
                    </m:f>
                    <m:r>
                      <a:rPr lang="en-US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𝟗</m:t>
                        </m:r>
                      </m:num>
                      <m:den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𝟏𝟔</m:t>
                        </m:r>
                      </m:den>
                    </m:f>
                  </m:oMath>
                </a14:m>
                <a:endParaRPr lang="en-US" sz="2600" b="1" dirty="0" smtClean="0"/>
              </a:p>
              <a:p>
                <a:endParaRPr lang="en-US" sz="2600" b="1" dirty="0"/>
              </a:p>
              <a:p>
                <a:pPr algn="ctr"/>
                <a:r>
                  <a:rPr lang="en-US" sz="2600" b="1" dirty="0" smtClean="0">
                    <a:solidFill>
                      <a:srgbClr val="FF0000"/>
                    </a:solidFill>
                  </a:rPr>
                  <a:t>Yes, green and tall are independent events.</a:t>
                </a:r>
                <a:endParaRPr lang="en-US" sz="2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09" t="-2879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005426" y="1214140"/>
                <a:ext cx="47886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𝐴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𝑎𝑛𝑑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 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426" y="1214140"/>
                <a:ext cx="478860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59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8171" y="188198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Symmetric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8799" y="188198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Left-skew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75370" y="188198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Right-skew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36571" y="957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08"/>
          <a:stretch/>
        </p:blipFill>
        <p:spPr>
          <a:xfrm>
            <a:off x="624112" y="2312875"/>
            <a:ext cx="11263087" cy="191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Assume that a long (~infinite) stretch of DNA has A, C, G, T's in equal proportions, randomly occurring throughout.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C00000"/>
                </a:solidFill>
              </a:rPr>
              <a:t>What is the probability of seeing 10 A nucleotides in a row?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60538" y="3981312"/>
                <a:ext cx="9293898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=0.25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𝑎𝑛𝑑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𝑎𝑛𝑑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…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𝑎𝑛𝑑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=0.25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0.25…=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0.25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=9.56 ×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38" y="3981312"/>
                <a:ext cx="9293898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31" b="-14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92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Assume that a long (~infinite) stretch of DNA has A, C, G, T's in equal proportions, randomly occurring throughout.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C00000"/>
                </a:solidFill>
              </a:rPr>
              <a:t>What is the probability of </a:t>
            </a:r>
            <a:r>
              <a:rPr lang="en-US" b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seeing 10 A nucleotides in a row?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60538" y="3981312"/>
                <a:ext cx="9293898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400" dirty="0" smtClean="0"/>
              </a:p>
              <a:p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1 − </m:t>
                      </m:r>
                      <m:r>
                        <a:rPr lang="en-US" sz="2400" i="1"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10 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1 − 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9.56 ×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−7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=0.9999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38" y="3981312"/>
                <a:ext cx="9293898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97" b="-14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27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calculate empirical probabilities directly from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A study assessed HIV risk associated with intravenous drug users and found these results: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66533"/>
              </p:ext>
            </p:extLst>
          </p:nvPr>
        </p:nvGraphicFramePr>
        <p:xfrm>
          <a:off x="893697" y="3357308"/>
          <a:ext cx="1046556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006"/>
                <a:gridCol w="2764781"/>
                <a:gridCol w="2278389"/>
                <a:gridCol w="227838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HIV+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HIV-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Intravenous user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Not intravenous user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712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Q1: What is the probability that a randomly chosen study participant is HIV+?</a:t>
            </a:r>
            <a:endParaRPr lang="en-US" sz="3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80749"/>
              </p:ext>
            </p:extLst>
          </p:nvPr>
        </p:nvGraphicFramePr>
        <p:xfrm>
          <a:off x="3573059" y="2082416"/>
          <a:ext cx="505335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744"/>
                <a:gridCol w="1253749"/>
                <a:gridCol w="1144890"/>
                <a:gridCol w="1362973"/>
              </a:tblGrid>
              <a:tr h="41232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HIV+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HIV-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not user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97480" y="4468483"/>
            <a:ext cx="10023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P(HIV+) = (number of HIV+) / (number participants)</a:t>
            </a:r>
          </a:p>
          <a:p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              =               10             /            35                        = </a:t>
            </a:r>
            <a:r>
              <a:rPr lang="en-US" sz="3200" b="1" dirty="0" smtClean="0">
                <a:solidFill>
                  <a:srgbClr val="C00000"/>
                </a:solidFill>
              </a:rPr>
              <a:t>2/7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908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Q2: What is the probability that a randomly chosen study participant who is not HIV+ is a user?</a:t>
            </a:r>
            <a:endParaRPr lang="en-US" sz="3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573059" y="2082416"/>
          <a:ext cx="505335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744"/>
                <a:gridCol w="1253749"/>
                <a:gridCol w="1144890"/>
                <a:gridCol w="1362973"/>
              </a:tblGrid>
              <a:tr h="41232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HIV+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HIV-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not user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97480" y="4468483"/>
            <a:ext cx="10023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               = (HIV+ non-user)  / (all HIV+)</a:t>
            </a:r>
          </a:p>
          <a:p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              =               2             /         10                        = </a:t>
            </a:r>
            <a:r>
              <a:rPr lang="en-US" sz="3200" b="1" dirty="0" smtClean="0">
                <a:solidFill>
                  <a:srgbClr val="C00000"/>
                </a:solidFill>
              </a:rPr>
              <a:t>1/5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0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 smtClean="0"/>
              <a:t>Q3: What is the probability that a randomly chosen study participant is either HIV+ or user but not both? </a:t>
            </a:r>
            <a:endParaRPr lang="en-US" sz="3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573059" y="2082416"/>
          <a:ext cx="505335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744"/>
                <a:gridCol w="1253749"/>
                <a:gridCol w="1144890"/>
                <a:gridCol w="1362973"/>
              </a:tblGrid>
              <a:tr h="41232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HIV+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HIV-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not user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23360" y="2565929"/>
            <a:ext cx="33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805" y="2996816"/>
            <a:ext cx="33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7480" y="4468483"/>
            <a:ext cx="10023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= (2+12)/35 = 14/35 = </a:t>
            </a:r>
            <a:r>
              <a:rPr lang="en-US" sz="3200" b="1" dirty="0" smtClean="0">
                <a:solidFill>
                  <a:srgbClr val="C00000"/>
                </a:solidFill>
              </a:rPr>
              <a:t>2/5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13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probabilities directly from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probability of an iris being </a:t>
            </a:r>
            <a:r>
              <a:rPr lang="en-US" dirty="0" err="1" smtClean="0"/>
              <a:t>virginica</a:t>
            </a:r>
            <a:r>
              <a:rPr lang="en-US" dirty="0" smtClean="0"/>
              <a:t>, in the iris dataset?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7817" y="3026229"/>
            <a:ext cx="77836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 The denominator</a:t>
            </a:r>
          </a:p>
          <a:p>
            <a:r>
              <a:rPr lang="mr-IN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nrow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iris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mr-IN" dirty="0">
                <a:latin typeface="Monaco" charset="0"/>
                <a:ea typeface="Monaco" charset="0"/>
                <a:cs typeface="Monaco" charset="0"/>
              </a:rPr>
              <a:t>[1] 150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 The numerator</a:t>
            </a:r>
            <a:endParaRPr lang="mr-IN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iris %&gt;% filter(Species == "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") %&gt;% tally()</a:t>
            </a:r>
          </a:p>
          <a:p>
            <a:r>
              <a:rPr lang="pl-PL" dirty="0">
                <a:latin typeface="Monaco" charset="0"/>
                <a:ea typeface="Monaco" charset="0"/>
                <a:cs typeface="Monaco" charset="0"/>
              </a:rPr>
              <a:t>   n</a:t>
            </a:r>
          </a:p>
          <a:p>
            <a:r>
              <a:rPr lang="pl-PL" dirty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50</a:t>
            </a:r>
          </a:p>
          <a:p>
            <a:endParaRPr lang="pl-PL" dirty="0">
              <a:latin typeface="Monaco" charset="0"/>
              <a:ea typeface="Monaco" charset="0"/>
              <a:cs typeface="Monaco" charset="0"/>
            </a:endParaRPr>
          </a:p>
          <a:p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## The </a:t>
            </a:r>
            <a:r>
              <a:rPr lang="pl-PL" dirty="0" err="1" smtClean="0">
                <a:latin typeface="Monaco" charset="0"/>
                <a:ea typeface="Monaco" charset="0"/>
                <a:cs typeface="Monaco" charset="0"/>
              </a:rPr>
              <a:t>probability</a:t>
            </a:r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pl-PL" dirty="0" err="1" smtClean="0">
                <a:latin typeface="Monaco" charset="0"/>
                <a:ea typeface="Monaco" charset="0"/>
                <a:cs typeface="Monaco" charset="0"/>
              </a:rPr>
              <a:t>is</a:t>
            </a:r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 50/150 = 0.3333</a:t>
            </a:r>
            <a:endParaRPr lang="pl-PL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16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probabilities directly from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probability of an iris being </a:t>
            </a:r>
            <a:r>
              <a:rPr lang="en-US" dirty="0" err="1" smtClean="0"/>
              <a:t>virginica</a:t>
            </a:r>
            <a:r>
              <a:rPr lang="en-US" dirty="0" smtClean="0"/>
              <a:t> and having petal lengths less than 5?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7817" y="3026229"/>
            <a:ext cx="77836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 The denominator</a:t>
            </a:r>
          </a:p>
          <a:p>
            <a:r>
              <a:rPr lang="mr-IN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nrow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iris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mr-IN" dirty="0">
                <a:latin typeface="Monaco" charset="0"/>
                <a:ea typeface="Monaco" charset="0"/>
                <a:cs typeface="Monaco" charset="0"/>
              </a:rPr>
              <a:t>[1] 150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 The numerator</a:t>
            </a:r>
            <a:endParaRPr lang="mr-IN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iris %&gt;% filter(Species == "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Petal.Length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&lt; 5) %&gt;% tally()</a:t>
            </a:r>
          </a:p>
          <a:p>
            <a:r>
              <a:rPr lang="pl-PL" dirty="0">
                <a:latin typeface="Monaco" charset="0"/>
                <a:ea typeface="Monaco" charset="0"/>
                <a:cs typeface="Monaco" charset="0"/>
              </a:rPr>
              <a:t>   n</a:t>
            </a:r>
          </a:p>
          <a:p>
            <a:r>
              <a:rPr lang="pl-PL" dirty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6</a:t>
            </a:r>
          </a:p>
          <a:p>
            <a:endParaRPr lang="pl-PL" dirty="0">
              <a:latin typeface="Monaco" charset="0"/>
              <a:ea typeface="Monaco" charset="0"/>
              <a:cs typeface="Monaco" charset="0"/>
            </a:endParaRPr>
          </a:p>
          <a:p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## The </a:t>
            </a:r>
            <a:r>
              <a:rPr lang="pl-PL" dirty="0" err="1" smtClean="0">
                <a:latin typeface="Monaco" charset="0"/>
                <a:ea typeface="Monaco" charset="0"/>
                <a:cs typeface="Monaco" charset="0"/>
              </a:rPr>
              <a:t>probability</a:t>
            </a:r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pl-PL" dirty="0" err="1" smtClean="0">
                <a:latin typeface="Monaco" charset="0"/>
                <a:ea typeface="Monaco" charset="0"/>
                <a:cs typeface="Monaco" charset="0"/>
              </a:rPr>
              <a:t>is</a:t>
            </a:r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 6/150 = 0.04</a:t>
            </a:r>
            <a:endParaRPr lang="pl-PL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03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Dependent events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the </a:t>
                </a:r>
                <a:r>
                  <a:rPr lang="en-US" dirty="0"/>
                  <a:t>probability of two </a:t>
                </a:r>
                <a:r>
                  <a:rPr lang="en-US" i="1" u="sng" dirty="0"/>
                  <a:t>independent</a:t>
                </a:r>
                <a:r>
                  <a:rPr lang="en-US" i="1" dirty="0"/>
                  <a:t> </a:t>
                </a:r>
                <a:r>
                  <a:rPr lang="en-US" dirty="0"/>
                  <a:t>events A </a:t>
                </a:r>
                <a:r>
                  <a:rPr lang="en-US" b="1" dirty="0"/>
                  <a:t>and </a:t>
                </a:r>
                <a:r>
                  <a:rPr lang="en-US" dirty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𝑎𝑛𝑑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:endParaRPr lang="en-US" dirty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/>
                  <a:t>The probability </a:t>
                </a:r>
                <a:r>
                  <a:rPr lang="en-US" dirty="0"/>
                  <a:t>of two </a:t>
                </a:r>
                <a:r>
                  <a:rPr lang="en-US" i="1" u="sng" dirty="0" smtClean="0"/>
                  <a:t>dependent</a:t>
                </a:r>
                <a:r>
                  <a:rPr lang="en-US" i="1" dirty="0" smtClean="0"/>
                  <a:t> </a:t>
                </a:r>
                <a:r>
                  <a:rPr lang="en-US" dirty="0"/>
                  <a:t>events A </a:t>
                </a:r>
                <a:r>
                  <a:rPr lang="en-US" b="1" dirty="0"/>
                  <a:t>and </a:t>
                </a:r>
                <a:r>
                  <a:rPr lang="en-US" dirty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𝑎𝑛𝑑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169994" y="4954136"/>
            <a:ext cx="67764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Conditional Probability: Probability of A given B</a:t>
            </a:r>
            <a:endParaRPr lang="en-US" sz="2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2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Conditional probability, </a:t>
                </a:r>
                <a14:m>
                  <m:oMath xmlns:m="http://schemas.openxmlformats.org/officeDocument/2006/math">
                    <m:r>
                      <a:rPr lang="en-US" sz="42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4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4200" i="1">
                            <a:latin typeface="Cambria Math" charset="0"/>
                          </a:rPr>
                          <m:t>𝐴</m:t>
                        </m:r>
                        <m:r>
                          <a:rPr lang="en-US" sz="4200" i="1">
                            <a:latin typeface="Cambria Math" charset="0"/>
                          </a:rPr>
                          <m:t> | </m:t>
                        </m:r>
                        <m:r>
                          <a:rPr lang="en-US" sz="4200" i="1">
                            <a:latin typeface="Cambria Math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42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02336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/>
              <a:t>Probability that a sick person is coughing </a:t>
            </a:r>
            <a:r>
              <a:rPr lang="en-US" sz="3000" b="1" dirty="0" smtClean="0">
                <a:solidFill>
                  <a:srgbClr val="FF0000"/>
                </a:solidFill>
              </a:rPr>
              <a:t>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 smtClean="0"/>
              <a:t>Probability that a person is coughing and sick </a:t>
            </a:r>
            <a:r>
              <a:rPr lang="en-US" sz="3000" b="1" dirty="0" smtClean="0">
                <a:solidFill>
                  <a:srgbClr val="FF0000"/>
                </a:solidFill>
              </a:rPr>
              <a:t>                                       </a:t>
            </a:r>
            <a:endParaRPr lang="en-US" sz="3000" dirty="0" smtClean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 smtClean="0"/>
              <a:t>Probability that coughing person is sick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3000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9649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Mean</a:t>
            </a:r>
            <a:r>
              <a:rPr lang="en-US" dirty="0" smtClean="0"/>
              <a:t> vs </a:t>
            </a:r>
            <a:r>
              <a:rPr lang="en-US" dirty="0" smtClean="0">
                <a:solidFill>
                  <a:srgbClr val="0432FF"/>
                </a:solidFill>
              </a:rPr>
              <a:t>median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8171" y="188198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Symmetric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8799" y="188198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Left-skew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75370" y="188198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Right-skew</a:t>
            </a:r>
            <a:endParaRPr lang="en-US" sz="2200" b="1" dirty="0">
              <a:solidFill>
                <a:srgbClr val="7030A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5"/>
          <a:stretch/>
        </p:blipFill>
        <p:spPr>
          <a:xfrm>
            <a:off x="624113" y="2312875"/>
            <a:ext cx="11263087" cy="39355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72743" y="4702629"/>
            <a:ext cx="22424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Mean gets dragged </a:t>
            </a:r>
            <a:r>
              <a:rPr lang="en-US" sz="2200" b="1" dirty="0" smtClean="0">
                <a:solidFill>
                  <a:srgbClr val="FF0000"/>
                </a:solidFill>
              </a:rPr>
              <a:t>towards</a:t>
            </a:r>
            <a:r>
              <a:rPr lang="en-US" sz="2200" dirty="0" smtClean="0">
                <a:solidFill>
                  <a:srgbClr val="FF0000"/>
                </a:solidFill>
              </a:rPr>
              <a:t> skew direction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7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Conditional probability, </a:t>
                </a:r>
                <a14:m>
                  <m:oMath xmlns:m="http://schemas.openxmlformats.org/officeDocument/2006/math">
                    <m:r>
                      <a:rPr lang="en-US" sz="42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4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4200" i="1">
                            <a:latin typeface="Cambria Math" charset="0"/>
                          </a:rPr>
                          <m:t>𝐴</m:t>
                        </m:r>
                        <m:r>
                          <a:rPr lang="en-US" sz="4200" i="1">
                            <a:latin typeface="Cambria Math" charset="0"/>
                          </a:rPr>
                          <m:t> | </m:t>
                        </m:r>
                        <m:r>
                          <a:rPr lang="en-US" sz="4200" i="1">
                            <a:latin typeface="Cambria Math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42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023360"/>
          </a:xfrm>
        </p:spPr>
        <p:txBody>
          <a:bodyPr>
            <a:normAutofit fontScale="925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Probability that a sick person is coughing </a:t>
            </a:r>
            <a:r>
              <a:rPr lang="en-US" b="1" dirty="0" smtClean="0">
                <a:solidFill>
                  <a:srgbClr val="FF0000"/>
                </a:solidFill>
              </a:rPr>
              <a:t>P[ coughing | sick ]</a:t>
            </a:r>
            <a:endParaRPr lang="en-US" b="1" dirty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Probability that a person is coughing and sick </a:t>
            </a:r>
            <a:r>
              <a:rPr lang="en-US" b="1" dirty="0" smtClean="0">
                <a:solidFill>
                  <a:srgbClr val="FF0000"/>
                </a:solidFill>
              </a:rPr>
              <a:t>P[ coughing and sick ]</a:t>
            </a:r>
            <a:endParaRPr lang="en-US" dirty="0" smtClean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Probability that coughing person is sick </a:t>
            </a:r>
            <a:r>
              <a:rPr lang="en-US" b="1" dirty="0" smtClean="0">
                <a:solidFill>
                  <a:srgbClr val="FF0000"/>
                </a:solidFill>
              </a:rPr>
              <a:t>P[ sick | coughing]</a:t>
            </a:r>
            <a:endParaRPr lang="en-US" b="1" dirty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Conditional probabilities condition on </a:t>
            </a:r>
            <a:r>
              <a:rPr lang="en-US" i="1" dirty="0" smtClean="0">
                <a:solidFill>
                  <a:srgbClr val="FF0000"/>
                </a:solidFill>
              </a:rPr>
              <a:t>a priori </a:t>
            </a:r>
            <a:r>
              <a:rPr lang="en-US" dirty="0" smtClean="0">
                <a:solidFill>
                  <a:srgbClr val="FF0000"/>
                </a:solidFill>
              </a:rPr>
              <a:t>information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60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Theoretical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 seed blows around a complex habitat. It can land on one of three (high-quality, medium-quality, poor-quality) soil types. </a:t>
            </a:r>
          </a:p>
          <a:p>
            <a:r>
              <a:rPr lang="en-US" sz="2600" b="1" dirty="0" smtClean="0"/>
              <a:t>The probability of landing on each habitat is:</a:t>
            </a:r>
          </a:p>
          <a:p>
            <a:r>
              <a:rPr lang="en-US" sz="2600" dirty="0"/>
              <a:t>High-quality, </a:t>
            </a:r>
            <a:r>
              <a:rPr lang="en-US" sz="2600" dirty="0" smtClean="0"/>
              <a:t>30%,  </a:t>
            </a:r>
            <a:r>
              <a:rPr lang="en-US" sz="2600" dirty="0"/>
              <a:t>Medium-quality, </a:t>
            </a:r>
            <a:r>
              <a:rPr lang="en-US" sz="2600" dirty="0" smtClean="0"/>
              <a:t>20%, </a:t>
            </a:r>
            <a:r>
              <a:rPr lang="en-US" sz="2600" dirty="0"/>
              <a:t>Low-quality, </a:t>
            </a:r>
            <a:r>
              <a:rPr lang="en-US" sz="2600" dirty="0" smtClean="0"/>
              <a:t>50%</a:t>
            </a:r>
            <a:endParaRPr lang="en-US" sz="2600" dirty="0"/>
          </a:p>
          <a:p>
            <a:endParaRPr lang="en-US" sz="2600" dirty="0" smtClean="0"/>
          </a:p>
          <a:p>
            <a:r>
              <a:rPr lang="en-US" sz="2600" b="1" dirty="0" smtClean="0"/>
              <a:t>The probability of surviving each habitat is :</a:t>
            </a:r>
          </a:p>
          <a:p>
            <a:r>
              <a:rPr lang="en-US" sz="2600" dirty="0" smtClean="0"/>
              <a:t>High-quality, 80%,  Medium-quality, 30%, Low-quality, 10%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7108" y="5607484"/>
            <a:ext cx="735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Question: What the probability a seed survives?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6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Theoretical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1: </a:t>
            </a:r>
            <a:r>
              <a:rPr lang="en-US" dirty="0" smtClean="0"/>
              <a:t>Convert text to probability statements</a:t>
            </a:r>
          </a:p>
          <a:p>
            <a:r>
              <a:rPr lang="en-US" b="1" dirty="0"/>
              <a:t>Step </a:t>
            </a:r>
            <a:r>
              <a:rPr lang="en-US" b="1" dirty="0" smtClean="0"/>
              <a:t>2: </a:t>
            </a:r>
            <a:r>
              <a:rPr lang="en-US" dirty="0" smtClean="0"/>
              <a:t>Determine probability equation to solve the problem</a:t>
            </a:r>
          </a:p>
          <a:p>
            <a:r>
              <a:rPr lang="en-US" b="1" dirty="0" smtClean="0"/>
              <a:t>Step 3</a:t>
            </a:r>
            <a:r>
              <a:rPr lang="en-US" dirty="0" smtClean="0"/>
              <a:t>: Plug in and solve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25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text to prob.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573866"/>
          </a:xfrm>
        </p:spPr>
        <p:txBody>
          <a:bodyPr>
            <a:normAutofit/>
          </a:bodyPr>
          <a:lstStyle/>
          <a:p>
            <a:r>
              <a:rPr lang="en-US" sz="2400" b="1" dirty="0"/>
              <a:t>The probability of landing on each habitat is:</a:t>
            </a:r>
          </a:p>
          <a:p>
            <a:r>
              <a:rPr lang="en-US" sz="2400" dirty="0"/>
              <a:t>High-quality, 30%,  Medium-quality, 20%, Low-quality, 50%</a:t>
            </a:r>
          </a:p>
          <a:p>
            <a:endParaRPr lang="en-US" sz="2400" dirty="0"/>
          </a:p>
          <a:p>
            <a:r>
              <a:rPr lang="en-US" sz="2400" b="1" dirty="0"/>
              <a:t>The probability of surviving each habitat is :</a:t>
            </a:r>
          </a:p>
          <a:p>
            <a:r>
              <a:rPr lang="en-US" sz="2400" dirty="0"/>
              <a:t>High-quality, 80%,  Medium-quality, 30%, Low-quality, 10%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97279" y="4702629"/>
            <a:ext cx="3953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P[land on high quality] = 0.3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P[land on med quality] = 0.2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P[land on low quality] = 0.5</a:t>
            </a: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75564" y="4702629"/>
            <a:ext cx="4180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P[survive </a:t>
            </a:r>
            <a:r>
              <a:rPr lang="en-US" sz="2400" dirty="0">
                <a:solidFill>
                  <a:srgbClr val="C00000"/>
                </a:solidFill>
              </a:rPr>
              <a:t>on high quality] = </a:t>
            </a:r>
            <a:r>
              <a:rPr lang="en-US" sz="2400" dirty="0" smtClean="0">
                <a:solidFill>
                  <a:srgbClr val="C00000"/>
                </a:solidFill>
              </a:rPr>
              <a:t>0.8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P[survive </a:t>
            </a:r>
            <a:r>
              <a:rPr lang="en-US" sz="2400" dirty="0">
                <a:solidFill>
                  <a:srgbClr val="C00000"/>
                </a:solidFill>
              </a:rPr>
              <a:t>on med quality] = </a:t>
            </a:r>
            <a:r>
              <a:rPr lang="en-US" sz="2400" dirty="0" smtClean="0">
                <a:solidFill>
                  <a:srgbClr val="C00000"/>
                </a:solidFill>
              </a:rPr>
              <a:t>0.3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P[survive </a:t>
            </a:r>
            <a:r>
              <a:rPr lang="en-US" sz="2400" dirty="0">
                <a:solidFill>
                  <a:srgbClr val="C00000"/>
                </a:solidFill>
              </a:rPr>
              <a:t>on low quality] = </a:t>
            </a:r>
            <a:r>
              <a:rPr lang="en-US" sz="2400" dirty="0" smtClean="0">
                <a:solidFill>
                  <a:srgbClr val="C00000"/>
                </a:solidFill>
              </a:rPr>
              <a:t>0.1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5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probability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1856720" cy="2160209"/>
          </a:xfrm>
        </p:spPr>
        <p:txBody>
          <a:bodyPr/>
          <a:lstStyle/>
          <a:p>
            <a:r>
              <a:rPr lang="en-US" dirty="0" smtClean="0"/>
              <a:t>Seed can survive in three </a:t>
            </a:r>
            <a:r>
              <a:rPr lang="en-US" i="1" dirty="0" smtClean="0"/>
              <a:t>mutually exclusive </a:t>
            </a:r>
            <a:r>
              <a:rPr lang="en-US" dirty="0" smtClean="0"/>
              <a:t>ways:</a:t>
            </a:r>
          </a:p>
          <a:p>
            <a:pPr lvl="1"/>
            <a:r>
              <a:rPr lang="en-US" dirty="0" smtClean="0"/>
              <a:t>Land on high quality and survive</a:t>
            </a:r>
          </a:p>
          <a:p>
            <a:pPr lvl="1"/>
            <a:r>
              <a:rPr lang="en-US" dirty="0" smtClean="0"/>
              <a:t>Land on medium quality and survive</a:t>
            </a:r>
          </a:p>
          <a:p>
            <a:pPr lvl="1"/>
            <a:r>
              <a:rPr lang="en-US" dirty="0" smtClean="0"/>
              <a:t>Land on low quality and survive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456" y="3267931"/>
            <a:ext cx="1186542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  <a:p>
            <a:r>
              <a:rPr lang="en-US" sz="2600" dirty="0">
                <a:solidFill>
                  <a:srgbClr val="C00000"/>
                </a:solidFill>
              </a:rPr>
              <a:t>P[seed survives] = </a:t>
            </a:r>
            <a:endParaRPr lang="en-US" sz="2600" dirty="0" smtClean="0">
              <a:solidFill>
                <a:srgbClr val="C00000"/>
              </a:solidFill>
            </a:endParaRPr>
          </a:p>
          <a:p>
            <a:endParaRPr lang="en-US" sz="2600" dirty="0">
              <a:solidFill>
                <a:srgbClr val="C00000"/>
              </a:solidFill>
            </a:endParaRPr>
          </a:p>
          <a:p>
            <a:r>
              <a:rPr lang="en-US" sz="2600" dirty="0">
                <a:solidFill>
                  <a:srgbClr val="C00000"/>
                </a:solidFill>
              </a:rPr>
              <a:t>     P[high qual. &amp; survives] </a:t>
            </a:r>
            <a:r>
              <a:rPr lang="en-US" sz="2600" b="1" dirty="0">
                <a:solidFill>
                  <a:srgbClr val="C00000"/>
                </a:solidFill>
              </a:rPr>
              <a:t>+</a:t>
            </a:r>
            <a:r>
              <a:rPr lang="en-US" sz="2600" dirty="0">
                <a:solidFill>
                  <a:srgbClr val="C00000"/>
                </a:solidFill>
              </a:rPr>
              <a:t> P[med qual. &amp; survives] </a:t>
            </a:r>
            <a:r>
              <a:rPr lang="en-US" sz="2600" b="1" dirty="0">
                <a:solidFill>
                  <a:srgbClr val="C00000"/>
                </a:solidFill>
              </a:rPr>
              <a:t>+</a:t>
            </a:r>
            <a:r>
              <a:rPr lang="en-US" sz="2600" dirty="0">
                <a:solidFill>
                  <a:srgbClr val="C00000"/>
                </a:solidFill>
              </a:rPr>
              <a:t> P[low qual. &amp; survives</a:t>
            </a:r>
            <a:r>
              <a:rPr lang="en-US" sz="2600" dirty="0" smtClean="0">
                <a:solidFill>
                  <a:srgbClr val="C00000"/>
                </a:solidFill>
              </a:rPr>
              <a:t>] = </a:t>
            </a:r>
          </a:p>
          <a:p>
            <a:endParaRPr lang="en-US" sz="2600" dirty="0" smtClean="0">
              <a:solidFill>
                <a:srgbClr val="C00000"/>
              </a:solidFill>
            </a:endParaRPr>
          </a:p>
          <a:p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smtClean="0">
                <a:solidFill>
                  <a:srgbClr val="C00000"/>
                </a:solidFill>
              </a:rPr>
              <a:t>    P[high </a:t>
            </a:r>
            <a:r>
              <a:rPr lang="en-US" sz="2600" dirty="0" err="1" smtClean="0">
                <a:solidFill>
                  <a:srgbClr val="C00000"/>
                </a:solidFill>
              </a:rPr>
              <a:t>qual</a:t>
            </a:r>
            <a:r>
              <a:rPr lang="en-US" sz="2600" dirty="0" smtClean="0">
                <a:solidFill>
                  <a:srgbClr val="C00000"/>
                </a:solidFill>
              </a:rPr>
              <a:t>]*P[</a:t>
            </a:r>
            <a:r>
              <a:rPr lang="en-US" sz="2600" dirty="0" err="1" smtClean="0">
                <a:solidFill>
                  <a:srgbClr val="C00000"/>
                </a:solidFill>
              </a:rPr>
              <a:t>survives|high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en-US" sz="2600" dirty="0" err="1" smtClean="0">
                <a:solidFill>
                  <a:srgbClr val="C00000"/>
                </a:solidFill>
              </a:rPr>
              <a:t>qual</a:t>
            </a:r>
            <a:r>
              <a:rPr lang="en-US" sz="2600" dirty="0" smtClean="0">
                <a:solidFill>
                  <a:srgbClr val="C00000"/>
                </a:solidFill>
              </a:rPr>
              <a:t>] + </a:t>
            </a:r>
            <a:r>
              <a:rPr lang="mr-IN" sz="2600" dirty="0" smtClean="0">
                <a:solidFill>
                  <a:srgbClr val="C00000"/>
                </a:solidFill>
              </a:rPr>
              <a:t>…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endParaRPr lang="en-US" sz="2600" dirty="0">
              <a:solidFill>
                <a:srgbClr val="C00000"/>
              </a:solidFill>
            </a:endParaRPr>
          </a:p>
          <a:p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8512629" y="5408585"/>
            <a:ext cx="3265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Survival is </a:t>
            </a:r>
            <a:r>
              <a:rPr lang="en-US" sz="2400" b="1" dirty="0" smtClean="0">
                <a:solidFill>
                  <a:schemeClr val="accent1"/>
                </a:solidFill>
              </a:rPr>
              <a:t>dependent </a:t>
            </a:r>
            <a:r>
              <a:rPr lang="en-US" sz="2400" dirty="0" smtClean="0">
                <a:solidFill>
                  <a:schemeClr val="accent1"/>
                </a:solidFill>
              </a:rPr>
              <a:t>on land quality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97829" y="4876800"/>
            <a:ext cx="4114800" cy="74022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65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br>
              <a:rPr lang="en-US" dirty="0" smtClean="0"/>
            </a:br>
            <a:r>
              <a:rPr lang="en-US" dirty="0" smtClean="0"/>
              <a:t>Plug in and solve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1370" y="1961645"/>
            <a:ext cx="1186542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  <a:p>
            <a:r>
              <a:rPr lang="en-US" sz="2600" dirty="0"/>
              <a:t>P[seed survives] = 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dirty="0"/>
              <a:t>     P[high qual. &amp; survives] </a:t>
            </a:r>
            <a:r>
              <a:rPr lang="en-US" sz="2600" b="1" dirty="0"/>
              <a:t>+</a:t>
            </a:r>
            <a:r>
              <a:rPr lang="en-US" sz="2600" dirty="0"/>
              <a:t> P[med qual. &amp; survives] </a:t>
            </a:r>
            <a:r>
              <a:rPr lang="en-US" sz="2600" b="1" dirty="0"/>
              <a:t>+</a:t>
            </a:r>
            <a:r>
              <a:rPr lang="en-US" sz="2600" dirty="0"/>
              <a:t> P[low qual. &amp; survives</a:t>
            </a:r>
            <a:r>
              <a:rPr lang="en-US" sz="2600" dirty="0" smtClean="0"/>
              <a:t>] = </a:t>
            </a:r>
          </a:p>
          <a:p>
            <a:endParaRPr lang="en-US" sz="2600" dirty="0" smtClean="0"/>
          </a:p>
          <a:p>
            <a:r>
              <a:rPr lang="en-US" sz="2600" dirty="0"/>
              <a:t> </a:t>
            </a:r>
            <a:r>
              <a:rPr lang="en-US" sz="2600" dirty="0" smtClean="0"/>
              <a:t>    P[high </a:t>
            </a:r>
            <a:r>
              <a:rPr lang="en-US" sz="2600" dirty="0" err="1" smtClean="0"/>
              <a:t>qual</a:t>
            </a:r>
            <a:r>
              <a:rPr lang="en-US" sz="2600" dirty="0" smtClean="0"/>
              <a:t>]*P[</a:t>
            </a:r>
            <a:r>
              <a:rPr lang="en-US" sz="2600" dirty="0" err="1" smtClean="0"/>
              <a:t>survives|high</a:t>
            </a:r>
            <a:r>
              <a:rPr lang="en-US" sz="2600" dirty="0" smtClean="0"/>
              <a:t> </a:t>
            </a:r>
            <a:r>
              <a:rPr lang="en-US" sz="2600" dirty="0" err="1" smtClean="0"/>
              <a:t>qual</a:t>
            </a:r>
            <a:r>
              <a:rPr lang="en-US" sz="2600" dirty="0" smtClean="0"/>
              <a:t>] + </a:t>
            </a:r>
            <a:r>
              <a:rPr lang="mr-IN" sz="2600" dirty="0" smtClean="0"/>
              <a:t>…</a:t>
            </a:r>
            <a:r>
              <a:rPr lang="en-US" sz="2600" dirty="0" smtClean="0"/>
              <a:t>                                                                  = </a:t>
            </a:r>
          </a:p>
          <a:p>
            <a:endParaRPr lang="en-US" sz="2600" dirty="0"/>
          </a:p>
          <a:p>
            <a:r>
              <a:rPr lang="en-US" sz="2600" dirty="0" smtClean="0"/>
              <a:t>     0.3*0.8 + 0.2*0.3 + 0.5*0.1 = </a:t>
            </a:r>
            <a:r>
              <a:rPr lang="en-US" sz="2600" b="1" dirty="0" smtClean="0"/>
              <a:t>0.35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9460" y="761316"/>
            <a:ext cx="2952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P[land on high quality] = 0.3</a:t>
            </a:r>
          </a:p>
          <a:p>
            <a:r>
              <a:rPr lang="en-US" dirty="0">
                <a:solidFill>
                  <a:srgbClr val="C00000"/>
                </a:solidFill>
              </a:rPr>
              <a:t>P[land on med quality] = 0.2</a:t>
            </a:r>
          </a:p>
          <a:p>
            <a:r>
              <a:rPr lang="en-US" dirty="0">
                <a:solidFill>
                  <a:srgbClr val="C00000"/>
                </a:solidFill>
              </a:rPr>
              <a:t>P[land on low quality] = 0.5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95508" y="761316"/>
            <a:ext cx="3235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P[survive </a:t>
            </a:r>
            <a:r>
              <a:rPr lang="en-US" dirty="0">
                <a:solidFill>
                  <a:srgbClr val="C00000"/>
                </a:solidFill>
              </a:rPr>
              <a:t>on high quality] = </a:t>
            </a:r>
            <a:r>
              <a:rPr lang="en-US" dirty="0" smtClean="0">
                <a:solidFill>
                  <a:srgbClr val="C00000"/>
                </a:solidFill>
              </a:rPr>
              <a:t>0.8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P[survive </a:t>
            </a:r>
            <a:r>
              <a:rPr lang="en-US" dirty="0">
                <a:solidFill>
                  <a:srgbClr val="C00000"/>
                </a:solidFill>
              </a:rPr>
              <a:t>on med quality] = </a:t>
            </a:r>
            <a:r>
              <a:rPr lang="en-US" dirty="0" smtClean="0">
                <a:solidFill>
                  <a:srgbClr val="C00000"/>
                </a:solidFill>
              </a:rPr>
              <a:t>0.3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P[survive </a:t>
            </a:r>
            <a:r>
              <a:rPr lang="en-US" dirty="0">
                <a:solidFill>
                  <a:srgbClr val="C00000"/>
                </a:solidFill>
              </a:rPr>
              <a:t>on low quality] = </a:t>
            </a:r>
            <a:r>
              <a:rPr lang="en-US" dirty="0" smtClean="0">
                <a:solidFill>
                  <a:srgbClr val="C00000"/>
                </a:solidFill>
              </a:rPr>
              <a:t>0.1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7257" y="5254854"/>
            <a:ext cx="55734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rgbClr val="C00000"/>
                </a:solidFill>
              </a:rPr>
              <a:t>Followup</a:t>
            </a:r>
            <a:r>
              <a:rPr lang="en-US" sz="2600" dirty="0" smtClean="0">
                <a:solidFill>
                  <a:srgbClr val="C00000"/>
                </a:solidFill>
              </a:rPr>
              <a:t>: What is the probability that a seed </a:t>
            </a:r>
            <a:r>
              <a:rPr lang="en-US" sz="2600" b="1" dirty="0" smtClean="0">
                <a:solidFill>
                  <a:srgbClr val="C00000"/>
                </a:solidFill>
              </a:rPr>
              <a:t>does not </a:t>
            </a:r>
            <a:r>
              <a:rPr lang="en-US" sz="2600" dirty="0" smtClean="0">
                <a:solidFill>
                  <a:srgbClr val="C00000"/>
                </a:solidFill>
              </a:rPr>
              <a:t>survive?</a:t>
            </a:r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9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assume there is a 0.2 chance of not landing on any habitat, and therefore the seed will die. What is the new probability of survival?</a:t>
            </a:r>
          </a:p>
        </p:txBody>
      </p:sp>
    </p:spTree>
    <p:extLst>
      <p:ext uri="{BB962C8B-B14F-4D97-AF65-F5344CB8AC3E}">
        <p14:creationId xmlns:p14="http://schemas.microsoft.com/office/powerpoint/2010/main" val="46263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Text to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P[lands] = 0.8</a:t>
            </a:r>
          </a:p>
          <a:p>
            <a:r>
              <a:rPr lang="en-US" dirty="0" smtClean="0"/>
              <a:t>P[does not land] = 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5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Probability equation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227" y="2157588"/>
            <a:ext cx="11865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  <a:p>
            <a:r>
              <a:rPr lang="en-US" sz="2600" dirty="0">
                <a:solidFill>
                  <a:srgbClr val="C00000"/>
                </a:solidFill>
              </a:rPr>
              <a:t>P[seed survives] = </a:t>
            </a:r>
            <a:r>
              <a:rPr lang="en-US" sz="2600" dirty="0" smtClean="0">
                <a:solidFill>
                  <a:srgbClr val="C00000"/>
                </a:solidFill>
              </a:rPr>
              <a:t>P[seed survives | seed lands] = ?????</a:t>
            </a:r>
          </a:p>
          <a:p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4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Bayes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2617409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 smtClean="0"/>
                  <a:t>Recall: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𝑎𝑛𝑑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endParaRPr lang="en-US" sz="2200" dirty="0"/>
              </a:p>
              <a:p>
                <a:r>
                  <a:rPr lang="en-US" sz="2200" dirty="0" smtClean="0"/>
                  <a:t>Therefore, this is also true </a:t>
                </a:r>
                <a:r>
                  <a:rPr lang="en-US" sz="2200" i="1" dirty="0" smtClean="0"/>
                  <a:t>and equal to the above</a:t>
                </a:r>
                <a:r>
                  <a:rPr lang="en-US" sz="2200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𝑎𝑛𝑑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endParaRPr lang="en-US" sz="2200" dirty="0" smtClean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2617409"/>
              </a:xfrm>
              <a:blipFill rotWithShape="0">
                <a:blip r:embed="rId3"/>
                <a:stretch>
                  <a:fillRect l="-788" t="-4662" b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15143" y="3984173"/>
                <a:ext cx="8164286" cy="2176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sz="3200" dirty="0">
                    <a:ea typeface="Cambria Math" charset="0"/>
                    <a:cs typeface="Cambria Math" charset="0"/>
                  </a:rPr>
                  <a:t>Put them together to derive </a:t>
                </a:r>
                <a:r>
                  <a:rPr lang="en-US" sz="3200" b="1" dirty="0">
                    <a:ea typeface="Cambria Math" charset="0"/>
                    <a:cs typeface="Cambria Math" charset="0"/>
                  </a:rPr>
                  <a:t>Bayes Theorem:</a:t>
                </a:r>
              </a:p>
              <a:p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</a:p>
              <a:p>
                <a:pPr marL="91440" lvl="1" indent="-9144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Calibri" panose="020F0502020204030204" pitchFamily="34" charset="0"/>
                  <a:buChar char=" 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charset="0"/>
                      </a:rPr>
                      <m:t>                 </m:t>
                    </m:r>
                    <m:r>
                      <a:rPr lang="en-US" sz="36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charset="0"/>
                          </a:rPr>
                          <m:t>𝐴</m:t>
                        </m:r>
                        <m:r>
                          <a:rPr lang="en-US" sz="3600" i="1">
                            <a:latin typeface="Cambria Math" charset="0"/>
                          </a:rPr>
                          <m:t>|</m:t>
                        </m:r>
                        <m:r>
                          <a:rPr lang="en-US" sz="3600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sz="3600" i="1">
                        <a:latin typeface="Cambria Math" charset="0"/>
                      </a:rPr>
                      <m:t> = </m:t>
                    </m:r>
                    <m:f>
                      <m:fPr>
                        <m:ctrlPr>
                          <a:rPr lang="mr-IN" sz="36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charset="0"/>
                          </a:rPr>
                          <m:t>𝑃</m:t>
                        </m:r>
                        <m:r>
                          <a:rPr lang="en-US" sz="3600" i="1">
                            <a:latin typeface="Cambria Math" charset="0"/>
                          </a:rPr>
                          <m:t>[</m:t>
                        </m:r>
                        <m:r>
                          <a:rPr lang="en-US" sz="3600" i="1">
                            <a:latin typeface="Cambria Math" charset="0"/>
                          </a:rPr>
                          <m:t>𝐵</m:t>
                        </m:r>
                        <m:r>
                          <a:rPr lang="en-US" sz="3600" i="1">
                            <a:latin typeface="Cambria Math" charset="0"/>
                          </a:rPr>
                          <m:t>|</m:t>
                        </m:r>
                        <m:r>
                          <a:rPr lang="en-US" sz="3600" i="1">
                            <a:latin typeface="Cambria Math" charset="0"/>
                          </a:rPr>
                          <m:t>𝐴</m:t>
                        </m:r>
                        <m:r>
                          <a:rPr lang="en-US" sz="3600" i="1">
                            <a:latin typeface="Cambria Math" charset="0"/>
                          </a:rPr>
                          <m:t>]∗</m:t>
                        </m:r>
                        <m:r>
                          <a:rPr lang="en-US" sz="3600" i="1">
                            <a:latin typeface="Cambria Math" charset="0"/>
                          </a:rPr>
                          <m:t>𝑃</m:t>
                        </m:r>
                        <m:r>
                          <a:rPr lang="en-US" sz="3600" i="1">
                            <a:latin typeface="Cambria Math" charset="0"/>
                          </a:rPr>
                          <m:t>[</m:t>
                        </m:r>
                        <m:r>
                          <a:rPr lang="en-US" sz="3600" i="1">
                            <a:latin typeface="Cambria Math" charset="0"/>
                          </a:rPr>
                          <m:t>𝐴</m:t>
                        </m:r>
                        <m:r>
                          <a:rPr lang="en-US" sz="3600" i="1">
                            <a:latin typeface="Cambria Math" charset="0"/>
                          </a:rPr>
                          <m:t>] </m:t>
                        </m:r>
                      </m:num>
                      <m:den>
                        <m:r>
                          <a:rPr lang="en-US" sz="3600" i="1">
                            <a:latin typeface="Cambria Math" charset="0"/>
                          </a:rPr>
                          <m:t>𝑃</m:t>
                        </m:r>
                        <m:r>
                          <a:rPr lang="en-US" sz="3600" i="1">
                            <a:latin typeface="Cambria Math" charset="0"/>
                          </a:rPr>
                          <m:t>[</m:t>
                        </m:r>
                        <m:r>
                          <a:rPr lang="en-US" sz="3600" i="1">
                            <a:latin typeface="Cambria Math" charset="0"/>
                          </a:rPr>
                          <m:t>𝐵</m:t>
                        </m:r>
                        <m:r>
                          <a:rPr lang="en-US" sz="3600" i="1">
                            <a:latin typeface="Cambria Math" charset="0"/>
                          </a:rPr>
                          <m:t>]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143" y="3984173"/>
                <a:ext cx="8164286" cy="2176814"/>
              </a:xfrm>
              <a:prstGeom prst="rect">
                <a:avLst/>
              </a:prstGeom>
              <a:blipFill rotWithShape="0">
                <a:blip r:embed="rId4"/>
                <a:stretch>
                  <a:fillRect l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98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vs 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it is difficult to tell which might be "better", default to median.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particularly true for </a:t>
            </a:r>
            <a:r>
              <a:rPr lang="en-US" b="1" dirty="0" smtClean="0"/>
              <a:t>small sample sizes </a:t>
            </a:r>
            <a:r>
              <a:rPr lang="en-US" dirty="0"/>
              <a:t>(</a:t>
            </a:r>
            <a:r>
              <a:rPr lang="en-US" dirty="0" smtClean="0"/>
              <a:t>more on why in coming weeks)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5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Probability equation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227" y="2157588"/>
            <a:ext cx="1041545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  <a:p>
            <a:r>
              <a:rPr lang="en-US" sz="2600" dirty="0">
                <a:solidFill>
                  <a:srgbClr val="C00000"/>
                </a:solidFill>
              </a:rPr>
              <a:t>P[seed survives] = </a:t>
            </a:r>
            <a:r>
              <a:rPr lang="en-US" sz="2600" dirty="0" smtClean="0">
                <a:solidFill>
                  <a:srgbClr val="C00000"/>
                </a:solidFill>
              </a:rPr>
              <a:t>P[seed survives | seed lands] = </a:t>
            </a:r>
          </a:p>
          <a:p>
            <a:r>
              <a:rPr lang="en-US" sz="2600" dirty="0">
                <a:solidFill>
                  <a:srgbClr val="C00000"/>
                </a:solidFill>
              </a:rPr>
              <a:t>	</a:t>
            </a:r>
            <a:r>
              <a:rPr lang="en-US" sz="2600" dirty="0" smtClean="0">
                <a:solidFill>
                  <a:srgbClr val="C00000"/>
                </a:solidFill>
              </a:rPr>
              <a:t>	        (P[lands | survives] * P[survives]) / P(lands)</a:t>
            </a:r>
          </a:p>
          <a:p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smtClean="0">
                <a:solidFill>
                  <a:srgbClr val="C00000"/>
                </a:solidFill>
              </a:rPr>
              <a:t>                                       </a:t>
            </a:r>
          </a:p>
          <a:p>
            <a:endParaRPr lang="en-US" sz="26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3028" y="4855029"/>
            <a:ext cx="11908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TAKE NOTICE</a:t>
            </a:r>
            <a:r>
              <a:rPr lang="en-US" sz="3000" b="1" smtClean="0"/>
              <a:t>: </a:t>
            </a:r>
          </a:p>
          <a:p>
            <a:r>
              <a:rPr lang="en-US" sz="3000" b="1" dirty="0" smtClean="0"/>
              <a:t>THIS IS THE TYPE OF STATEMENT YOU WILL HAVE TO WRITE ON HW3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87752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br>
              <a:rPr lang="en-US" dirty="0" smtClean="0"/>
            </a:br>
            <a:r>
              <a:rPr lang="en-US" dirty="0" smtClean="0"/>
              <a:t>Plug in and solve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99460" y="761316"/>
            <a:ext cx="2952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P[land on high quality] = 0.3</a:t>
            </a:r>
          </a:p>
          <a:p>
            <a:r>
              <a:rPr lang="en-US" dirty="0">
                <a:solidFill>
                  <a:srgbClr val="C00000"/>
                </a:solidFill>
              </a:rPr>
              <a:t>P[land on med quality] = 0.2</a:t>
            </a:r>
          </a:p>
          <a:p>
            <a:r>
              <a:rPr lang="en-US" dirty="0">
                <a:solidFill>
                  <a:srgbClr val="C00000"/>
                </a:solidFill>
              </a:rPr>
              <a:t>P[land on low quality] = 0.5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95508" y="761316"/>
            <a:ext cx="3235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P[survive </a:t>
            </a:r>
            <a:r>
              <a:rPr lang="en-US" dirty="0">
                <a:solidFill>
                  <a:srgbClr val="C00000"/>
                </a:solidFill>
              </a:rPr>
              <a:t>on high quality] = </a:t>
            </a:r>
            <a:r>
              <a:rPr lang="en-US" dirty="0" smtClean="0">
                <a:solidFill>
                  <a:srgbClr val="C00000"/>
                </a:solidFill>
              </a:rPr>
              <a:t>0.8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P[survive </a:t>
            </a:r>
            <a:r>
              <a:rPr lang="en-US" dirty="0">
                <a:solidFill>
                  <a:srgbClr val="C00000"/>
                </a:solidFill>
              </a:rPr>
              <a:t>on med quality] = </a:t>
            </a:r>
            <a:r>
              <a:rPr lang="en-US" dirty="0" smtClean="0">
                <a:solidFill>
                  <a:srgbClr val="C00000"/>
                </a:solidFill>
              </a:rPr>
              <a:t>0.3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P[survive </a:t>
            </a:r>
            <a:r>
              <a:rPr lang="en-US" dirty="0">
                <a:solidFill>
                  <a:srgbClr val="C00000"/>
                </a:solidFill>
              </a:rPr>
              <a:t>on low quality] = </a:t>
            </a:r>
            <a:r>
              <a:rPr lang="en-US" dirty="0" smtClean="0">
                <a:solidFill>
                  <a:srgbClr val="C00000"/>
                </a:solidFill>
              </a:rPr>
              <a:t>0.1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227" y="2157588"/>
            <a:ext cx="104154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  <a:p>
            <a:r>
              <a:rPr lang="en-US" sz="2600" dirty="0"/>
              <a:t>P[seed survives] = </a:t>
            </a:r>
            <a:r>
              <a:rPr lang="en-US" sz="2600" dirty="0" smtClean="0"/>
              <a:t>P[seed survives | seed lands] = </a:t>
            </a:r>
          </a:p>
          <a:p>
            <a:r>
              <a:rPr lang="en-US" sz="2600" dirty="0"/>
              <a:t>	</a:t>
            </a:r>
            <a:r>
              <a:rPr lang="en-US" sz="2600" dirty="0" smtClean="0"/>
              <a:t>	        (P[lands | survives] * P[survives]) / P(lands)</a:t>
            </a:r>
          </a:p>
          <a:p>
            <a:endParaRPr lang="en-US" sz="2600" dirty="0"/>
          </a:p>
          <a:p>
            <a:r>
              <a:rPr lang="en-US" sz="2600" dirty="0" smtClean="0"/>
              <a:t>		      = (1                               *     0.35)        /      0.2</a:t>
            </a:r>
          </a:p>
          <a:p>
            <a:endParaRPr lang="en-US" sz="2600" dirty="0"/>
          </a:p>
          <a:p>
            <a:r>
              <a:rPr lang="en-US" sz="2600" dirty="0" smtClean="0"/>
              <a:t>		      =  </a:t>
            </a:r>
            <a:r>
              <a:rPr lang="en-US" sz="2600" b="1" dirty="0" smtClean="0"/>
              <a:t>0.175</a:t>
            </a:r>
            <a:endParaRPr lang="en-US" sz="2600" dirty="0" smtClean="0"/>
          </a:p>
          <a:p>
            <a:r>
              <a:rPr lang="en-US" sz="2600" dirty="0"/>
              <a:t> </a:t>
            </a:r>
            <a:r>
              <a:rPr lang="en-US" sz="2600" dirty="0" smtClean="0"/>
              <a:t>                                       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2309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Theoretical probability and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Mammograms have a 7% false positive rate</a:t>
            </a:r>
            <a:r>
              <a:rPr lang="en-US" dirty="0"/>
              <a:t> </a:t>
            </a:r>
            <a:r>
              <a:rPr lang="en-US" dirty="0" smtClean="0"/>
              <a:t>and a 25% false negative rate.</a:t>
            </a:r>
          </a:p>
          <a:p>
            <a:r>
              <a:rPr lang="en-US" dirty="0" smtClean="0"/>
              <a:t>Assume women in the general population, have a 0.5% chance of having cancer at any time.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91543" y="4114800"/>
            <a:ext cx="79030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Probability statements:</a:t>
            </a:r>
          </a:p>
          <a:p>
            <a:r>
              <a:rPr lang="en-US" sz="3200" dirty="0">
                <a:solidFill>
                  <a:srgbClr val="C00000"/>
                </a:solidFill>
              </a:rPr>
              <a:t>    P[positive result | healthy] = 0.07</a:t>
            </a:r>
          </a:p>
          <a:p>
            <a:r>
              <a:rPr lang="en-US" sz="3200" dirty="0">
                <a:solidFill>
                  <a:srgbClr val="C00000"/>
                </a:solidFill>
              </a:rPr>
              <a:t>    P[negative result | cancer ] = </a:t>
            </a:r>
            <a:r>
              <a:rPr lang="en-US" sz="3200" dirty="0" smtClean="0">
                <a:solidFill>
                  <a:srgbClr val="C00000"/>
                </a:solidFill>
              </a:rPr>
              <a:t>0.25 </a:t>
            </a:r>
          </a:p>
          <a:p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   P[cancer ]                                = 0.005</a:t>
            </a:r>
            <a:endParaRPr lang="en-US" sz="3200" dirty="0">
              <a:solidFill>
                <a:srgbClr val="C00000"/>
              </a:solidFill>
            </a:endParaRPr>
          </a:p>
          <a:p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28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probability that a healthy woman who gets a mammogram is given a negative result?</a:t>
            </a:r>
          </a:p>
          <a:p>
            <a:endParaRPr lang="en-US" dirty="0" smtClean="0"/>
          </a:p>
          <a:p>
            <a:r>
              <a:rPr lang="en-US" b="1" dirty="0" smtClean="0"/>
              <a:t>1. </a:t>
            </a:r>
            <a:r>
              <a:rPr lang="en-US" dirty="0" smtClean="0"/>
              <a:t>P[negative | healthy]</a:t>
            </a:r>
            <a:endParaRPr lang="en-US" b="1" dirty="0"/>
          </a:p>
          <a:p>
            <a:r>
              <a:rPr lang="en-US" b="1" dirty="0" smtClean="0"/>
              <a:t>2. </a:t>
            </a:r>
            <a:r>
              <a:rPr lang="en-US" dirty="0" smtClean="0"/>
              <a:t>P[negative | healthy] = 1</a:t>
            </a:r>
            <a:r>
              <a:rPr lang="mr-IN" dirty="0" smtClean="0"/>
              <a:t>–</a:t>
            </a:r>
            <a:r>
              <a:rPr lang="en-US" dirty="0" smtClean="0"/>
              <a:t> P[</a:t>
            </a:r>
            <a:r>
              <a:rPr lang="en-US" dirty="0" err="1" smtClean="0"/>
              <a:t>positive|healthy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Remember, possible events sum to 1. </a:t>
            </a:r>
          </a:p>
          <a:p>
            <a:r>
              <a:rPr lang="en-US" b="1" dirty="0" smtClean="0"/>
              <a:t>3. </a:t>
            </a:r>
            <a:r>
              <a:rPr lang="en-US" dirty="0" smtClean="0"/>
              <a:t>P[negative | healthy ] = 1 </a:t>
            </a:r>
            <a:r>
              <a:rPr lang="mr-IN" dirty="0" smtClean="0"/>
              <a:t>–</a:t>
            </a:r>
            <a:r>
              <a:rPr lang="en-US" dirty="0" smtClean="0"/>
              <a:t> 0.07 = </a:t>
            </a:r>
            <a:r>
              <a:rPr lang="en-US" b="1" dirty="0" smtClean="0"/>
              <a:t>0.93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93429" y="286603"/>
            <a:ext cx="48985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P[positive </a:t>
            </a:r>
            <a:r>
              <a:rPr lang="en-US" sz="2600" dirty="0">
                <a:solidFill>
                  <a:srgbClr val="C00000"/>
                </a:solidFill>
              </a:rPr>
              <a:t>result | healthy] = 0.07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P[negative </a:t>
            </a:r>
            <a:r>
              <a:rPr lang="en-US" sz="2600" dirty="0">
                <a:solidFill>
                  <a:srgbClr val="C00000"/>
                </a:solidFill>
              </a:rPr>
              <a:t>result | cancer ] = </a:t>
            </a:r>
            <a:r>
              <a:rPr lang="en-US" sz="2600" dirty="0" smtClean="0">
                <a:solidFill>
                  <a:srgbClr val="C00000"/>
                </a:solidFill>
              </a:rPr>
              <a:t>0.25 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P[cancer]                                = 0.005</a:t>
            </a:r>
            <a:endParaRPr lang="en-US" sz="2600" dirty="0">
              <a:solidFill>
                <a:srgbClr val="C00000"/>
              </a:solidFill>
            </a:endParaRPr>
          </a:p>
          <a:p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0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920549" cy="4402666"/>
          </a:xfrm>
        </p:spPr>
        <p:txBody>
          <a:bodyPr>
            <a:normAutofit/>
          </a:bodyPr>
          <a:lstStyle/>
          <a:p>
            <a:r>
              <a:rPr lang="en-US" dirty="0" smtClean="0"/>
              <a:t>A woman gets a positive result from her mammogram. What is the probably she has cancer?</a:t>
            </a:r>
          </a:p>
          <a:p>
            <a:endParaRPr lang="en-US" dirty="0" smtClean="0"/>
          </a:p>
          <a:p>
            <a:r>
              <a:rPr lang="en-US" b="1" dirty="0" smtClean="0"/>
              <a:t>1. </a:t>
            </a:r>
            <a:r>
              <a:rPr lang="en-US" dirty="0" smtClean="0"/>
              <a:t>P[cancer| positive result]</a:t>
            </a:r>
          </a:p>
          <a:p>
            <a:endParaRPr lang="en-US" b="1" dirty="0"/>
          </a:p>
          <a:p>
            <a:r>
              <a:rPr lang="en-US" b="1" dirty="0" smtClean="0"/>
              <a:t>2. </a:t>
            </a:r>
            <a:r>
              <a:rPr lang="en-US" dirty="0" smtClean="0"/>
              <a:t>P[cancer| positive result ] =</a:t>
            </a:r>
          </a:p>
          <a:p>
            <a:r>
              <a:rPr lang="en-US" dirty="0"/>
              <a:t> </a:t>
            </a:r>
            <a:r>
              <a:rPr lang="en-US" dirty="0" smtClean="0"/>
              <a:t>        (P[positive result | cancer] *P[cancer])/P[positive result]</a:t>
            </a:r>
          </a:p>
          <a:p>
            <a:endParaRPr lang="en-US" b="1" dirty="0"/>
          </a:p>
          <a:p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293429" y="286603"/>
            <a:ext cx="48985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P[positive </a:t>
            </a:r>
            <a:r>
              <a:rPr lang="en-US" sz="2600" dirty="0">
                <a:solidFill>
                  <a:srgbClr val="C00000"/>
                </a:solidFill>
              </a:rPr>
              <a:t>result | healthy] = 0.07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P[negative </a:t>
            </a:r>
            <a:r>
              <a:rPr lang="en-US" sz="2600" dirty="0">
                <a:solidFill>
                  <a:srgbClr val="C00000"/>
                </a:solidFill>
              </a:rPr>
              <a:t>result | cancer ] = </a:t>
            </a:r>
            <a:r>
              <a:rPr lang="en-US" sz="2600" dirty="0" smtClean="0">
                <a:solidFill>
                  <a:srgbClr val="C00000"/>
                </a:solidFill>
              </a:rPr>
              <a:t>0.25 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P[cancer]                                = 0.005</a:t>
            </a:r>
            <a:endParaRPr lang="en-US" sz="2600" dirty="0">
              <a:solidFill>
                <a:srgbClr val="C00000"/>
              </a:solidFill>
            </a:endParaRPr>
          </a:p>
          <a:p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55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337" y="1866163"/>
            <a:ext cx="11290663" cy="4402666"/>
          </a:xfrm>
        </p:spPr>
        <p:txBody>
          <a:bodyPr>
            <a:normAutofit/>
          </a:bodyPr>
          <a:lstStyle/>
          <a:p>
            <a:r>
              <a:rPr lang="en-US" dirty="0" smtClean="0"/>
              <a:t>P[cancer| positive result ] =</a:t>
            </a:r>
          </a:p>
          <a:p>
            <a:r>
              <a:rPr lang="en-US" dirty="0"/>
              <a:t> </a:t>
            </a:r>
            <a:r>
              <a:rPr lang="en-US" dirty="0" smtClean="0"/>
              <a:t>        (P[positive result | cancer] * P[cancer])/</a:t>
            </a:r>
            <a:r>
              <a:rPr lang="en-US" dirty="0" smtClean="0">
                <a:solidFill>
                  <a:srgbClr val="C00000"/>
                </a:solidFill>
              </a:rPr>
              <a:t>P[positive result]</a:t>
            </a:r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>
                <a:solidFill>
                  <a:schemeClr val="tx1"/>
                </a:solidFill>
              </a:rPr>
              <a:t>P[positive result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P[positive and cancer]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r>
              <a:rPr lang="en-US" dirty="0" smtClean="0">
                <a:solidFill>
                  <a:schemeClr val="tx1"/>
                </a:solidFill>
              </a:rPr>
              <a:t> P[positive and healthy]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2937" y="3296491"/>
            <a:ext cx="77070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When solving Bayes Theorem, the denominator generally requires a bit more work </a:t>
            </a:r>
            <a:r>
              <a:rPr lang="mr-IN" sz="2600" dirty="0" smtClean="0">
                <a:solidFill>
                  <a:srgbClr val="C00000"/>
                </a:solidFill>
              </a:rPr>
              <a:t>–</a:t>
            </a:r>
            <a:r>
              <a:rPr lang="en-US" sz="2600" dirty="0" smtClean="0">
                <a:solidFill>
                  <a:srgbClr val="C00000"/>
                </a:solidFill>
              </a:rPr>
              <a:t> Must consider </a:t>
            </a:r>
            <a:r>
              <a:rPr lang="en-US" sz="2600" b="1" dirty="0" smtClean="0">
                <a:solidFill>
                  <a:srgbClr val="C00000"/>
                </a:solidFill>
              </a:rPr>
              <a:t>all</a:t>
            </a:r>
            <a:r>
              <a:rPr lang="en-US" sz="2600" dirty="0" smtClean="0">
                <a:solidFill>
                  <a:srgbClr val="C00000"/>
                </a:solidFill>
              </a:rPr>
              <a:t> situations where it applies (remember seed survival?)</a:t>
            </a:r>
            <a:endParaRPr lang="en-US" sz="26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93429" y="286603"/>
            <a:ext cx="48985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P[positive </a:t>
            </a:r>
            <a:r>
              <a:rPr lang="en-US" sz="2600" dirty="0">
                <a:solidFill>
                  <a:srgbClr val="C00000"/>
                </a:solidFill>
              </a:rPr>
              <a:t>result | healthy] = 0.07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P[negative </a:t>
            </a:r>
            <a:r>
              <a:rPr lang="en-US" sz="2600" dirty="0">
                <a:solidFill>
                  <a:srgbClr val="C00000"/>
                </a:solidFill>
              </a:rPr>
              <a:t>result | cancer ] = </a:t>
            </a:r>
            <a:r>
              <a:rPr lang="en-US" sz="2600" dirty="0" smtClean="0">
                <a:solidFill>
                  <a:srgbClr val="C00000"/>
                </a:solidFill>
              </a:rPr>
              <a:t>0.25 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P[cancer]                                = 0.005</a:t>
            </a:r>
            <a:endParaRPr lang="en-US" sz="2600" dirty="0">
              <a:solidFill>
                <a:srgbClr val="C00000"/>
              </a:solidFill>
            </a:endParaRPr>
          </a:p>
          <a:p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58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</a:t>
            </a:r>
            <a:br>
              <a:rPr lang="en-US" dirty="0" smtClean="0"/>
            </a:br>
            <a:r>
              <a:rPr lang="en-US" dirty="0" smtClean="0"/>
              <a:t>denominator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1312434" cy="4402666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P[positive] = P[positive and cancer] + P[positive and healthy]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          Recall:  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𝑎𝑛𝑑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sz="2400" b="0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sz="2400" b="0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d>
                  </m:oMath>
                </a14:m>
                <a:endParaRPr lang="en-US" sz="2400" dirty="0" smtClean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Therefore:</a:t>
                </a:r>
              </a:p>
              <a:p>
                <a:r>
                  <a:rPr lang="en-US" sz="2800" dirty="0" smtClean="0"/>
                  <a:t>= P[</a:t>
                </a:r>
                <a:r>
                  <a:rPr lang="en-US" sz="2800" dirty="0" err="1" smtClean="0"/>
                  <a:t>positive|cancer</a:t>
                </a:r>
                <a:r>
                  <a:rPr lang="en-US" sz="2800" dirty="0" smtClean="0"/>
                  <a:t>] * P[cancer] +  P[</a:t>
                </a:r>
                <a:r>
                  <a:rPr lang="en-US" sz="2800" dirty="0" err="1" smtClean="0"/>
                  <a:t>positive|healthy</a:t>
                </a:r>
                <a:r>
                  <a:rPr lang="en-US" sz="2800" dirty="0" smtClean="0"/>
                  <a:t>] * P[healthy]</a:t>
                </a:r>
              </a:p>
              <a:p>
                <a:r>
                  <a:rPr lang="en-US" sz="2800" dirty="0" smtClean="0"/>
                  <a:t>=    0.75                        *   0.005       +               0.07               *   0.995</a:t>
                </a:r>
              </a:p>
              <a:p>
                <a:r>
                  <a:rPr lang="en-US" sz="2800" dirty="0" smtClean="0"/>
                  <a:t>=   </a:t>
                </a:r>
                <a:r>
                  <a:rPr lang="is-IS" sz="2800" dirty="0" smtClean="0">
                    <a:solidFill>
                      <a:srgbClr val="C00000"/>
                    </a:solidFill>
                  </a:rPr>
                  <a:t>0.0734</a:t>
                </a:r>
                <a:endParaRPr lang="is-IS" sz="2800" dirty="0">
                  <a:solidFill>
                    <a:srgbClr val="C00000"/>
                  </a:solidFill>
                </a:endParaRPr>
              </a:p>
              <a:p>
                <a:endParaRPr lang="en-US" sz="28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1312434" cy="4402666"/>
              </a:xfrm>
              <a:blipFill rotWithShape="0">
                <a:blip r:embed="rId3"/>
                <a:stretch>
                  <a:fillRect l="-1078" t="-2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293429" y="286603"/>
            <a:ext cx="48985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P[positive </a:t>
            </a:r>
            <a:r>
              <a:rPr lang="en-US" sz="2600" dirty="0">
                <a:solidFill>
                  <a:srgbClr val="C00000"/>
                </a:solidFill>
              </a:rPr>
              <a:t>result | healthy] = 0.07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P[negative </a:t>
            </a:r>
            <a:r>
              <a:rPr lang="en-US" sz="2600" dirty="0">
                <a:solidFill>
                  <a:srgbClr val="C00000"/>
                </a:solidFill>
              </a:rPr>
              <a:t>result | cancer ] = </a:t>
            </a:r>
            <a:r>
              <a:rPr lang="en-US" sz="2600" dirty="0" smtClean="0">
                <a:solidFill>
                  <a:srgbClr val="C00000"/>
                </a:solidFill>
              </a:rPr>
              <a:t>0.25 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P[cancer]                                = 0.005</a:t>
            </a:r>
            <a:endParaRPr lang="en-US" sz="2600" dirty="0">
              <a:solidFill>
                <a:srgbClr val="C00000"/>
              </a:solidFill>
            </a:endParaRPr>
          </a:p>
          <a:p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8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337" y="1866163"/>
            <a:ext cx="11290663" cy="4402666"/>
          </a:xfrm>
        </p:spPr>
        <p:txBody>
          <a:bodyPr>
            <a:normAutofit/>
          </a:bodyPr>
          <a:lstStyle/>
          <a:p>
            <a:r>
              <a:rPr lang="en-US" dirty="0" smtClean="0"/>
              <a:t>P[cancer| positive result ] =</a:t>
            </a:r>
          </a:p>
          <a:p>
            <a:r>
              <a:rPr lang="en-US" dirty="0"/>
              <a:t> </a:t>
            </a:r>
            <a:r>
              <a:rPr lang="en-US" dirty="0" smtClean="0"/>
              <a:t> (P[positive result | cancer] * P[cancer])/</a:t>
            </a:r>
            <a:r>
              <a:rPr lang="en-US" dirty="0" smtClean="0">
                <a:solidFill>
                  <a:schemeClr val="tx1"/>
                </a:solidFill>
              </a:rPr>
              <a:t>P[positive result]</a:t>
            </a:r>
            <a:r>
              <a:rPr lang="en-US" b="1" dirty="0"/>
              <a:t> </a:t>
            </a:r>
            <a:r>
              <a:rPr lang="en-US" b="1" dirty="0" smtClean="0"/>
              <a:t>=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(         0.75                                *  0.005    )/    0.0734               =  </a:t>
            </a:r>
            <a:r>
              <a:rPr lang="en-US" b="1" dirty="0" smtClean="0">
                <a:solidFill>
                  <a:srgbClr val="C00000"/>
                </a:solidFill>
              </a:rPr>
              <a:t>0.514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93429" y="286603"/>
            <a:ext cx="48985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P[positive </a:t>
            </a:r>
            <a:r>
              <a:rPr lang="en-US" sz="2600" dirty="0">
                <a:solidFill>
                  <a:srgbClr val="C00000"/>
                </a:solidFill>
              </a:rPr>
              <a:t>result | healthy] = 0.07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P[negative </a:t>
            </a:r>
            <a:r>
              <a:rPr lang="en-US" sz="2600" dirty="0">
                <a:solidFill>
                  <a:srgbClr val="C00000"/>
                </a:solidFill>
              </a:rPr>
              <a:t>result | cancer ] = </a:t>
            </a:r>
            <a:r>
              <a:rPr lang="en-US" sz="2600" dirty="0" smtClean="0">
                <a:solidFill>
                  <a:srgbClr val="C00000"/>
                </a:solidFill>
              </a:rPr>
              <a:t>0.25 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P[cancer]                                = 0.005</a:t>
            </a:r>
            <a:endParaRPr lang="en-US" sz="2600" dirty="0">
              <a:solidFill>
                <a:srgbClr val="C00000"/>
              </a:solidFill>
            </a:endParaRPr>
          </a:p>
          <a:p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/>
              <a:t>BREAK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0947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ggplot2: Faceting 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Sepal.Length, fill = Species)) + geom_density( alpha = 0.5 )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39" y="2632996"/>
            <a:ext cx="3600091" cy="360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9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sparrow weight influence survival?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6822" y="5507599"/>
            <a:ext cx="53906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400" b="1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&gt; summary(sp$Weight[sp$Survival == "Alive"])</a:t>
            </a:r>
          </a:p>
          <a:p>
            <a:r>
              <a:rPr lang="is-IS" sz="1400" b="1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  Min. 1st Qu.  Median    Mean 3rd Qu.    Max. </a:t>
            </a:r>
          </a:p>
          <a:p>
            <a:r>
              <a:rPr lang="is-IS" sz="1400" b="1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 22.60   24.20   24.90   25.21   26.30   28.00 </a:t>
            </a:r>
          </a:p>
          <a:p>
            <a:r>
              <a:rPr lang="is-IS" sz="1400" b="1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</a:t>
            </a:r>
          </a:p>
          <a:p>
            <a:endParaRPr lang="en-US" sz="1400" b="1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7428" y="5511545"/>
            <a:ext cx="5573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400" b="1" dirty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&gt; summary(sp$Weight[sp$Survival == "Dead"])</a:t>
            </a:r>
          </a:p>
          <a:p>
            <a:r>
              <a:rPr lang="is-IS" sz="1400" b="1" dirty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   Min. 1st Qu.  Median    Mean 3rd Qu.    Max. </a:t>
            </a:r>
          </a:p>
          <a:p>
            <a:r>
              <a:rPr lang="is-IS" sz="1400" b="1" dirty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  22.60   24.80   25.95   25.86   26.58   31.00</a:t>
            </a:r>
            <a:endParaRPr lang="en-US" sz="1400" b="1" dirty="0">
              <a:solidFill>
                <a:srgbClr val="0432FF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56"/>
          <a:stretch/>
        </p:blipFill>
        <p:spPr>
          <a:xfrm>
            <a:off x="1918350" y="1790906"/>
            <a:ext cx="8416259" cy="371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ggplot2: Faceting 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016736"/>
            <a:ext cx="11715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Sepal.Length, fill = Species)) + geom_density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() + </a:t>
            </a:r>
            <a:r>
              <a:rPr lang="is-IS" sz="16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facet_grid(~Species)</a:t>
            </a:r>
            <a:endParaRPr lang="is-IS" sz="1600" b="1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604" y="2847733"/>
            <a:ext cx="3685396" cy="33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3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ggplot2: Faceting 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r>
              <a:rPr lang="is-IS" sz="1600" b="1" smtClean="0">
                <a:latin typeface="Monaco" charset="0"/>
                <a:ea typeface="Monaco" charset="0"/>
                <a:cs typeface="Monaco" charset="0"/>
              </a:rPr>
              <a:t>head(iris2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) </a:t>
            </a:r>
            <a:endParaRPr lang="is-IS" sz="1200" b="1" dirty="0">
              <a:latin typeface="Monaco" charset="0"/>
              <a:ea typeface="Monaco" charset="0"/>
              <a:cs typeface="Monaco" charset="0"/>
            </a:endParaRP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Source: local data frame [150 x 6]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Groups: Species [3</a:t>
            </a:r>
            <a:r>
              <a:rPr lang="is-IS" sz="1300" dirty="0" smtClean="0">
                <a:latin typeface="Monaco" charset="0"/>
                <a:ea typeface="Monaco" charset="0"/>
                <a:cs typeface="Monaco" charset="0"/>
              </a:rPr>
              <a:t>]</a:t>
            </a:r>
            <a:endParaRPr lang="is-IS" sz="1300" dirty="0">
              <a:latin typeface="Monaco" charset="0"/>
              <a:ea typeface="Monaco" charset="0"/>
              <a:cs typeface="Monaco" charset="0"/>
            </a:endParaRP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   Sepal.Length Sepal.Width Petal.Length Petal.Width Species  size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          &lt;dbl&gt;       &lt;dbl&gt;        &lt;dbl&gt;       &lt;dbl&gt;  &lt;fctr&gt; &lt;chr&gt;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1           5.1         3.5          1.4         0.2  setosa   big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2           4.9         3.0          1.4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3           4.7         3.2          1.3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4           4.6         3.1          1.5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5           5.0         3.6          1.4         0.2  setosa   big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6           5.4         3.9          1.7         0.4  setosa   big</a:t>
            </a: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  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ggplot2: Faceting plots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993482"/>
            <a:ext cx="12172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Sepal.Length, fill = Species)) + geom_density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() + </a:t>
            </a:r>
            <a:r>
              <a:rPr lang="is-IS" sz="16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facet_grid(size~Species)</a:t>
            </a:r>
            <a:endParaRPr lang="is-IS" sz="1600" b="1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746" y="2824479"/>
            <a:ext cx="3793204" cy="341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: Joining related </a:t>
            </a:r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0" y="182118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data2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3 -1.14390532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4 -2.86488120 143.6860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5 -2.91982194 121.3927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4114800"/>
            <a:ext cx="85229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left_join(data1, data2)</a:t>
            </a:r>
          </a:p>
          <a:p>
            <a:pPr lvl="1"/>
            <a:r>
              <a:rPr lang="is-IS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Joining, by = "x"</a:t>
            </a:r>
            <a:endParaRPr lang="is-IS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  3.108060 61.48849 -2.76205636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  8.976264 55.68174 -1.44485264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11.673850 56.32225 -1.14390532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  8.551282 58.53424 -2.86488120 143.6860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  5.819844 61.71424 -2.91982194 121.3927</a:t>
            </a:r>
          </a:p>
          <a:p>
            <a:pPr marL="285750" indent="-285750">
              <a:buFont typeface=".AppleSystemUIFont" charset="-120"/>
              <a:buChar char="&gt;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5880" y="1821180"/>
            <a:ext cx="443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data1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  3.108060 61.48849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  8.976264 55.68174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11.673850 56.32225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  8.551282 58.53424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  5.819844 61.71424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3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left_join() creates NA's when missing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0" y="182118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data3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3 -1.14390532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5 -2.91982194 121.3927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4114800"/>
            <a:ext cx="85229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left_join(data1,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data3)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Joining, by = "x"</a:t>
            </a:r>
            <a:endParaRPr lang="is-IS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x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      y        z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1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3.108060 61.48849 -2.762056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2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8.976264 55.68174 -1.444853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11.673850 56.32225 -1.143905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4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8.551282 58.53424        NA       NA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5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5.819844 61.71424 -2.919822 121.3927</a:t>
            </a:r>
          </a:p>
          <a:p>
            <a:pPr marL="285750" indent="-285750">
              <a:buFont typeface=".AppleSystemUIFont" charset="-120"/>
              <a:buChar char="&gt;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82721" y="3158599"/>
            <a:ext cx="1556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Missing </a:t>
            </a:r>
          </a:p>
          <a:p>
            <a:r>
              <a:rPr lang="en-US" sz="2200" b="1" dirty="0" smtClean="0">
                <a:solidFill>
                  <a:srgbClr val="C00000"/>
                </a:solidFill>
              </a:rPr>
              <a:t>x=4</a:t>
            </a:r>
            <a:endParaRPr lang="en-US" sz="2200" b="1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0477501" y="3177862"/>
            <a:ext cx="78866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25880" y="1821180"/>
            <a:ext cx="443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data1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  3.108060 61.48849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  8.976264 55.68174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11.673850 56.32225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  8.551282 58.53424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  5.819844 61.71424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1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left_join() only preserves what is in the left data frame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4114800"/>
            <a:ext cx="85229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&gt; left_join(</a:t>
            </a:r>
            <a:r>
              <a:rPr lang="is-IS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data3, data1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Joining, by = "x"</a:t>
            </a:r>
            <a:endParaRPr lang="is-IS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x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      y        z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1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3.108060 61.48849 -2.762056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2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8.976264 55.68174 -1.444853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11.673850 56.32225 -1.143905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5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5.819844 61.71424 -2.919822 121.3927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5880" y="1821180"/>
            <a:ext cx="443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data1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  3.108060 61.48849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  8.976264 55.68174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11.673850 56.32225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  8.551282 58.53424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  5.819844 61.71424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182118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data3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3 -1.14390532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5 -2.91982194 121.3927</a:t>
            </a:r>
          </a:p>
        </p:txBody>
      </p:sp>
    </p:spTree>
    <p:extLst>
      <p:ext uri="{BB962C8B-B14F-4D97-AF65-F5344CB8AC3E}">
        <p14:creationId xmlns:p14="http://schemas.microsoft.com/office/powerpoint/2010/main" val="165651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ight_join</a:t>
            </a:r>
            <a:r>
              <a:rPr lang="en-US" dirty="0" smtClean="0"/>
              <a:t>() is the opposite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5880" y="1821180"/>
            <a:ext cx="443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data1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  3.108060 61.48849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  8.976264 55.68174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11.673850 56.32225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  8.551282 58.53424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  5.819844 61.71424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4114800"/>
            <a:ext cx="94564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&gt; right_join(data1, data3) ## Equivalent to left_join(data3, data1)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Joining, by = "x"</a:t>
            </a:r>
            <a:endParaRPr lang="is-IS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x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      y        z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1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3.108060 61.48849 -2.762056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2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8.976264 55.68174 -1.444853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3 11.673850 56.32225 -1.143905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5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5.819844 61.71424 -2.919822 121.3927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0" y="182118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data3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3 -1.14390532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5 -2.91982194 121.3927</a:t>
            </a:r>
          </a:p>
        </p:txBody>
      </p:sp>
    </p:spTree>
    <p:extLst>
      <p:ext uri="{BB962C8B-B14F-4D97-AF65-F5344CB8AC3E}">
        <p14:creationId xmlns:p14="http://schemas.microsoft.com/office/powerpoint/2010/main" val="19210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inner_join</a:t>
            </a:r>
            <a:r>
              <a:rPr lang="en-US" dirty="0" smtClean="0"/>
              <a:t>() only joins what the tables have in common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5880" y="1821180"/>
            <a:ext cx="4438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data4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  3.108060 61.48849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11.673850 56.32225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  8.551282 58.53424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  5.819844 61.71424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43200" y="4114800"/>
            <a:ext cx="94564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&gt; inner_join(data4, data3)</a:t>
            </a:r>
          </a:p>
          <a:p>
            <a:r>
              <a:rPr lang="is-IS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Joining, by = "x"</a:t>
            </a:r>
            <a:endParaRPr lang="is-IS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x         y        z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1  3.108060 61.48849 -2.762056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3 11.673850 56.32225 -1.143905 132.8789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5  5.819844 61.71424 -2.919822 121.3927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0" y="182118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data3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3 -1.14390532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5 -2.91982194 121.3927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7551" y="2714980"/>
            <a:ext cx="1556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Missing </a:t>
            </a:r>
          </a:p>
          <a:p>
            <a:r>
              <a:rPr lang="en-US" sz="2200" b="1" dirty="0" smtClean="0">
                <a:solidFill>
                  <a:srgbClr val="C00000"/>
                </a:solidFill>
              </a:rPr>
              <a:t>x=2</a:t>
            </a:r>
            <a:endParaRPr lang="en-US" sz="2200" b="1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 flipH="1">
            <a:off x="1183545" y="2652800"/>
            <a:ext cx="78866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2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 galore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this </a:t>
            </a:r>
            <a:r>
              <a:rPr lang="en-US" dirty="0" smtClean="0"/>
              <a:t>vignette if you're extra curious (not required): </a:t>
            </a:r>
            <a:r>
              <a:rPr lang="en-US" dirty="0">
                <a:hlinkClick r:id="rId2"/>
              </a:rPr>
              <a:t>https://cran.r-project.org/web/packages/dplyr/vignettes/two-table.html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space</a:t>
            </a:r>
          </a:p>
          <a:p>
            <a:r>
              <a:rPr lang="en-US" dirty="0" smtClean="0"/>
              <a:t>Event</a:t>
            </a:r>
          </a:p>
          <a:p>
            <a:r>
              <a:rPr lang="en-US" dirty="0" smtClean="0"/>
              <a:t>Probability</a:t>
            </a:r>
          </a:p>
          <a:p>
            <a:r>
              <a:rPr lang="en-US" dirty="0"/>
              <a:t>Mutually </a:t>
            </a:r>
            <a:r>
              <a:rPr lang="en-US" dirty="0" smtClean="0"/>
              <a:t>exclusive</a:t>
            </a:r>
            <a:endParaRPr lang="en-US" dirty="0"/>
          </a:p>
          <a:p>
            <a:r>
              <a:rPr lang="en-US" dirty="0" smtClean="0"/>
              <a:t>Probability distribution</a:t>
            </a:r>
          </a:p>
          <a:p>
            <a:r>
              <a:rPr lang="en-US" dirty="0" smtClean="0"/>
              <a:t>Independent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space and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Sample space</a:t>
            </a:r>
            <a:r>
              <a:rPr lang="en-US" dirty="0" smtClean="0"/>
              <a:t> is the set of all possible outcomes of a random trial</a:t>
            </a:r>
          </a:p>
          <a:p>
            <a:r>
              <a:rPr lang="en-US" b="1" dirty="0" smtClean="0"/>
              <a:t>Event</a:t>
            </a:r>
            <a:r>
              <a:rPr lang="en-US" dirty="0" smtClean="0"/>
              <a:t> is a subset of this set</a:t>
            </a:r>
          </a:p>
          <a:p>
            <a:endParaRPr lang="en-US" b="1" dirty="0"/>
          </a:p>
          <a:p>
            <a:r>
              <a:rPr lang="en-US" b="1" dirty="0" smtClean="0"/>
              <a:t>Example: Roll a die</a:t>
            </a:r>
          </a:p>
          <a:p>
            <a:r>
              <a:rPr lang="en-US" dirty="0" smtClean="0"/>
              <a:t>Sample space is &lt;1,2,3,4,5,6&gt;</a:t>
            </a:r>
          </a:p>
          <a:p>
            <a:r>
              <a:rPr lang="en-US" dirty="0" smtClean="0"/>
              <a:t>Events: roll a 4, roll something &gt;=5,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9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Probability</a:t>
            </a:r>
            <a:r>
              <a:rPr lang="en-US" dirty="0" smtClean="0"/>
              <a:t> of an event is the proportion of times the event would occur., i.e. event frequency, in an infinite number of trials</a:t>
            </a:r>
          </a:p>
          <a:p>
            <a:endParaRPr lang="en-US" b="1" dirty="0"/>
          </a:p>
          <a:p>
            <a:r>
              <a:rPr lang="en-US" b="1" dirty="0" smtClean="0"/>
              <a:t>Empirical probabilities </a:t>
            </a:r>
            <a:r>
              <a:rPr lang="en-US" dirty="0" smtClean="0"/>
              <a:t>are based on a finite amount of data. If sample size expanded indefinitely, probabilities are measured with increasing precision and approach the true event probability. </a:t>
            </a:r>
            <a:r>
              <a:rPr lang="en-US" i="1" dirty="0" smtClean="0"/>
              <a:t>This is pretty much what we can measure.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830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Probability: roll a die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Theoretical probability</a:t>
            </a:r>
          </a:p>
          <a:p>
            <a:pPr lvl="1"/>
            <a:r>
              <a:rPr lang="en-US" dirty="0" smtClean="0"/>
              <a:t>P[roll a 5] = 1/6</a:t>
            </a:r>
          </a:p>
          <a:p>
            <a:pPr lvl="1"/>
            <a:r>
              <a:rPr lang="en-US" dirty="0" smtClean="0"/>
              <a:t>P[roll an even number] = ½</a:t>
            </a:r>
          </a:p>
          <a:p>
            <a:pPr lvl="1"/>
            <a:endParaRPr lang="en-US" dirty="0"/>
          </a:p>
          <a:p>
            <a:r>
              <a:rPr lang="en-US" b="1" dirty="0" smtClean="0"/>
              <a:t>Empirical probability</a:t>
            </a:r>
          </a:p>
          <a:p>
            <a:pPr lvl="1"/>
            <a:r>
              <a:rPr lang="en-US" b="1" dirty="0" smtClean="0"/>
              <a:t>After rolling 10x, we got: </a:t>
            </a:r>
            <a:r>
              <a:rPr lang="en-US" dirty="0" smtClean="0"/>
              <a:t>5 5 6 1 4 2 3 1 1 5 2 1</a:t>
            </a:r>
          </a:p>
          <a:p>
            <a:pPr lvl="1"/>
            <a:r>
              <a:rPr lang="en-US" dirty="0" smtClean="0"/>
              <a:t>P[roll a 5] = 3/10</a:t>
            </a:r>
          </a:p>
          <a:p>
            <a:pPr lvl="1"/>
            <a:r>
              <a:rPr lang="en-US" dirty="0" smtClean="0"/>
              <a:t>P[roll an even number] = 4/10 = 2/5</a:t>
            </a:r>
            <a:endParaRPr lang="en-US" b="0" i="1" dirty="0" smtClean="0">
              <a:latin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873</TotalTime>
  <Words>2689</Words>
  <Application>Microsoft Macintosh PowerPoint</Application>
  <PresentationFormat>Widescreen</PresentationFormat>
  <Paragraphs>559</Paragraphs>
  <Slides>58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.AppleSystemUIFont</vt:lpstr>
      <vt:lpstr>Calibri</vt:lpstr>
      <vt:lpstr>Calibri Light</vt:lpstr>
      <vt:lpstr>Cambria Math</vt:lpstr>
      <vt:lpstr>Mangal</vt:lpstr>
      <vt:lpstr>Monaco</vt:lpstr>
      <vt:lpstr>Wingdings</vt:lpstr>
      <vt:lpstr>Retrospect</vt:lpstr>
      <vt:lpstr>Probability</vt:lpstr>
      <vt:lpstr>Skew</vt:lpstr>
      <vt:lpstr>Mean vs median</vt:lpstr>
      <vt:lpstr>Mean vs median</vt:lpstr>
      <vt:lpstr>Does sparrow weight influence survival?</vt:lpstr>
      <vt:lpstr>Probability vocabulary</vt:lpstr>
      <vt:lpstr>Sample space and event</vt:lpstr>
      <vt:lpstr>Probability</vt:lpstr>
      <vt:lpstr>Probability: roll a die</vt:lpstr>
      <vt:lpstr>Basic properties of probabilities</vt:lpstr>
      <vt:lpstr>Mutually exclusive</vt:lpstr>
      <vt:lpstr>Probability distribution</vt:lpstr>
      <vt:lpstr>Independent</vt:lpstr>
      <vt:lpstr>Probability rules</vt:lpstr>
      <vt:lpstr>What is the probability of rolling a 2 or a 5 on a fair die?</vt:lpstr>
      <vt:lpstr>What is the probability of rolling a 2 or an even number on a fair die?</vt:lpstr>
      <vt:lpstr>Probability rules</vt:lpstr>
      <vt:lpstr>Event independence</vt:lpstr>
      <vt:lpstr>Event independence</vt:lpstr>
      <vt:lpstr>Question</vt:lpstr>
      <vt:lpstr>Question</vt:lpstr>
      <vt:lpstr>We can calculate empirical probabilities directly from data </vt:lpstr>
      <vt:lpstr>Q1: What is the probability that a randomly chosen study participant is HIV+?</vt:lpstr>
      <vt:lpstr>Q2: What is the probability that a randomly chosen study participant who is not HIV+ is a user?</vt:lpstr>
      <vt:lpstr>Q3: What is the probability that a randomly chosen study participant is either HIV+ or user but not both? </vt:lpstr>
      <vt:lpstr>Calculating probabilities directly from data frames</vt:lpstr>
      <vt:lpstr>Calculating probabilities directly from data frames</vt:lpstr>
      <vt:lpstr>Dependent events</vt:lpstr>
      <vt:lpstr>Conditional probability, P[A | B] </vt:lpstr>
      <vt:lpstr>Conditional probability, P[A | B] </vt:lpstr>
      <vt:lpstr>Example: Theoretical probabilities</vt:lpstr>
      <vt:lpstr>Example: Theoretical probabilities</vt:lpstr>
      <vt:lpstr>Convert text to prob. statements</vt:lpstr>
      <vt:lpstr>Determine probability equation</vt:lpstr>
      <vt:lpstr>Step 3:  Plug in and solve</vt:lpstr>
      <vt:lpstr>Part II</vt:lpstr>
      <vt:lpstr>Step 1: Text to probabilities</vt:lpstr>
      <vt:lpstr>Step 2: Probability equation</vt:lpstr>
      <vt:lpstr>Enter, Bayes Theorem</vt:lpstr>
      <vt:lpstr>Step 2: Probability equation</vt:lpstr>
      <vt:lpstr>Step 3:  Plug in and solve</vt:lpstr>
      <vt:lpstr>Example: Theoretical probability and Bayes</vt:lpstr>
      <vt:lpstr>Example 1</vt:lpstr>
      <vt:lpstr>Example 2</vt:lpstr>
      <vt:lpstr>Example 2</vt:lpstr>
      <vt:lpstr>Solving the  denominator</vt:lpstr>
      <vt:lpstr>Put it all together</vt:lpstr>
      <vt:lpstr>BREAK</vt:lpstr>
      <vt:lpstr>ggplot2: Faceting plots</vt:lpstr>
      <vt:lpstr>ggplot2: Faceting plots</vt:lpstr>
      <vt:lpstr>ggplot2: Faceting plots</vt:lpstr>
      <vt:lpstr>ggplot2: Faceting plots</vt:lpstr>
      <vt:lpstr>dplyr: Joining related dataframes</vt:lpstr>
      <vt:lpstr>left_join() creates NA's when missing</vt:lpstr>
      <vt:lpstr>left_join() only preserves what is in the left data frame</vt:lpstr>
      <vt:lpstr>right_join() is the opposite</vt:lpstr>
      <vt:lpstr>inner_join() only joins what the tables have in common</vt:lpstr>
      <vt:lpstr>Joins galore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Tidyverse II</dc:title>
  <dc:creator>Stephanie J. Spielman</dc:creator>
  <cp:lastModifiedBy>Stephanie J. Spielman</cp:lastModifiedBy>
  <cp:revision>299</cp:revision>
  <dcterms:created xsi:type="dcterms:W3CDTF">2017-09-07T14:51:46Z</dcterms:created>
  <dcterms:modified xsi:type="dcterms:W3CDTF">2017-09-12T17:23:27Z</dcterms:modified>
</cp:coreProperties>
</file>