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58"/>
  </p:notesMasterIdLst>
  <p:sldIdLst>
    <p:sldId id="256" r:id="rId2"/>
    <p:sldId id="257" r:id="rId3"/>
    <p:sldId id="262" r:id="rId4"/>
    <p:sldId id="264" r:id="rId5"/>
    <p:sldId id="290" r:id="rId6"/>
    <p:sldId id="266" r:id="rId7"/>
    <p:sldId id="265" r:id="rId8"/>
    <p:sldId id="267" r:id="rId9"/>
    <p:sldId id="268" r:id="rId10"/>
    <p:sldId id="269" r:id="rId11"/>
    <p:sldId id="291" r:id="rId12"/>
    <p:sldId id="299" r:id="rId13"/>
    <p:sldId id="292" r:id="rId14"/>
    <p:sldId id="293" r:id="rId15"/>
    <p:sldId id="294" r:id="rId16"/>
    <p:sldId id="295" r:id="rId17"/>
    <p:sldId id="296" r:id="rId18"/>
    <p:sldId id="300" r:id="rId19"/>
    <p:sldId id="301" r:id="rId20"/>
    <p:sldId id="270" r:id="rId21"/>
    <p:sldId id="302" r:id="rId22"/>
    <p:sldId id="303" r:id="rId23"/>
    <p:sldId id="304" r:id="rId24"/>
    <p:sldId id="305" r:id="rId25"/>
    <p:sldId id="306" r:id="rId26"/>
    <p:sldId id="271" r:id="rId27"/>
    <p:sldId id="273" r:id="rId28"/>
    <p:sldId id="274" r:id="rId29"/>
    <p:sldId id="275" r:id="rId30"/>
    <p:sldId id="276" r:id="rId31"/>
    <p:sldId id="272" r:id="rId32"/>
    <p:sldId id="277" r:id="rId33"/>
    <p:sldId id="278" r:id="rId34"/>
    <p:sldId id="279" r:id="rId35"/>
    <p:sldId id="261" r:id="rId36"/>
    <p:sldId id="258" r:id="rId37"/>
    <p:sldId id="259" r:id="rId38"/>
    <p:sldId id="260" r:id="rId39"/>
    <p:sldId id="281" r:id="rId40"/>
    <p:sldId id="282" r:id="rId41"/>
    <p:sldId id="280" r:id="rId42"/>
    <p:sldId id="284" r:id="rId43"/>
    <p:sldId id="285" r:id="rId44"/>
    <p:sldId id="286" r:id="rId45"/>
    <p:sldId id="287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5" r:id="rId54"/>
    <p:sldId id="312" r:id="rId55"/>
    <p:sldId id="288" r:id="rId56"/>
    <p:sldId id="28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337"/>
  </p:normalViewPr>
  <p:slideViewPr>
    <p:cSldViewPr snapToGrid="0" snapToObjects="1">
      <p:cViewPr>
        <p:scale>
          <a:sx n="67" d="100"/>
          <a:sy n="67" d="100"/>
        </p:scale>
        <p:origin x="194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dplyr/vignettes/two-table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and </a:t>
            </a:r>
            <a:r>
              <a:rPr lang="en-US" dirty="0" err="1" smtClean="0"/>
              <a:t>Tidyverse</a:t>
            </a:r>
            <a:r>
              <a:rPr lang="en-US" smtClean="0"/>
              <a:t> II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 5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Yes.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5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5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an even number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</p:spPr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i="1">
                            <a:latin typeface="Cambria Math" charset="0"/>
                          </a:rPr>
                          <m:t>𝑜𝑟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i="1">
                        <a:latin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𝑎𝑛𝑑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</m:oMath>
                </a14:m>
                <a:r>
                  <a:rPr lang="en-US" sz="3000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        =    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+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 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                         </a:t>
                </a: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  <a:blipFill rotWithShape="0">
                <a:blip r:embed="rId2"/>
                <a:stretch>
                  <a:fillRect l="-1402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mutually exclusive</a:t>
                </a:r>
                <a:r>
                  <a:rPr lang="en-US" dirty="0" smtClean="0"/>
                  <a:t> 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not mutually exclusive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independent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and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32" t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Mendel's experiment yielded </a:t>
            </a:r>
            <a:r>
              <a:rPr lang="en-US" b="1" dirty="0" smtClean="0"/>
              <a:t>1600</a:t>
            </a:r>
            <a:r>
              <a:rPr lang="en-US" dirty="0" smtClean="0"/>
              <a:t> pea pods:</a:t>
            </a:r>
          </a:p>
          <a:p>
            <a:pPr lvl="1"/>
            <a:r>
              <a:rPr lang="en-US" b="1" dirty="0" smtClean="0"/>
              <a:t>900</a:t>
            </a:r>
            <a:r>
              <a:rPr lang="en-US" dirty="0" smtClean="0"/>
              <a:t> were tall and green</a:t>
            </a:r>
          </a:p>
          <a:p>
            <a:pPr lvl="1"/>
            <a:r>
              <a:rPr lang="en-US" b="1" dirty="0" smtClean="0"/>
              <a:t>300 </a:t>
            </a:r>
            <a:r>
              <a:rPr lang="en-US" dirty="0" smtClean="0"/>
              <a:t>were tall and yellow</a:t>
            </a:r>
          </a:p>
          <a:p>
            <a:pPr lvl="1"/>
            <a:r>
              <a:rPr lang="en-US" b="1" dirty="0" smtClean="0"/>
              <a:t>300</a:t>
            </a:r>
            <a:r>
              <a:rPr lang="en-US" dirty="0" smtClean="0"/>
              <a:t> were short and green</a:t>
            </a:r>
          </a:p>
          <a:p>
            <a:pPr lvl="1"/>
            <a:r>
              <a:rPr lang="en-US" b="1" dirty="0" smtClean="0"/>
              <a:t>100</a:t>
            </a:r>
            <a:r>
              <a:rPr lang="en-US" dirty="0" smtClean="0"/>
              <a:t> were short and yellow</a:t>
            </a:r>
          </a:p>
          <a:p>
            <a:pPr lvl="1"/>
            <a:endParaRPr lang="en-US" b="1" dirty="0"/>
          </a:p>
          <a:p>
            <a:r>
              <a:rPr lang="en-US" dirty="0" smtClean="0"/>
              <a:t>Are tall and green pods independent?</a:t>
            </a:r>
          </a:p>
          <a:p>
            <a:r>
              <a:rPr lang="en-US" dirty="0" smtClean="0"/>
              <a:t>Yes,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16907" y="4963951"/>
                <a:ext cx="47886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907" y="4963951"/>
                <a:ext cx="478860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Mendel's experiment yielded </a:t>
                </a:r>
                <a:r>
                  <a:rPr lang="en-US" sz="2400" b="1" dirty="0" smtClean="0"/>
                  <a:t>1600</a:t>
                </a:r>
                <a:r>
                  <a:rPr lang="en-US" sz="2400" dirty="0" smtClean="0"/>
                  <a:t> pea pods:</a:t>
                </a:r>
              </a:p>
              <a:p>
                <a:pPr lvl="1"/>
                <a:r>
                  <a:rPr lang="en-US" sz="1600" b="1" dirty="0" smtClean="0"/>
                  <a:t>900</a:t>
                </a:r>
                <a:r>
                  <a:rPr lang="en-US" sz="1600" dirty="0" smtClean="0"/>
                  <a:t> were tall and green</a:t>
                </a:r>
              </a:p>
              <a:p>
                <a:pPr lvl="1"/>
                <a:r>
                  <a:rPr lang="en-US" sz="1600" b="1" dirty="0" smtClean="0"/>
                  <a:t>300 </a:t>
                </a:r>
                <a:r>
                  <a:rPr lang="en-US" sz="1600" dirty="0" smtClean="0"/>
                  <a:t>were tall and yellow</a:t>
                </a:r>
              </a:p>
              <a:p>
                <a:pPr lvl="1"/>
                <a:r>
                  <a:rPr lang="en-US" sz="1600" b="1" dirty="0" smtClean="0"/>
                  <a:t>300</a:t>
                </a:r>
                <a:r>
                  <a:rPr lang="en-US" sz="1600" dirty="0" smtClean="0"/>
                  <a:t> were short and green</a:t>
                </a:r>
              </a:p>
              <a:p>
                <a:pPr lvl="1"/>
                <a:r>
                  <a:rPr lang="en-US" sz="1600" b="1" dirty="0" smtClean="0"/>
                  <a:t>100</a:t>
                </a:r>
                <a:r>
                  <a:rPr lang="en-US" sz="1600" dirty="0" smtClean="0"/>
                  <a:t> were short and yellow</a:t>
                </a:r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𝑔𝑟𝑒𝑒𝑛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900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1600</m:t>
                        </m:r>
                      </m:den>
                    </m:f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9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16</m:t>
                        </m:r>
                      </m:den>
                    </m:f>
                  </m:oMath>
                </a14:m>
                <a:endParaRPr lang="en-US" sz="2800" b="0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𝑔𝑟𝑒𝑒𝑛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(900+300)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1600</m:t>
                        </m:r>
                      </m:den>
                    </m:f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(900+300)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1600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600" b="1" dirty="0" smtClean="0"/>
              </a:p>
              <a:p>
                <a:endParaRPr lang="en-US" sz="2600" b="1" dirty="0"/>
              </a:p>
              <a:p>
                <a:pPr algn="ctr"/>
                <a:r>
                  <a:rPr lang="en-US" sz="2600" b="1" dirty="0" smtClean="0">
                    <a:solidFill>
                      <a:srgbClr val="FF0000"/>
                    </a:solidFill>
                  </a:rPr>
                  <a:t>Yes, green and tall are independent events.</a:t>
                </a:r>
                <a:endParaRPr lang="en-US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9" t="-287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67071" y="2585870"/>
                <a:ext cx="47886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71" y="2585870"/>
                <a:ext cx="478860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probability of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=0.25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0.25…=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0.25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31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probability of </a:t>
            </a:r>
            <a:r>
              <a:rPr lang="en-US" b="1" dirty="0" smtClean="0"/>
              <a:t>not</a:t>
            </a:r>
            <a:r>
              <a:rPr lang="en-US" dirty="0" smtClean="0"/>
              <a:t>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10 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=0.9999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7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2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events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the </a:t>
                </a:r>
                <a:r>
                  <a:rPr lang="en-US" dirty="0"/>
                  <a:t>probability of two </a:t>
                </a:r>
                <a:r>
                  <a:rPr lang="en-US" i="1" u="sng" dirty="0"/>
                  <a:t>independent</a:t>
                </a:r>
                <a:r>
                  <a:rPr lang="en-US" i="1" dirty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The probability </a:t>
                </a:r>
                <a:r>
                  <a:rPr lang="en-US" dirty="0"/>
                  <a:t>of two </a:t>
                </a:r>
                <a:r>
                  <a:rPr lang="en-US" i="1" u="sng" dirty="0" smtClean="0"/>
                  <a:t>dependent</a:t>
                </a:r>
                <a:r>
                  <a:rPr lang="en-US" i="1" dirty="0" smtClean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69994" y="4954136"/>
            <a:ext cx="6776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Conditional Probability: Probability of B given A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Probability that a sick person is coughing</a:t>
            </a: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Probability that a person is coughing and sick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Probability that coughing person is sick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What is the probability statement for each? (i.e. P[..])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Probability that a sick person is coughing.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0000"/>
                </a:solidFill>
              </a:rPr>
              <a:t>P[coughing | sick]</a:t>
            </a:r>
            <a:endParaRPr lang="en-US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Probability that a person is coughing and sick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P[coughing and sick]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We condition on the a priori knowledge of sickness.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51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space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/>
              <a:t>Mutually </a:t>
            </a:r>
            <a:r>
              <a:rPr lang="en-US" dirty="0" smtClean="0"/>
              <a:t>exclusive</a:t>
            </a:r>
            <a:endParaRPr lang="en-US" dirty="0"/>
          </a:p>
          <a:p>
            <a:r>
              <a:rPr lang="en-US" dirty="0" smtClean="0"/>
              <a:t>Probability distribution</a:t>
            </a:r>
          </a:p>
          <a:p>
            <a:r>
              <a:rPr lang="en-US" dirty="0" smtClean="0"/>
              <a:t>Independent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false negative/positive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and/or </a:t>
            </a:r>
            <a:r>
              <a:rPr lang="en-US" dirty="0" err="1" smtClean="0"/>
              <a:t>mult</a:t>
            </a:r>
            <a:r>
              <a:rPr lang="en-US" dirty="0" smtClean="0"/>
              <a:t>/add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through example converting sentences to probability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example from </a:t>
            </a:r>
            <a:r>
              <a:rPr lang="en-US" dirty="0" err="1" smtClean="0"/>
              <a:t>claus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</a:t>
            </a:r>
            <a:r>
              <a:rPr lang="en-US" dirty="0" err="1" smtClean="0"/>
              <a:t>cnancer</a:t>
            </a:r>
            <a:r>
              <a:rPr lang="en-US" dirty="0" smtClean="0"/>
              <a:t> exam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Probability of </a:t>
            </a:r>
            <a:r>
              <a:rPr lang="en-US" b="1" dirty="0" smtClean="0"/>
              <a:t>independent</a:t>
            </a:r>
            <a:r>
              <a:rPr lang="en-US" i="1" dirty="0" smtClean="0"/>
              <a:t> </a:t>
            </a:r>
            <a:r>
              <a:rPr lang="en-US" dirty="0" smtClean="0"/>
              <a:t>events </a:t>
            </a:r>
            <a:r>
              <a:rPr lang="en-US" dirty="0"/>
              <a:t>X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Probability of </a:t>
            </a:r>
            <a:r>
              <a:rPr lang="en-US" b="1" dirty="0" smtClean="0"/>
              <a:t>dependent</a:t>
            </a:r>
            <a:r>
              <a:rPr lang="en-US" i="1" dirty="0" smtClean="0"/>
              <a:t> </a:t>
            </a:r>
            <a:r>
              <a:rPr lang="en-US" dirty="0" smtClean="0"/>
              <a:t>events </a:t>
            </a:r>
            <a:r>
              <a:rPr lang="en-US" dirty="0"/>
              <a:t>X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8327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Probability of event X </a:t>
            </a:r>
            <a:r>
              <a:rPr lang="en-US" b="1" dirty="0" smtClean="0"/>
              <a:t>or </a:t>
            </a:r>
            <a:r>
              <a:rPr lang="en-US" dirty="0" smtClean="0"/>
              <a:t>event 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dep/</a:t>
            </a:r>
            <a:r>
              <a:rPr lang="en-US" dirty="0" err="1" smtClean="0"/>
              <a:t>inde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Probability of </a:t>
            </a:r>
            <a:r>
              <a:rPr lang="en-US" b="1" dirty="0" smtClean="0"/>
              <a:t>independent</a:t>
            </a:r>
            <a:r>
              <a:rPr lang="en-US" i="1" dirty="0" smtClean="0"/>
              <a:t> </a:t>
            </a:r>
            <a:r>
              <a:rPr lang="en-US" dirty="0" smtClean="0"/>
              <a:t>events </a:t>
            </a:r>
            <a:r>
              <a:rPr lang="en-US" dirty="0"/>
              <a:t>X </a:t>
            </a:r>
            <a:r>
              <a:rPr lang="en-US" b="1" dirty="0" smtClean="0"/>
              <a:t>or 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8327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 and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Sample space</a:t>
            </a:r>
            <a:r>
              <a:rPr lang="en-US" dirty="0" smtClean="0"/>
              <a:t> is the set of all possible outcomes of a random trial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> is a subset of this set</a:t>
            </a:r>
          </a:p>
          <a:p>
            <a:endParaRPr lang="en-US" b="1" dirty="0"/>
          </a:p>
          <a:p>
            <a:r>
              <a:rPr lang="en-US" b="1" dirty="0" smtClean="0"/>
              <a:t>Example: Roll a die</a:t>
            </a:r>
          </a:p>
          <a:p>
            <a:r>
              <a:rPr lang="en-US" dirty="0" smtClean="0"/>
              <a:t>Sample space is &lt;1,2,3,4,5,6&gt;</a:t>
            </a:r>
          </a:p>
          <a:p>
            <a:r>
              <a:rPr lang="en-US" dirty="0" smtClean="0"/>
              <a:t>Events: roll a 4, roll something &gt;=5,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Probability of </a:t>
            </a:r>
            <a:r>
              <a:rPr lang="en-US" b="1" dirty="0" smtClean="0"/>
              <a:t>dependent</a:t>
            </a:r>
            <a:r>
              <a:rPr lang="en-US" i="1" dirty="0" smtClean="0"/>
              <a:t> </a:t>
            </a:r>
            <a:r>
              <a:rPr lang="en-US" dirty="0" smtClean="0"/>
              <a:t>events </a:t>
            </a:r>
            <a:r>
              <a:rPr lang="en-US" dirty="0"/>
              <a:t>X </a:t>
            </a:r>
            <a:r>
              <a:rPr lang="en-US" b="1" dirty="0" smtClean="0"/>
              <a:t>or 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8327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Bayes Theorem and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BREAK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94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6057"/>
            <a:ext cx="100584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4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2" t="38894" b="17714"/>
          <a:stretch/>
        </p:blipFill>
        <p:spPr>
          <a:xfrm>
            <a:off x="6763656" y="2029614"/>
            <a:ext cx="4377862" cy="2893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3" r="47496" b="16495"/>
          <a:stretch/>
        </p:blipFill>
        <p:spPr>
          <a:xfrm>
            <a:off x="1097281" y="1959428"/>
            <a:ext cx="5085806" cy="3033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085" y="5196114"/>
            <a:ext cx="4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/>
              <a:t>variables</a:t>
            </a:r>
            <a:r>
              <a:rPr lang="en-US" dirty="0" smtClean="0"/>
              <a:t> in this data?</a:t>
            </a:r>
          </a:p>
          <a:p>
            <a:r>
              <a:rPr lang="en-US" dirty="0" smtClean="0"/>
              <a:t>What are the </a:t>
            </a:r>
            <a:r>
              <a:rPr lang="en-US" b="1" dirty="0" smtClean="0"/>
              <a:t>observations</a:t>
            </a:r>
            <a:r>
              <a:rPr lang="en-US" dirty="0" smtClean="0"/>
              <a:t> in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0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can we convert this table into a tidy data frame?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7280" y="3081262"/>
          <a:ext cx="4746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drug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placebo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935462"/>
            <a:ext cx="690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variables?</a:t>
            </a:r>
            <a:endParaRPr lang="en-US" dirty="0" smtClean="0"/>
          </a:p>
          <a:p>
            <a:pPr lvl="1"/>
            <a:r>
              <a:rPr lang="en-US" dirty="0" smtClean="0"/>
              <a:t>Remember: categories of a categorical variable </a:t>
            </a:r>
            <a:r>
              <a:rPr lang="en-US" i="1" dirty="0" smtClean="0"/>
              <a:t>are not variables</a:t>
            </a:r>
            <a:endParaRPr lang="en-US" dirty="0"/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observations?</a:t>
            </a:r>
            <a:endParaRPr lang="en-US" dirty="0" smtClean="0"/>
          </a:p>
          <a:p>
            <a:pPr lvl="1"/>
            <a:endParaRPr lang="en-US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692536" y="3081262"/>
          <a:ext cx="4746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treatment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outcome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count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60773"/>
              </p:ext>
            </p:extLst>
          </p:nvPr>
        </p:nvGraphicFramePr>
        <p:xfrm>
          <a:off x="1427018" y="2057502"/>
          <a:ext cx="9728662" cy="196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7"/>
                <a:gridCol w="7511935"/>
              </a:tblGrid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gather()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Gather multiple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columns into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spread()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 over multiple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separate()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Separate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unite()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Join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2776" y="549017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more functions but these ones are key!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9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Probability</a:t>
            </a:r>
            <a:r>
              <a:rPr lang="en-US" dirty="0" smtClean="0"/>
              <a:t> of an event is the proportion of times the event would occur., i.e. event frequency, in an infinite number of trials</a:t>
            </a:r>
          </a:p>
          <a:p>
            <a:endParaRPr lang="en-US" b="1" dirty="0"/>
          </a:p>
          <a:p>
            <a:r>
              <a:rPr lang="en-US" b="1" dirty="0" smtClean="0"/>
              <a:t>Empirical probabilities </a:t>
            </a:r>
            <a:r>
              <a:rPr lang="en-US" dirty="0" smtClean="0"/>
              <a:t>are based on a finite amount of data. If sample size expanded indefinitely, probabilities are measured with increasing precision and approach the true event probability. </a:t>
            </a:r>
            <a:r>
              <a:rPr lang="en-US" i="1" dirty="0" smtClean="0"/>
              <a:t>This is pretty much what we can measure.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83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gather() </a:t>
            </a:r>
            <a:r>
              <a:rPr lang="en-US" dirty="0" smtClean="0"/>
              <a:t>makes wide tables narrow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" y="3117273"/>
            <a:ext cx="589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data</a:t>
            </a:r>
            <a:endParaRPr lang="is-IS" b="1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457" y="3357350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0880" y="3130128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22005" y="311727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58354" y="311727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3457" y="3725247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gather(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t152:t258)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8648" y="5713329"/>
            <a:ext cx="87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KEY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8334" y="5713330"/>
            <a:ext cx="107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VALUE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25" name="Striped Right Arrow 24"/>
          <p:cNvSpPr/>
          <p:nvPr/>
        </p:nvSpPr>
        <p:spPr>
          <a:xfrm>
            <a:off x="6126480" y="3725247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spread() </a:t>
            </a:r>
            <a:r>
              <a:rPr lang="en-US" dirty="0"/>
              <a:t>makes </a:t>
            </a:r>
            <a:r>
              <a:rPr lang="en-US" dirty="0" smtClean="0"/>
              <a:t>narrow tables 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spread(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716" y="2836033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7433" y="283603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3782" y="283603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0235" y="3388595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6480" y="3068303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03958" y="3043492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2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separate() </a:t>
            </a:r>
            <a:r>
              <a:rPr lang="en-US" dirty="0" smtClean="0"/>
              <a:t>separates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5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unite() </a:t>
            </a:r>
            <a:r>
              <a:rPr lang="mr-IN" dirty="0" smtClean="0"/>
              <a:t>…</a:t>
            </a:r>
            <a:r>
              <a:rPr lang="en-US" dirty="0" smtClean="0"/>
              <a:t>unites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7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return to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related data frames</a:t>
            </a:r>
          </a:p>
          <a:p>
            <a:endParaRPr lang="en-US" dirty="0"/>
          </a:p>
          <a:p>
            <a:r>
              <a:rPr lang="en-US" dirty="0" err="1" smtClean="0"/>
              <a:t>inner_join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outer_join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left_join()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geom_density( alpha = 0.5 )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63" y="2847733"/>
            <a:ext cx="3344037" cy="33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016736"/>
            <a:ext cx="11715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9" y="2857500"/>
            <a:ext cx="38067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smtClean="0">
                <a:latin typeface="Monaco" charset="0"/>
                <a:ea typeface="Monaco" charset="0"/>
                <a:cs typeface="Monaco" charset="0"/>
              </a:rPr>
              <a:t>head(iris2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93482"/>
            <a:ext cx="1217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facet_grid(size~Species)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44" y="2614929"/>
            <a:ext cx="4096806" cy="36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 Joining related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4   4  8.551282 58.53424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5   5  5.819844 61.71424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   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5 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data2)</a:t>
            </a: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  3.108060 61.48849 -2.76205636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  8.976264 55.68174 -1.44485264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11.673850 56.32225 -1.14390532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   4  8.551282 58.53424 -2.86488120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5   5  5.819844 61.71424 -2.91982194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Probability: roll a die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Theoretical probability</a:t>
                </a:r>
              </a:p>
              <a:p>
                <a:pPr lvl="1"/>
                <a:r>
                  <a:rPr lang="en-US" dirty="0" smtClean="0"/>
                  <a:t>P[roll a 5] = 1/6</a:t>
                </a:r>
              </a:p>
              <a:p>
                <a:pPr lvl="1"/>
                <a:r>
                  <a:rPr lang="en-US" dirty="0" smtClean="0"/>
                  <a:t>P[roll an even number] = ½</a:t>
                </a:r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Empirical probability</a:t>
                </a:r>
              </a:p>
              <a:p>
                <a:pPr lvl="1"/>
                <a:r>
                  <a:rPr lang="en-US" b="1" dirty="0" smtClean="0"/>
                  <a:t>After rolling 10x, we got: </a:t>
                </a:r>
                <a:r>
                  <a:rPr lang="en-US" dirty="0" smtClean="0"/>
                  <a:t>5 5 6 1 4 2 3 1 1 5 2 1</a:t>
                </a:r>
              </a:p>
              <a:p>
                <a:pPr lvl="1"/>
                <a:r>
                  <a:rPr lang="en-US" dirty="0" smtClean="0"/>
                  <a:t>P[roll a 5] = 3/10</a:t>
                </a:r>
              </a:p>
              <a:p>
                <a:pPr lvl="1"/>
                <a:r>
                  <a:rPr lang="en-US" dirty="0" smtClean="0"/>
                  <a:t>P[roll an even number] = 4/10 = 2/5</a:t>
                </a:r>
                <a:endParaRPr lang="en-US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𝟎</m:t>
                    </m:r>
                    <m:r>
                      <a:rPr lang="en-US" sz="26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6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</m:t>
                    </m:r>
                    <m:r>
                      <a:rPr lang="en-US" sz="26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6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𝒆𝒗𝒆𝒏𝒕</m:t>
                    </m:r>
                    <m:r>
                      <a:rPr lang="en-US" sz="26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]≤</m:t>
                    </m:r>
                    <m:r>
                      <a:rPr lang="en-US" sz="26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</m:oMath>
                </a14:m>
                <a:endParaRPr lang="en-US" sz="26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creates NA's when missing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4   4  8.551282 58.53424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5   5  5.819844 61.71424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3 -1.14390532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data3)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8.551282 58.53424        NA       NA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only preserves what is in the left data frame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4   4  8.551282 58.53424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5   5  5.819844 61.71424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3 -1.14390532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left_join(data3, data1)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ight_join</a:t>
            </a:r>
            <a:r>
              <a:rPr lang="en-US" dirty="0" smtClean="0"/>
              <a:t>() is the opposite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4   4  8.551282 58.53424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5   5  5.819844 61.71424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3 -1.14390532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9456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right_join(data1, data3) ## Equivalent to left_join(data3, data1)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inner_join</a:t>
            </a:r>
            <a:r>
              <a:rPr lang="en-US" dirty="0" smtClean="0"/>
              <a:t>() only joins what the tables have in common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data4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1   1  3.108060 61.48849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4   4  8.551282 58.53424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5   5  5.819844 61.71424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  3 -1.14390532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4114800"/>
            <a:ext cx="9456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&gt; inner_join(data4, data3)</a:t>
            </a:r>
          </a:p>
          <a:p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x 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1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 3 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3 5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galore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this vignette: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cran.r-project.org</a:t>
            </a:r>
            <a:r>
              <a:rPr lang="en-US" dirty="0">
                <a:hlinkClick r:id="rId2"/>
              </a:rPr>
              <a:t>/web/packages/</a:t>
            </a:r>
            <a:r>
              <a:rPr lang="en-US" dirty="0" err="1">
                <a:hlinkClick r:id="rId2"/>
              </a:rPr>
              <a:t>dplyr</a:t>
            </a:r>
            <a:r>
              <a:rPr lang="en-US" dirty="0">
                <a:hlinkClick r:id="rId2"/>
              </a:rPr>
              <a:t>/vignettes/two-</a:t>
            </a:r>
            <a:r>
              <a:rPr lang="en-US" dirty="0" err="1">
                <a:hlinkClick r:id="rId2"/>
              </a:rPr>
              <a:t>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</a:t>
            </a:r>
            <a:r>
              <a:rPr lang="en-US" dirty="0" err="1" smtClean="0"/>
              <a:t>moar</a:t>
            </a:r>
            <a:r>
              <a:rPr lang="en-US" dirty="0" smtClean="0"/>
              <a:t>: stats(?) and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scalexlog10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5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and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xlim</a:t>
            </a:r>
            <a:r>
              <a:rPr lang="en-US" dirty="0" smtClean="0"/>
              <a:t>, </a:t>
            </a:r>
            <a:r>
              <a:rPr lang="en-US" dirty="0" err="1" smtClean="0"/>
              <a:t>coord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9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mutually exclusive</a:t>
            </a:r>
            <a:r>
              <a:rPr lang="en-US" dirty="0" smtClean="0"/>
              <a:t> if they cannot both occur simultaneously</a:t>
            </a:r>
          </a:p>
          <a:p>
            <a:endParaRPr lang="en-US" dirty="0"/>
          </a:p>
          <a:p>
            <a:r>
              <a:rPr lang="en-US" b="1" dirty="0" smtClean="0"/>
              <a:t>Mutually exclusive events:</a:t>
            </a:r>
            <a:r>
              <a:rPr lang="en-US" dirty="0" smtClean="0"/>
              <a:t> roll a 4 and a 1</a:t>
            </a:r>
          </a:p>
          <a:p>
            <a:r>
              <a:rPr lang="en-US" b="1" u="sng" dirty="0" smtClean="0"/>
              <a:t>Not</a:t>
            </a:r>
            <a:r>
              <a:rPr lang="en-US" dirty="0"/>
              <a:t> </a:t>
            </a:r>
            <a:r>
              <a:rPr lang="en-US" b="1" dirty="0" smtClean="0"/>
              <a:t>mutually exclusive events: </a:t>
            </a:r>
            <a:r>
              <a:rPr lang="en-US" dirty="0" smtClean="0"/>
              <a:t>roll an even # and a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492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list of probabilities for all </a:t>
            </a:r>
            <a:r>
              <a:rPr lang="en-US" i="1" dirty="0" smtClean="0"/>
              <a:t>mutually exclusive </a:t>
            </a:r>
            <a:r>
              <a:rPr lang="en-US" dirty="0" smtClean="0"/>
              <a:t>outcomes of a random trial</a:t>
            </a:r>
          </a:p>
          <a:p>
            <a:endParaRPr lang="en-US" dirty="0"/>
          </a:p>
          <a:p>
            <a:r>
              <a:rPr lang="en-US" b="1" dirty="0" smtClean="0"/>
              <a:t>A fair die has this distribution:</a:t>
            </a:r>
          </a:p>
          <a:p>
            <a:r>
              <a:rPr lang="en-US" sz="2100" dirty="0" smtClean="0"/>
              <a:t>P[roll 1] = 1/6</a:t>
            </a:r>
          </a:p>
          <a:p>
            <a:r>
              <a:rPr lang="en-US" sz="2100" dirty="0" smtClean="0"/>
              <a:t>P[roll 2] 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3]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4]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5]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6] </a:t>
            </a:r>
            <a:r>
              <a:rPr lang="en-US" sz="2100" dirty="0"/>
              <a:t>= 1/6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3082499"/>
            <a:ext cx="53340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8347" y="2897833"/>
            <a:ext cx="4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a </a:t>
            </a:r>
            <a:r>
              <a:rPr lang="en-US" b="1" dirty="0" smtClean="0">
                <a:solidFill>
                  <a:srgbClr val="FF0000"/>
                </a:solidFill>
              </a:rPr>
              <a:t>discrete probability distribution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independent</a:t>
            </a:r>
            <a:r>
              <a:rPr lang="en-US" dirty="0" smtClean="0"/>
              <a:t> if the occurrence of one </a:t>
            </a:r>
            <a:r>
              <a:rPr lang="en-US" i="1" dirty="0" smtClean="0"/>
              <a:t>does not change</a:t>
            </a:r>
            <a:r>
              <a:rPr lang="en-US" dirty="0" smtClean="0"/>
              <a:t> the occurrence of another.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5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mutually exclusive</a:t>
                </a:r>
                <a:r>
                  <a:rPr lang="en-US" sz="2800" dirty="0" smtClean="0"/>
                  <a:t> 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not mutually exclusive </a:t>
                </a:r>
                <a:r>
                  <a:rPr lang="en-US" sz="2800" dirty="0" smtClean="0"/>
                  <a:t>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𝑜𝑟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9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80" y="4356523"/>
            <a:ext cx="4714120" cy="18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</TotalTime>
  <Words>1572</Words>
  <Application>Microsoft Macintosh PowerPoint</Application>
  <PresentationFormat>Widescreen</PresentationFormat>
  <Paragraphs>402</Paragraphs>
  <Slides>56</Slides>
  <Notes>6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.AppleSystemUIFont</vt:lpstr>
      <vt:lpstr>Calibri</vt:lpstr>
      <vt:lpstr>Calibri Light</vt:lpstr>
      <vt:lpstr>Cambria Math</vt:lpstr>
      <vt:lpstr>Monaco</vt:lpstr>
      <vt:lpstr>Wingdings</vt:lpstr>
      <vt:lpstr>Retrospect</vt:lpstr>
      <vt:lpstr>Probability and Tidyverse II</vt:lpstr>
      <vt:lpstr>Probability vocabulary</vt:lpstr>
      <vt:lpstr>Sample space and event</vt:lpstr>
      <vt:lpstr>Probability</vt:lpstr>
      <vt:lpstr>Probability: roll a die</vt:lpstr>
      <vt:lpstr>Mutually exclusive</vt:lpstr>
      <vt:lpstr>Probability distribution</vt:lpstr>
      <vt:lpstr>Independent</vt:lpstr>
      <vt:lpstr>Probability rules</vt:lpstr>
      <vt:lpstr>What is the probability of rolling a 2 or a 5 on a fair die?</vt:lpstr>
      <vt:lpstr>What is the probability of rolling a 2 or an even number on a fair die?</vt:lpstr>
      <vt:lpstr>Probability rules</vt:lpstr>
      <vt:lpstr>Event independence</vt:lpstr>
      <vt:lpstr>Event independence</vt:lpstr>
      <vt:lpstr>Question</vt:lpstr>
      <vt:lpstr>Question</vt:lpstr>
      <vt:lpstr>Dependent events</vt:lpstr>
      <vt:lpstr>Conditional probability, P[A | B] </vt:lpstr>
      <vt:lpstr>Conditional probability, P[A | B] </vt:lpstr>
      <vt:lpstr>Example</vt:lpstr>
      <vt:lpstr>note the and/or mult/add situation</vt:lpstr>
      <vt:lpstr>run through example converting sentences to probability statements</vt:lpstr>
      <vt:lpstr>seed example from claus class</vt:lpstr>
      <vt:lpstr>bayes</vt:lpstr>
      <vt:lpstr>breast cnancer exam example</vt:lpstr>
      <vt:lpstr>Example: Probability of independent events X and Y</vt:lpstr>
      <vt:lpstr>Example: Probability of dependent events X and Y</vt:lpstr>
      <vt:lpstr>Example: Probability of event X or event Y?</vt:lpstr>
      <vt:lpstr>Example: Probability of independent events X or Y</vt:lpstr>
      <vt:lpstr>Example: Probability of dependent events X or Y</vt:lpstr>
      <vt:lpstr>Conditional Probability</vt:lpstr>
      <vt:lpstr>Example: conditional probability</vt:lpstr>
      <vt:lpstr>Bayes Theorem</vt:lpstr>
      <vt:lpstr>Example: Bayes Theorem and disease</vt:lpstr>
      <vt:lpstr>BREAK</vt:lpstr>
      <vt:lpstr>Focus is on tidy dataframes</vt:lpstr>
      <vt:lpstr>Messy vs tidy data</vt:lpstr>
      <vt:lpstr>Exercise</vt:lpstr>
      <vt:lpstr>The fundamental verbs of tidyr</vt:lpstr>
      <vt:lpstr>gather() makes wide tables narrow</vt:lpstr>
      <vt:lpstr>spread() makes narrow tables wide</vt:lpstr>
      <vt:lpstr>separate() separates columns</vt:lpstr>
      <vt:lpstr>unite() …unites columns</vt:lpstr>
      <vt:lpstr>Brief return to dplyr</vt:lpstr>
      <vt:lpstr>ggplot2: Faceting plots</vt:lpstr>
      <vt:lpstr>ggplot2: Faceting plots</vt:lpstr>
      <vt:lpstr>ggplot2: Faceting plots</vt:lpstr>
      <vt:lpstr>ggplot2: Faceting plots</vt:lpstr>
      <vt:lpstr>dplyr: Joining related dataframes</vt:lpstr>
      <vt:lpstr>left_join() creates NA's when missing</vt:lpstr>
      <vt:lpstr>left_join() only preserves what is in the left data frame</vt:lpstr>
      <vt:lpstr>right_join() is the opposite</vt:lpstr>
      <vt:lpstr>inner_join() only joins what the tables have in common</vt:lpstr>
      <vt:lpstr>Joins galore</vt:lpstr>
      <vt:lpstr>ggplot2 moar: stats(?) and scales</vt:lpstr>
      <vt:lpstr>coordinates and axes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146</cp:revision>
  <dcterms:created xsi:type="dcterms:W3CDTF">2017-09-07T14:51:46Z</dcterms:created>
  <dcterms:modified xsi:type="dcterms:W3CDTF">2017-09-11T01:18:11Z</dcterms:modified>
</cp:coreProperties>
</file>