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61"/>
  </p:notesMasterIdLst>
  <p:sldIdLst>
    <p:sldId id="256" r:id="rId2"/>
    <p:sldId id="319" r:id="rId3"/>
    <p:sldId id="316" r:id="rId4"/>
    <p:sldId id="317" r:id="rId5"/>
    <p:sldId id="318" r:id="rId6"/>
    <p:sldId id="257" r:id="rId7"/>
    <p:sldId id="262" r:id="rId8"/>
    <p:sldId id="264" r:id="rId9"/>
    <p:sldId id="290" r:id="rId10"/>
    <p:sldId id="345" r:id="rId11"/>
    <p:sldId id="266" r:id="rId12"/>
    <p:sldId id="265" r:id="rId13"/>
    <p:sldId id="267" r:id="rId14"/>
    <p:sldId id="268" r:id="rId15"/>
    <p:sldId id="269" r:id="rId16"/>
    <p:sldId id="291" r:id="rId17"/>
    <p:sldId id="299" r:id="rId18"/>
    <p:sldId id="292" r:id="rId19"/>
    <p:sldId id="293" r:id="rId20"/>
    <p:sldId id="294" r:id="rId21"/>
    <p:sldId id="295" r:id="rId22"/>
    <p:sldId id="347" r:id="rId23"/>
    <p:sldId id="348" r:id="rId24"/>
    <p:sldId id="349" r:id="rId25"/>
    <p:sldId id="350" r:id="rId26"/>
    <p:sldId id="320" r:id="rId27"/>
    <p:sldId id="321" r:id="rId28"/>
    <p:sldId id="327" r:id="rId29"/>
    <p:sldId id="346" r:id="rId30"/>
    <p:sldId id="329" r:id="rId31"/>
    <p:sldId id="323" r:id="rId32"/>
    <p:sldId id="324" r:id="rId33"/>
    <p:sldId id="325" r:id="rId34"/>
    <p:sldId id="326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270" r:id="rId43"/>
    <p:sldId id="338" r:id="rId44"/>
    <p:sldId id="341" r:id="rId45"/>
    <p:sldId id="342" r:id="rId46"/>
    <p:sldId id="344" r:id="rId47"/>
    <p:sldId id="343" r:id="rId48"/>
    <p:sldId id="261" r:id="rId49"/>
    <p:sldId id="352" r:id="rId50"/>
    <p:sldId id="353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D7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3"/>
    <p:restoredTop sz="91989"/>
  </p:normalViewPr>
  <p:slideViewPr>
    <p:cSldViewPr snapToGrid="0" snapToObjects="1">
      <p:cViewPr>
        <p:scale>
          <a:sx n="74" d="100"/>
          <a:sy n="74" d="100"/>
        </p:scale>
        <p:origin x="105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9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9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dplyr/vignettes/two-tab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properties of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Probabilities are always between 0 and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sum of probabilities for all events equals 1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𝑷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𝒆𝒗𝒆𝒏𝒕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]≤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mutually exclusive</a:t>
            </a:r>
            <a:r>
              <a:rPr lang="en-US" dirty="0" smtClean="0"/>
              <a:t> if they cannot both occur simultaneously</a:t>
            </a:r>
          </a:p>
          <a:p>
            <a:endParaRPr lang="en-US" dirty="0"/>
          </a:p>
          <a:p>
            <a:r>
              <a:rPr lang="en-US" b="1" dirty="0" smtClean="0"/>
              <a:t>Mutually exclusive events:</a:t>
            </a:r>
            <a:r>
              <a:rPr lang="en-US" dirty="0" smtClean="0"/>
              <a:t> roll a 4 and a 1</a:t>
            </a:r>
          </a:p>
          <a:p>
            <a:r>
              <a:rPr lang="en-US" b="1" u="sng" dirty="0" smtClean="0"/>
              <a:t>Not</a:t>
            </a:r>
            <a:r>
              <a:rPr lang="en-US" dirty="0"/>
              <a:t> </a:t>
            </a:r>
            <a:r>
              <a:rPr lang="en-US" b="1" dirty="0" smtClean="0"/>
              <a:t>mutually exclusive events: </a:t>
            </a:r>
            <a:r>
              <a:rPr lang="en-US" dirty="0" smtClean="0"/>
              <a:t>roll an even # and a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492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list of probabilities for all </a:t>
            </a:r>
            <a:r>
              <a:rPr lang="en-US" i="1" dirty="0" smtClean="0"/>
              <a:t>mutually exclusive </a:t>
            </a:r>
            <a:r>
              <a:rPr lang="en-US" dirty="0" smtClean="0"/>
              <a:t>outcomes of a random trial</a:t>
            </a:r>
          </a:p>
          <a:p>
            <a:endParaRPr lang="en-US" dirty="0"/>
          </a:p>
          <a:p>
            <a:r>
              <a:rPr lang="en-US" b="1" dirty="0" smtClean="0"/>
              <a:t>A fair die has this distribution:</a:t>
            </a:r>
          </a:p>
          <a:p>
            <a:r>
              <a:rPr lang="en-US" sz="2100" dirty="0" smtClean="0"/>
              <a:t>P[roll 1] = 1/6</a:t>
            </a:r>
          </a:p>
          <a:p>
            <a:r>
              <a:rPr lang="en-US" sz="2100" dirty="0" smtClean="0"/>
              <a:t>P[roll 2] 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3]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4]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5]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6] </a:t>
            </a:r>
            <a:r>
              <a:rPr lang="en-US" sz="2100" dirty="0"/>
              <a:t>= 1/6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8347" y="2897833"/>
            <a:ext cx="4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a </a:t>
            </a:r>
            <a:r>
              <a:rPr lang="en-US" b="1" dirty="0" smtClean="0">
                <a:solidFill>
                  <a:srgbClr val="FF0000"/>
                </a:solidFill>
              </a:rPr>
              <a:t>discrete probability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4" y="3388673"/>
            <a:ext cx="4777596" cy="28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independent</a:t>
            </a:r>
            <a:r>
              <a:rPr lang="en-US" dirty="0" smtClean="0"/>
              <a:t> if the occurrence of one </a:t>
            </a:r>
            <a:r>
              <a:rPr lang="en-US" i="1" dirty="0" smtClean="0"/>
              <a:t>does not change</a:t>
            </a:r>
            <a:r>
              <a:rPr lang="en-US" dirty="0" smtClean="0"/>
              <a:t> the occurrence of another.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5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mutually exclusive</a:t>
                </a:r>
                <a:r>
                  <a:rPr lang="en-US" sz="2800" dirty="0" smtClean="0"/>
                  <a:t> 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not mutually exclusive </a:t>
                </a:r>
                <a:r>
                  <a:rPr lang="en-US" sz="2800" dirty="0" smtClean="0"/>
                  <a:t>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𝑜𝑟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9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7" y="4189697"/>
            <a:ext cx="4652513" cy="17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 5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Yes.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5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5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an even number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</p:spPr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i="1">
                            <a:latin typeface="Cambria Math" charset="0"/>
                          </a:rPr>
                          <m:t>𝑜𝑟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i="1">
                        <a:latin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𝑎𝑛𝑑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</m:oMath>
                </a14:m>
                <a:r>
                  <a:rPr lang="en-US" sz="3000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        =    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+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 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                         </a:t>
                </a: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  <a:blipFill rotWithShape="0">
                <a:blip r:embed="rId2"/>
                <a:stretch>
                  <a:fillRect l="-1402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mutually exclusive</a:t>
                </a:r>
                <a:r>
                  <a:rPr lang="en-US" dirty="0" smtClean="0"/>
                  <a:t> 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not mutually exclusive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independent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and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32" t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9187543" y="1845734"/>
            <a:ext cx="1132114" cy="22690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71727" y="2734045"/>
            <a:ext cx="2111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We add "or"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187543" y="4750246"/>
            <a:ext cx="979714" cy="1227222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67257" y="5117635"/>
            <a:ext cx="21118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6"/>
                </a:solidFill>
              </a:rPr>
              <a:t>We multiply "and"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Mendel's experiment yielded </a:t>
            </a:r>
            <a:r>
              <a:rPr lang="en-US" b="1" dirty="0" smtClean="0"/>
              <a:t>1600</a:t>
            </a:r>
            <a:r>
              <a:rPr lang="en-US" dirty="0" smtClean="0"/>
              <a:t> pea pods:</a:t>
            </a:r>
          </a:p>
          <a:p>
            <a:pPr lvl="1"/>
            <a:r>
              <a:rPr lang="en-US" b="1" dirty="0" smtClean="0"/>
              <a:t>900</a:t>
            </a:r>
            <a:r>
              <a:rPr lang="en-US" dirty="0" smtClean="0"/>
              <a:t> were tall and green</a:t>
            </a:r>
          </a:p>
          <a:p>
            <a:pPr lvl="1"/>
            <a:r>
              <a:rPr lang="en-US" b="1" dirty="0" smtClean="0"/>
              <a:t>300 </a:t>
            </a:r>
            <a:r>
              <a:rPr lang="en-US" dirty="0" smtClean="0"/>
              <a:t>were tall and yellow</a:t>
            </a:r>
          </a:p>
          <a:p>
            <a:pPr lvl="1"/>
            <a:r>
              <a:rPr lang="en-US" b="1" dirty="0" smtClean="0"/>
              <a:t>300</a:t>
            </a:r>
            <a:r>
              <a:rPr lang="en-US" dirty="0" smtClean="0"/>
              <a:t> were short and green</a:t>
            </a:r>
          </a:p>
          <a:p>
            <a:pPr lvl="1"/>
            <a:r>
              <a:rPr lang="en-US" b="1" dirty="0" smtClean="0"/>
              <a:t>100</a:t>
            </a:r>
            <a:r>
              <a:rPr lang="en-US" dirty="0" smtClean="0"/>
              <a:t> were short and yellow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2800" b="1" dirty="0"/>
              </a:p>
              <a:p>
                <a:r>
                  <a:rPr lang="en-US" sz="2800" dirty="0"/>
                  <a:t>Are tall and green pods independent?</a:t>
                </a:r>
              </a:p>
              <a:p>
                <a:r>
                  <a:rPr lang="en-US" sz="2800" dirty="0"/>
                  <a:t>Yes, </a:t>
                </a:r>
                <a:r>
                  <a:rPr lang="en-US" sz="2800" b="1" dirty="0"/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blipFill rotWithShape="0">
                <a:blip r:embed="rId3"/>
                <a:stretch>
                  <a:fillRect l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6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Mendel's experiment yielded </a:t>
                </a:r>
                <a:r>
                  <a:rPr lang="en-US" sz="2400" b="1" dirty="0" smtClean="0"/>
                  <a:t>1600</a:t>
                </a:r>
                <a:r>
                  <a:rPr lang="en-US" sz="2400" dirty="0" smtClean="0"/>
                  <a:t> pea pods: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900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tall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9300"/>
                    </a:solidFill>
                  </a:rPr>
                  <a:t>300 </a:t>
                </a:r>
                <a:r>
                  <a:rPr lang="en-US" sz="1600" dirty="0" smtClean="0"/>
                  <a:t>were tall and yellow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300</a:t>
                </a:r>
                <a:r>
                  <a:rPr lang="en-US" sz="1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short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C000"/>
                    </a:solidFill>
                  </a:rPr>
                  <a:t>100</a:t>
                </a:r>
                <a:r>
                  <a:rPr lang="en-US" sz="1600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1600" dirty="0" smtClean="0"/>
                  <a:t>were short and yellow</a:t>
                </a:r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𝑔𝑟𝑒𝑒𝑛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𝟗𝟎𝟎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800" b="1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𝑔𝑟𝑒𝑒𝑛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rgbClr val="FF93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600" b="1" dirty="0" smtClean="0"/>
              </a:p>
              <a:p>
                <a:endParaRPr lang="en-US" sz="2600" b="1" dirty="0"/>
              </a:p>
              <a:p>
                <a:pPr algn="ctr"/>
                <a:r>
                  <a:rPr lang="en-US" sz="2600" b="1" dirty="0" smtClean="0">
                    <a:solidFill>
                      <a:srgbClr val="FF0000"/>
                    </a:solidFill>
                  </a:rPr>
                  <a:t>Yes, green and tall are independent events.</a:t>
                </a:r>
                <a:endParaRPr lang="en-US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9" t="-2879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6571" y="957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8"/>
          <a:stretch/>
        </p:blipFill>
        <p:spPr>
          <a:xfrm>
            <a:off x="624112" y="2312875"/>
            <a:ext cx="11263087" cy="19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=0.25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0.25…=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0.25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31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10 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=0.9999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7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2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calculate empirical probabilities directly from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study assessed HIV risk associated with intravenous drug users and found these results: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6533"/>
              </p:ext>
            </p:extLst>
          </p:nvPr>
        </p:nvGraphicFramePr>
        <p:xfrm>
          <a:off x="893697" y="3357308"/>
          <a:ext cx="104655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006"/>
                <a:gridCol w="2764781"/>
                <a:gridCol w="2278389"/>
                <a:gridCol w="22783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Intravenous 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Not intravenous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1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Q1: What is the probability that a randomly chosen study participant is HIV+?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80749"/>
              </p:ext>
            </p:extLst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P(HIV+) = (number of HIV+) / (number participants)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           =               10             /            35                        = </a:t>
            </a:r>
            <a:r>
              <a:rPr lang="en-US" sz="3200" b="1" dirty="0" smtClean="0">
                <a:solidFill>
                  <a:srgbClr val="C00000"/>
                </a:solidFill>
              </a:rPr>
              <a:t>2/7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0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Q2: What is the probability that a randomly chosen study participant who is not HIV+ is a user?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               = (HIV+ non-user)  / (all HIV+)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           =               2             /         10                        = </a:t>
            </a:r>
            <a:r>
              <a:rPr lang="en-US" sz="3200" b="1" dirty="0" smtClean="0">
                <a:solidFill>
                  <a:srgbClr val="C00000"/>
                </a:solidFill>
              </a:rPr>
              <a:t>1/5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Q3: What is the probability that a randomly chosen study participant is either HIV+ or user but not both? 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23360" y="2565929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805" y="2996816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480" y="4468483"/>
            <a:ext cx="1002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= (2+12)/35 = 14/35 = </a:t>
            </a:r>
            <a:r>
              <a:rPr lang="en-US" sz="3200" b="1" dirty="0" smtClean="0">
                <a:solidFill>
                  <a:srgbClr val="C00000"/>
                </a:solidFill>
              </a:rPr>
              <a:t>2/5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 directly from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, in the iris dataset?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50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50/150 = 0.3333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 directly from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 and having petal lengths less than 5?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Petal.Length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 5)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6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6/150 = 0.04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events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the </a:t>
                </a:r>
                <a:r>
                  <a:rPr lang="en-US" dirty="0"/>
                  <a:t>probability of two </a:t>
                </a:r>
                <a:r>
                  <a:rPr lang="en-US" i="1" u="sng" dirty="0"/>
                  <a:t>independent</a:t>
                </a:r>
                <a:r>
                  <a:rPr lang="en-US" i="1" dirty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The probability </a:t>
                </a:r>
                <a:r>
                  <a:rPr lang="en-US" dirty="0"/>
                  <a:t>of two </a:t>
                </a:r>
                <a:r>
                  <a:rPr lang="en-US" i="1" u="sng" dirty="0" smtClean="0"/>
                  <a:t>dependent</a:t>
                </a:r>
                <a:r>
                  <a:rPr lang="en-US" i="1" dirty="0" smtClean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69994" y="4954136"/>
            <a:ext cx="6776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Conditional Probability: Probability of A given B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Probability that a sick person is coughing </a:t>
            </a:r>
            <a:r>
              <a:rPr lang="en-US" sz="3000" b="1" dirty="0" smtClean="0">
                <a:solidFill>
                  <a:srgbClr val="FF0000"/>
                </a:solidFill>
              </a:rPr>
              <a:t>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a person is coughing and sick </a:t>
            </a:r>
            <a:r>
              <a:rPr lang="en-US" sz="3000" b="1" dirty="0" smtClean="0">
                <a:solidFill>
                  <a:srgbClr val="FF0000"/>
                </a:solidFill>
              </a:rPr>
              <a:t>                                       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coughing person is sick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649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0432FF"/>
                </a:solidFill>
              </a:rPr>
              <a:t>median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5"/>
          <a:stretch/>
        </p:blipFill>
        <p:spPr>
          <a:xfrm>
            <a:off x="624113" y="2312875"/>
            <a:ext cx="11263087" cy="3935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72743" y="4702629"/>
            <a:ext cx="2242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Mean gets dragged </a:t>
            </a:r>
            <a:r>
              <a:rPr lang="en-US" sz="2200" b="1" dirty="0" smtClean="0">
                <a:solidFill>
                  <a:srgbClr val="FF0000"/>
                </a:solidFill>
              </a:rPr>
              <a:t>towards</a:t>
            </a:r>
            <a:r>
              <a:rPr lang="en-US" sz="2200" dirty="0" smtClean="0">
                <a:solidFill>
                  <a:srgbClr val="FF0000"/>
                </a:solidFill>
              </a:rPr>
              <a:t> skew direction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Probability that a sick person is coughing </a:t>
            </a:r>
            <a:r>
              <a:rPr lang="en-US" b="1" dirty="0" smtClean="0">
                <a:solidFill>
                  <a:srgbClr val="FF0000"/>
                </a:solidFill>
              </a:rPr>
              <a:t>P[ coughing | sick 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a person is coughing and sick </a:t>
            </a:r>
            <a:r>
              <a:rPr lang="en-US" b="1" dirty="0" smtClean="0">
                <a:solidFill>
                  <a:srgbClr val="FF0000"/>
                </a:solidFill>
              </a:rPr>
              <a:t>P[ coughing and sick ]</a:t>
            </a:r>
            <a:endParaRPr lang="en-US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coughing person is sick </a:t>
            </a:r>
            <a:r>
              <a:rPr lang="en-US" b="1" dirty="0" smtClean="0">
                <a:solidFill>
                  <a:srgbClr val="FF0000"/>
                </a:solidFill>
              </a:rPr>
              <a:t>P[ sick | coughing]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Conditional probabilities condition on </a:t>
            </a:r>
            <a:r>
              <a:rPr lang="en-US" i="1" dirty="0" smtClean="0">
                <a:solidFill>
                  <a:srgbClr val="FF0000"/>
                </a:solidFill>
              </a:rPr>
              <a:t>a priori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seed blows around a complex habitat. It can land on one of three (high-quality, medium-quality, poor-quality) soil types. </a:t>
            </a:r>
          </a:p>
          <a:p>
            <a:r>
              <a:rPr lang="en-US" sz="2600" b="1" dirty="0" smtClean="0"/>
              <a:t>The probability of landing on each habitat is:</a:t>
            </a:r>
          </a:p>
          <a:p>
            <a:r>
              <a:rPr lang="en-US" sz="2600" dirty="0"/>
              <a:t>High-quality, </a:t>
            </a:r>
            <a:r>
              <a:rPr lang="en-US" sz="2600" dirty="0" smtClean="0"/>
              <a:t>30%,  </a:t>
            </a:r>
            <a:r>
              <a:rPr lang="en-US" sz="2600" dirty="0"/>
              <a:t>Medium-quality, </a:t>
            </a:r>
            <a:r>
              <a:rPr lang="en-US" sz="2600" dirty="0" smtClean="0"/>
              <a:t>20%, </a:t>
            </a:r>
            <a:r>
              <a:rPr lang="en-US" sz="2600" dirty="0"/>
              <a:t>Low-quality, </a:t>
            </a:r>
            <a:r>
              <a:rPr lang="en-US" sz="2600" dirty="0" smtClean="0"/>
              <a:t>50%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b="1" dirty="0" smtClean="0"/>
              <a:t>The probability of surviving each habitat is :</a:t>
            </a:r>
          </a:p>
          <a:p>
            <a:r>
              <a:rPr lang="en-US" sz="2600" dirty="0" smtClean="0"/>
              <a:t>High-quality, 80%,  Medium-quality, 30%, Low-quality, 10%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7108" y="5607484"/>
            <a:ext cx="735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Question: What the probability a seed survives?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Theoretical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Convert text to probability statements</a:t>
            </a:r>
          </a:p>
          <a:p>
            <a:r>
              <a:rPr lang="en-US" b="1" dirty="0"/>
              <a:t>Step </a:t>
            </a:r>
            <a:r>
              <a:rPr lang="en-US" b="1" dirty="0" smtClean="0"/>
              <a:t>2: </a:t>
            </a:r>
            <a:r>
              <a:rPr lang="en-US" dirty="0" smtClean="0"/>
              <a:t>Determine probability equation to solve the problem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 Plug in and solve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5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text to prob.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73866"/>
          </a:xfrm>
        </p:spPr>
        <p:txBody>
          <a:bodyPr>
            <a:normAutofit/>
          </a:bodyPr>
          <a:lstStyle/>
          <a:p>
            <a:r>
              <a:rPr lang="en-US" sz="2400" b="1" dirty="0"/>
              <a:t>The probability of landing on each habitat is:</a:t>
            </a:r>
          </a:p>
          <a:p>
            <a:r>
              <a:rPr lang="en-US" sz="2400" dirty="0"/>
              <a:t>High-quality, 30%,  Medium-quality, 20%, Low-quality, 50%</a:t>
            </a:r>
          </a:p>
          <a:p>
            <a:endParaRPr lang="en-US" sz="2400" dirty="0"/>
          </a:p>
          <a:p>
            <a:r>
              <a:rPr lang="en-US" sz="2400" b="1" dirty="0"/>
              <a:t>The probability of surviving each habitat is :</a:t>
            </a:r>
          </a:p>
          <a:p>
            <a:r>
              <a:rPr lang="en-US" sz="2400" dirty="0"/>
              <a:t>High-quality, 80%,  Medium-quality, 30%, Low-quality, 10%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79" y="4702629"/>
            <a:ext cx="3953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5564" y="4702629"/>
            <a:ext cx="418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high quality] = </a:t>
            </a:r>
            <a:r>
              <a:rPr lang="en-US" sz="2400" dirty="0" smtClean="0">
                <a:solidFill>
                  <a:srgbClr val="C00000"/>
                </a:solidFill>
              </a:rPr>
              <a:t>0.8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med quality] = </a:t>
            </a:r>
            <a:r>
              <a:rPr lang="en-US" sz="2400" dirty="0" smtClean="0">
                <a:solidFill>
                  <a:srgbClr val="C00000"/>
                </a:solidFill>
              </a:rPr>
              <a:t>0.3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low quality] = </a:t>
            </a:r>
            <a:r>
              <a:rPr lang="en-US" sz="2400" dirty="0" smtClean="0">
                <a:solidFill>
                  <a:srgbClr val="C00000"/>
                </a:solidFill>
              </a:rPr>
              <a:t>0.1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probability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856720" cy="2160209"/>
          </a:xfrm>
        </p:spPr>
        <p:txBody>
          <a:bodyPr/>
          <a:lstStyle/>
          <a:p>
            <a:r>
              <a:rPr lang="en-US" dirty="0" smtClean="0"/>
              <a:t>Seed can survive in three </a:t>
            </a:r>
            <a:r>
              <a:rPr lang="en-US" i="1" dirty="0" smtClean="0"/>
              <a:t>mutually exclusive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Land on high quality and survive</a:t>
            </a:r>
          </a:p>
          <a:p>
            <a:pPr lvl="1"/>
            <a:r>
              <a:rPr lang="en-US" dirty="0" smtClean="0"/>
              <a:t>Land on medium quality and survive</a:t>
            </a:r>
          </a:p>
          <a:p>
            <a:pPr lvl="1"/>
            <a:r>
              <a:rPr lang="en-US" dirty="0" smtClean="0"/>
              <a:t>Land on low quality and survive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6" y="3267931"/>
            <a:ext cx="118654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endParaRPr lang="en-US" sz="2600" dirty="0" smtClean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    P[high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P[med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P[low qual. &amp; survives</a:t>
            </a:r>
            <a:r>
              <a:rPr lang="en-US" sz="2600" dirty="0" smtClean="0">
                <a:solidFill>
                  <a:srgbClr val="C00000"/>
                </a:solidFill>
              </a:rPr>
              <a:t>] = </a:t>
            </a:r>
          </a:p>
          <a:p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    P[high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]*P[</a:t>
            </a:r>
            <a:r>
              <a:rPr lang="en-US" sz="2600" dirty="0" err="1" smtClean="0">
                <a:solidFill>
                  <a:srgbClr val="C00000"/>
                </a:solidFill>
              </a:rPr>
              <a:t>survives|high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 + </a:t>
            </a:r>
            <a:r>
              <a:rPr lang="mr-IN" sz="2600" dirty="0" smtClean="0">
                <a:solidFill>
                  <a:srgbClr val="C00000"/>
                </a:solidFill>
              </a:rPr>
              <a:t>…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8512629" y="5408585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Survival is </a:t>
            </a:r>
            <a:r>
              <a:rPr lang="en-US" sz="2400" b="1" dirty="0" smtClean="0">
                <a:solidFill>
                  <a:schemeClr val="accent1"/>
                </a:solidFill>
              </a:rPr>
              <a:t>dependent </a:t>
            </a:r>
            <a:r>
              <a:rPr lang="en-US" sz="2400" dirty="0" smtClean="0">
                <a:solidFill>
                  <a:schemeClr val="accent1"/>
                </a:solidFill>
              </a:rPr>
              <a:t>on land quality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7829" y="4876800"/>
            <a:ext cx="4114800" cy="7402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Plug in and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370" y="1961645"/>
            <a:ext cx="118654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/>
              <a:t>P[seed survives] =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     P[high qual. &amp; survives] </a:t>
            </a:r>
            <a:r>
              <a:rPr lang="en-US" sz="2600" b="1" dirty="0"/>
              <a:t>+</a:t>
            </a:r>
            <a:r>
              <a:rPr lang="en-US" sz="2600" dirty="0"/>
              <a:t> P[med qual. &amp; survives] </a:t>
            </a:r>
            <a:r>
              <a:rPr lang="en-US" sz="2600" b="1" dirty="0"/>
              <a:t>+</a:t>
            </a:r>
            <a:r>
              <a:rPr lang="en-US" sz="2600" dirty="0"/>
              <a:t> P[low qual. &amp; survives</a:t>
            </a:r>
            <a:r>
              <a:rPr lang="en-US" sz="2600" dirty="0" smtClean="0"/>
              <a:t>] = </a:t>
            </a:r>
          </a:p>
          <a:p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P[high </a:t>
            </a:r>
            <a:r>
              <a:rPr lang="en-US" sz="2600" dirty="0" err="1" smtClean="0"/>
              <a:t>qual</a:t>
            </a:r>
            <a:r>
              <a:rPr lang="en-US" sz="2600" dirty="0" smtClean="0"/>
              <a:t>]*P[</a:t>
            </a:r>
            <a:r>
              <a:rPr lang="en-US" sz="2600" dirty="0" err="1" smtClean="0"/>
              <a:t>survives|high</a:t>
            </a:r>
            <a:r>
              <a:rPr lang="en-US" sz="2600" dirty="0" smtClean="0"/>
              <a:t> </a:t>
            </a:r>
            <a:r>
              <a:rPr lang="en-US" sz="2600" dirty="0" err="1" smtClean="0"/>
              <a:t>qual</a:t>
            </a:r>
            <a:r>
              <a:rPr lang="en-US" sz="2600" dirty="0" smtClean="0"/>
              <a:t>] + </a:t>
            </a:r>
            <a:r>
              <a:rPr lang="mr-IN" sz="2600" dirty="0" smtClean="0"/>
              <a:t>…</a:t>
            </a:r>
            <a:r>
              <a:rPr lang="en-US" sz="2600" dirty="0" smtClean="0"/>
              <a:t>                                                                  = </a:t>
            </a:r>
          </a:p>
          <a:p>
            <a:endParaRPr lang="en-US" sz="2600" dirty="0"/>
          </a:p>
          <a:p>
            <a:r>
              <a:rPr lang="en-US" sz="2600" dirty="0" smtClean="0"/>
              <a:t>     0.3*0.8 + 0.2*0.3 + 0.5*0.1 = </a:t>
            </a:r>
            <a:r>
              <a:rPr lang="en-US" sz="2600" b="1" dirty="0" smtClean="0"/>
              <a:t>0.35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460" y="761316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5508" y="761316"/>
            <a:ext cx="32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high quality] = </a:t>
            </a:r>
            <a:r>
              <a:rPr lang="en-US" dirty="0" smtClean="0">
                <a:solidFill>
                  <a:srgbClr val="C00000"/>
                </a:solidFill>
              </a:rPr>
              <a:t>0.8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med quality] = </a:t>
            </a:r>
            <a:r>
              <a:rPr lang="en-US" dirty="0" smtClean="0">
                <a:solidFill>
                  <a:srgbClr val="C00000"/>
                </a:solidFill>
              </a:rPr>
              <a:t>0.3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low quality] = </a:t>
            </a:r>
            <a:r>
              <a:rPr lang="en-US" dirty="0" smtClean="0">
                <a:solidFill>
                  <a:srgbClr val="C00000"/>
                </a:solidFill>
              </a:rPr>
              <a:t>0.1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257" y="5254854"/>
            <a:ext cx="55734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C00000"/>
                </a:solidFill>
              </a:rPr>
              <a:t>Followup</a:t>
            </a:r>
            <a:r>
              <a:rPr lang="en-US" sz="2600" dirty="0" smtClean="0">
                <a:solidFill>
                  <a:srgbClr val="C00000"/>
                </a:solidFill>
              </a:rPr>
              <a:t>: What is the probability that a seed </a:t>
            </a:r>
            <a:r>
              <a:rPr lang="en-US" sz="2600" b="1" dirty="0" smtClean="0">
                <a:solidFill>
                  <a:srgbClr val="C00000"/>
                </a:solidFill>
              </a:rPr>
              <a:t>does not </a:t>
            </a:r>
            <a:r>
              <a:rPr lang="en-US" sz="2600" dirty="0" smtClean="0">
                <a:solidFill>
                  <a:srgbClr val="C00000"/>
                </a:solidFill>
              </a:rPr>
              <a:t>survive?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assume there is a 0.2 chance of not landing on any habitat, and therefore the seed will die. What is the new probability of survival?</a:t>
            </a:r>
          </a:p>
        </p:txBody>
      </p:sp>
    </p:spTree>
    <p:extLst>
      <p:ext uri="{BB962C8B-B14F-4D97-AF65-F5344CB8AC3E}">
        <p14:creationId xmlns:p14="http://schemas.microsoft.com/office/powerpoint/2010/main" val="462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Text to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P[lands] = 0.8</a:t>
            </a:r>
          </a:p>
          <a:p>
            <a:r>
              <a:rPr lang="en-US" dirty="0" smtClean="0"/>
              <a:t>P[does not land] =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Probability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7" y="2157588"/>
            <a:ext cx="11865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r>
              <a:rPr lang="en-US" sz="2600" dirty="0" smtClean="0">
                <a:solidFill>
                  <a:srgbClr val="C00000"/>
                </a:solidFill>
              </a:rPr>
              <a:t>P[seed survives | seed lands] = ?????</a:t>
            </a: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/>
              </a:p>
              <a:p>
                <a:r>
                  <a:rPr lang="en-US" sz="2200" dirty="0" smtClean="0"/>
                  <a:t>Therefore, this is also true </a:t>
                </a:r>
                <a:r>
                  <a:rPr lang="en-US" sz="2200" i="1" dirty="0" smtClean="0"/>
                  <a:t>and equal to the above</a:t>
                </a:r>
                <a:r>
                  <a:rPr lang="en-US" sz="22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  <a:blipFill rotWithShape="0">
                <a:blip r:embed="rId3"/>
                <a:stretch>
                  <a:fillRect l="-788" t="-4662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3200" dirty="0">
                    <a:ea typeface="Cambria Math" charset="0"/>
                    <a:cs typeface="Cambria Math" charset="0"/>
                  </a:rPr>
                  <a:t>Put them together to derive </a:t>
                </a:r>
                <a:r>
                  <a:rPr lang="en-US" sz="3200" b="1" dirty="0">
                    <a:ea typeface="Cambria Math" charset="0"/>
                    <a:cs typeface="Cambria Math" charset="0"/>
                  </a:rPr>
                  <a:t>Bayes Theorem:</a:t>
                </a:r>
              </a:p>
              <a:p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        </m:t>
                    </m:r>
                    <m:r>
                      <a:rPr lang="en-US" sz="36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3600" i="1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]∗</m:t>
                        </m:r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 </m:t>
                        </m:r>
                      </m:num>
                      <m:den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blipFill rotWithShape="0">
                <a:blip r:embed="rId4"/>
                <a:stretch>
                  <a:fillRect l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vs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it is difficult to tell which might be "better", default to median.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particularly true for </a:t>
            </a:r>
            <a:r>
              <a:rPr lang="en-US" b="1" dirty="0" smtClean="0"/>
              <a:t>small sample sizes </a:t>
            </a:r>
            <a:r>
              <a:rPr lang="en-US" dirty="0"/>
              <a:t>(</a:t>
            </a:r>
            <a:r>
              <a:rPr lang="en-US" dirty="0" smtClean="0"/>
              <a:t>more on why in coming weeks)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Probability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7" y="2157588"/>
            <a:ext cx="104154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r>
              <a:rPr lang="en-US" sz="2600" dirty="0" smtClean="0">
                <a:solidFill>
                  <a:srgbClr val="C00000"/>
                </a:solidFill>
              </a:rPr>
              <a:t>P[seed survives | seed lands] = </a:t>
            </a:r>
          </a:p>
          <a:p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	        (P[lands | survives] * P[survives]) / P(lands)</a:t>
            </a:r>
          </a:p>
          <a:p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                                       </a:t>
            </a:r>
          </a:p>
          <a:p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028" y="4855029"/>
            <a:ext cx="11908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TAKE NOTICE</a:t>
            </a:r>
            <a:r>
              <a:rPr lang="en-US" sz="3000" b="1" smtClean="0"/>
              <a:t>: </a:t>
            </a:r>
          </a:p>
          <a:p>
            <a:r>
              <a:rPr lang="en-US" sz="3000" b="1" dirty="0" smtClean="0"/>
              <a:t>THIS IS THE TYPE OF STATEMENT YOU WILL HAVE TO WRITE ON HW3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775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Plug in and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9460" y="761316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5508" y="761316"/>
            <a:ext cx="32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high quality] = </a:t>
            </a:r>
            <a:r>
              <a:rPr lang="en-US" dirty="0" smtClean="0">
                <a:solidFill>
                  <a:srgbClr val="C00000"/>
                </a:solidFill>
              </a:rPr>
              <a:t>0.8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med quality] = </a:t>
            </a:r>
            <a:r>
              <a:rPr lang="en-US" dirty="0" smtClean="0">
                <a:solidFill>
                  <a:srgbClr val="C00000"/>
                </a:solidFill>
              </a:rPr>
              <a:t>0.3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low quality] = </a:t>
            </a:r>
            <a:r>
              <a:rPr lang="en-US" dirty="0" smtClean="0">
                <a:solidFill>
                  <a:srgbClr val="C00000"/>
                </a:solidFill>
              </a:rPr>
              <a:t>0.1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227" y="2157588"/>
            <a:ext cx="10415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/>
              <a:t>P[seed survives] = </a:t>
            </a:r>
            <a:r>
              <a:rPr lang="en-US" sz="2600" dirty="0" smtClean="0"/>
              <a:t>P[seed survives | seed lands] = </a:t>
            </a:r>
          </a:p>
          <a:p>
            <a:r>
              <a:rPr lang="en-US" sz="2600" dirty="0"/>
              <a:t>	</a:t>
            </a:r>
            <a:r>
              <a:rPr lang="en-US" sz="2600" dirty="0" smtClean="0"/>
              <a:t>	        (P[lands | survives] * P[survives]) / P(lands)</a:t>
            </a:r>
          </a:p>
          <a:p>
            <a:endParaRPr lang="en-US" sz="2600" dirty="0"/>
          </a:p>
          <a:p>
            <a:r>
              <a:rPr lang="en-US" sz="2600" dirty="0" smtClean="0"/>
              <a:t>		      = (1                               *     0.35)        /      0.2</a:t>
            </a:r>
          </a:p>
          <a:p>
            <a:endParaRPr lang="en-US" sz="2600" dirty="0"/>
          </a:p>
          <a:p>
            <a:r>
              <a:rPr lang="en-US" sz="2600" dirty="0" smtClean="0"/>
              <a:t>		      =  </a:t>
            </a:r>
            <a:r>
              <a:rPr lang="en-US" sz="2600" b="1" dirty="0" smtClean="0"/>
              <a:t>0.175</a:t>
            </a:r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                                  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30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probability and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Mammograms have a 7% false positive rate</a:t>
            </a:r>
            <a:r>
              <a:rPr lang="en-US" dirty="0"/>
              <a:t> </a:t>
            </a:r>
            <a:r>
              <a:rPr lang="en-US" dirty="0" smtClean="0"/>
              <a:t>and a 25% false negative rate.</a:t>
            </a:r>
          </a:p>
          <a:p>
            <a:r>
              <a:rPr lang="en-US" dirty="0" smtClean="0"/>
              <a:t>Assume women in the general population, have a 0.5% chance of having cancer at any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1543" y="4114800"/>
            <a:ext cx="7903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Probability statements: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P[positive result | healthy] = 0.07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P[negative result | cancer ] = </a:t>
            </a:r>
            <a:r>
              <a:rPr lang="en-US" sz="32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P[cancer ]                                = 0.005</a:t>
            </a:r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probability that a healthy woman who gets a mammogram is given a negative result?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P[negative | healthy]</a:t>
            </a:r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P[negative | healthy] = 1</a:t>
            </a:r>
            <a:r>
              <a:rPr lang="mr-IN" dirty="0" smtClean="0"/>
              <a:t>–</a:t>
            </a:r>
            <a:r>
              <a:rPr lang="en-US" dirty="0" smtClean="0"/>
              <a:t> P[</a:t>
            </a:r>
            <a:r>
              <a:rPr lang="en-US" dirty="0" err="1" smtClean="0"/>
              <a:t>positive|healthy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Remember, possible events sum to 1. </a:t>
            </a:r>
          </a:p>
          <a:p>
            <a:r>
              <a:rPr lang="en-US" b="1" dirty="0" smtClean="0"/>
              <a:t>3. </a:t>
            </a:r>
            <a:r>
              <a:rPr lang="en-US" dirty="0" smtClean="0"/>
              <a:t>P[negative | healthy ] = 1 </a:t>
            </a:r>
            <a:r>
              <a:rPr lang="mr-IN" dirty="0" smtClean="0"/>
              <a:t>–</a:t>
            </a:r>
            <a:r>
              <a:rPr lang="en-US" dirty="0" smtClean="0"/>
              <a:t> 0.07 = </a:t>
            </a:r>
            <a:r>
              <a:rPr lang="en-US" b="1" dirty="0" smtClean="0"/>
              <a:t>0.93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20549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A woman gets a positive result from her mammogram. What is the probably she has cancer?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P[cancer| positive result]</a:t>
            </a:r>
          </a:p>
          <a:p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*P[cancer])/P[positive result]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 P[cancer])/</a:t>
            </a:r>
            <a:r>
              <a:rPr lang="en-US" dirty="0" smtClean="0">
                <a:solidFill>
                  <a:srgbClr val="C00000"/>
                </a:solidFill>
              </a:rPr>
              <a:t>P[positive result]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>
                <a:solidFill>
                  <a:schemeClr val="tx1"/>
                </a:solidFill>
              </a:rPr>
              <a:t>P[positive result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P[positive and cancer]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P[positive and healthy]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937" y="3296491"/>
            <a:ext cx="7707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When solving Bayes Theorem, the denominator generally requires a bit more work </a:t>
            </a:r>
            <a:r>
              <a:rPr lang="mr-IN" sz="2600" dirty="0" smtClean="0">
                <a:solidFill>
                  <a:srgbClr val="C00000"/>
                </a:solidFill>
              </a:rPr>
              <a:t>–</a:t>
            </a:r>
            <a:r>
              <a:rPr lang="en-US" sz="2600" dirty="0" smtClean="0">
                <a:solidFill>
                  <a:srgbClr val="C00000"/>
                </a:solidFill>
              </a:rPr>
              <a:t> Must consider </a:t>
            </a:r>
            <a:r>
              <a:rPr lang="en-US" sz="2600" b="1" dirty="0" smtClean="0">
                <a:solidFill>
                  <a:srgbClr val="C00000"/>
                </a:solidFill>
              </a:rPr>
              <a:t>all</a:t>
            </a:r>
            <a:r>
              <a:rPr lang="en-US" sz="2600" dirty="0" smtClean="0">
                <a:solidFill>
                  <a:srgbClr val="C00000"/>
                </a:solidFill>
              </a:rPr>
              <a:t> situations where it applies (remember seed survival?)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br>
              <a:rPr lang="en-US" dirty="0" smtClean="0"/>
            </a:br>
            <a:r>
              <a:rPr lang="en-US" dirty="0" smtClean="0"/>
              <a:t>denominator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P[positive] = P[positive and cancer] + P[positive and healthy]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          Recall:  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Therefore:</a:t>
                </a:r>
              </a:p>
              <a:p>
                <a:r>
                  <a:rPr lang="en-US" sz="2800" dirty="0" smtClean="0"/>
                  <a:t>= P[</a:t>
                </a:r>
                <a:r>
                  <a:rPr lang="en-US" sz="2800" dirty="0" err="1" smtClean="0"/>
                  <a:t>positive|cancer</a:t>
                </a:r>
                <a:r>
                  <a:rPr lang="en-US" sz="2800" dirty="0" smtClean="0"/>
                  <a:t>] * P[cancer] +  P[</a:t>
                </a:r>
                <a:r>
                  <a:rPr lang="en-US" sz="2800" dirty="0" err="1" smtClean="0"/>
                  <a:t>positive|healthy</a:t>
                </a:r>
                <a:r>
                  <a:rPr lang="en-US" sz="2800" dirty="0" smtClean="0"/>
                  <a:t>] * P[healthy]</a:t>
                </a:r>
              </a:p>
              <a:p>
                <a:r>
                  <a:rPr lang="en-US" sz="2800" dirty="0" smtClean="0"/>
                  <a:t>=    0.75                        *   0.005       +               0.07               *   0.995</a:t>
                </a:r>
              </a:p>
              <a:p>
                <a:r>
                  <a:rPr lang="en-US" sz="2800" dirty="0" smtClean="0"/>
                  <a:t>=   </a:t>
                </a:r>
                <a:r>
                  <a:rPr lang="is-IS" sz="2800" dirty="0" smtClean="0">
                    <a:solidFill>
                      <a:srgbClr val="C00000"/>
                    </a:solidFill>
                  </a:rPr>
                  <a:t>0.0734</a:t>
                </a:r>
                <a:endParaRPr lang="is-IS" sz="2800" dirty="0">
                  <a:solidFill>
                    <a:srgbClr val="C00000"/>
                  </a:solidFill>
                </a:endParaRPr>
              </a:p>
              <a:p>
                <a:endParaRPr lang="en-US" sz="2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  <a:blipFill rotWithShape="0">
                <a:blip r:embed="rId3"/>
                <a:stretch>
                  <a:fillRect l="-1078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(P[positive result | cancer] * P[cancer])/</a:t>
            </a:r>
            <a:r>
              <a:rPr lang="en-US" dirty="0" smtClean="0">
                <a:solidFill>
                  <a:schemeClr val="tx1"/>
                </a:solidFill>
              </a:rPr>
              <a:t>P[positive result]</a:t>
            </a:r>
            <a:r>
              <a:rPr lang="en-US" b="1" dirty="0"/>
              <a:t> </a:t>
            </a:r>
            <a:r>
              <a:rPr lang="en-US" b="1" dirty="0" smtClean="0"/>
              <a:t>=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(         0.75                                *  0.005    )/    0.0734               =  </a:t>
            </a:r>
            <a:r>
              <a:rPr lang="en-US" b="1" dirty="0" smtClean="0">
                <a:solidFill>
                  <a:srgbClr val="C00000"/>
                </a:solidFill>
              </a:rPr>
              <a:t>0.514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BREAK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94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</a:t>
            </a:r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geom_density( alpha = 0.5 )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9" y="2632996"/>
            <a:ext cx="3600091" cy="36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sparrow weight influence survival?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6822" y="5507599"/>
            <a:ext cx="5390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"Alive"])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22.60   24.20   24.90   25.21   26.30   28.00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sz="1400" b="1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428" y="5511545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"Dead"])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 22.60   24.80   25.95   25.86   26.58   31.00</a:t>
            </a:r>
            <a:endParaRPr lang="en-US" sz="1400" b="1" dirty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6"/>
          <a:stretch/>
        </p:blipFill>
        <p:spPr>
          <a:xfrm>
            <a:off x="1918350" y="1790906"/>
            <a:ext cx="8416259" cy="37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</a:t>
            </a:r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P &lt;- ggplot(iris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, aes(x = Sepal.Length, fill = Species)) + geom_density( alpha = 0.5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Save as PNG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ggsave("plot.png", P)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Save as PDF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ggsave("plot.pdf", P)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9" y="2632996"/>
            <a:ext cx="3600091" cy="36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016736"/>
            <a:ext cx="11715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04" y="2847733"/>
            <a:ext cx="3685396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smtClean="0">
                <a:latin typeface="Monaco" charset="0"/>
                <a:ea typeface="Monaco" charset="0"/>
                <a:cs typeface="Monaco" charset="0"/>
              </a:rPr>
              <a:t>head(iris2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93482"/>
            <a:ext cx="1217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facet_grid(size~Species)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46" y="2824479"/>
            <a:ext cx="3793204" cy="34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 Joining related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data2)</a:t>
            </a: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61.71424 -2.91982194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creates NA's when missing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data3)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4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8.551282 58.53424        NA       NA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82721" y="3158599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x=4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477501" y="3177862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only preserves what is in the left data 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left_join(</a:t>
            </a:r>
            <a:r>
              <a:rPr lang="is-I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data3, data1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6565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ight_join</a:t>
            </a:r>
            <a:r>
              <a:rPr lang="en-US" dirty="0" smtClean="0"/>
              <a:t>() is the opposite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9456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right_join(data1, data3) ## Equivalent to left_join(data3, data1)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9210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inner_join</a:t>
            </a:r>
            <a:r>
              <a:rPr lang="en-US" dirty="0" smtClean="0"/>
              <a:t>() only joins what the tables have in common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data4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4114800"/>
            <a:ext cx="9456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&gt; inner_join(data4, data3)</a:t>
            </a:r>
          </a:p>
          <a:p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x 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3 11.673850 56.32225 -1.143905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5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551" y="2714980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x=2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H="1">
            <a:off x="1183545" y="2652800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galore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this </a:t>
            </a:r>
            <a:r>
              <a:rPr lang="en-US" dirty="0" smtClean="0"/>
              <a:t>vignette if you're extra curious (not required): </a:t>
            </a:r>
            <a:r>
              <a:rPr lang="en-US" dirty="0">
                <a:hlinkClick r:id="rId2"/>
              </a:rPr>
              <a:t>https://cran.r-project.org/web/packages/dplyr/vignettes/two-table.html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space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/>
              <a:t>Mutually </a:t>
            </a:r>
            <a:r>
              <a:rPr lang="en-US" dirty="0" smtClean="0"/>
              <a:t>exclusive</a:t>
            </a:r>
            <a:endParaRPr lang="en-US" dirty="0"/>
          </a:p>
          <a:p>
            <a:r>
              <a:rPr lang="en-US" dirty="0" smtClean="0"/>
              <a:t>Probability distribution</a:t>
            </a:r>
          </a:p>
          <a:p>
            <a:r>
              <a:rPr lang="en-US" dirty="0" smtClean="0"/>
              <a:t>Independent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 and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Sample space</a:t>
            </a:r>
            <a:r>
              <a:rPr lang="en-US" dirty="0" smtClean="0"/>
              <a:t> is the set of all possible outcomes of a random trial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> is a subset of this set</a:t>
            </a:r>
          </a:p>
          <a:p>
            <a:endParaRPr lang="en-US" b="1" dirty="0"/>
          </a:p>
          <a:p>
            <a:r>
              <a:rPr lang="en-US" b="1" dirty="0" smtClean="0"/>
              <a:t>Example: Roll a die</a:t>
            </a:r>
          </a:p>
          <a:p>
            <a:r>
              <a:rPr lang="en-US" dirty="0" smtClean="0"/>
              <a:t>Sample space is &lt;1,2,3,4,5,6&gt;</a:t>
            </a:r>
          </a:p>
          <a:p>
            <a:r>
              <a:rPr lang="en-US" dirty="0" smtClean="0"/>
              <a:t>Events: roll a 4, roll something &gt;=5,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Probability</a:t>
            </a:r>
            <a:r>
              <a:rPr lang="en-US" dirty="0" smtClean="0"/>
              <a:t> of an event is the proportion of times the event would occur., i.e. event frequency, in an infinite number of trials</a:t>
            </a:r>
          </a:p>
          <a:p>
            <a:endParaRPr lang="en-US" b="1" dirty="0"/>
          </a:p>
          <a:p>
            <a:r>
              <a:rPr lang="en-US" b="1" dirty="0" smtClean="0"/>
              <a:t>Empirical probabilities </a:t>
            </a:r>
            <a:r>
              <a:rPr lang="en-US" dirty="0" smtClean="0"/>
              <a:t>are based on a finite amount of data. If sample size expanded indefinitely, probabilities are measured with increasing precision and approach the true event probability. </a:t>
            </a:r>
            <a:r>
              <a:rPr lang="en-US" i="1" dirty="0" smtClean="0"/>
              <a:t>This is pretty much what we can measure.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83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Probability: roll a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Theoretical probability</a:t>
            </a:r>
          </a:p>
          <a:p>
            <a:pPr lvl="1"/>
            <a:r>
              <a:rPr lang="en-US" dirty="0" smtClean="0"/>
              <a:t>P[roll a 5] = 1/6</a:t>
            </a:r>
          </a:p>
          <a:p>
            <a:pPr lvl="1"/>
            <a:r>
              <a:rPr lang="en-US" dirty="0" smtClean="0"/>
              <a:t>P[roll an even number] = ½</a:t>
            </a:r>
          </a:p>
          <a:p>
            <a:pPr lvl="1"/>
            <a:endParaRPr lang="en-US" dirty="0"/>
          </a:p>
          <a:p>
            <a:r>
              <a:rPr lang="en-US" b="1" dirty="0" smtClean="0"/>
              <a:t>Empirical probability</a:t>
            </a:r>
          </a:p>
          <a:p>
            <a:pPr lvl="1"/>
            <a:r>
              <a:rPr lang="en-US" b="1" dirty="0" smtClean="0"/>
              <a:t>After rolling 10x, we got: </a:t>
            </a:r>
            <a:r>
              <a:rPr lang="en-US" dirty="0" smtClean="0"/>
              <a:t>5 5 6 1 4 2 3 1 1 5 2 1</a:t>
            </a:r>
          </a:p>
          <a:p>
            <a:pPr lvl="1"/>
            <a:r>
              <a:rPr lang="en-US" dirty="0" smtClean="0"/>
              <a:t>P[roll a 5] = 3/10</a:t>
            </a:r>
          </a:p>
          <a:p>
            <a:pPr lvl="1"/>
            <a:r>
              <a:rPr lang="en-US" dirty="0" smtClean="0"/>
              <a:t>P[roll an even number] = 4/10 = 2/5</a:t>
            </a:r>
            <a:endParaRPr lang="en-US" b="0" i="1" dirty="0" smtClean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874</TotalTime>
  <Words>2732</Words>
  <Application>Microsoft Macintosh PowerPoint</Application>
  <PresentationFormat>Widescreen</PresentationFormat>
  <Paragraphs>568</Paragraphs>
  <Slides>59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.AppleSystemUIFont</vt:lpstr>
      <vt:lpstr>Calibri</vt:lpstr>
      <vt:lpstr>Calibri Light</vt:lpstr>
      <vt:lpstr>Cambria Math</vt:lpstr>
      <vt:lpstr>Mangal</vt:lpstr>
      <vt:lpstr>Monaco</vt:lpstr>
      <vt:lpstr>Wingdings</vt:lpstr>
      <vt:lpstr>Retrospect</vt:lpstr>
      <vt:lpstr>Probability</vt:lpstr>
      <vt:lpstr>Skew</vt:lpstr>
      <vt:lpstr>Mean vs median</vt:lpstr>
      <vt:lpstr>Mean vs median</vt:lpstr>
      <vt:lpstr>Does sparrow weight influence survival?</vt:lpstr>
      <vt:lpstr>Probability vocabulary</vt:lpstr>
      <vt:lpstr>Sample space and event</vt:lpstr>
      <vt:lpstr>Probability</vt:lpstr>
      <vt:lpstr>Probability: roll a die</vt:lpstr>
      <vt:lpstr>Basic properties of probabilities</vt:lpstr>
      <vt:lpstr>Mutually exclusive</vt:lpstr>
      <vt:lpstr>Probability distribution</vt:lpstr>
      <vt:lpstr>Independent</vt:lpstr>
      <vt:lpstr>Probability rules</vt:lpstr>
      <vt:lpstr>What is the probability of rolling a 2 or a 5 on a fair die?</vt:lpstr>
      <vt:lpstr>What is the probability of rolling a 2 or an even number on a fair die?</vt:lpstr>
      <vt:lpstr>Probability rules</vt:lpstr>
      <vt:lpstr>Event independence</vt:lpstr>
      <vt:lpstr>Event independence</vt:lpstr>
      <vt:lpstr>Question</vt:lpstr>
      <vt:lpstr>Question</vt:lpstr>
      <vt:lpstr>We can calculate empirical probabilities directly from data </vt:lpstr>
      <vt:lpstr>Q1: What is the probability that a randomly chosen study participant is HIV+?</vt:lpstr>
      <vt:lpstr>Q2: What is the probability that a randomly chosen study participant who is not HIV+ is a user?</vt:lpstr>
      <vt:lpstr>Q3: What is the probability that a randomly chosen study participant is either HIV+ or user but not both? </vt:lpstr>
      <vt:lpstr>Calculating probabilities directly from data frames</vt:lpstr>
      <vt:lpstr>Calculating probabilities directly from data frames</vt:lpstr>
      <vt:lpstr>Dependent events</vt:lpstr>
      <vt:lpstr>Conditional probability, P[A | B] </vt:lpstr>
      <vt:lpstr>Conditional probability, P[A | B] </vt:lpstr>
      <vt:lpstr>Example: Theoretical probabilities</vt:lpstr>
      <vt:lpstr>Example: Theoretical probabilities</vt:lpstr>
      <vt:lpstr>Convert text to prob. statements</vt:lpstr>
      <vt:lpstr>Determine probability equation</vt:lpstr>
      <vt:lpstr>Step 3:  Plug in and solve</vt:lpstr>
      <vt:lpstr>Part II</vt:lpstr>
      <vt:lpstr>Step 1: Text to probabilities</vt:lpstr>
      <vt:lpstr>Step 2: Probability equation</vt:lpstr>
      <vt:lpstr>Enter, Bayes Theorem</vt:lpstr>
      <vt:lpstr>Step 2: Probability equation</vt:lpstr>
      <vt:lpstr>Step 3:  Plug in and solve</vt:lpstr>
      <vt:lpstr>Example: Theoretical probability and Bayes</vt:lpstr>
      <vt:lpstr>Example 1</vt:lpstr>
      <vt:lpstr>Example 2</vt:lpstr>
      <vt:lpstr>Example 2</vt:lpstr>
      <vt:lpstr>Solving the  denominator</vt:lpstr>
      <vt:lpstr>Put it all together</vt:lpstr>
      <vt:lpstr>BREAK</vt:lpstr>
      <vt:lpstr>ggplot2: saving plots</vt:lpstr>
      <vt:lpstr>ggplot2: saving plots</vt:lpstr>
      <vt:lpstr>ggplot2: Faceting plots</vt:lpstr>
      <vt:lpstr>ggplot2: Faceting plots</vt:lpstr>
      <vt:lpstr>ggplot2: Faceting plots</vt:lpstr>
      <vt:lpstr>dplyr: Joining related dataframes</vt:lpstr>
      <vt:lpstr>left_join() creates NA's when missing</vt:lpstr>
      <vt:lpstr>left_join() only preserves what is in the left data frame</vt:lpstr>
      <vt:lpstr>right_join() is the opposite</vt:lpstr>
      <vt:lpstr>inner_join() only joins what the tables have in common</vt:lpstr>
      <vt:lpstr>Joins galore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301</cp:revision>
  <dcterms:created xsi:type="dcterms:W3CDTF">2017-09-07T14:51:46Z</dcterms:created>
  <dcterms:modified xsi:type="dcterms:W3CDTF">2017-09-12T18:27:03Z</dcterms:modified>
</cp:coreProperties>
</file>