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2" r:id="rId1"/>
  </p:sldMasterIdLst>
  <p:notesMasterIdLst>
    <p:notesMasterId r:id="rId35"/>
  </p:notesMasterIdLst>
  <p:sldIdLst>
    <p:sldId id="256" r:id="rId2"/>
    <p:sldId id="553" r:id="rId3"/>
    <p:sldId id="554" r:id="rId4"/>
    <p:sldId id="555" r:id="rId5"/>
    <p:sldId id="556" r:id="rId6"/>
    <p:sldId id="557" r:id="rId7"/>
    <p:sldId id="558" r:id="rId8"/>
    <p:sldId id="560" r:id="rId9"/>
    <p:sldId id="561" r:id="rId10"/>
    <p:sldId id="562" r:id="rId11"/>
    <p:sldId id="568" r:id="rId12"/>
    <p:sldId id="563" r:id="rId13"/>
    <p:sldId id="564" r:id="rId14"/>
    <p:sldId id="565" r:id="rId15"/>
    <p:sldId id="567" r:id="rId16"/>
    <p:sldId id="571" r:id="rId17"/>
    <p:sldId id="569" r:id="rId18"/>
    <p:sldId id="573" r:id="rId19"/>
    <p:sldId id="572" r:id="rId20"/>
    <p:sldId id="574" r:id="rId21"/>
    <p:sldId id="575" r:id="rId22"/>
    <p:sldId id="576" r:id="rId23"/>
    <p:sldId id="578" r:id="rId24"/>
    <p:sldId id="577" r:id="rId25"/>
    <p:sldId id="579" r:id="rId26"/>
    <p:sldId id="551" r:id="rId27"/>
    <p:sldId id="552" r:id="rId28"/>
    <p:sldId id="543" r:id="rId29"/>
    <p:sldId id="544" r:id="rId30"/>
    <p:sldId id="545" r:id="rId31"/>
    <p:sldId id="546" r:id="rId32"/>
    <p:sldId id="547" r:id="rId33"/>
    <p:sldId id="54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0FF"/>
    <a:srgbClr val="FF9300"/>
    <a:srgbClr val="0432FF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26"/>
    <p:restoredTop sz="88871"/>
  </p:normalViewPr>
  <p:slideViewPr>
    <p:cSldViewPr snapToGrid="0" snapToObjects="1">
      <p:cViewPr>
        <p:scale>
          <a:sx n="53" d="100"/>
          <a:sy n="53" d="100"/>
        </p:scale>
        <p:origin x="1904" y="936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65DD5-A4BF-7A4A-AF3C-9ECB64E3AD29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455D7-87FC-9642-BFAF-719C44C2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0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02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63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6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97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63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81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err="1" smtClean="0"/>
              <a:t>df$Difference</a:t>
            </a:r>
            <a:r>
              <a:rPr lang="en-US" sz="2800" dirty="0" smtClean="0"/>
              <a:t> &lt;- d </a:t>
            </a:r>
            <a:r>
              <a:rPr lang="en-US" sz="2800" dirty="0" err="1" smtClean="0"/>
              <a:t>df</a:t>
            </a:r>
            <a:r>
              <a:rPr lang="en-US" sz="2800" dirty="0" smtClean="0"/>
              <a:t> &lt;- </a:t>
            </a:r>
            <a:r>
              <a:rPr lang="en-US" sz="2800" dirty="0" err="1" smtClean="0"/>
              <a:t>df</a:t>
            </a:r>
            <a:r>
              <a:rPr lang="en-US" sz="2800" dirty="0" smtClean="0"/>
              <a:t> %&gt;% mutate(rank=rank(abs(Difference))) %&gt;% mutate(sign=sign(Difference)) %&gt;% arrange(rank) </a:t>
            </a:r>
            <a:r>
              <a:rPr lang="en-US" sz="2800" dirty="0" err="1" smtClean="0"/>
              <a:t>df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65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sz="1200" dirty="0" err="1" smtClean="0">
                <a:latin typeface="Monaco" charset="0"/>
                <a:ea typeface="Monaco" charset="0"/>
                <a:cs typeface="Monaco" charset="0"/>
              </a:rPr>
              <a:t>rain</a:t>
            </a:r>
            <a:r>
              <a:rPr lang="hr-HR" sz="1200" dirty="0" smtClean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hr-HR" sz="1200" dirty="0" err="1" smtClean="0">
                <a:latin typeface="Monaco" charset="0"/>
                <a:ea typeface="Monaco" charset="0"/>
                <a:cs typeface="Monaco" charset="0"/>
              </a:rPr>
              <a:t>tibble</a:t>
            </a:r>
            <a:r>
              <a:rPr lang="hr-HR" sz="1200" dirty="0" smtClean="0">
                <a:latin typeface="Monaco" charset="0"/>
                <a:ea typeface="Monaco" charset="0"/>
                <a:cs typeface="Monaco" charset="0"/>
              </a:rPr>
              <a:t>(pH = c(4.73, 5.28, 5.06, 5.16, 5.25, 5.11, 4.79))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70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93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11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98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3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560429B-ADF8-BB43-9512-07006C0FD173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560429B-ADF8-BB43-9512-07006C0FD173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Nonparametric methods and </a:t>
            </a:r>
            <a:r>
              <a:rPr lang="en-US" sz="6000" dirty="0" err="1" smtClean="0">
                <a:latin typeface="Monaco" charset="0"/>
                <a:ea typeface="Monaco" charset="0"/>
                <a:cs typeface="Monaco" charset="0"/>
              </a:rPr>
              <a:t>tidyr</a:t>
            </a:r>
            <a:endParaRPr lang="en-US" sz="60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bio5312 Fall2017</a:t>
            </a:r>
          </a:p>
          <a:p>
            <a:r>
              <a:rPr lang="en-US" dirty="0" err="1"/>
              <a:t>stephanie</a:t>
            </a:r>
            <a:r>
              <a:rPr lang="en-US" dirty="0"/>
              <a:t> j. </a:t>
            </a:r>
            <a:r>
              <a:rPr lang="en-US" dirty="0" err="1"/>
              <a:t>spielman</a:t>
            </a:r>
            <a:r>
              <a:rPr lang="en-US" dirty="0"/>
              <a:t>, PhD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test gave P=0.4531. This is greater than 0.05 so we </a:t>
            </a:r>
            <a:r>
              <a:rPr lang="en-US" b="1" dirty="0" smtClean="0"/>
              <a:t>fail to reject</a:t>
            </a:r>
            <a:r>
              <a:rPr lang="en-US" dirty="0" smtClean="0"/>
              <a:t> the null hypothesis. We have </a:t>
            </a:r>
            <a:r>
              <a:rPr lang="en-US" b="1" dirty="0" smtClean="0"/>
              <a:t>no evidence that </a:t>
            </a:r>
            <a:r>
              <a:rPr lang="en-US" dirty="0" smtClean="0"/>
              <a:t>rainwater in WA state is acidic.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3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test in 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1737360"/>
            <a:ext cx="102914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rain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tibble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(pH = c(4.73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, 5.28, 5.06, 5.16, 5.25, 5.11, 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4.79))</a:t>
            </a:r>
          </a:p>
          <a:p>
            <a:endParaRPr lang="hr-HR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rain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 %&gt;%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mutate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sign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sign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(5.2 - pH)) 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    pH  sign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 &lt;dbl&gt; &lt;dbl&gt;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1  4.73     1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2  5.28    -1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3  5.06     1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4  5.16     1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5  5.25    -1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6  5.11     1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7  4.79     </a:t>
            </a:r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1</a:t>
            </a:r>
            <a:endParaRPr lang="hr-HR" sz="16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hr-HR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rain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 %&gt;% </a:t>
            </a:r>
            <a:r>
              <a:rPr lang="hr-HR" sz="1600" dirty="0" err="1">
                <a:latin typeface="Monaco" charset="0"/>
                <a:ea typeface="Monaco" charset="0"/>
                <a:cs typeface="Monaco" charset="0"/>
              </a:rPr>
              <a:t>mutate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>
                <a:latin typeface="Monaco" charset="0"/>
                <a:ea typeface="Monaco" charset="0"/>
                <a:cs typeface="Monaco" charset="0"/>
              </a:rPr>
              <a:t>sign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hr-HR" sz="1600" dirty="0" err="1">
                <a:latin typeface="Monaco" charset="0"/>
                <a:ea typeface="Monaco" charset="0"/>
                <a:cs typeface="Monaco" charset="0"/>
              </a:rPr>
              <a:t>sign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(5.2 - pH)) 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%&gt;%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group_by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sign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) %&gt;%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tally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      </a:t>
            </a:r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sign </a:t>
            </a:r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   n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 &lt;dbl&gt; &lt;int&gt;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1    -1     2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2     1     </a:t>
            </a:r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5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31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one, do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9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Wilcoxon signed-rank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Updated version of sign test that also considers </a:t>
            </a:r>
            <a:r>
              <a:rPr lang="en-US" u="sng" dirty="0" smtClean="0"/>
              <a:t>magnitude</a:t>
            </a:r>
            <a:endParaRPr lang="en-US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4654"/>
              </p:ext>
            </p:extLst>
          </p:nvPr>
        </p:nvGraphicFramePr>
        <p:xfrm>
          <a:off x="5004798" y="2563710"/>
          <a:ext cx="2328330" cy="3621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165"/>
                <a:gridCol w="1164165"/>
              </a:tblGrid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pH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Sign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4.73</a:t>
                      </a:r>
                      <a:endParaRPr lang="en-US" sz="22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5.28</a:t>
                      </a:r>
                      <a:endParaRPr lang="en-US" sz="22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5.06</a:t>
                      </a:r>
                      <a:endParaRPr lang="en-US" sz="22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5.16</a:t>
                      </a:r>
                      <a:endParaRPr lang="en-US" sz="22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5.25</a:t>
                      </a:r>
                      <a:endParaRPr lang="en-US" sz="22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5.11</a:t>
                      </a:r>
                      <a:endParaRPr lang="en-US" sz="22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4.79</a:t>
                      </a:r>
                      <a:endParaRPr lang="en-US" sz="22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61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ranks to the procedure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061547"/>
              </p:ext>
            </p:extLst>
          </p:nvPr>
        </p:nvGraphicFramePr>
        <p:xfrm>
          <a:off x="3175994" y="2568357"/>
          <a:ext cx="2328330" cy="3621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165"/>
                <a:gridCol w="1164165"/>
              </a:tblGrid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pH</a:t>
                      </a:r>
                      <a:endParaRPr lang="en-US" sz="22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Sign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4.73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5.28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5.06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5.16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5.11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4.79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68187" y="173736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: The median pH of WA rain is 5.2.</a:t>
            </a:r>
          </a:p>
          <a:p>
            <a:r>
              <a:rPr lang="en-US" sz="2400" dirty="0"/>
              <a:t>H</a:t>
            </a:r>
            <a:r>
              <a:rPr lang="en-US" sz="2400" baseline="-25000" dirty="0"/>
              <a:t>A</a:t>
            </a:r>
            <a:r>
              <a:rPr lang="en-US" sz="2400" dirty="0"/>
              <a:t>: The median pH of WA rain is </a:t>
            </a:r>
            <a:r>
              <a:rPr lang="en-US" sz="2400" dirty="0" smtClean="0"/>
              <a:t>not then 5.2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606943"/>
              </p:ext>
            </p:extLst>
          </p:nvPr>
        </p:nvGraphicFramePr>
        <p:xfrm>
          <a:off x="5504324" y="2568357"/>
          <a:ext cx="1413154" cy="3621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154"/>
              </a:tblGrid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200" i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|</a:t>
                      </a:r>
                      <a:r>
                        <a:rPr lang="en-US" sz="2200" i="1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</a:t>
                      </a:r>
                      <a:r>
                        <a:rPr lang="en-US" sz="2200" i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mr-IN" sz="2200" i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–</a:t>
                      </a:r>
                      <a:r>
                        <a:rPr lang="en-US" sz="2200" i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null|</a:t>
                      </a:r>
                      <a:endParaRPr lang="en-US" sz="22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0.08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0.14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0.04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0.05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0.09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0.41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278446"/>
              </p:ext>
            </p:extLst>
          </p:nvPr>
        </p:nvGraphicFramePr>
        <p:xfrm>
          <a:off x="6917478" y="2568357"/>
          <a:ext cx="1413154" cy="3621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154"/>
              </a:tblGrid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200" i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  <a:endParaRPr lang="en-US" sz="22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  <a:endParaRPr lang="mr-IN" sz="2000" kern="1200" dirty="0" smtClean="0">
                        <a:solidFill>
                          <a:schemeClr val="dk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65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the test statistic </a:t>
            </a:r>
            <a:r>
              <a:rPr lang="en-US" b="1" dirty="0" smtClean="0"/>
              <a:t>W (R)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 = min(sum negative sign ranks, sum positive sign ranks)</a:t>
            </a:r>
          </a:p>
          <a:p>
            <a:r>
              <a:rPr lang="en-US" dirty="0" smtClean="0"/>
              <a:t>Negative sign ranks:</a:t>
            </a:r>
          </a:p>
          <a:p>
            <a:pPr lvl="1"/>
            <a:r>
              <a:rPr lang="en-US" dirty="0" smtClean="0"/>
              <a:t>7+5+1+4+6 = </a:t>
            </a:r>
            <a:r>
              <a:rPr lang="en-US" b="1" dirty="0" smtClean="0"/>
              <a:t>23</a:t>
            </a:r>
            <a:endParaRPr lang="en-US" dirty="0" smtClean="0"/>
          </a:p>
          <a:p>
            <a:r>
              <a:rPr lang="en-US" dirty="0" smtClean="0"/>
              <a:t>Positive sign ranks:</a:t>
            </a:r>
          </a:p>
          <a:p>
            <a:pPr lvl="1"/>
            <a:r>
              <a:rPr lang="en-US" dirty="0" smtClean="0"/>
              <a:t>3+2 = </a:t>
            </a:r>
            <a:r>
              <a:rPr lang="en-US" b="1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19139" y="4622868"/>
            <a:ext cx="44518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### Two sided P-value ###</a:t>
            </a:r>
          </a:p>
          <a:p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### </a:t>
            </a:r>
            <a:r>
              <a:rPr lang="en-US" sz="2000" dirty="0" err="1" smtClean="0">
                <a:latin typeface="Monaco" charset="0"/>
                <a:ea typeface="Monaco" charset="0"/>
                <a:cs typeface="Monaco" charset="0"/>
              </a:rPr>
              <a:t>psignrank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(w, n) ###</a:t>
            </a:r>
          </a:p>
          <a:p>
            <a:r>
              <a:rPr lang="pt-BR" sz="2000" dirty="0" smtClean="0">
                <a:latin typeface="Monaco" charset="0"/>
                <a:ea typeface="Monaco" charset="0"/>
                <a:cs typeface="Monaco" charset="0"/>
              </a:rPr>
              <a:t>&gt; 2*</a:t>
            </a:r>
            <a:r>
              <a:rPr lang="pt-BR" sz="2000" dirty="0" err="1" smtClean="0">
                <a:latin typeface="Monaco" charset="0"/>
                <a:ea typeface="Monaco" charset="0"/>
                <a:cs typeface="Monaco" charset="0"/>
              </a:rPr>
              <a:t>psignrank</a:t>
            </a:r>
            <a:r>
              <a:rPr lang="pt-BR" sz="2000" dirty="0" smtClean="0">
                <a:latin typeface="Monaco" charset="0"/>
                <a:ea typeface="Monaco" charset="0"/>
                <a:cs typeface="Monaco" charset="0"/>
              </a:rPr>
              <a:t>(5,7)</a:t>
            </a:r>
            <a:endParaRPr lang="pt-BR" sz="2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000" dirty="0">
                <a:latin typeface="Monaco" charset="0"/>
                <a:ea typeface="Monaco" charset="0"/>
                <a:cs typeface="Monaco" charset="0"/>
              </a:rPr>
              <a:t>[1] 0.15625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218572"/>
              </p:ext>
            </p:extLst>
          </p:nvPr>
        </p:nvGraphicFramePr>
        <p:xfrm>
          <a:off x="8785407" y="2418667"/>
          <a:ext cx="2583444" cy="3804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460"/>
                <a:gridCol w="1175984"/>
              </a:tblGrid>
              <a:tr h="53793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Sign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  <a:endParaRPr lang="en-US" sz="2200" i="1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67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  <a:endParaRPr lang="mr-IN" sz="2000" kern="1200" dirty="0" smtClean="0">
                        <a:solidFill>
                          <a:schemeClr val="dk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6667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6667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6667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6667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6667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6667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2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Wilcoxon signed-rank, the long way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1737360"/>
            <a:ext cx="1029148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rain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 %&gt;% 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mutate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sign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sign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(5.2 - pH), 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rank</a:t>
            </a:r>
            <a:r>
              <a:rPr lang="mr-IN" sz="1600" b="1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600" b="1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mr-IN" sz="1600" b="1" dirty="0" err="1">
                <a:latin typeface="Monaco" charset="0"/>
                <a:ea typeface="Monaco" charset="0"/>
                <a:cs typeface="Monaco" charset="0"/>
              </a:rPr>
              <a:t>rank</a:t>
            </a:r>
            <a:r>
              <a:rPr lang="mr-IN" sz="1600" b="1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1600" b="1" dirty="0" err="1">
                <a:latin typeface="Monaco" charset="0"/>
                <a:ea typeface="Monaco" charset="0"/>
                <a:cs typeface="Monaco" charset="0"/>
              </a:rPr>
              <a:t>abs</a:t>
            </a:r>
            <a:r>
              <a:rPr lang="mr-IN" sz="1600" b="1" dirty="0">
                <a:latin typeface="Monaco" charset="0"/>
                <a:ea typeface="Monaco" charset="0"/>
                <a:cs typeface="Monaco" charset="0"/>
              </a:rPr>
              <a:t>(5.2 - </a:t>
            </a:r>
            <a:r>
              <a:rPr lang="mr-IN" sz="1600" b="1" dirty="0" err="1">
                <a:latin typeface="Monaco" charset="0"/>
                <a:ea typeface="Monaco" charset="0"/>
                <a:cs typeface="Monaco" charset="0"/>
              </a:rPr>
              <a:t>pH</a:t>
            </a:r>
            <a:r>
              <a:rPr lang="mr-IN" sz="1600" b="1" dirty="0" smtClean="0">
                <a:latin typeface="Monaco" charset="0"/>
                <a:ea typeface="Monaco" charset="0"/>
                <a:cs typeface="Monaco" charset="0"/>
              </a:rPr>
              <a:t>))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) </a:t>
            </a:r>
          </a:p>
          <a:p>
            <a:r>
              <a:rPr lang="is-IS" sz="1200" b="1" dirty="0" smtClean="0">
                <a:latin typeface="Monaco" charset="0"/>
                <a:ea typeface="Monaco" charset="0"/>
                <a:cs typeface="Monaco" charset="0"/>
              </a:rPr>
              <a:t>     pH  sign  rank</a:t>
            </a:r>
          </a:p>
          <a:p>
            <a:pPr lvl="1"/>
            <a:r>
              <a:rPr lang="is-IS" sz="1200" b="1" dirty="0">
                <a:latin typeface="Monaco" charset="0"/>
                <a:ea typeface="Monaco" charset="0"/>
                <a:cs typeface="Monaco" charset="0"/>
              </a:rPr>
              <a:t>  &lt;dbl&gt; &lt;dbl&gt; &lt;dbl&gt;</a:t>
            </a:r>
          </a:p>
          <a:p>
            <a:pPr lvl="1"/>
            <a:r>
              <a:rPr lang="is-IS" sz="1200" b="1" dirty="0">
                <a:latin typeface="Monaco" charset="0"/>
                <a:ea typeface="Monaco" charset="0"/>
                <a:cs typeface="Monaco" charset="0"/>
              </a:rPr>
              <a:t>1  4.73     1     7</a:t>
            </a:r>
          </a:p>
          <a:p>
            <a:pPr lvl="1"/>
            <a:r>
              <a:rPr lang="is-IS" sz="1200" b="1" dirty="0">
                <a:latin typeface="Monaco" charset="0"/>
                <a:ea typeface="Monaco" charset="0"/>
                <a:cs typeface="Monaco" charset="0"/>
              </a:rPr>
              <a:t>2  5.28    -1     3</a:t>
            </a:r>
          </a:p>
          <a:p>
            <a:pPr lvl="1"/>
            <a:r>
              <a:rPr lang="is-IS" sz="1200" b="1" dirty="0">
                <a:latin typeface="Monaco" charset="0"/>
                <a:ea typeface="Monaco" charset="0"/>
                <a:cs typeface="Monaco" charset="0"/>
              </a:rPr>
              <a:t>3  5.06     1     5</a:t>
            </a:r>
          </a:p>
          <a:p>
            <a:pPr lvl="1"/>
            <a:r>
              <a:rPr lang="is-IS" sz="1200" b="1" dirty="0">
                <a:latin typeface="Monaco" charset="0"/>
                <a:ea typeface="Monaco" charset="0"/>
                <a:cs typeface="Monaco" charset="0"/>
              </a:rPr>
              <a:t>4  5.16     1     1</a:t>
            </a:r>
          </a:p>
          <a:p>
            <a:pPr lvl="1"/>
            <a:r>
              <a:rPr lang="is-IS" sz="1200" b="1" dirty="0">
                <a:latin typeface="Monaco" charset="0"/>
                <a:ea typeface="Monaco" charset="0"/>
                <a:cs typeface="Monaco" charset="0"/>
              </a:rPr>
              <a:t>5  5.25    -1     2</a:t>
            </a:r>
          </a:p>
          <a:p>
            <a:pPr lvl="1"/>
            <a:r>
              <a:rPr lang="is-IS" sz="1200" b="1" dirty="0">
                <a:latin typeface="Monaco" charset="0"/>
                <a:ea typeface="Monaco" charset="0"/>
                <a:cs typeface="Monaco" charset="0"/>
              </a:rPr>
              <a:t>6  5.11     1     4</a:t>
            </a:r>
          </a:p>
          <a:p>
            <a:pPr lvl="1"/>
            <a:r>
              <a:rPr lang="is-IS" sz="1200" b="1" dirty="0">
                <a:latin typeface="Monaco" charset="0"/>
                <a:ea typeface="Monaco" charset="0"/>
                <a:cs typeface="Monaco" charset="0"/>
              </a:rPr>
              <a:t>7  4.79     1     </a:t>
            </a:r>
            <a:r>
              <a:rPr lang="is-IS" sz="1200" b="1" dirty="0" smtClean="0">
                <a:latin typeface="Monaco" charset="0"/>
                <a:ea typeface="Monaco" charset="0"/>
                <a:cs typeface="Monaco" charset="0"/>
              </a:rPr>
              <a:t>6</a:t>
            </a:r>
          </a:p>
          <a:p>
            <a:pPr marL="17463" lvl="1"/>
            <a:endParaRPr lang="hr-HR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17463" lvl="1"/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rain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 %&gt;% 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mutate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sign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sign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(5.2 - pH), 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rank</a:t>
            </a:r>
            <a:r>
              <a:rPr lang="mr-IN" sz="1600" b="1" dirty="0" smtClean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1600" b="1" dirty="0" err="1" smtClean="0">
                <a:latin typeface="Monaco" charset="0"/>
                <a:ea typeface="Monaco" charset="0"/>
                <a:cs typeface="Monaco" charset="0"/>
              </a:rPr>
              <a:t>rank</a:t>
            </a:r>
            <a:r>
              <a:rPr lang="mr-IN" sz="1600" b="1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1600" b="1" dirty="0" err="1" smtClean="0">
                <a:latin typeface="Monaco" charset="0"/>
                <a:ea typeface="Monaco" charset="0"/>
                <a:cs typeface="Monaco" charset="0"/>
              </a:rPr>
              <a:t>abs</a:t>
            </a:r>
            <a:r>
              <a:rPr lang="mr-IN" sz="1600" b="1" dirty="0" smtClean="0">
                <a:latin typeface="Monaco" charset="0"/>
                <a:ea typeface="Monaco" charset="0"/>
                <a:cs typeface="Monaco" charset="0"/>
              </a:rPr>
              <a:t>(5.2 - </a:t>
            </a:r>
            <a:r>
              <a:rPr lang="mr-IN" sz="1600" b="1" dirty="0" err="1" smtClean="0">
                <a:latin typeface="Monaco" charset="0"/>
                <a:ea typeface="Monaco" charset="0"/>
                <a:cs typeface="Monaco" charset="0"/>
              </a:rPr>
              <a:t>pH</a:t>
            </a:r>
            <a:r>
              <a:rPr lang="mr-IN" sz="1600" b="1" dirty="0" smtClean="0">
                <a:latin typeface="Monaco" charset="0"/>
                <a:ea typeface="Monaco" charset="0"/>
                <a:cs typeface="Monaco" charset="0"/>
              </a:rPr>
              <a:t>))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) %&gt;% 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group_by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sign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) %&gt;% 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summarize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rank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))</a:t>
            </a: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sz="1200" b="1" dirty="0">
                <a:latin typeface="Monaco" charset="0"/>
                <a:ea typeface="Monaco" charset="0"/>
                <a:cs typeface="Monaco" charset="0"/>
              </a:rPr>
              <a:t>   sign `sum(rank)`</a:t>
            </a:r>
          </a:p>
          <a:p>
            <a:pPr lvl="1"/>
            <a:r>
              <a:rPr lang="is-IS" sz="1200" b="1" dirty="0">
                <a:latin typeface="Monaco" charset="0"/>
                <a:ea typeface="Monaco" charset="0"/>
                <a:cs typeface="Monaco" charset="0"/>
              </a:rPr>
              <a:t>  &lt;dbl&gt;       &lt;dbl&gt;</a:t>
            </a:r>
          </a:p>
          <a:p>
            <a:pPr lvl="1"/>
            <a:r>
              <a:rPr lang="is-IS" sz="1200" b="1" dirty="0">
                <a:latin typeface="Monaco" charset="0"/>
                <a:ea typeface="Monaco" charset="0"/>
                <a:cs typeface="Monaco" charset="0"/>
              </a:rPr>
              <a:t>1    -1           5</a:t>
            </a:r>
          </a:p>
          <a:p>
            <a:pPr lvl="1"/>
            <a:r>
              <a:rPr lang="is-IS" sz="1200" b="1" dirty="0">
                <a:latin typeface="Monaco" charset="0"/>
                <a:ea typeface="Monaco" charset="0"/>
                <a:cs typeface="Monaco" charset="0"/>
              </a:rPr>
              <a:t>2     1          </a:t>
            </a:r>
            <a:r>
              <a:rPr lang="is-IS" sz="1200" b="1" dirty="0" smtClean="0">
                <a:latin typeface="Monaco" charset="0"/>
                <a:ea typeface="Monaco" charset="0"/>
                <a:cs typeface="Monaco" charset="0"/>
              </a:rPr>
              <a:t>23</a:t>
            </a:r>
          </a:p>
          <a:p>
            <a:pPr lvl="1"/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17463" lvl="1"/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&gt; psignrank(5, nrow(rain))</a:t>
            </a:r>
          </a:p>
          <a:p>
            <a:pPr marL="17463" lvl="1"/>
            <a:r>
              <a:rPr lang="pt-BR" sz="1600" b="1" dirty="0" smtClean="0">
                <a:latin typeface="Monaco" charset="0"/>
                <a:ea typeface="Monaco" charset="0"/>
                <a:cs typeface="Monaco" charset="0"/>
              </a:rPr>
              <a:t>  [</a:t>
            </a:r>
            <a:r>
              <a:rPr lang="pt-BR" sz="1600" b="1" dirty="0">
                <a:latin typeface="Monaco" charset="0"/>
                <a:ea typeface="Monaco" charset="0"/>
                <a:cs typeface="Monaco" charset="0"/>
              </a:rPr>
              <a:t>1] 0.078125</a:t>
            </a:r>
          </a:p>
          <a:p>
            <a:pPr marL="17463" lvl="1"/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4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Wilcoxon signed-rank, the obvious way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079812"/>
            <a:ext cx="10058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hr-HR" sz="20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hr-HR" sz="2000" dirty="0" err="1" smtClean="0">
                <a:latin typeface="Monaco" charset="0"/>
                <a:ea typeface="Monaco" charset="0"/>
                <a:cs typeface="Monaco" charset="0"/>
              </a:rPr>
              <a:t>rain</a:t>
            </a:r>
            <a:r>
              <a:rPr lang="hr-HR" sz="20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hr-HR" sz="2000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hr-HR" sz="2000" dirty="0" err="1">
                <a:latin typeface="Monaco" charset="0"/>
                <a:ea typeface="Monaco" charset="0"/>
                <a:cs typeface="Monaco" charset="0"/>
              </a:rPr>
              <a:t>tibble</a:t>
            </a:r>
            <a:r>
              <a:rPr lang="hr-HR" sz="2000" dirty="0">
                <a:latin typeface="Monaco" charset="0"/>
                <a:ea typeface="Monaco" charset="0"/>
                <a:cs typeface="Monaco" charset="0"/>
              </a:rPr>
              <a:t>(pH = c(4.73, 5.28, 5.06, 5.16, 5.25, 5.11, 4.79</a:t>
            </a:r>
            <a:r>
              <a:rPr lang="hr-HR" sz="2000" dirty="0" smtClean="0">
                <a:latin typeface="Monaco" charset="0"/>
                <a:ea typeface="Monaco" charset="0"/>
                <a:cs typeface="Monaco" charset="0"/>
              </a:rPr>
              <a:t>))</a:t>
            </a:r>
          </a:p>
          <a:p>
            <a:pPr>
              <a:defRPr/>
            </a:pPr>
            <a:endParaRPr lang="hr-HR" sz="20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defRPr/>
            </a:pPr>
            <a:r>
              <a:rPr lang="hr-HR" sz="20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hr-HR" sz="2000" b="1" dirty="0" err="1" smtClean="0">
                <a:latin typeface="Monaco" charset="0"/>
                <a:ea typeface="Monaco" charset="0"/>
                <a:cs typeface="Monaco" charset="0"/>
              </a:rPr>
              <a:t>wilcox.test</a:t>
            </a:r>
            <a:r>
              <a:rPr lang="hr-HR" sz="20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2000" dirty="0" err="1" smtClean="0">
                <a:latin typeface="Monaco" charset="0"/>
                <a:ea typeface="Monaco" charset="0"/>
                <a:cs typeface="Monaco" charset="0"/>
              </a:rPr>
              <a:t>rain$pH</a:t>
            </a:r>
            <a:r>
              <a:rPr lang="hr-HR" sz="2000" dirty="0" smtClean="0">
                <a:latin typeface="Monaco" charset="0"/>
                <a:ea typeface="Monaco" charset="0"/>
                <a:cs typeface="Monaco" charset="0"/>
              </a:rPr>
              <a:t>, mu = 5.2)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Wilcoxon signed rank test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2000" dirty="0">
                <a:latin typeface="Monaco" charset="0"/>
                <a:ea typeface="Monaco" charset="0"/>
                <a:cs typeface="Monaco" charset="0"/>
              </a:rPr>
            </a:br>
            <a:endParaRPr lang="en-US" sz="2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data: 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rain$pH</a:t>
            </a:r>
            <a:endParaRPr lang="en-US" sz="2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 = 5, p-value = 0.1563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alternative hypothesis: true location is not equal to 5.2</a:t>
            </a:r>
          </a:p>
          <a:p>
            <a:pPr>
              <a:defRPr/>
            </a:pPr>
            <a:endParaRPr lang="hr-HR" sz="20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defRPr/>
            </a:pPr>
            <a:endParaRPr lang="hr-HR" sz="2000" dirty="0" smtClean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9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Wilcoxon signed-rank is not foolproof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nonparametric, assumes population are symmetric around the median (no skew)</a:t>
            </a:r>
          </a:p>
          <a:p>
            <a:endParaRPr lang="en-US" dirty="0"/>
          </a:p>
          <a:p>
            <a:r>
              <a:rPr lang="en-US" dirty="0" smtClean="0"/>
              <a:t>This is hard to meet, so use the sign test.</a:t>
            </a:r>
          </a:p>
        </p:txBody>
      </p:sp>
    </p:spTree>
    <p:extLst>
      <p:ext uri="{BB962C8B-B14F-4D97-AF65-F5344CB8AC3E}">
        <p14:creationId xmlns:p14="http://schemas.microsoft.com/office/powerpoint/2010/main" val="118772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Mann-Whitney U test (aka Wilcoxon rank sum)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Nonparametric test to compare two samples</a:t>
            </a:r>
          </a:p>
          <a:p>
            <a:r>
              <a:rPr lang="en-US" dirty="0" smtClean="0"/>
              <a:t>Asks if two samples have similar </a:t>
            </a:r>
            <a:r>
              <a:rPr lang="en-US" i="1" dirty="0" smtClean="0"/>
              <a:t>location </a:t>
            </a:r>
            <a:r>
              <a:rPr lang="en-US" dirty="0" smtClean="0"/>
              <a:t>and </a:t>
            </a:r>
            <a:r>
              <a:rPr lang="en-US" i="1" dirty="0" smtClean="0"/>
              <a:t>spread</a:t>
            </a:r>
            <a:endParaRPr lang="en-US" dirty="0" smtClean="0"/>
          </a:p>
          <a:p>
            <a:r>
              <a:rPr lang="en-US" b="1" dirty="0" smtClean="0"/>
              <a:t>Assumes samples have the same </a:t>
            </a:r>
            <a:r>
              <a:rPr lang="en-US" b="1" dirty="0" smtClean="0"/>
              <a:t>shape </a:t>
            </a:r>
            <a:r>
              <a:rPr lang="en-US" dirty="0" smtClean="0"/>
              <a:t>and detects a </a:t>
            </a:r>
            <a:r>
              <a:rPr lang="en-US" i="1" dirty="0" smtClean="0"/>
              <a:t>shift</a:t>
            </a:r>
            <a:r>
              <a:rPr lang="en-US" dirty="0" smtClean="0"/>
              <a:t> between distributions.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06072" y="5484830"/>
            <a:ext cx="13016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: </a:t>
            </a:r>
            <a:r>
              <a:rPr lang="en-US" sz="2400" dirty="0" smtClean="0"/>
              <a:t>Sample </a:t>
            </a:r>
            <a:r>
              <a:rPr lang="en-US" sz="2400" dirty="0" smtClean="0"/>
              <a:t>1 and sample 2 </a:t>
            </a:r>
            <a:r>
              <a:rPr lang="en-US" sz="2400" dirty="0" smtClean="0"/>
              <a:t>have the same underlyin</a:t>
            </a:r>
            <a:r>
              <a:rPr lang="en-US" sz="2400" dirty="0" smtClean="0"/>
              <a:t>g distribution location.</a:t>
            </a:r>
            <a:endParaRPr lang="en-US" sz="2400" dirty="0" smtClean="0"/>
          </a:p>
          <a:p>
            <a:r>
              <a:rPr lang="en-US" sz="2400" dirty="0" smtClean="0"/>
              <a:t>H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: </a:t>
            </a:r>
            <a:r>
              <a:rPr lang="en-US" sz="2400" dirty="0"/>
              <a:t>Sample 1 and sample 2 have </a:t>
            </a:r>
            <a:r>
              <a:rPr lang="en-US" sz="2400" dirty="0" smtClean="0"/>
              <a:t>different (</a:t>
            </a:r>
            <a:r>
              <a:rPr lang="en-US" sz="2400" dirty="0" smtClean="0"/>
              <a:t>&gt;/&lt;)</a:t>
            </a:r>
            <a:r>
              <a:rPr lang="en-US" sz="2400" dirty="0" smtClean="0"/>
              <a:t> </a:t>
            </a:r>
            <a:r>
              <a:rPr lang="en-US" sz="2400" dirty="0" smtClean="0"/>
              <a:t>underlying </a:t>
            </a:r>
            <a:r>
              <a:rPr lang="en-US" sz="2400" dirty="0" smtClean="0"/>
              <a:t>distribution location.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298" y="3710094"/>
            <a:ext cx="49911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2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52414" cy="4376936"/>
          </a:xfrm>
        </p:spPr>
        <p:txBody>
          <a:bodyPr>
            <a:normAutofit/>
          </a:bodyPr>
          <a:lstStyle/>
          <a:p>
            <a:r>
              <a:rPr lang="en-US" b="1" dirty="0" smtClean="0"/>
              <a:t>Results </a:t>
            </a:r>
            <a:r>
              <a:rPr lang="en-US" dirty="0" smtClean="0"/>
              <a:t>means the literal results of the test</a:t>
            </a:r>
          </a:p>
          <a:p>
            <a:pPr lvl="1"/>
            <a:r>
              <a:rPr lang="en-US" b="1" dirty="0" smtClean="0"/>
              <a:t>Value of the test statistic</a:t>
            </a:r>
          </a:p>
          <a:p>
            <a:pPr lvl="1"/>
            <a:r>
              <a:rPr lang="en-US" b="1" dirty="0" smtClean="0"/>
              <a:t>P-value</a:t>
            </a:r>
          </a:p>
          <a:p>
            <a:pPr lvl="1"/>
            <a:r>
              <a:rPr lang="en-US" dirty="0" smtClean="0"/>
              <a:t>Estimate, CI</a:t>
            </a:r>
          </a:p>
          <a:p>
            <a:r>
              <a:rPr lang="en-US" b="1" dirty="0" smtClean="0"/>
              <a:t>Conclusions</a:t>
            </a:r>
            <a:r>
              <a:rPr lang="en-US" dirty="0" smtClean="0"/>
              <a:t> means our interpretation of those results</a:t>
            </a:r>
          </a:p>
          <a:p>
            <a:pPr lvl="1"/>
            <a:r>
              <a:rPr lang="en-US" b="1" dirty="0" smtClean="0"/>
              <a:t>If P &gt; alpha</a:t>
            </a:r>
          </a:p>
          <a:p>
            <a:pPr lvl="2"/>
            <a:r>
              <a:rPr lang="en-US" b="1" dirty="0" smtClean="0"/>
              <a:t>Fail to reject Ho, no evidence in favor of Ha</a:t>
            </a:r>
          </a:p>
          <a:p>
            <a:pPr lvl="1"/>
            <a:r>
              <a:rPr lang="en-US" b="1" dirty="0" smtClean="0"/>
              <a:t>If P &lt;= alpha,</a:t>
            </a:r>
          </a:p>
          <a:p>
            <a:pPr lvl="2"/>
            <a:r>
              <a:rPr lang="en-US" b="1" dirty="0" smtClean="0"/>
              <a:t>Reject Ho, found evidence in favor of Ha, make directional conclusion if possible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345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tedious steps to MW-U 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1. Pool the data and rank everything</a:t>
                </a:r>
              </a:p>
              <a:p>
                <a:r>
                  <a:rPr lang="en-US" dirty="0" smtClean="0"/>
                  <a:t>2. Sum ranks for group 1 and group 2 each </a:t>
                </a:r>
                <a:r>
                  <a:rPr lang="en-US" dirty="0" smtClean="0">
                    <a:sym typeface="Wingdings"/>
                  </a:rPr>
                  <a:t> R</a:t>
                </a:r>
                <a:r>
                  <a:rPr lang="en-US" baseline="-25000" dirty="0" smtClean="0">
                    <a:sym typeface="Wingdings"/>
                  </a:rPr>
                  <a:t>1</a:t>
                </a:r>
                <a:r>
                  <a:rPr lang="en-US" dirty="0" smtClean="0">
                    <a:sym typeface="Wingdings"/>
                  </a:rPr>
                  <a:t> and R</a:t>
                </a:r>
                <a:r>
                  <a:rPr lang="en-US" baseline="-25000" dirty="0" smtClean="0">
                    <a:sym typeface="Wingdings"/>
                  </a:rPr>
                  <a:t>2</a:t>
                </a:r>
                <a:endParaRPr lang="en-US" dirty="0" smtClean="0">
                  <a:sym typeface="Wingdings"/>
                </a:endParaRPr>
              </a:p>
              <a:p>
                <a:r>
                  <a:rPr lang="en-US" dirty="0" smtClean="0">
                    <a:sym typeface="Wingdings"/>
                  </a:rPr>
                  <a:t>3. Compute </a:t>
                </a:r>
                <a:r>
                  <a:rPr lang="en-US" i="1" dirty="0" smtClean="0">
                    <a:sym typeface="Wingdings"/>
                  </a:rPr>
                  <a:t>U</a:t>
                </a:r>
                <a:r>
                  <a:rPr lang="en-US" dirty="0" smtClean="0">
                    <a:sym typeface="Wingdings"/>
                  </a:rPr>
                  <a:t> statistic as min(U</a:t>
                </a:r>
                <a:r>
                  <a:rPr lang="en-US" baseline="-25000" dirty="0" smtClean="0">
                    <a:sym typeface="Wingdings"/>
                  </a:rPr>
                  <a:t>1</a:t>
                </a:r>
                <a:r>
                  <a:rPr lang="en-US" dirty="0" smtClean="0">
                    <a:sym typeface="Wingdings"/>
                  </a:rPr>
                  <a:t>,U</a:t>
                </a:r>
                <a:r>
                  <a:rPr lang="en-US" baseline="-25000" dirty="0" smtClean="0">
                    <a:sym typeface="Wingdings"/>
                  </a:rPr>
                  <a:t>2</a:t>
                </a:r>
                <a:r>
                  <a:rPr lang="en-US" dirty="0" smtClean="0">
                    <a:sym typeface="Wingdings"/>
                  </a:rPr>
                  <a:t>) from ranks: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 smtClean="0">
                    <a:sym typeface="Wingdings"/>
                  </a:rPr>
                  <a:t>4. Get the </a:t>
                </a:r>
                <a:r>
                  <a:rPr lang="en-US" dirty="0" err="1" smtClean="0">
                    <a:sym typeface="Wingdings"/>
                  </a:rPr>
                  <a:t>pvalue</a:t>
                </a:r>
                <a:r>
                  <a:rPr lang="en-US" dirty="0" smtClean="0">
                    <a:sym typeface="Wingdings"/>
                  </a:rPr>
                  <a:t> in R:    </a:t>
                </a:r>
                <a:r>
                  <a:rPr lang="en-US" sz="2200" b="1" dirty="0" err="1" smtClean="0">
                    <a:latin typeface="Monaco" charset="0"/>
                    <a:ea typeface="Monaco" charset="0"/>
                    <a:cs typeface="Monaco" charset="0"/>
                    <a:sym typeface="Wingdings"/>
                  </a:rPr>
                  <a:t>pwilcox</a:t>
                </a:r>
                <a:r>
                  <a:rPr lang="en-US" sz="2200" b="1" dirty="0" smtClean="0">
                    <a:latin typeface="Monaco" charset="0"/>
                    <a:ea typeface="Monaco" charset="0"/>
                    <a:cs typeface="Monaco" charset="0"/>
                    <a:sym typeface="Wingdings"/>
                  </a:rPr>
                  <a:t>(U, n</a:t>
                </a:r>
                <a:r>
                  <a:rPr lang="en-US" sz="2200" b="1" baseline="-25000" dirty="0" smtClean="0">
                    <a:latin typeface="Monaco" charset="0"/>
                    <a:ea typeface="Monaco" charset="0"/>
                    <a:cs typeface="Monaco" charset="0"/>
                    <a:sym typeface="Wingdings"/>
                  </a:rPr>
                  <a:t>1</a:t>
                </a:r>
                <a:r>
                  <a:rPr lang="en-US" sz="2200" b="1" dirty="0" smtClean="0">
                    <a:latin typeface="Monaco" charset="0"/>
                    <a:ea typeface="Monaco" charset="0"/>
                    <a:cs typeface="Monaco" charset="0"/>
                    <a:sym typeface="Wingdings"/>
                  </a:rPr>
                  <a:t>, n</a:t>
                </a:r>
                <a:r>
                  <a:rPr lang="en-US" sz="2200" b="1" baseline="-25000" dirty="0" smtClean="0">
                    <a:latin typeface="Monaco" charset="0"/>
                    <a:ea typeface="Monaco" charset="0"/>
                    <a:cs typeface="Monaco" charset="0"/>
                    <a:sym typeface="Wingdings"/>
                  </a:rPr>
                  <a:t>2</a:t>
                </a:r>
                <a:r>
                  <a:rPr lang="en-US" sz="2200" b="1" dirty="0">
                    <a:latin typeface="Monaco" charset="0"/>
                    <a:ea typeface="Monaco" charset="0"/>
                    <a:cs typeface="Monaco" charset="0"/>
                    <a:sym typeface="Wingdings"/>
                  </a:rPr>
                  <a:t>)</a:t>
                </a:r>
                <a:endParaRPr lang="en-US" sz="2200" b="1" dirty="0" smtClean="0">
                  <a:latin typeface="Monaco" charset="0"/>
                  <a:ea typeface="Monaco" charset="0"/>
                  <a:cs typeface="Monaco" charset="0"/>
                  <a:sym typeface="Wingdings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15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60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2033"/>
              </p:ext>
            </p:extLst>
          </p:nvPr>
        </p:nvGraphicFramePr>
        <p:xfrm>
          <a:off x="7144870" y="2771300"/>
          <a:ext cx="1966260" cy="39573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83130"/>
                <a:gridCol w="983130"/>
              </a:tblGrid>
              <a:tr h="5653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53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53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53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en-US" sz="2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53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17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53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22</a:t>
                      </a:r>
                      <a:endParaRPr lang="en-US" sz="2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53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28</a:t>
                      </a:r>
                      <a:endParaRPr lang="en-US" sz="2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92962" y="1866102"/>
            <a:ext cx="3818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R1 =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1+3+5 = 9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R2 = 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2+4+6+7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= 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19</a:t>
            </a:r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308847" y="1885027"/>
            <a:ext cx="3539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Sample 1: 8, 15, 17</a:t>
            </a:r>
          </a:p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Sample 2: 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22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10, 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16, 28</a:t>
            </a:r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60650" y="2964862"/>
            <a:ext cx="363967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en-US" sz="2200" b="1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= R</a:t>
            </a:r>
            <a:r>
              <a:rPr lang="en-US" sz="2200" b="1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mr-IN" sz="2200" b="1" dirty="0" smtClean="0">
                <a:solidFill>
                  <a:schemeClr val="accent1">
                    <a:lumMod val="75000"/>
                  </a:schemeClr>
                </a:solidFill>
              </a:rPr>
              <a:t>–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[n</a:t>
            </a:r>
            <a:r>
              <a:rPr lang="en-US" sz="2200" b="1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(n</a:t>
            </a:r>
            <a:r>
              <a:rPr lang="en-US" sz="2200" b="1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+1)/2]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   =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9 </a:t>
            </a:r>
            <a:r>
              <a:rPr lang="mr-IN" sz="2200" b="1" dirty="0" smtClean="0">
                <a:solidFill>
                  <a:schemeClr val="accent1">
                    <a:lumMod val="75000"/>
                  </a:schemeClr>
                </a:solidFill>
              </a:rPr>
              <a:t>–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[3(4)/2] =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2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200" b="1" dirty="0"/>
          </a:p>
          <a:p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U</a:t>
            </a:r>
            <a:r>
              <a:rPr lang="en-US" sz="2200" b="1" baseline="-25000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 = n</a:t>
            </a:r>
            <a:r>
              <a:rPr lang="en-US" sz="2200" b="1" baseline="-250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n</a:t>
            </a:r>
            <a:r>
              <a:rPr lang="en-US" sz="2200" b="1" baseline="-25000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mr-IN" sz="2200" b="1" dirty="0" smtClean="0">
                <a:solidFill>
                  <a:schemeClr val="accent4">
                    <a:lumMod val="75000"/>
                  </a:schemeClr>
                </a:solidFill>
              </a:rPr>
              <a:t>–</a:t>
            </a: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 U</a:t>
            </a:r>
            <a:r>
              <a:rPr lang="en-US" sz="2200" b="1" baseline="-250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en-US" sz="2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    = </a:t>
            </a: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3*4  </a:t>
            </a: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3 </a:t>
            </a: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= </a:t>
            </a: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9</a:t>
            </a:r>
            <a:endParaRPr lang="en-US" sz="22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0650" y="5043663"/>
            <a:ext cx="4422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### One tailed P ###</a:t>
            </a:r>
          </a:p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pwilcox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(3, 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3, 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4)</a:t>
            </a:r>
            <a:endParaRPr lang="en-US" sz="22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[1] </a:t>
            </a:r>
            <a:r>
              <a:rPr lang="mr-IN" sz="2200" dirty="0" smtClean="0">
                <a:latin typeface="Monaco" charset="0"/>
                <a:ea typeface="Monaco" charset="0"/>
                <a:cs typeface="Monaco" charset="0"/>
              </a:rPr>
              <a:t>0.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2</a:t>
            </a:r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example</a:t>
            </a:r>
            <a:r>
              <a:rPr lang="mr-IN" dirty="0" smtClean="0"/>
              <a:t>…</a:t>
            </a:r>
            <a:r>
              <a:rPr lang="en-US" dirty="0" smtClean="0"/>
              <a:t> in 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436" y="2199270"/>
            <a:ext cx="1285628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2500" dirty="0" err="1">
                <a:latin typeface="Monaco" charset="0"/>
                <a:ea typeface="Monaco" charset="0"/>
                <a:cs typeface="Monaco" charset="0"/>
              </a:rPr>
              <a:t>wilcox.test</a:t>
            </a:r>
            <a:r>
              <a:rPr lang="en-US" sz="2500" dirty="0">
                <a:latin typeface="Monaco" charset="0"/>
                <a:ea typeface="Monaco" charset="0"/>
                <a:cs typeface="Monaco" charset="0"/>
              </a:rPr>
              <a:t>(c(8, 15, 17), c(22, 10, 16, 28))</a:t>
            </a:r>
          </a:p>
          <a:p>
            <a:r>
              <a:rPr lang="en-US" sz="25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2500" dirty="0">
                <a:latin typeface="Monaco" charset="0"/>
                <a:ea typeface="Monaco" charset="0"/>
                <a:cs typeface="Monaco" charset="0"/>
              </a:rPr>
            </a:br>
            <a:endParaRPr lang="en-US" sz="25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dirty="0">
                <a:latin typeface="Monaco" charset="0"/>
                <a:ea typeface="Monaco" charset="0"/>
                <a:cs typeface="Monaco" charset="0"/>
              </a:rPr>
              <a:t>Wilcoxon rank sum test</a:t>
            </a:r>
          </a:p>
          <a:p>
            <a:r>
              <a:rPr lang="en-US" sz="25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2500" dirty="0">
                <a:latin typeface="Monaco" charset="0"/>
                <a:ea typeface="Monaco" charset="0"/>
                <a:cs typeface="Monaco" charset="0"/>
              </a:rPr>
            </a:br>
            <a:endParaRPr lang="en-US" sz="25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dirty="0">
                <a:latin typeface="Monaco" charset="0"/>
                <a:ea typeface="Monaco" charset="0"/>
                <a:cs typeface="Monaco" charset="0"/>
              </a:rPr>
              <a:t>data:  c(8, 15, 17) and c(22, 10, 16, 28)</a:t>
            </a:r>
          </a:p>
          <a:p>
            <a:r>
              <a:rPr lang="en-US" sz="2500" dirty="0">
                <a:latin typeface="Monaco" charset="0"/>
                <a:ea typeface="Monaco" charset="0"/>
                <a:cs typeface="Monaco" charset="0"/>
              </a:rPr>
              <a:t>W = 3, p-value = 0.4</a:t>
            </a:r>
          </a:p>
          <a:p>
            <a:r>
              <a:rPr lang="en-US" sz="2500" dirty="0">
                <a:latin typeface="Monaco" charset="0"/>
                <a:ea typeface="Monaco" charset="0"/>
                <a:cs typeface="Monaco" charset="0"/>
              </a:rPr>
              <a:t>alternative hypothesis: true location shift is not equal to 0</a:t>
            </a:r>
          </a:p>
          <a:p>
            <a:endParaRPr lang="en-US" sz="25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4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caveat: ties in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748" y="2398013"/>
            <a:ext cx="10058400" cy="4023360"/>
          </a:xfrm>
        </p:spPr>
        <p:txBody>
          <a:bodyPr/>
          <a:lstStyle/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Sample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1: 8, 15, 17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Sample 2: 22, 10, 16,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17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Oval 3"/>
          <p:cNvSpPr>
            <a:spLocks/>
          </p:cNvSpPr>
          <p:nvPr/>
        </p:nvSpPr>
        <p:spPr>
          <a:xfrm>
            <a:off x="4891018" y="3786991"/>
            <a:ext cx="548640" cy="457200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/>
          </p:cNvSpPr>
          <p:nvPr/>
        </p:nvSpPr>
        <p:spPr>
          <a:xfrm>
            <a:off x="4100471" y="3075346"/>
            <a:ext cx="548640" cy="457200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305944"/>
              </p:ext>
            </p:extLst>
          </p:nvPr>
        </p:nvGraphicFramePr>
        <p:xfrm>
          <a:off x="7328138" y="2398013"/>
          <a:ext cx="1966260" cy="39573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79396"/>
                <a:gridCol w="986864"/>
              </a:tblGrid>
              <a:tr h="5653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53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53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53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en-US" sz="2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53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17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5.5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53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17</a:t>
                      </a:r>
                      <a:endParaRPr lang="en-US" sz="2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5.5</a:t>
                      </a:r>
                      <a:endParaRPr lang="en-US" sz="2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53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22</a:t>
                      </a:r>
                      <a:endParaRPr lang="en-US" sz="2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31535" y="4917283"/>
            <a:ext cx="50676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 all values in tie the </a:t>
            </a:r>
            <a:r>
              <a:rPr lang="en-US" sz="2400" b="1" dirty="0" smtClean="0"/>
              <a:t>average</a:t>
            </a:r>
            <a:r>
              <a:rPr lang="en-US" sz="2400" dirty="0" smtClean="0"/>
              <a:t> rank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1914291"/>
            <a:ext cx="5420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Test assumes all data </a:t>
            </a:r>
            <a:r>
              <a:rPr lang="en-US" sz="3200" smtClean="0"/>
              <a:t>is </a:t>
            </a:r>
            <a:r>
              <a:rPr lang="en-US" sz="3200" b="1" smtClean="0"/>
              <a:t>ordinal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117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 </a:t>
            </a:r>
            <a:r>
              <a:rPr lang="en-US" smtClean="0"/>
              <a:t>R, with ties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268" y="1921039"/>
            <a:ext cx="1142973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wilcox.test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(c(8, 15, 17), c(22, 10, 16, 17))</a:t>
            </a:r>
          </a:p>
          <a:p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Wilcoxon rank sum test with continuity correction</a:t>
            </a:r>
          </a:p>
          <a:p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data:  c(8, 15, 17) and c(22, 10, 16, 17)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 = 3.5, p-value = 0.4755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alternative hypothesis: true location shift is not equal to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2400" dirty="0">
                <a:latin typeface="Monaco" charset="0"/>
                <a:ea typeface="Monaco" charset="0"/>
                <a:cs typeface="Monaco" charset="0"/>
              </a:rPr>
            </a:br>
            <a:endParaRPr lang="en-US" sz="2400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Warning message:</a:t>
            </a:r>
            <a:endParaRPr lang="en-US" sz="2400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In </a:t>
            </a:r>
            <a:r>
              <a:rPr lang="en-US" sz="2400" b="1" dirty="0" err="1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wilcox.test.default</a:t>
            </a:r>
            <a:r>
              <a:rPr lang="en-US" sz="2400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(c(8, 15, 17), c(22, 10, 16, 17)) :</a:t>
            </a:r>
            <a:endParaRPr lang="en-US" sz="2400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  cannot compute exact p-value with ties</a:t>
            </a:r>
            <a:endParaRPr lang="en-US" sz="2400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45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61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dataset?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collection of </a:t>
            </a:r>
            <a:r>
              <a:rPr lang="en-US" b="1" dirty="0" smtClean="0"/>
              <a:t>values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b="1" dirty="0" smtClean="0"/>
              <a:t>value</a:t>
            </a:r>
            <a:r>
              <a:rPr lang="en-US" dirty="0" smtClean="0"/>
              <a:t> belongs to a </a:t>
            </a:r>
            <a:r>
              <a:rPr lang="en-US" b="1" dirty="0" smtClean="0"/>
              <a:t>variable</a:t>
            </a:r>
            <a:r>
              <a:rPr lang="en-US" dirty="0" smtClean="0"/>
              <a:t> and </a:t>
            </a:r>
            <a:r>
              <a:rPr lang="en-US" dirty="0"/>
              <a:t>an </a:t>
            </a:r>
            <a:r>
              <a:rPr lang="en-US" b="1" dirty="0" smtClean="0"/>
              <a:t>observation</a:t>
            </a:r>
            <a:endParaRPr lang="en-US" dirty="0"/>
          </a:p>
          <a:p>
            <a:r>
              <a:rPr lang="en-US" b="1" dirty="0" smtClean="0"/>
              <a:t>Variables </a:t>
            </a:r>
            <a:r>
              <a:rPr lang="en-US" dirty="0" smtClean="0"/>
              <a:t>contain all values that measure the same underlying attribute ("thing")</a:t>
            </a:r>
          </a:p>
          <a:p>
            <a:r>
              <a:rPr lang="en-US" b="1" dirty="0" smtClean="0"/>
              <a:t>Observations </a:t>
            </a:r>
            <a:r>
              <a:rPr lang="en-US" dirty="0" smtClean="0"/>
              <a:t>contain all </a:t>
            </a:r>
            <a:r>
              <a:rPr lang="en-US" dirty="0"/>
              <a:t>values measured on the same </a:t>
            </a:r>
            <a:r>
              <a:rPr lang="en-US" dirty="0" smtClean="0"/>
              <a:t>unit </a:t>
            </a:r>
            <a:r>
              <a:rPr lang="en-US" u="sng" dirty="0" smtClean="0"/>
              <a:t>across attributes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68117" y="5869094"/>
            <a:ext cx="4727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Hadley Wickham</a:t>
            </a:r>
          </a:p>
          <a:p>
            <a:r>
              <a:rPr lang="en-US" sz="1200" dirty="0"/>
              <a:t>https://</a:t>
            </a:r>
            <a:r>
              <a:rPr lang="en-US" sz="1200" dirty="0" err="1"/>
              <a:t>cran.r-project.org</a:t>
            </a:r>
            <a:r>
              <a:rPr lang="en-US" sz="1200" dirty="0"/>
              <a:t>/web/packages/</a:t>
            </a:r>
            <a:r>
              <a:rPr lang="en-US" sz="1200" dirty="0" err="1"/>
              <a:t>tidyr</a:t>
            </a:r>
            <a:r>
              <a:rPr lang="en-US" sz="1200" dirty="0"/>
              <a:t>/vignettes/tidy-</a:t>
            </a:r>
            <a:r>
              <a:rPr lang="en-US" sz="1200" dirty="0" err="1"/>
              <a:t>data.html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0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iris dataset (what else?)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83011" y="2592322"/>
            <a:ext cx="106904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000" dirty="0">
                <a:latin typeface="Monaco" charset="0"/>
                <a:ea typeface="Monaco" charset="0"/>
                <a:cs typeface="Monaco" charset="0"/>
              </a:rPr>
              <a:t>  Sepal.Length Sepal.Width Petal.Length Petal.Width Species</a:t>
            </a:r>
          </a:p>
          <a:p>
            <a:r>
              <a:rPr lang="is-IS" sz="2000" dirty="0">
                <a:latin typeface="Monaco" charset="0"/>
                <a:ea typeface="Monaco" charset="0"/>
                <a:cs typeface="Monaco" charset="0"/>
              </a:rPr>
              <a:t>1          5.1         3.5          1.4         0.2  setosa</a:t>
            </a:r>
          </a:p>
          <a:p>
            <a:r>
              <a:rPr lang="is-IS" sz="2000" dirty="0">
                <a:latin typeface="Monaco" charset="0"/>
                <a:ea typeface="Monaco" charset="0"/>
                <a:cs typeface="Monaco" charset="0"/>
              </a:rPr>
              <a:t>2          4.9         3.0          1.4         0.2  setosa</a:t>
            </a:r>
          </a:p>
          <a:p>
            <a:r>
              <a:rPr lang="is-IS" sz="2000" dirty="0">
                <a:latin typeface="Monaco" charset="0"/>
                <a:ea typeface="Monaco" charset="0"/>
                <a:cs typeface="Monaco" charset="0"/>
              </a:rPr>
              <a:t>3          4.7         3.2          1.3         0.2  setosa</a:t>
            </a:r>
          </a:p>
          <a:p>
            <a:r>
              <a:rPr lang="is-IS" sz="2000" dirty="0">
                <a:latin typeface="Monaco" charset="0"/>
                <a:ea typeface="Monaco" charset="0"/>
                <a:cs typeface="Monaco" charset="0"/>
              </a:rPr>
              <a:t>4          4.6         3.1          1.5         0.2  setosa</a:t>
            </a:r>
          </a:p>
          <a:p>
            <a:r>
              <a:rPr lang="is-IS" sz="2000" dirty="0">
                <a:latin typeface="Monaco" charset="0"/>
                <a:ea typeface="Monaco" charset="0"/>
                <a:cs typeface="Monaco" charset="0"/>
              </a:rPr>
              <a:t>5          5.0         3.6          1.4         0.2  setosa</a:t>
            </a:r>
          </a:p>
          <a:p>
            <a:r>
              <a:rPr lang="is-IS" sz="2000" dirty="0">
                <a:latin typeface="Monaco" charset="0"/>
                <a:ea typeface="Monaco" charset="0"/>
                <a:cs typeface="Monaco" charset="0"/>
              </a:rPr>
              <a:t>6          5.4         3.9          1.7         0.4  setosa</a:t>
            </a:r>
          </a:p>
          <a:p>
            <a:endParaRPr lang="en-US" sz="20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3010" y="2929897"/>
            <a:ext cx="9295399" cy="336176"/>
          </a:xfrm>
          <a:prstGeom prst="rect">
            <a:avLst/>
          </a:prstGeom>
          <a:solidFill>
            <a:schemeClr val="accent5">
              <a:alpha val="5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97455" y="2561248"/>
            <a:ext cx="1958798" cy="2392717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/>
          </p:cNvSpPr>
          <p:nvPr/>
        </p:nvSpPr>
        <p:spPr>
          <a:xfrm>
            <a:off x="3891817" y="4089961"/>
            <a:ext cx="548640" cy="457200"/>
          </a:xfrm>
          <a:prstGeom prst="ellipse">
            <a:avLst/>
          </a:prstGeom>
          <a:solidFill>
            <a:srgbClr val="C00000">
              <a:alpha val="6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8990" y="2835186"/>
            <a:ext cx="1613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4"/>
                </a:solidFill>
              </a:rPr>
              <a:t>Observation </a:t>
            </a:r>
            <a:r>
              <a:rPr lang="en-US" sz="2200" b="1" dirty="0" smtClean="0">
                <a:solidFill>
                  <a:schemeClr val="accent4"/>
                </a:solidFill>
                <a:sym typeface="Wingdings"/>
              </a:rPr>
              <a:t> </a:t>
            </a:r>
            <a:endParaRPr lang="en-US" sz="2200" b="1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0002" y="2161435"/>
            <a:ext cx="17910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</a:rPr>
              <a:t>Variable 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0976" y="4114830"/>
            <a:ext cx="8906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Value</a:t>
            </a:r>
            <a:endParaRPr lang="en-US" sz="2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9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</a:t>
            </a:r>
            <a:r>
              <a:rPr lang="en-US" b="1" dirty="0" smtClean="0"/>
              <a:t>tidy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Each variable forms a column.</a:t>
            </a:r>
          </a:p>
          <a:p>
            <a:r>
              <a:rPr lang="en-US" sz="2800" dirty="0"/>
              <a:t>Each observation forms a row.</a:t>
            </a:r>
          </a:p>
          <a:p>
            <a:r>
              <a:rPr lang="en-US" sz="2800" dirty="0"/>
              <a:t>Each type of observational unit forms a table.</a:t>
            </a:r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07199" y="2033230"/>
            <a:ext cx="4348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Tidy data provides a consistent approach to data management that greatly facilitates downstream analysis and </a:t>
            </a:r>
            <a:r>
              <a:rPr lang="en-US" dirty="0" err="1" smtClean="0">
                <a:solidFill>
                  <a:srgbClr val="FF0000"/>
                </a:solidFill>
              </a:rPr>
              <a:t>viz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2" b="10229"/>
          <a:stretch/>
        </p:blipFill>
        <p:spPr>
          <a:xfrm>
            <a:off x="1220101" y="3989094"/>
            <a:ext cx="9366319" cy="222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3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Messy vs tidy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1137" y="5188675"/>
            <a:ext cx="4644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What are the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in this data?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What are the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observations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in this data?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884" y="1989745"/>
            <a:ext cx="5533004" cy="4158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0" y="2717758"/>
            <a:ext cx="6720466" cy="235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bag of tests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Numeric data: </a:t>
            </a:r>
            <a:r>
              <a:rPr lang="en-US" i="1" dirty="0" smtClean="0"/>
              <a:t>t</a:t>
            </a:r>
            <a:r>
              <a:rPr lang="en-US" dirty="0" smtClean="0"/>
              <a:t>-tests</a:t>
            </a:r>
          </a:p>
          <a:p>
            <a:pPr lvl="1"/>
            <a:r>
              <a:rPr lang="en-US" dirty="0" smtClean="0"/>
              <a:t>One sample/paired</a:t>
            </a:r>
          </a:p>
          <a:p>
            <a:pPr lvl="1"/>
            <a:r>
              <a:rPr lang="en-US" dirty="0" smtClean="0"/>
              <a:t>Two sample</a:t>
            </a:r>
          </a:p>
          <a:p>
            <a:r>
              <a:rPr lang="en-US" dirty="0" smtClean="0"/>
              <a:t>Categorical data</a:t>
            </a:r>
          </a:p>
          <a:p>
            <a:pPr lvl="1"/>
            <a:r>
              <a:rPr lang="en-US" dirty="0" smtClean="0"/>
              <a:t>One categorical variable with two levels: Binomial</a:t>
            </a:r>
          </a:p>
          <a:p>
            <a:pPr lvl="1"/>
            <a:r>
              <a:rPr lang="en-US" dirty="0" smtClean="0"/>
              <a:t>One categorical variable with &gt;two levels: Chi-squared goodness of fit</a:t>
            </a:r>
          </a:p>
          <a:p>
            <a:pPr lvl="1"/>
            <a:r>
              <a:rPr lang="en-US" dirty="0" smtClean="0"/>
              <a:t>Two categorical variables: Contingency table</a:t>
            </a:r>
          </a:p>
          <a:p>
            <a:pPr lvl="2"/>
            <a:r>
              <a:rPr lang="en-US" dirty="0"/>
              <a:t>Chi-squared </a:t>
            </a:r>
            <a:r>
              <a:rPr lang="en-US" dirty="0" smtClean="0"/>
              <a:t>for large samples</a:t>
            </a:r>
          </a:p>
          <a:p>
            <a:pPr lvl="2"/>
            <a:r>
              <a:rPr lang="en-US" dirty="0" smtClean="0"/>
              <a:t>Fisher's exact test for small samples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it yourself: Convert to tidy data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786821"/>
              </p:ext>
            </p:extLst>
          </p:nvPr>
        </p:nvGraphicFramePr>
        <p:xfrm>
          <a:off x="435800" y="2791702"/>
          <a:ext cx="474617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43"/>
                <a:gridCol w="1857828"/>
                <a:gridCol w="13208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survived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died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drug</a:t>
                      </a:r>
                      <a:endParaRPr lang="en-US" sz="3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15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placebo</a:t>
                      </a:r>
                      <a:endParaRPr lang="en-US" sz="3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11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985959"/>
              </p:ext>
            </p:extLst>
          </p:nvPr>
        </p:nvGraphicFramePr>
        <p:xfrm>
          <a:off x="5701610" y="2212582"/>
          <a:ext cx="6498172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185"/>
                <a:gridCol w="2543626"/>
                <a:gridCol w="18083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treatment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outcome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count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drug</a:t>
                      </a:r>
                      <a:endParaRPr lang="en-US" sz="32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survived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placebo</a:t>
                      </a:r>
                      <a:endParaRPr lang="en-US" sz="32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survived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drug</a:t>
                      </a:r>
                      <a:endParaRPr lang="en-US" sz="32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died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placebo</a:t>
                      </a:r>
                      <a:endParaRPr lang="en-US" sz="32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died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09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fundamental verbs of </a:t>
            </a:r>
            <a:r>
              <a:rPr lang="en-US" sz="3600" dirty="0" err="1" smtClean="0">
                <a:latin typeface="Monaco" charset="0"/>
                <a:ea typeface="Monaco" charset="0"/>
                <a:cs typeface="Monaco" charset="0"/>
              </a:rPr>
              <a:t>tidyr</a:t>
            </a:r>
            <a:endParaRPr lang="en-US" sz="3600" dirty="0">
              <a:latin typeface="Monaco" charset="0"/>
              <a:ea typeface="Monaco" charset="0"/>
              <a:cs typeface="Monaco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87858"/>
              </p:ext>
            </p:extLst>
          </p:nvPr>
        </p:nvGraphicFramePr>
        <p:xfrm>
          <a:off x="1427018" y="2829398"/>
          <a:ext cx="9728662" cy="196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727"/>
                <a:gridCol w="7511935"/>
              </a:tblGrid>
              <a:tr h="490382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gather()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Gather multiple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columns into </a:t>
                      </a:r>
                      <a:r>
                        <a:rPr lang="en-US" sz="2400" b="0" baseline="0" dirty="0" err="1" smtClean="0">
                          <a:solidFill>
                            <a:schemeClr val="tx1"/>
                          </a:solidFill>
                        </a:rPr>
                        <a:t>key:value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pairs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90382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spread()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Spread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baseline="0" dirty="0" err="1" smtClean="0">
                          <a:solidFill>
                            <a:schemeClr val="tx1"/>
                          </a:solidFill>
                        </a:rPr>
                        <a:t>key:value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pairs over multiple columns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90382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separate()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Separate columns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unite()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Join columns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46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gather() </a:t>
            </a:r>
            <a:r>
              <a:rPr lang="en-US" dirty="0" smtClean="0"/>
              <a:t>makes wide tables narrow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43" y="3117273"/>
            <a:ext cx="5893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data</a:t>
            </a:r>
            <a:endParaRPr lang="is-IS" b="1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t152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t174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t201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t227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t258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4.51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4.98 5.41 5.90 6.15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2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4.24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4.20 4.68 4.92 4.96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ozone   3.98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4.36 4.79 4.99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5.03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23457" y="3357350"/>
            <a:ext cx="3435928" cy="3346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40880" y="3130128"/>
            <a:ext cx="6813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  measure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is-IS" b="1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t152   4.51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t174   4.98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t201   5.41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t227   5.90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t258  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...</a:t>
            </a:r>
          </a:p>
          <a:p>
            <a:pPr lvl="1"/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22005" y="3117273"/>
            <a:ext cx="669531" cy="18629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058354" y="3117272"/>
            <a:ext cx="1088454" cy="186294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23457" y="3725247"/>
            <a:ext cx="3490535" cy="2389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854746" y="5144357"/>
            <a:ext cx="706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data %&gt;% gather(</a:t>
            </a:r>
            <a:r>
              <a:rPr lang="is-IS" sz="20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20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measure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, t152:t258)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38648" y="5713329"/>
            <a:ext cx="878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</a:rPr>
              <a:t>KEY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8334" y="5713330"/>
            <a:ext cx="1075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VALUE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13" name="Striped Right Arrow 12"/>
          <p:cNvSpPr/>
          <p:nvPr/>
        </p:nvSpPr>
        <p:spPr>
          <a:xfrm>
            <a:off x="6190538" y="3524655"/>
            <a:ext cx="799804" cy="423672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8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 animBg="1"/>
      <p:bldP spid="19" grpId="0" animBg="1"/>
      <p:bldP spid="21" grpId="0" animBg="1"/>
      <p:bldP spid="22" grpId="0"/>
      <p:bldP spid="23" grpId="0"/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126480" y="3068303"/>
            <a:ext cx="5893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t152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t174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t201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t227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t258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4.51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4.98 5.41 5.90 6.15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2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4.24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4.20 4.68 4.92 4.96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ozone   3.98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4.36 4.79 4.99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5.03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spread() </a:t>
            </a:r>
            <a:r>
              <a:rPr lang="en-US" dirty="0"/>
              <a:t>makes </a:t>
            </a:r>
            <a:r>
              <a:rPr lang="en-US" dirty="0" smtClean="0"/>
              <a:t>narrow tables wide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4746" y="5144357"/>
            <a:ext cx="706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data %&gt;% spread(</a:t>
            </a:r>
            <a:r>
              <a:rPr lang="is-IS" sz="20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20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measure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716" y="2836033"/>
            <a:ext cx="6813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  measure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is-IS" b="1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t152   4.51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t174   4.98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t201   5.41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t227   5.90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t258  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...</a:t>
            </a:r>
          </a:p>
          <a:p>
            <a:pPr lvl="1"/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7433" y="2836033"/>
            <a:ext cx="669531" cy="18629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93782" y="2836032"/>
            <a:ext cx="1088454" cy="186294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39583" y="3412345"/>
            <a:ext cx="3346812" cy="22177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iped Right Arrow 12"/>
          <p:cNvSpPr/>
          <p:nvPr/>
        </p:nvSpPr>
        <p:spPr>
          <a:xfrm>
            <a:off x="5125702" y="3508059"/>
            <a:ext cx="799804" cy="423672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203958" y="3043492"/>
            <a:ext cx="3435928" cy="3346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9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2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Nonparametric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Make no* assumptions about how your samples are distributed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Also known as </a:t>
            </a:r>
            <a:r>
              <a:rPr lang="en-US" i="1" dirty="0" smtClean="0"/>
              <a:t>distribution-free</a:t>
            </a:r>
            <a:r>
              <a:rPr lang="en-US" dirty="0" smtClean="0"/>
              <a:t> tests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Lower </a:t>
            </a:r>
            <a:r>
              <a:rPr lang="en-US" i="1" dirty="0" smtClean="0"/>
              <a:t>false positive </a:t>
            </a:r>
            <a:r>
              <a:rPr lang="en-US" dirty="0" smtClean="0"/>
              <a:t>rate than parametric methods when assumptions not met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Less powerful than parametric methods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Used primarily when sample sizes are small or non-normal (for a </a:t>
            </a:r>
            <a:r>
              <a:rPr lang="en-US" i="1" dirty="0" smtClean="0"/>
              <a:t>t</a:t>
            </a:r>
            <a:r>
              <a:rPr lang="en-US" dirty="0" smtClean="0"/>
              <a:t>-test)</a:t>
            </a:r>
          </a:p>
        </p:txBody>
      </p:sp>
    </p:spTree>
    <p:extLst>
      <p:ext uri="{BB962C8B-B14F-4D97-AF65-F5344CB8AC3E}">
        <p14:creationId xmlns:p14="http://schemas.microsoft.com/office/powerpoint/2010/main" val="140083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new bag of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sample or paired </a:t>
            </a:r>
            <a:r>
              <a:rPr lang="en-US" i="1" dirty="0" smtClean="0"/>
              <a:t>t</a:t>
            </a:r>
            <a:r>
              <a:rPr lang="en-US" dirty="0" smtClean="0"/>
              <a:t>-test</a:t>
            </a:r>
          </a:p>
          <a:p>
            <a:pPr lvl="1"/>
            <a:r>
              <a:rPr lang="en-US" dirty="0" smtClean="0"/>
              <a:t>Sign test</a:t>
            </a:r>
          </a:p>
          <a:p>
            <a:pPr lvl="1"/>
            <a:r>
              <a:rPr lang="en-US" dirty="0" smtClean="0"/>
              <a:t>Wilcoxon signed-rank test</a:t>
            </a:r>
          </a:p>
          <a:p>
            <a:endParaRPr lang="en-US" dirty="0" smtClean="0"/>
          </a:p>
          <a:p>
            <a:r>
              <a:rPr lang="en-US" dirty="0" smtClean="0"/>
              <a:t>Two sample </a:t>
            </a:r>
            <a:r>
              <a:rPr lang="en-US" i="1" dirty="0" smtClean="0"/>
              <a:t>t</a:t>
            </a:r>
            <a:r>
              <a:rPr lang="en-US" dirty="0" smtClean="0"/>
              <a:t>-test</a:t>
            </a:r>
          </a:p>
          <a:p>
            <a:pPr lvl="1"/>
            <a:r>
              <a:rPr lang="en-US" dirty="0" smtClean="0"/>
              <a:t>Mann Whitney </a:t>
            </a:r>
            <a:r>
              <a:rPr lang="en-US" i="1" dirty="0" smtClean="0"/>
              <a:t>U</a:t>
            </a:r>
            <a:r>
              <a:rPr lang="en-US" dirty="0" smtClean="0"/>
              <a:t>-test (Wilcoxon rank sum test)</a:t>
            </a:r>
          </a:p>
        </p:txBody>
      </p:sp>
    </p:spTree>
    <p:extLst>
      <p:ext uri="{BB962C8B-B14F-4D97-AF65-F5344CB8AC3E}">
        <p14:creationId xmlns:p14="http://schemas.microsoft.com/office/powerpoint/2010/main" val="4193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These tests are based on data ranks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152377"/>
              </p:ext>
            </p:extLst>
          </p:nvPr>
        </p:nvGraphicFramePr>
        <p:xfrm>
          <a:off x="4351119" y="1947553"/>
          <a:ext cx="1644733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</a:rPr>
                        <a:t>10.8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</a:rPr>
                        <a:t>13.5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</a:rPr>
                        <a:t>9.1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</a:rPr>
                        <a:t>11.5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</a:rPr>
                        <a:t>15.7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</a:rPr>
                        <a:t>8.4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858173"/>
              </p:ext>
            </p:extLst>
          </p:nvPr>
        </p:nvGraphicFramePr>
        <p:xfrm>
          <a:off x="5995852" y="1947553"/>
          <a:ext cx="1644733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Ranks</a:t>
                      </a:r>
                      <a:endParaRPr lang="en-US" sz="2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sz="2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92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sign test for single numeric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The median of a sample is equal to &lt;null median&gt;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r>
              <a:rPr lang="en-US" dirty="0" smtClean="0"/>
              <a:t>: </a:t>
            </a:r>
            <a:r>
              <a:rPr lang="en-US" dirty="0"/>
              <a:t>The median of a sample is </a:t>
            </a:r>
            <a:r>
              <a:rPr lang="en-US" dirty="0" smtClean="0"/>
              <a:t>not equal </a:t>
            </a:r>
            <a:r>
              <a:rPr lang="en-US" dirty="0"/>
              <a:t>to &lt;null median&gt;</a:t>
            </a:r>
          </a:p>
          <a:p>
            <a:endParaRPr lang="en-US" dirty="0" smtClean="0"/>
          </a:p>
          <a:p>
            <a:r>
              <a:rPr lang="en-US" dirty="0" smtClean="0"/>
              <a:t>Procedure:</a:t>
            </a:r>
          </a:p>
          <a:p>
            <a:pPr lvl="1"/>
            <a:r>
              <a:rPr lang="en-US" dirty="0" smtClean="0"/>
              <a:t>Determine your null median</a:t>
            </a:r>
          </a:p>
          <a:p>
            <a:pPr lvl="1"/>
            <a:r>
              <a:rPr lang="en-US" dirty="0" smtClean="0"/>
              <a:t>Assign each value in your sample as + or - if above or below median</a:t>
            </a:r>
          </a:p>
          <a:p>
            <a:pPr lvl="1"/>
            <a:r>
              <a:rPr lang="en-US" dirty="0" smtClean="0"/>
              <a:t>Test whether there are same number of +,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3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Sign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An environmental biologist measured the pH of rainwater on 7 different days in Washington state and wants to know if rainwater in the region can be considered acidic (&lt; pH 5.2).</a:t>
            </a:r>
            <a:endParaRPr lang="en-US" sz="2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744818"/>
              </p:ext>
            </p:extLst>
          </p:nvPr>
        </p:nvGraphicFramePr>
        <p:xfrm>
          <a:off x="1741646" y="3247961"/>
          <a:ext cx="1657795" cy="2928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795"/>
              </a:tblGrid>
              <a:tr h="3677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pH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4.73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5.28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5.06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5.16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5.25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5.11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4.79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5105"/>
              </p:ext>
            </p:extLst>
          </p:nvPr>
        </p:nvGraphicFramePr>
        <p:xfrm>
          <a:off x="3399441" y="3247961"/>
          <a:ext cx="1657795" cy="2928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795"/>
              </a:tblGrid>
              <a:tr h="3677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Sign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5251938" y="3402464"/>
            <a:ext cx="874542" cy="277358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21182" y="4265728"/>
            <a:ext cx="31535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5+</a:t>
            </a:r>
          </a:p>
          <a:p>
            <a:r>
              <a:rPr lang="en-US" sz="2600" dirty="0" smtClean="0"/>
              <a:t>2-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3434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sign test is a binomial test with p=0.5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The median </a:t>
            </a:r>
            <a:r>
              <a:rPr lang="en-US" dirty="0" smtClean="0"/>
              <a:t>pH of WA rain is 5.2.</a:t>
            </a:r>
            <a:endParaRPr lang="en-US" dirty="0"/>
          </a:p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The median </a:t>
            </a:r>
            <a:r>
              <a:rPr lang="en-US" dirty="0" smtClean="0"/>
              <a:t>pH of WA rain is less then 5.2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3158" y="3190673"/>
            <a:ext cx="101167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binom.test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(2,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7,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0.5, alternative = "less")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Exact binomial test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data:  2 and 7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number of successes = 2, number of trials = 7, p-value = 0.4531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alternative hypothesis: true probability of success is not equal to 0.5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95 percent confidence interval: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 0.03669257 0.70957914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sample estimates: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probability of success 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             0.2857143 </a:t>
            </a:r>
          </a:p>
        </p:txBody>
      </p:sp>
      <p:sp>
        <p:nvSpPr>
          <p:cNvPr id="9" name="Rectangle 8"/>
          <p:cNvSpPr/>
          <p:nvPr/>
        </p:nvSpPr>
        <p:spPr>
          <a:xfrm>
            <a:off x="3385226" y="3190673"/>
            <a:ext cx="486383" cy="350195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92191" y="3217733"/>
            <a:ext cx="2943119" cy="323136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0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8800</TotalTime>
  <Words>1312</Words>
  <Application>Microsoft Macintosh PowerPoint</Application>
  <PresentationFormat>Widescreen</PresentationFormat>
  <Paragraphs>421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Calibri Light</vt:lpstr>
      <vt:lpstr>Cambria Math</vt:lpstr>
      <vt:lpstr>Mangal</vt:lpstr>
      <vt:lpstr>Monaco</vt:lpstr>
      <vt:lpstr>Wingdings</vt:lpstr>
      <vt:lpstr>Retrospect</vt:lpstr>
      <vt:lpstr>Nonparametric methods and tidyr</vt:lpstr>
      <vt:lpstr>General notes</vt:lpstr>
      <vt:lpstr>Our bag of tests</vt:lpstr>
      <vt:lpstr>Nonparametric tests</vt:lpstr>
      <vt:lpstr>Our new bag of tests</vt:lpstr>
      <vt:lpstr>These tests are based on data ranks</vt:lpstr>
      <vt:lpstr>The sign test for single numeric samples</vt:lpstr>
      <vt:lpstr>Example: Sign test</vt:lpstr>
      <vt:lpstr>The sign test is a binomial test with p=0.5</vt:lpstr>
      <vt:lpstr>Results and conclusions</vt:lpstr>
      <vt:lpstr>Sign test in R</vt:lpstr>
      <vt:lpstr>See one, do one</vt:lpstr>
      <vt:lpstr>Wilcoxon signed-rank test</vt:lpstr>
      <vt:lpstr>Adding ranks to the procedure</vt:lpstr>
      <vt:lpstr>Compute the test statistic W (R)</vt:lpstr>
      <vt:lpstr>Wilcoxon signed-rank, the long way</vt:lpstr>
      <vt:lpstr>Wilcoxon signed-rank, the obvious way</vt:lpstr>
      <vt:lpstr>Wilcoxon signed-rank is not foolproof</vt:lpstr>
      <vt:lpstr>Mann-Whitney U test (aka Wilcoxon rank sum)</vt:lpstr>
      <vt:lpstr>The tedious steps to MW-U test</vt:lpstr>
      <vt:lpstr>Minimal example</vt:lpstr>
      <vt:lpstr>Minimal example… in R</vt:lpstr>
      <vt:lpstr>Major caveat: ties in data</vt:lpstr>
      <vt:lpstr>Example in R, with ties </vt:lpstr>
      <vt:lpstr>PowerPoint Presentation</vt:lpstr>
      <vt:lpstr>What is a dataset?</vt:lpstr>
      <vt:lpstr>The iris dataset (what else?)</vt:lpstr>
      <vt:lpstr>This is a tidy dataset</vt:lpstr>
      <vt:lpstr>Messy vs tidy data</vt:lpstr>
      <vt:lpstr>Do it yourself: Convert to tidy data</vt:lpstr>
      <vt:lpstr>The fundamental verbs of tidyr</vt:lpstr>
      <vt:lpstr>gather() makes wide tables narrow</vt:lpstr>
      <vt:lpstr>spread() makes narrow tables wide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Tidyverse II</dc:title>
  <dc:creator>Stephanie J. Spielman</dc:creator>
  <cp:lastModifiedBy>Stephanie J. Spielman</cp:lastModifiedBy>
  <cp:revision>1350</cp:revision>
  <cp:lastPrinted>2017-10-03T21:15:38Z</cp:lastPrinted>
  <dcterms:created xsi:type="dcterms:W3CDTF">2017-09-07T14:51:46Z</dcterms:created>
  <dcterms:modified xsi:type="dcterms:W3CDTF">2017-10-10T13:42:26Z</dcterms:modified>
</cp:coreProperties>
</file>