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2"/>
  </p:notesMasterIdLst>
  <p:sldIdLst>
    <p:sldId id="256" r:id="rId2"/>
    <p:sldId id="264" r:id="rId3"/>
    <p:sldId id="265" r:id="rId4"/>
    <p:sldId id="263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3"/>
    <p:restoredTop sz="93632"/>
  </p:normalViewPr>
  <p:slideViewPr>
    <p:cSldViewPr snapToGrid="0" snapToObjects="1">
      <p:cViewPr varScale="1">
        <p:scale>
          <a:sx n="90" d="100"/>
          <a:sy n="9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resampling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library(boot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stat &lt;- function(x, </a:t>
            </a:r>
            <a:r>
              <a:rPr lang="en-US" dirty="0" err="1"/>
              <a:t>i</a:t>
            </a:r>
            <a:r>
              <a:rPr lang="en-US" dirty="0"/>
              <a:t>) {median(x[</a:t>
            </a:r>
            <a:r>
              <a:rPr lang="en-US" dirty="0" err="1"/>
              <a:t>i</a:t>
            </a:r>
            <a:r>
              <a:rPr lang="en-US" dirty="0"/>
              <a:t>])} </a:t>
            </a:r>
            <a:endParaRPr lang="en-US" dirty="0" smtClean="0"/>
          </a:p>
          <a:p>
            <a:r>
              <a:rPr lang="en-US" dirty="0" err="1" smtClean="0"/>
              <a:t>boot.out</a:t>
            </a:r>
            <a:r>
              <a:rPr lang="en-US" dirty="0" smtClean="0"/>
              <a:t> </a:t>
            </a:r>
            <a:r>
              <a:rPr lang="en-US" dirty="0"/>
              <a:t>&lt;- boot(data = </a:t>
            </a:r>
            <a:r>
              <a:rPr lang="en-US" dirty="0" err="1"/>
              <a:t>gmVol</a:t>
            </a:r>
            <a:r>
              <a:rPr lang="en-US" dirty="0"/>
              <a:t>, statistic = stat, R = 1000) </a:t>
            </a:r>
            <a:endParaRPr lang="en-US" dirty="0" smtClean="0"/>
          </a:p>
          <a:p>
            <a:r>
              <a:rPr lang="en-US" dirty="0" err="1" smtClean="0"/>
              <a:t>boot.ci</a:t>
            </a:r>
            <a:r>
              <a:rPr lang="en-US" dirty="0" smtClean="0"/>
              <a:t>(</a:t>
            </a:r>
            <a:r>
              <a:rPr lang="en-US" dirty="0" err="1" smtClean="0"/>
              <a:t>boot.out</a:t>
            </a:r>
            <a:r>
              <a:rPr lang="en-US" dirty="0"/>
              <a:t>) Level Percentile </a:t>
            </a:r>
            <a:r>
              <a:rPr lang="en-US" dirty="0" err="1"/>
              <a:t>BCa</a:t>
            </a:r>
            <a:r>
              <a:rPr lang="en-US" dirty="0"/>
              <a:t> 95% (583.1, 595.2 ) (583.2, 595.3 )</a:t>
            </a:r>
          </a:p>
        </p:txBody>
      </p:sp>
    </p:spTree>
    <p:extLst>
      <p:ext uri="{BB962C8B-B14F-4D97-AF65-F5344CB8AC3E}">
        <p14:creationId xmlns:p14="http://schemas.microsoft.com/office/powerpoint/2010/main" val="19365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wise.cgu.edu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-content/uploads/2015/04/Introduction-to-Resampling-Techniques-110901.pdf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Permutation </a:t>
            </a:r>
            <a:r>
              <a:rPr lang="en-US" dirty="0"/>
              <a:t>methods use sampling without replacement to test hypotheses of „no effect‟; </a:t>
            </a:r>
            <a:endParaRPr lang="en-US" dirty="0" smtClean="0"/>
          </a:p>
          <a:p>
            <a:r>
              <a:rPr lang="en-US" dirty="0" smtClean="0"/>
              <a:t>Bootstrap </a:t>
            </a:r>
            <a:r>
              <a:rPr lang="en-US" dirty="0"/>
              <a:t>methods use sampling with replacement to establish confidence intervals; 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/>
              <a:t>Carlo methods use repeated sampling from populations with known characteristics to determine how sensitive </a:t>
            </a:r>
            <a:r>
              <a:rPr lang="en-US" dirty="0" smtClean="0"/>
              <a:t>statistical </a:t>
            </a:r>
            <a:r>
              <a:rPr lang="en-US" dirty="0"/>
              <a:t>procedures are to those characteristics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Using the given data-generating mechanism (such as a coin or die) that is a model of the process you wish to understand, produce new samples of simulated data, and examine the results of those samples</a:t>
            </a:r>
          </a:p>
        </p:txBody>
      </p:sp>
    </p:spTree>
    <p:extLst>
      <p:ext uri="{BB962C8B-B14F-4D97-AF65-F5344CB8AC3E}">
        <p14:creationId xmlns:p14="http://schemas.microsoft.com/office/powerpoint/2010/main" val="13741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apps.usd.edu</a:t>
            </a:r>
            <a:r>
              <a:rPr lang="en-US" dirty="0"/>
              <a:t>/</a:t>
            </a:r>
            <a:r>
              <a:rPr lang="en-US" dirty="0" err="1"/>
              <a:t>coglab</a:t>
            </a:r>
            <a:r>
              <a:rPr lang="en-US"/>
              <a:t>/psyc770/resampling/Resampling-Colloquium2.pdf</a:t>
            </a:r>
          </a:p>
        </p:txBody>
      </p:sp>
    </p:spTree>
    <p:extLst>
      <p:ext uri="{BB962C8B-B14F-4D97-AF65-F5344CB8AC3E}">
        <p14:creationId xmlns:p14="http://schemas.microsoft.com/office/powerpoint/2010/main" val="200451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invalidUrl="http://www.unc.edu/~carsey/teaching/ICPSR-2011/Sim Slides 2 Handout.pdf"/>
              </a:rPr>
              <a:t>http://www.unc.edu/~</a:t>
            </a:r>
            <a:r>
              <a:rPr lang="en-US" dirty="0" smtClean="0">
                <a:hlinkClick r:id="rId3" invalidUrl="http://www.unc.edu/~carsey/teaching/ICPSR-2011/Sim Slides 2 Handout.pdf"/>
              </a:rPr>
              <a:t>carsey/teaching/ICPSR-2011/Sim%20Slides%202%20Handout.pdf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Bootstrap is the most flexible and most powerful. It can be extended to any statistical or calculation you might make using sample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Bootstraping</a:t>
            </a:r>
            <a:r>
              <a:rPr lang="en-US" dirty="0"/>
              <a:t> does NOT make the exchangeability assumption that randomization tests make. Jackknife is limited by sample size </a:t>
            </a:r>
            <a:endParaRPr lang="en-US" dirty="0" smtClean="0"/>
          </a:p>
          <a:p>
            <a:r>
              <a:rPr lang="en-US" dirty="0" smtClean="0"/>
              <a:t>Permutation/Randomization </a:t>
            </a:r>
            <a:r>
              <a:rPr lang="en-US" dirty="0"/>
              <a:t>methods break all relationships in data – don’t let you produce a covariance matrix.[but what if we reshuffled just on Y </a:t>
            </a:r>
            <a:r>
              <a:rPr lang="en-US" dirty="0" smtClean="0"/>
              <a:t>?]</a:t>
            </a:r>
          </a:p>
          <a:p>
            <a:r>
              <a:rPr lang="en-US" dirty="0" smtClean="0"/>
              <a:t> </a:t>
            </a:r>
            <a:r>
              <a:rPr lang="en-US" dirty="0"/>
              <a:t>I think Bootstrap confidence intervals, etc. will be standard in empirical social science in 5-10 years.</a:t>
            </a:r>
          </a:p>
        </p:txBody>
      </p:sp>
    </p:spTree>
    <p:extLst>
      <p:ext uri="{BB962C8B-B14F-4D97-AF65-F5344CB8AC3E}">
        <p14:creationId xmlns:p14="http://schemas.microsoft.com/office/powerpoint/2010/main" val="10246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permutation: when the null is unclear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>Monte Carlo Example (derived from a Simon 1997 example)</a:t>
            </a:r>
            <a:endParaRPr lang="en-US" dirty="0"/>
          </a:p>
          <a:p>
            <a:r>
              <a:rPr lang="en-US" dirty="0"/>
              <a:t>On any given day, it is likely to be sunny 70% of the time. On a sunny day, the Redskins win 65% of their games. What is the likelihood of winning a game on a sunny day? This is a very simplistic example easily described by calculating the joint probability of the two, but serves as a good example of the BASIC programming involved in resampling. The outline: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1.Put seven blue balls and three yellow balls into an urn labeled A (the Nice Day Urn). Put 65 green balls and 35 red balls into an urn labeled B (the Win/Lose Conditional to Nice day Urn).</a:t>
            </a:r>
          </a:p>
          <a:p>
            <a:r>
              <a:rPr lang="en-US" dirty="0"/>
              <a:t>2.Draw one ball from urn A. If it is blue, continue; otherwise record ‘no’ and stop.</a:t>
            </a:r>
          </a:p>
          <a:p>
            <a:r>
              <a:rPr lang="en-US" dirty="0"/>
              <a:t>3.If you have drawn a blue ball from run A, now draw a ball from urn B, and if it is green, record ‘yes’; otherwise write ‘no’.</a:t>
            </a:r>
          </a:p>
          <a:p>
            <a:r>
              <a:rPr lang="en-US" dirty="0"/>
              <a:t>4.Repeat steps 2-3 1000 (or more) times.</a:t>
            </a:r>
          </a:p>
          <a:p>
            <a:r>
              <a:rPr lang="en-US" dirty="0"/>
              <a:t>5.Count the number of trials.</a:t>
            </a:r>
          </a:p>
          <a:p>
            <a:r>
              <a:rPr lang="en-US" dirty="0"/>
              <a:t>6.Compute the proportion of ‘yeses’ in the 1000 samples.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bootstrap: tool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bootstrap is a robust, non-parametric, method that does well with smaller samples or awkward distributions. There is also the semi-parametric bootstrap in which a smoothed version of the empirical distribution function is sampled from. This is done very easily by adding a small random Normal(0, </a:t>
            </a:r>
            <a:r>
              <a:rPr lang="en-US" dirty="0" err="1"/>
              <a:t>σ</a:t>
            </a:r>
            <a:r>
              <a:rPr lang="en-US" dirty="0"/>
              <a:t> 2 ) to each re-sampled observation. When </a:t>
            </a:r>
            <a:r>
              <a:rPr lang="en-US" dirty="0" err="1"/>
              <a:t>σ</a:t>
            </a:r>
            <a:r>
              <a:rPr lang="en-US" dirty="0"/>
              <a:t> 2 is small the amount of smoothing is small, when large the amount of smoothing is large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jackknife is a more orderly version of the bootstrap. Instead of generating a set of random samples from X1 . . . </a:t>
            </a:r>
            <a:r>
              <a:rPr lang="en-US" dirty="0" err="1"/>
              <a:t>Xn</a:t>
            </a:r>
            <a:r>
              <a:rPr lang="en-US" dirty="0"/>
              <a:t> we generate n samples of size n − 1 by leaving out one observation at a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jackknife can estimate BIAS of an estimator</a:t>
            </a:r>
          </a:p>
          <a:p>
            <a:pPr lvl="1"/>
            <a:r>
              <a:rPr lang="en-US" dirty="0"/>
              <a:t>The difference between the mean of an estimator and the parameter we want to estimate is called the bias of the estimator. </a:t>
            </a:r>
          </a:p>
        </p:txBody>
      </p:sp>
    </p:spTree>
    <p:extLst>
      <p:ext uri="{BB962C8B-B14F-4D97-AF65-F5344CB8AC3E}">
        <p14:creationId xmlns:p14="http://schemas.microsoft.com/office/powerpoint/2010/main" val="18908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nsider</a:t>
            </a:r>
            <a:r>
              <a:rPr lang="en-US" dirty="0"/>
              <a:t> again, the data set of 630 measurements of gray matter volume for workers from a lead manufacturing plant • The median gray matter volume is around 589 cubic centimeters • We want a confidence </a:t>
            </a:r>
            <a:r>
              <a:rPr lang="en-US" dirty="0" smtClean="0"/>
              <a:t>interval for </a:t>
            </a:r>
            <a:r>
              <a:rPr lang="en-US" dirty="0"/>
              <a:t>the median of these </a:t>
            </a:r>
            <a:r>
              <a:rPr lang="en-US" dirty="0" smtClean="0"/>
              <a:t>measurements</a:t>
            </a:r>
          </a:p>
          <a:p>
            <a:endParaRPr lang="en-US" dirty="0"/>
          </a:p>
          <a:p>
            <a:r>
              <a:rPr lang="en-US" dirty="0" err="1"/>
              <a:t>otstrap</a:t>
            </a:r>
            <a:r>
              <a:rPr lang="en-US" dirty="0"/>
              <a:t> procedure for calculating for the median from a data set of n observations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/>
              <a:t>. Sample n observations with replacement from the observed data resulting in one simulated complete data set </a:t>
            </a:r>
            <a:endParaRPr lang="en-US" dirty="0" smtClean="0"/>
          </a:p>
          <a:p>
            <a:pPr lvl="1"/>
            <a:r>
              <a:rPr lang="en-US" dirty="0" smtClean="0"/>
              <a:t>ii</a:t>
            </a:r>
            <a:r>
              <a:rPr lang="en-US" dirty="0"/>
              <a:t>. Take the median of the simulated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iii. Repeat these two steps B times, resulting in B simulated </a:t>
            </a:r>
            <a:r>
              <a:rPr lang="en-US" dirty="0" smtClean="0"/>
              <a:t>medians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iv. These medians are approximately draws from the sampling distribution of the median of n observations; therefore we can </a:t>
            </a:r>
            <a:endParaRPr lang="en-US" dirty="0" smtClean="0"/>
          </a:p>
          <a:p>
            <a:pPr lvl="2"/>
            <a:r>
              <a:rPr lang="en-US" dirty="0" smtClean="0"/>
              <a:t>• </a:t>
            </a:r>
            <a:r>
              <a:rPr lang="en-US" dirty="0"/>
              <a:t>Draw a histogram of them </a:t>
            </a:r>
            <a:r>
              <a:rPr lang="en-US" dirty="0" smtClean="0"/>
              <a:t>•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Calculate their standard deviation to estimate the standard error of the median • </a:t>
            </a:r>
            <a:endParaRPr lang="en-US" dirty="0" smtClean="0"/>
          </a:p>
          <a:p>
            <a:pPr lvl="2"/>
            <a:r>
              <a:rPr lang="en-US" dirty="0" smtClean="0"/>
              <a:t>Take </a:t>
            </a:r>
            <a:r>
              <a:rPr lang="en-US" dirty="0"/>
              <a:t>the 2.5 </a:t>
            </a:r>
            <a:r>
              <a:rPr lang="en-US" dirty="0" err="1"/>
              <a:t>th</a:t>
            </a:r>
            <a:r>
              <a:rPr lang="en-US" dirty="0"/>
              <a:t> and 97.5 </a:t>
            </a:r>
            <a:r>
              <a:rPr lang="en-US" dirty="0" err="1"/>
              <a:t>th</a:t>
            </a:r>
            <a:r>
              <a:rPr lang="en-US" dirty="0"/>
              <a:t> percentiles as a confidence interval for the </a:t>
            </a:r>
            <a:r>
              <a:rPr lang="en-US" dirty="0" smtClean="0"/>
              <a:t>median: </a:t>
            </a:r>
            <a:r>
              <a:rPr lang="it-IT" dirty="0"/>
              <a:t>quantile(</a:t>
            </a:r>
            <a:r>
              <a:rPr lang="it-IT" dirty="0" err="1"/>
              <a:t>medians</a:t>
            </a:r>
            <a:r>
              <a:rPr lang="it-IT" dirty="0"/>
              <a:t>, c(.025, .975))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4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576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resampling statistics</vt:lpstr>
      <vt:lpstr>PowerPoint Presentation</vt:lpstr>
      <vt:lpstr>PowerPoint Presentation</vt:lpstr>
      <vt:lpstr>PowerPoint Presentation</vt:lpstr>
      <vt:lpstr>Assumptions not met</vt:lpstr>
      <vt:lpstr>permutation: when the null is unclear</vt:lpstr>
      <vt:lpstr>PowerPoint Presentation</vt:lpstr>
      <vt:lpstr>bootstrap: tool to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5</cp:revision>
  <dcterms:created xsi:type="dcterms:W3CDTF">2017-10-05T14:12:26Z</dcterms:created>
  <dcterms:modified xsi:type="dcterms:W3CDTF">2017-10-09T21:15:53Z</dcterms:modified>
</cp:coreProperties>
</file>