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7"/>
    <p:restoredTop sz="94690"/>
  </p:normalViewPr>
  <p:slideViewPr>
    <p:cSldViewPr snapToGrid="0" snapToObjects="1">
      <p:cViewPr varScale="1">
        <p:scale>
          <a:sx n="63" d="100"/>
          <a:sy n="63" d="100"/>
        </p:scale>
        <p:origin x="18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6988A-7E9F-7B43-A741-96C0E72AF6A6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F386-915A-7B40-A616-5EF56DF9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8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20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60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8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1F58-04CA-2B48-B4E5-CF1AC26F05B3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1F58-04CA-2B48-B4E5-CF1AC26F05B3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1F58-04CA-2B48-B4E5-CF1AC26F05B3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7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1F58-04CA-2B48-B4E5-CF1AC26F05B3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1F58-04CA-2B48-B4E5-CF1AC26F05B3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7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1F58-04CA-2B48-B4E5-CF1AC26F05B3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1F58-04CA-2B48-B4E5-CF1AC26F05B3}" type="datetimeFigureOut">
              <a:rPr lang="en-US" smtClean="0"/>
              <a:t>9/26/17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2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1F58-04CA-2B48-B4E5-CF1AC26F05B3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2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1F58-04CA-2B48-B4E5-CF1AC26F05B3}" type="datetimeFigureOut">
              <a:rPr lang="en-US" smtClean="0"/>
              <a:t>9/26/17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0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1F58-04CA-2B48-B4E5-CF1AC26F05B3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2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1F58-04CA-2B48-B4E5-CF1AC26F05B3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3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31F58-04CA-2B48-B4E5-CF1AC26F05B3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4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minitab.com/blog/adventures-in-statistics-2/choosing-between-a-nonparametric-test-and-a-parametric-test" TargetMode="Externa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5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unite() </a:t>
            </a:r>
            <a:r>
              <a:rPr lang="mr-IN" dirty="0" smtClean="0"/>
              <a:t>…</a:t>
            </a:r>
            <a:r>
              <a:rPr lang="en-US" dirty="0" smtClean="0"/>
              <a:t>unites columns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817" y="2208236"/>
            <a:ext cx="6813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  measure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t152   4.51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t174   4.98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t201   5.41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t227   5.90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t258  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...</a:t>
            </a:r>
          </a:p>
          <a:p>
            <a:pPr lvl="1"/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2513" y="2392901"/>
            <a:ext cx="5893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t152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t174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t201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t227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t258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4.51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4.98 5.41 5.90 6.15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2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4.24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4.20 4.68 4.92 4.96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ozone   3.98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4.36 4.79 4.99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5.03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4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return to </a:t>
            </a:r>
            <a:r>
              <a:rPr lang="en-US" dirty="0" err="1" smtClean="0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Joining related data frames</a:t>
            </a:r>
          </a:p>
          <a:p>
            <a:endParaRPr lang="en-US" dirty="0"/>
          </a:p>
          <a:p>
            <a:r>
              <a:rPr lang="en-US" dirty="0" err="1" smtClean="0"/>
              <a:t>inner_join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outer_join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left_join()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3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estimator </a:t>
            </a:r>
            <a:r>
              <a:rPr lang="en-US" dirty="0"/>
              <a:t>is a statistic </a:t>
            </a:r>
            <a:r>
              <a:rPr lang="en-US" dirty="0" smtClean="0"/>
              <a:t>(~formula) for </a:t>
            </a:r>
            <a:r>
              <a:rPr lang="en-US" dirty="0"/>
              <a:t>estimating a </a:t>
            </a:r>
            <a:r>
              <a:rPr lang="en-US" dirty="0" smtClean="0"/>
              <a:t>parameter</a:t>
            </a:r>
            <a:endParaRPr lang="en-US" dirty="0"/>
          </a:p>
          <a:p>
            <a:r>
              <a:rPr lang="en-US" dirty="0" smtClean="0"/>
              <a:t>A good estimator is </a:t>
            </a:r>
            <a:r>
              <a:rPr lang="en-US" b="1" dirty="0" smtClean="0"/>
              <a:t>unbiased</a:t>
            </a:r>
          </a:p>
          <a:p>
            <a:pPr lvl="1"/>
            <a:r>
              <a:rPr lang="en-US" dirty="0" smtClean="0"/>
              <a:t>The expected value (expectation) of the estimator should equal the parameter being estimated</a:t>
            </a:r>
            <a:endParaRPr lang="en-US" b="1" dirty="0" smtClean="0"/>
          </a:p>
          <a:p>
            <a:pPr lvl="1"/>
            <a:r>
              <a:rPr lang="en-US" dirty="0" smtClean="0"/>
              <a:t>Mean of the sampling distribution of the statistic should equal the parameter being estimated </a:t>
            </a:r>
          </a:p>
          <a:p>
            <a:r>
              <a:rPr lang="en-US" dirty="0" smtClean="0"/>
              <a:t>A good estimator is </a:t>
            </a:r>
            <a:r>
              <a:rPr lang="en-US" b="1" dirty="0" smtClean="0"/>
              <a:t>consistent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ncreasing </a:t>
            </a:r>
            <a:r>
              <a:rPr lang="en-US" dirty="0"/>
              <a:t>the sample size produces an estimate with smaller </a:t>
            </a:r>
            <a:r>
              <a:rPr lang="en-US" dirty="0" smtClean="0"/>
              <a:t>SE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A good estimator is </a:t>
            </a:r>
            <a:r>
              <a:rPr lang="en-US" b="1" dirty="0" smtClean="0"/>
              <a:t>efficient</a:t>
            </a:r>
            <a:endParaRPr lang="en-US" dirty="0" smtClean="0"/>
          </a:p>
          <a:p>
            <a:pPr lvl="1"/>
            <a:r>
              <a:rPr lang="en-US" dirty="0" smtClean="0"/>
              <a:t>Has the smallest SE among any estimator you could have chosen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7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estimation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</a:t>
                </a:r>
                <a:r>
                  <a:rPr lang="en-US" i="1" dirty="0" smtClean="0"/>
                  <a:t>X </a:t>
                </a:r>
                <a:r>
                  <a:rPr lang="en-US" dirty="0" smtClean="0"/>
                  <a:t>is a </a:t>
                </a:r>
                <a:r>
                  <a:rPr lang="en-US" dirty="0"/>
                  <a:t>binomial random variable with parameters </a:t>
                </a:r>
                <a:r>
                  <a:rPr lang="en-US" i="1" dirty="0"/>
                  <a:t>n </a:t>
                </a:r>
                <a:r>
                  <a:rPr lang="en-US" dirty="0"/>
                  <a:t>and </a:t>
                </a:r>
                <a:r>
                  <a:rPr lang="en-US" i="1" dirty="0" smtClean="0"/>
                  <a:t>p</a:t>
                </a:r>
                <a:r>
                  <a:rPr lang="mr-IN" dirty="0" smtClean="0"/>
                  <a:t>…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𝑆𝐸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latin typeface="Cambria Math" charset="0"/>
                          </a:rPr>
                          <m:t>(1−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If </a:t>
                </a:r>
                <a:r>
                  <a:rPr lang="en-US" i="1" dirty="0"/>
                  <a:t>X </a:t>
                </a:r>
                <a:r>
                  <a:rPr lang="en-US" dirty="0" smtClean="0"/>
                  <a:t>is a continuous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distributed with a mean</a:t>
                </a:r>
                <a:r>
                  <a:rPr lang="en-US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…</m:t>
                    </m:r>
                  </m:oMath>
                </a14:m>
                <a:endParaRPr lang="en-US" i="1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is-IS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mr-IN" dirty="0"/>
                  <a:t/>
                </a:r>
                <a:br>
                  <a:rPr lang="mr-IN" dirty="0"/>
                </a:br>
                <a:endParaRPr lang="mr-IN" dirty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25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blog.minitab.com/blog/adventures-in-statistics-2/choosing-between-a-nonparametric-test-and-a-parametric-test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biostat.mc.vanderbilt.edu</a:t>
            </a:r>
            <a:r>
              <a:rPr lang="en-US" dirty="0"/>
              <a:t>/wiki/pub/Main/</a:t>
            </a:r>
            <a:r>
              <a:rPr lang="en-US" dirty="0" err="1"/>
              <a:t>AnesShortCourse</a:t>
            </a:r>
            <a:r>
              <a:rPr lang="en-US" dirty="0"/>
              <a:t>/</a:t>
            </a:r>
            <a:r>
              <a:rPr lang="en-US"/>
              <a:t>NonParametrics.pdf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800" y="2692083"/>
            <a:ext cx="3887359" cy="34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8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is on </a:t>
            </a:r>
            <a:r>
              <a:rPr lang="en-US" b="1" dirty="0" smtClean="0"/>
              <a:t>tidy </a:t>
            </a:r>
            <a:r>
              <a:rPr lang="en-US" b="1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variable forms a column.</a:t>
            </a:r>
          </a:p>
          <a:p>
            <a:r>
              <a:rPr lang="en-US" dirty="0"/>
              <a:t>Each observation forms a row.</a:t>
            </a:r>
          </a:p>
          <a:p>
            <a:r>
              <a:rPr lang="en-US" dirty="0"/>
              <a:t>Each type of observational unit forms a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106057"/>
            <a:ext cx="10058400" cy="3143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7199" y="2033230"/>
            <a:ext cx="4348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Tidy data provides a consistent approach to data management that greatly facilitates downstream analysis and </a:t>
            </a:r>
            <a:r>
              <a:rPr lang="en-US" dirty="0" err="1" smtClean="0">
                <a:solidFill>
                  <a:srgbClr val="FF0000"/>
                </a:solidFill>
              </a:rPr>
              <a:t>viz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7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Messy vs tidy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2" t="38894" b="17714"/>
          <a:stretch/>
        </p:blipFill>
        <p:spPr>
          <a:xfrm>
            <a:off x="6763656" y="2029614"/>
            <a:ext cx="4377862" cy="2893112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93" r="47496" b="16495"/>
          <a:stretch/>
        </p:blipFill>
        <p:spPr>
          <a:xfrm>
            <a:off x="1097281" y="1959428"/>
            <a:ext cx="5085806" cy="3033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9085" y="5196114"/>
            <a:ext cx="464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the </a:t>
            </a:r>
            <a:r>
              <a:rPr lang="en-US" b="1" dirty="0" smtClean="0"/>
              <a:t>variables</a:t>
            </a:r>
            <a:r>
              <a:rPr lang="en-US" dirty="0" smtClean="0"/>
              <a:t> in this data?</a:t>
            </a:r>
          </a:p>
          <a:p>
            <a:r>
              <a:rPr lang="en-US" dirty="0" smtClean="0"/>
              <a:t>What are the </a:t>
            </a:r>
            <a:r>
              <a:rPr lang="en-US" b="1" dirty="0" smtClean="0"/>
              <a:t>observations</a:t>
            </a:r>
            <a:r>
              <a:rPr lang="en-US" dirty="0" smtClean="0"/>
              <a:t> in this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2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can we convert this table into a tidy data frame?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97280" y="3081262"/>
          <a:ext cx="47461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3"/>
                <a:gridCol w="1857828"/>
                <a:gridCol w="13208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survived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drug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placebo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97280" y="4935462"/>
            <a:ext cx="6900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What are the </a:t>
            </a:r>
            <a:r>
              <a:rPr lang="en-US" b="1" dirty="0" smtClean="0"/>
              <a:t>variables?</a:t>
            </a:r>
            <a:endParaRPr lang="en-US" dirty="0" smtClean="0"/>
          </a:p>
          <a:p>
            <a:pPr lvl="1"/>
            <a:r>
              <a:rPr lang="en-US" dirty="0" smtClean="0"/>
              <a:t>Remember: categories of a categorical variable </a:t>
            </a:r>
            <a:r>
              <a:rPr lang="en-US" i="1" dirty="0" smtClean="0"/>
              <a:t>are not variables</a:t>
            </a:r>
            <a:endParaRPr lang="en-US" dirty="0"/>
          </a:p>
          <a:p>
            <a:pPr lvl="1"/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What are the </a:t>
            </a:r>
            <a:r>
              <a:rPr lang="en-US" b="1" dirty="0" smtClean="0"/>
              <a:t>observations?</a:t>
            </a:r>
            <a:endParaRPr lang="en-US" dirty="0" smtClean="0"/>
          </a:p>
          <a:p>
            <a:pPr lvl="1"/>
            <a:endParaRPr lang="en-US" i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692536" y="3081262"/>
          <a:ext cx="47461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3"/>
                <a:gridCol w="1857828"/>
                <a:gridCol w="13208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treatment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outcome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count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drug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survived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placebo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survived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drug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died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placebo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died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52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fundamental verbs of </a:t>
            </a:r>
            <a:r>
              <a:rPr lang="en-US" sz="3600" dirty="0" err="1" smtClean="0">
                <a:latin typeface="Monaco" charset="0"/>
                <a:ea typeface="Monaco" charset="0"/>
                <a:cs typeface="Monaco" charset="0"/>
              </a:rPr>
              <a:t>tidyr</a:t>
            </a:r>
            <a:endParaRPr lang="en-US" sz="3600" dirty="0">
              <a:latin typeface="Monaco" charset="0"/>
              <a:ea typeface="Monaco" charset="0"/>
              <a:cs typeface="Monaco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427018" y="2057502"/>
          <a:ext cx="9728662" cy="196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727"/>
                <a:gridCol w="7511935"/>
              </a:tblGrid>
              <a:tr h="49038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gather()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Gather multiple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columns into </a:t>
                      </a:r>
                      <a:r>
                        <a:rPr lang="en-US" sz="2400" b="0" baseline="0" dirty="0" err="1" smtClean="0">
                          <a:solidFill>
                            <a:schemeClr val="tx1"/>
                          </a:solidFill>
                        </a:rPr>
                        <a:t>key:value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pairs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spread()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Spread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baseline="0" dirty="0" err="1" smtClean="0">
                          <a:solidFill>
                            <a:schemeClr val="tx1"/>
                          </a:solidFill>
                        </a:rPr>
                        <a:t>key:value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pairs over multiple columns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separate()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Separate columns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unite()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Join columns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12776" y="5490176"/>
            <a:ext cx="54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There are more functions but these ones are key!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4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gather() </a:t>
            </a:r>
            <a:r>
              <a:rPr lang="en-US" dirty="0" smtClean="0"/>
              <a:t>makes wide tables narrow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43" y="3117273"/>
            <a:ext cx="5893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data</a:t>
            </a:r>
            <a:endParaRPr lang="is-IS" b="1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t152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t174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t201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t227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t258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4.51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4.98 5.41 5.90 6.15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2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4.24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4.20 4.68 4.92 4.96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ozone   3.98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4.36 4.79 4.99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5.03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23457" y="3357350"/>
            <a:ext cx="3435928" cy="3346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40880" y="3130128"/>
            <a:ext cx="6813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  measure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t152   4.51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t174   4.98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t201   5.41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t227   5.90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t258  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...</a:t>
            </a:r>
          </a:p>
          <a:p>
            <a:pPr lvl="1"/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22005" y="3117273"/>
            <a:ext cx="669531" cy="18629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058354" y="3117272"/>
            <a:ext cx="1088454" cy="186294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23457" y="3725247"/>
            <a:ext cx="3490535" cy="2389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854746" y="5144357"/>
            <a:ext cx="706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data %&gt;% gather(</a:t>
            </a:r>
            <a:r>
              <a:rPr lang="is-IS" sz="20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20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measure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, t152:t258)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38648" y="5713329"/>
            <a:ext cx="878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</a:rPr>
              <a:t>KEY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8334" y="5713330"/>
            <a:ext cx="1075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VALUE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25" name="Striped Right Arrow 24"/>
          <p:cNvSpPr/>
          <p:nvPr/>
        </p:nvSpPr>
        <p:spPr>
          <a:xfrm>
            <a:off x="6126480" y="3725247"/>
            <a:ext cx="799804" cy="423672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6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 animBg="1"/>
      <p:bldP spid="19" grpId="0" animBg="1"/>
      <p:bldP spid="21" grpId="0" animBg="1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spread() </a:t>
            </a:r>
            <a:r>
              <a:rPr lang="en-US" dirty="0"/>
              <a:t>makes </a:t>
            </a:r>
            <a:r>
              <a:rPr lang="en-US" dirty="0" smtClean="0"/>
              <a:t>narrow tables wide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4746" y="5144357"/>
            <a:ext cx="706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data %&gt;% spread(</a:t>
            </a:r>
            <a:r>
              <a:rPr lang="is-IS" sz="20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20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measure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716" y="2836033"/>
            <a:ext cx="6813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  measure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t152   4.51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t174   4.98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t201   5.41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t227   5.90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t258  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...</a:t>
            </a:r>
          </a:p>
          <a:p>
            <a:pPr lvl="1"/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7433" y="2836033"/>
            <a:ext cx="669531" cy="18629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93782" y="2836032"/>
            <a:ext cx="1088454" cy="186294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60235" y="3388595"/>
            <a:ext cx="3490535" cy="2389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iped Right Arrow 12"/>
          <p:cNvSpPr/>
          <p:nvPr/>
        </p:nvSpPr>
        <p:spPr>
          <a:xfrm>
            <a:off x="5125702" y="3508059"/>
            <a:ext cx="799804" cy="423672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26480" y="3068303"/>
            <a:ext cx="5893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t152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t174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t201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t227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t258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4.51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4.98 5.41 5.90 6.15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2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4.24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4.20 4.68 4.92 4.96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ozone   3.98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4.36 4.79 4.99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5.03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03958" y="3043492"/>
            <a:ext cx="3435928" cy="3346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2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separate() </a:t>
            </a:r>
            <a:r>
              <a:rPr lang="en-US" dirty="0" smtClean="0"/>
              <a:t>separates columns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817" y="2208236"/>
            <a:ext cx="6813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  measure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t152   4.51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t174   4.98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t201   5.41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t227   5.90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t258  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...</a:t>
            </a:r>
          </a:p>
          <a:p>
            <a:pPr lvl="1"/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2513" y="2392901"/>
            <a:ext cx="5893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t152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t174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t201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t227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t258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4.51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4.98 5.41 5.90 6.15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2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4.24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4.20 4.68 4.92 4.96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ozone   3.98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4.36 4.79 4.99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5.03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57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380</Words>
  <Application>Microsoft Macintosh PowerPoint</Application>
  <PresentationFormat>Widescreen</PresentationFormat>
  <Paragraphs>132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Cambria Math</vt:lpstr>
      <vt:lpstr>Mangal</vt:lpstr>
      <vt:lpstr>Monaco</vt:lpstr>
      <vt:lpstr>Arial</vt:lpstr>
      <vt:lpstr>Office Theme</vt:lpstr>
      <vt:lpstr>PowerPoint Presentation</vt:lpstr>
      <vt:lpstr>PowerPoint Presentation</vt:lpstr>
      <vt:lpstr>Focus is on tidy dataframes</vt:lpstr>
      <vt:lpstr>Messy vs tidy data</vt:lpstr>
      <vt:lpstr>Exercise</vt:lpstr>
      <vt:lpstr>The fundamental verbs of tidyr</vt:lpstr>
      <vt:lpstr>gather() makes wide tables narrow</vt:lpstr>
      <vt:lpstr>spread() makes narrow tables wide</vt:lpstr>
      <vt:lpstr>separate() separates columns</vt:lpstr>
      <vt:lpstr>unite() …unites columns</vt:lpstr>
      <vt:lpstr>Brief return to dplyr</vt:lpstr>
      <vt:lpstr>Estimation</vt:lpstr>
      <vt:lpstr>Point estimation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J. Spielman</dc:creator>
  <cp:lastModifiedBy>Stephanie J. Spielman</cp:lastModifiedBy>
  <cp:revision>6</cp:revision>
  <dcterms:created xsi:type="dcterms:W3CDTF">2017-09-11T19:29:55Z</dcterms:created>
  <dcterms:modified xsi:type="dcterms:W3CDTF">2017-09-26T17:29:12Z</dcterms:modified>
</cp:coreProperties>
</file>