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50"/>
  </p:notesMasterIdLst>
  <p:sldIdLst>
    <p:sldId id="256" r:id="rId2"/>
    <p:sldId id="348" r:id="rId3"/>
    <p:sldId id="349" r:id="rId4"/>
    <p:sldId id="350" r:id="rId5"/>
    <p:sldId id="351" r:id="rId6"/>
    <p:sldId id="353" r:id="rId7"/>
    <p:sldId id="352" r:id="rId8"/>
    <p:sldId id="354" r:id="rId9"/>
    <p:sldId id="362" r:id="rId10"/>
    <p:sldId id="355" r:id="rId11"/>
    <p:sldId id="361" r:id="rId12"/>
    <p:sldId id="357" r:id="rId13"/>
    <p:sldId id="358" r:id="rId14"/>
    <p:sldId id="363" r:id="rId15"/>
    <p:sldId id="359" r:id="rId16"/>
    <p:sldId id="364" r:id="rId17"/>
    <p:sldId id="365" r:id="rId18"/>
    <p:sldId id="366" r:id="rId19"/>
    <p:sldId id="367" r:id="rId20"/>
    <p:sldId id="368" r:id="rId21"/>
    <p:sldId id="369" r:id="rId22"/>
    <p:sldId id="370" r:id="rId23"/>
    <p:sldId id="371" r:id="rId24"/>
    <p:sldId id="385" r:id="rId25"/>
    <p:sldId id="373" r:id="rId26"/>
    <p:sldId id="372" r:id="rId27"/>
    <p:sldId id="374" r:id="rId28"/>
    <p:sldId id="375" r:id="rId29"/>
    <p:sldId id="376" r:id="rId30"/>
    <p:sldId id="377" r:id="rId31"/>
    <p:sldId id="378" r:id="rId32"/>
    <p:sldId id="380" r:id="rId33"/>
    <p:sldId id="379" r:id="rId34"/>
    <p:sldId id="384" r:id="rId35"/>
    <p:sldId id="386" r:id="rId36"/>
    <p:sldId id="387" r:id="rId37"/>
    <p:sldId id="388" r:id="rId38"/>
    <p:sldId id="389" r:id="rId39"/>
    <p:sldId id="390" r:id="rId40"/>
    <p:sldId id="391" r:id="rId41"/>
    <p:sldId id="393" r:id="rId42"/>
    <p:sldId id="394" r:id="rId43"/>
    <p:sldId id="395" r:id="rId44"/>
    <p:sldId id="396" r:id="rId45"/>
    <p:sldId id="397" r:id="rId46"/>
    <p:sldId id="398" r:id="rId47"/>
    <p:sldId id="399" r:id="rId48"/>
    <p:sldId id="40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238"/>
    <a:srgbClr val="C03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07"/>
    <p:restoredTop sz="93632"/>
  </p:normalViewPr>
  <p:slideViewPr>
    <p:cSldViewPr snapToGrid="0" snapToObjects="1">
      <p:cViewPr>
        <p:scale>
          <a:sx n="103" d="100"/>
          <a:sy n="103" d="100"/>
        </p:scale>
        <p:origin x="688" y="1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6CEAD-DD3D-334D-A963-BC72DE2105C5}" type="datetimeFigureOut">
              <a:rPr lang="en-US" smtClean="0"/>
              <a:t>10/19/17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478AD-CFE1-334F-AC71-B5D4CA12F511}" type="slidenum">
              <a:rPr lang="en-US" smtClean="0"/>
              <a:t>‹#›</a:t>
            </a:fld>
            <a:endParaRPr lang="en-US"/>
          </a:p>
        </p:txBody>
      </p:sp>
    </p:spTree>
    <p:extLst>
      <p:ext uri="{BB962C8B-B14F-4D97-AF65-F5344CB8AC3E}">
        <p14:creationId xmlns:p14="http://schemas.microsoft.com/office/powerpoint/2010/main" val="563148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2478AD-CFE1-334F-AC71-B5D4CA12F511}" type="slidenum">
              <a:rPr lang="en-US" smtClean="0"/>
              <a:t>5</a:t>
            </a:fld>
            <a:endParaRPr lang="en-US"/>
          </a:p>
        </p:txBody>
      </p:sp>
    </p:spTree>
    <p:extLst>
      <p:ext uri="{BB962C8B-B14F-4D97-AF65-F5344CB8AC3E}">
        <p14:creationId xmlns:p14="http://schemas.microsoft.com/office/powerpoint/2010/main" val="385148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E10013-459B-E649-8F53-4AAACF4AFE97}"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A9939-7C87-5242-9B8B-EEC6284F41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E10013-459B-E649-8F53-4AAACF4AFE97}"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E10013-459B-E649-8F53-4AAACF4AFE97}"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000"/>
            </a:lvl1pPr>
            <a:lvl2pPr>
              <a:defRPr sz="24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BE10013-459B-E649-8F53-4AAACF4AFE97}"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E10013-459B-E649-8F53-4AAACF4AFE97}"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A9939-7C87-5242-9B8B-EEC6284F41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E10013-459B-E649-8F53-4AAACF4AFE97}"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E10013-459B-E649-8F53-4AAACF4AFE97}" type="datetimeFigureOut">
              <a:rPr lang="en-US" smtClean="0"/>
              <a:t>10/19/17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E10013-459B-E649-8F53-4AAACF4AFE97}" type="datetimeFigureOut">
              <a:rPr lang="en-US" smtClean="0"/>
              <a:t>10/19/17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E10013-459B-E649-8F53-4AAACF4AFE97}" type="datetimeFigureOut">
              <a:rPr lang="en-US" smtClean="0"/>
              <a:t>10/19/17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E10013-459B-E649-8F53-4AAACF4AFE97}" type="datetimeFigureOut">
              <a:rPr lang="en-US" smtClean="0"/>
              <a:t>10/19/17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DA9939-7C87-5242-9B8B-EEC6284F418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10013-459B-E649-8F53-4AAACF4AFE97}"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E10013-459B-E649-8F53-4AAACF4AFE97}" type="datetimeFigureOut">
              <a:rPr lang="en-US" smtClean="0"/>
              <a:t>10/19/17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6DA9939-7C87-5242-9B8B-EEC6284F418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01965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emf"/><Relationship Id="rId3" Type="http://schemas.openxmlformats.org/officeDocument/2006/relationships/image" Target="../media/image27.emf"/></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tif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modeling I</a:t>
            </a:r>
            <a:endParaRPr lang="en-US" dirty="0"/>
          </a:p>
        </p:txBody>
      </p:sp>
      <p:sp>
        <p:nvSpPr>
          <p:cNvPr id="3" name="Subtitle 2"/>
          <p:cNvSpPr>
            <a:spLocks noGrp="1"/>
          </p:cNvSpPr>
          <p:nvPr>
            <p:ph type="subTitle" idx="1"/>
          </p:nvPr>
        </p:nvSpPr>
        <p:spPr/>
        <p:txBody>
          <a:bodyPr/>
          <a:lstStyle/>
          <a:p>
            <a:r>
              <a:rPr lang="en-US" dirty="0" smtClean="0"/>
              <a:t>Stephanie J. </a:t>
            </a:r>
            <a:r>
              <a:rPr lang="en-US" dirty="0" err="1" smtClean="0"/>
              <a:t>spielman</a:t>
            </a:r>
            <a:r>
              <a:rPr lang="en-US" dirty="0" smtClean="0"/>
              <a:t>, </a:t>
            </a:r>
            <a:r>
              <a:rPr lang="en-US" dirty="0" err="1" smtClean="0"/>
              <a:t>phd</a:t>
            </a:r>
            <a:endParaRPr lang="en-US" dirty="0" smtClean="0"/>
          </a:p>
          <a:p>
            <a:r>
              <a:rPr lang="en-US" dirty="0" smtClean="0"/>
              <a:t>bio5312, Fall 2017</a:t>
            </a:r>
            <a:endParaRPr lang="en-US" dirty="0"/>
          </a:p>
        </p:txBody>
      </p:sp>
    </p:spTree>
    <p:extLst>
      <p:ext uri="{BB962C8B-B14F-4D97-AF65-F5344CB8AC3E}">
        <p14:creationId xmlns:p14="http://schemas.microsoft.com/office/powerpoint/2010/main" val="129320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the </a:t>
            </a:r>
            <a:r>
              <a:rPr lang="en-US" b="1" dirty="0" smtClean="0"/>
              <a:t>F</a:t>
            </a:r>
            <a:r>
              <a:rPr lang="en-US" dirty="0" smtClean="0"/>
              <a:t> statistic</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1097280" y="2043600"/>
                <a:ext cx="3674226" cy="10902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3000" b="1" i="1" smtClean="0">
                          <a:latin typeface="Cambria Math" charset="0"/>
                        </a:rPr>
                        <m:t>𝑭</m:t>
                      </m:r>
                      <m:r>
                        <a:rPr lang="en-US" sz="3000" b="1" i="1" smtClean="0">
                          <a:latin typeface="Cambria Math" charset="0"/>
                        </a:rPr>
                        <m:t>= </m:t>
                      </m:r>
                      <m:f>
                        <m:fPr>
                          <m:ctrlPr>
                            <a:rPr lang="mr-IN" sz="3000" b="1" i="1" smtClean="0">
                              <a:latin typeface="Cambria Math" charset="0"/>
                            </a:rPr>
                          </m:ctrlPr>
                        </m:fPr>
                        <m:num>
                          <m:sSub>
                            <m:sSubPr>
                              <m:ctrlPr>
                                <a:rPr lang="en-US" sz="3000" b="1" i="1" smtClean="0">
                                  <a:latin typeface="Cambria Math" charset="0"/>
                                </a:rPr>
                              </m:ctrlPr>
                            </m:sSubPr>
                            <m:e>
                              <m:r>
                                <a:rPr lang="en-US" sz="3000" b="1" i="1" smtClean="0">
                                  <a:latin typeface="Cambria Math" charset="0"/>
                                </a:rPr>
                                <m:t>𝑴𝑺</m:t>
                              </m:r>
                            </m:e>
                            <m:sub>
                              <m:r>
                                <a:rPr lang="en-US" sz="3000" b="1" i="1" smtClean="0">
                                  <a:latin typeface="Cambria Math" charset="0"/>
                                </a:rPr>
                                <m:t>𝒆𝒓𝒓𝒐𝒓</m:t>
                              </m:r>
                            </m:sub>
                          </m:sSub>
                        </m:num>
                        <m:den>
                          <m:sSub>
                            <m:sSubPr>
                              <m:ctrlPr>
                                <a:rPr lang="en-US" sz="3000" b="1" i="1" smtClean="0">
                                  <a:latin typeface="Cambria Math" charset="0"/>
                                </a:rPr>
                              </m:ctrlPr>
                            </m:sSubPr>
                            <m:e>
                              <m:r>
                                <a:rPr lang="en-US" sz="3000" b="1" i="1" smtClean="0">
                                  <a:latin typeface="Cambria Math" charset="0"/>
                                </a:rPr>
                                <m:t>𝑴𝑺</m:t>
                              </m:r>
                            </m:e>
                            <m:sub>
                              <m:r>
                                <a:rPr lang="en-US" sz="3000" b="1" i="1" smtClean="0">
                                  <a:latin typeface="Cambria Math" charset="0"/>
                                </a:rPr>
                                <m:t>𝒈𝒓𝒐𝒖𝒑</m:t>
                              </m:r>
                            </m:sub>
                          </m:sSub>
                        </m:den>
                      </m:f>
                    </m:oMath>
                  </m:oMathPara>
                </a14:m>
                <a:endParaRPr lang="en-US" sz="3000" b="1" dirty="0"/>
              </a:p>
            </p:txBody>
          </p:sp>
        </mc:Choice>
        <mc:Fallback>
          <p:sp>
            <p:nvSpPr>
              <p:cNvPr id="5" name="TextBox 4"/>
              <p:cNvSpPr txBox="1">
                <a:spLocks noRot="1" noChangeAspect="1" noMove="1" noResize="1" noEditPoints="1" noAdjustHandles="1" noChangeArrowheads="1" noChangeShapeType="1" noTextEdit="1"/>
              </p:cNvSpPr>
              <p:nvPr/>
            </p:nvSpPr>
            <p:spPr>
              <a:xfrm>
                <a:off x="1097280" y="2043600"/>
                <a:ext cx="3674226" cy="1090298"/>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32509" y="3440138"/>
                <a:ext cx="6084916" cy="10413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3000" b="1" i="1" smtClean="0">
                              <a:latin typeface="Cambria Math" charset="0"/>
                            </a:rPr>
                          </m:ctrlPr>
                        </m:sSubPr>
                        <m:e>
                          <m:r>
                            <a:rPr lang="en-US" sz="3000" b="1" i="1">
                              <a:latin typeface="Cambria Math" charset="0"/>
                            </a:rPr>
                            <m:t>𝑴𝑺</m:t>
                          </m:r>
                        </m:e>
                        <m:sub>
                          <m:r>
                            <a:rPr lang="en-US" sz="3000" b="1" i="1">
                              <a:latin typeface="Cambria Math" charset="0"/>
                            </a:rPr>
                            <m:t>𝒆𝒓𝒓𝒐𝒓</m:t>
                          </m:r>
                        </m:sub>
                      </m:sSub>
                      <m:r>
                        <a:rPr lang="en-US" sz="3000" b="1" i="1" smtClean="0">
                          <a:latin typeface="Cambria Math" charset="0"/>
                        </a:rPr>
                        <m:t> </m:t>
                      </m:r>
                      <m:r>
                        <a:rPr lang="en-US" sz="3000" b="1" i="1" smtClean="0">
                          <a:latin typeface="Cambria Math" charset="0"/>
                        </a:rPr>
                        <m:t>=  </m:t>
                      </m:r>
                      <m:f>
                        <m:fPr>
                          <m:ctrlPr>
                            <a:rPr lang="mr-IN" sz="3000" b="1" i="1" smtClean="0">
                              <a:latin typeface="Cambria Math" charset="0"/>
                            </a:rPr>
                          </m:ctrlPr>
                        </m:fPr>
                        <m:num>
                          <m:nary>
                            <m:naryPr>
                              <m:chr m:val="∑"/>
                              <m:subHide m:val="on"/>
                              <m:supHide m:val="on"/>
                              <m:ctrlPr>
                                <a:rPr lang="mr-IN" sz="3000" b="1" i="1" smtClean="0">
                                  <a:latin typeface="Cambria Math" charset="0"/>
                                </a:rPr>
                              </m:ctrlPr>
                            </m:naryPr>
                            <m:sub/>
                            <m:sup/>
                            <m:e>
                              <m:sSubSup>
                                <m:sSubSupPr>
                                  <m:ctrlPr>
                                    <a:rPr lang="en-US" sz="3000" b="1" i="1" smtClean="0">
                                      <a:latin typeface="Cambria Math" charset="0"/>
                                    </a:rPr>
                                  </m:ctrlPr>
                                </m:sSubSupPr>
                                <m:e>
                                  <m:r>
                                    <a:rPr lang="en-US" sz="3000" b="1" i="1" smtClean="0">
                                      <a:latin typeface="Cambria Math" charset="0"/>
                                    </a:rPr>
                                    <m:t>𝒔</m:t>
                                  </m:r>
                                </m:e>
                                <m:sub>
                                  <m:r>
                                    <a:rPr lang="en-US" sz="3000" b="1" i="1" smtClean="0">
                                      <a:latin typeface="Cambria Math" charset="0"/>
                                    </a:rPr>
                                    <m:t>𝒊</m:t>
                                  </m:r>
                                </m:sub>
                                <m:sup>
                                  <m:r>
                                    <a:rPr lang="en-US" sz="3000" b="1" i="1" smtClean="0">
                                      <a:latin typeface="Cambria Math" charset="0"/>
                                    </a:rPr>
                                    <m:t>𝟐</m:t>
                                  </m:r>
                                </m:sup>
                              </m:sSubSup>
                            </m:e>
                          </m:nary>
                          <m:sSub>
                            <m:sSubPr>
                              <m:ctrlPr>
                                <a:rPr lang="en-US" sz="3000" b="1" i="1">
                                  <a:latin typeface="Cambria Math" charset="0"/>
                                </a:rPr>
                              </m:ctrlPr>
                            </m:sSubPr>
                            <m:e>
                              <m:r>
                                <a:rPr lang="en-US" sz="3000" b="1" i="1">
                                  <a:latin typeface="Cambria Math" charset="0"/>
                                </a:rPr>
                                <m:t>𝒅𝒇</m:t>
                              </m:r>
                            </m:e>
                            <m:sub>
                              <m:r>
                                <a:rPr lang="en-US" sz="3000" b="1" i="1">
                                  <a:latin typeface="Cambria Math" charset="0"/>
                                </a:rPr>
                                <m:t>𝒊</m:t>
                              </m:r>
                            </m:sub>
                          </m:sSub>
                        </m:num>
                        <m:den>
                          <m:r>
                            <a:rPr lang="en-US" sz="3000" b="1" i="1" smtClean="0">
                              <a:latin typeface="Cambria Math" charset="0"/>
                            </a:rPr>
                            <m:t>𝑵</m:t>
                          </m:r>
                          <m:r>
                            <a:rPr lang="en-US" sz="3000" b="1" i="1" smtClean="0">
                              <a:latin typeface="Cambria Math" charset="0"/>
                            </a:rPr>
                            <m:t>−</m:t>
                          </m:r>
                          <m:r>
                            <a:rPr lang="en-US" sz="3000" b="1" i="1" smtClean="0">
                              <a:latin typeface="Cambria Math" charset="0"/>
                            </a:rPr>
                            <m:t>𝒌</m:t>
                          </m:r>
                        </m:den>
                      </m:f>
                    </m:oMath>
                  </m:oMathPara>
                </a14:m>
                <a:endParaRPr lang="en-US" sz="3000" b="1" dirty="0"/>
              </a:p>
            </p:txBody>
          </p:sp>
        </mc:Choice>
        <mc:Fallback>
          <p:sp>
            <p:nvSpPr>
              <p:cNvPr id="6" name="TextBox 5"/>
              <p:cNvSpPr txBox="1">
                <a:spLocks noRot="1" noChangeAspect="1" noMove="1" noResize="1" noEditPoints="1" noAdjustHandles="1" noChangeArrowheads="1" noChangeShapeType="1" noTextEdit="1"/>
              </p:cNvSpPr>
              <p:nvPr/>
            </p:nvSpPr>
            <p:spPr>
              <a:xfrm>
                <a:off x="332509" y="3440138"/>
                <a:ext cx="6084916" cy="104137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32509" y="4836676"/>
                <a:ext cx="6084916" cy="103053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3000" b="1" i="1" smtClean="0">
                              <a:latin typeface="Cambria Math" charset="0"/>
                            </a:rPr>
                          </m:ctrlPr>
                        </m:sSubPr>
                        <m:e>
                          <m:r>
                            <a:rPr lang="en-US" sz="3000" b="1" i="1">
                              <a:latin typeface="Cambria Math" charset="0"/>
                            </a:rPr>
                            <m:t>𝑴𝑺</m:t>
                          </m:r>
                        </m:e>
                        <m:sub>
                          <m:r>
                            <a:rPr lang="en-US" sz="3000" b="1" i="1" smtClean="0">
                              <a:latin typeface="Cambria Math" charset="0"/>
                            </a:rPr>
                            <m:t>𝒈𝒓𝒐𝒖𝒑</m:t>
                          </m:r>
                        </m:sub>
                      </m:sSub>
                      <m:r>
                        <a:rPr lang="en-US" sz="3000" b="1" i="1" smtClean="0">
                          <a:latin typeface="Cambria Math" charset="0"/>
                        </a:rPr>
                        <m:t> </m:t>
                      </m:r>
                      <m:r>
                        <a:rPr lang="en-US" sz="3000" b="1" i="1" smtClean="0">
                          <a:latin typeface="Cambria Math" charset="0"/>
                        </a:rPr>
                        <m:t>=  </m:t>
                      </m:r>
                      <m:f>
                        <m:fPr>
                          <m:ctrlPr>
                            <a:rPr lang="mr-IN" sz="3000" b="1" i="1" smtClean="0">
                              <a:latin typeface="Cambria Math" charset="0"/>
                            </a:rPr>
                          </m:ctrlPr>
                        </m:fPr>
                        <m:num>
                          <m:nary>
                            <m:naryPr>
                              <m:chr m:val="∑"/>
                              <m:subHide m:val="on"/>
                              <m:supHide m:val="on"/>
                              <m:ctrlPr>
                                <a:rPr lang="mr-IN" sz="3000" b="1" i="1" smtClean="0">
                                  <a:latin typeface="Cambria Math" charset="0"/>
                                </a:rPr>
                              </m:ctrlPr>
                            </m:naryPr>
                            <m:sub/>
                            <m:sup/>
                            <m:e>
                              <m:sSub>
                                <m:sSubPr>
                                  <m:ctrlPr>
                                    <a:rPr lang="en-US" sz="3000" b="1" i="1">
                                      <a:latin typeface="Cambria Math" charset="0"/>
                                    </a:rPr>
                                  </m:ctrlPr>
                                </m:sSubPr>
                                <m:e>
                                  <m:r>
                                    <a:rPr lang="en-US" sz="3000" b="1" i="1">
                                      <a:latin typeface="Cambria Math" charset="0"/>
                                    </a:rPr>
                                    <m:t>𝒏</m:t>
                                  </m:r>
                                </m:e>
                                <m:sub>
                                  <m:r>
                                    <a:rPr lang="en-US" sz="3000" b="1" i="1">
                                      <a:latin typeface="Cambria Math" charset="0"/>
                                    </a:rPr>
                                    <m:t>𝒊</m:t>
                                  </m:r>
                                </m:sub>
                              </m:sSub>
                            </m:e>
                          </m:nary>
                          <m:sSup>
                            <m:sSupPr>
                              <m:ctrlPr>
                                <a:rPr lang="mr-IN" sz="3000" b="1" i="1" smtClean="0">
                                  <a:latin typeface="Cambria Math" charset="0"/>
                                </a:rPr>
                              </m:ctrlPr>
                            </m:sSupPr>
                            <m:e>
                              <m:d>
                                <m:dPr>
                                  <m:ctrlPr>
                                    <a:rPr lang="mr-IN" sz="3000" b="1" i="1" smtClean="0">
                                      <a:latin typeface="Cambria Math" charset="0"/>
                                    </a:rPr>
                                  </m:ctrlPr>
                                </m:dPr>
                                <m:e>
                                  <m:sSub>
                                    <m:sSubPr>
                                      <m:ctrlPr>
                                        <a:rPr lang="en-US" sz="3000" b="1" i="1">
                                          <a:latin typeface="Cambria Math" charset="0"/>
                                        </a:rPr>
                                      </m:ctrlPr>
                                    </m:sSubPr>
                                    <m:e>
                                      <m:acc>
                                        <m:accPr>
                                          <m:chr m:val="̅"/>
                                          <m:ctrlPr>
                                            <a:rPr lang="en-US" sz="3000" b="1" i="1">
                                              <a:latin typeface="Cambria Math" charset="0"/>
                                            </a:rPr>
                                          </m:ctrlPr>
                                        </m:accPr>
                                        <m:e>
                                          <m:r>
                                            <a:rPr lang="en-US" sz="3000" b="1" i="1">
                                              <a:latin typeface="Cambria Math" charset="0"/>
                                            </a:rPr>
                                            <m:t>𝑿</m:t>
                                          </m:r>
                                        </m:e>
                                      </m:acc>
                                    </m:e>
                                    <m:sub>
                                      <m:r>
                                        <a:rPr lang="en-US" sz="3000" b="1" i="1">
                                          <a:latin typeface="Cambria Math" charset="0"/>
                                        </a:rPr>
                                        <m:t>𝒊</m:t>
                                      </m:r>
                                    </m:sub>
                                  </m:sSub>
                                  <m:r>
                                    <a:rPr lang="en-US" sz="3000" b="1" i="1">
                                      <a:latin typeface="Cambria Math" charset="0"/>
                                    </a:rPr>
                                    <m:t>−</m:t>
                                  </m:r>
                                  <m:acc>
                                    <m:accPr>
                                      <m:chr m:val="̅"/>
                                      <m:ctrlPr>
                                        <a:rPr lang="en-US" sz="3000" b="1" i="1">
                                          <a:latin typeface="Cambria Math" charset="0"/>
                                        </a:rPr>
                                      </m:ctrlPr>
                                    </m:accPr>
                                    <m:e>
                                      <m:r>
                                        <a:rPr lang="en-US" sz="3000" b="1" i="1">
                                          <a:latin typeface="Cambria Math" charset="0"/>
                                        </a:rPr>
                                        <m:t>𝑿</m:t>
                                      </m:r>
                                    </m:e>
                                  </m:acc>
                                </m:e>
                              </m:d>
                            </m:e>
                            <m:sup>
                              <m:r>
                                <a:rPr lang="en-US" sz="3000" b="1" i="1" smtClean="0">
                                  <a:latin typeface="Cambria Math" charset="0"/>
                                </a:rPr>
                                <m:t>𝟐</m:t>
                              </m:r>
                            </m:sup>
                          </m:sSup>
                          <m:r>
                            <a:rPr lang="en-US" sz="3000" b="1" i="1" smtClean="0">
                              <a:latin typeface="Cambria Math" charset="0"/>
                            </a:rPr>
                            <m:t> </m:t>
                          </m:r>
                        </m:num>
                        <m:den>
                          <m:r>
                            <a:rPr lang="en-US" sz="3000" b="1" i="1" smtClean="0">
                              <a:latin typeface="Cambria Math" charset="0"/>
                            </a:rPr>
                            <m:t>𝒌</m:t>
                          </m:r>
                          <m:r>
                            <a:rPr lang="en-US" sz="3000" b="1" i="1" smtClean="0">
                              <a:latin typeface="Cambria Math" charset="0"/>
                            </a:rPr>
                            <m:t>−</m:t>
                          </m:r>
                          <m:r>
                            <a:rPr lang="en-US" sz="3000" b="1" i="1" smtClean="0">
                              <a:latin typeface="Cambria Math" charset="0"/>
                            </a:rPr>
                            <m:t>𝟏</m:t>
                          </m:r>
                        </m:den>
                      </m:f>
                    </m:oMath>
                  </m:oMathPara>
                </a14:m>
                <a:endParaRPr lang="en-US" sz="3000" b="1" dirty="0"/>
              </a:p>
            </p:txBody>
          </p:sp>
        </mc:Choice>
        <mc:Fallback>
          <p:sp>
            <p:nvSpPr>
              <p:cNvPr id="7" name="TextBox 6"/>
              <p:cNvSpPr txBox="1">
                <a:spLocks noRot="1" noChangeAspect="1" noMove="1" noResize="1" noEditPoints="1" noAdjustHandles="1" noChangeArrowheads="1" noChangeShapeType="1" noTextEdit="1"/>
              </p:cNvSpPr>
              <p:nvPr/>
            </p:nvSpPr>
            <p:spPr>
              <a:xfrm>
                <a:off x="332509" y="4836676"/>
                <a:ext cx="6084916" cy="1030539"/>
              </a:xfrm>
              <a:prstGeom prst="rect">
                <a:avLst/>
              </a:prstGeom>
              <a:blipFill rotWithShape="0">
                <a:blip r:embed="rId4"/>
                <a:stretch>
                  <a:fillRect/>
                </a:stretch>
              </a:blipFill>
            </p:spPr>
            <p:txBody>
              <a:bodyPr/>
              <a:lstStyle/>
              <a:p>
                <a:r>
                  <a:rPr lang="en-US">
                    <a:noFill/>
                  </a:rPr>
                  <a:t> </a:t>
                </a:r>
              </a:p>
            </p:txBody>
          </p:sp>
        </mc:Fallback>
      </mc:AlternateContent>
      <p:sp>
        <p:nvSpPr>
          <p:cNvPr id="8" name="Rectangle 7"/>
          <p:cNvSpPr/>
          <p:nvPr/>
        </p:nvSpPr>
        <p:spPr>
          <a:xfrm>
            <a:off x="4921135" y="4869806"/>
            <a:ext cx="432261" cy="48213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88874" y="3524012"/>
            <a:ext cx="665017" cy="498266"/>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56611" y="3507846"/>
            <a:ext cx="432261" cy="482139"/>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p:cNvSpPr txBox="1"/>
              <p:nvPr/>
            </p:nvSpPr>
            <p:spPr>
              <a:xfrm>
                <a:off x="6553199" y="2655884"/>
                <a:ext cx="6360020" cy="2609882"/>
              </a:xfrm>
              <a:prstGeom prst="rect">
                <a:avLst/>
              </a:prstGeom>
              <a:noFill/>
            </p:spPr>
            <p:txBody>
              <a:bodyPr wrap="square" rtlCol="0">
                <a:spAutoFit/>
              </a:bodyPr>
              <a:lstStyle/>
              <a:p>
                <a14:m>
                  <m:oMath xmlns:m="http://schemas.openxmlformats.org/officeDocument/2006/math">
                    <m:sSubSup>
                      <m:sSubSupPr>
                        <m:ctrlPr>
                          <a:rPr lang="en-US" sz="2200" b="1" i="1" smtClean="0">
                            <a:solidFill>
                              <a:srgbClr val="00B050"/>
                            </a:solidFill>
                            <a:latin typeface="Cambria Math" charset="0"/>
                          </a:rPr>
                        </m:ctrlPr>
                      </m:sSubSupPr>
                      <m:e>
                        <m:r>
                          <a:rPr lang="en-US" sz="2200" b="1" i="1">
                            <a:solidFill>
                              <a:srgbClr val="00B050"/>
                            </a:solidFill>
                            <a:latin typeface="Cambria Math" charset="0"/>
                          </a:rPr>
                          <m:t>𝒔</m:t>
                        </m:r>
                      </m:e>
                      <m:sub>
                        <m:r>
                          <a:rPr lang="en-US" sz="2200" b="1" i="1" smtClean="0">
                            <a:solidFill>
                              <a:srgbClr val="00B050"/>
                            </a:solidFill>
                            <a:latin typeface="Cambria Math" charset="0"/>
                          </a:rPr>
                          <m:t>𝒊</m:t>
                        </m:r>
                      </m:sub>
                      <m:sup>
                        <m:r>
                          <a:rPr lang="en-US" sz="2200" b="1" i="1">
                            <a:solidFill>
                              <a:srgbClr val="00B050"/>
                            </a:solidFill>
                            <a:latin typeface="Cambria Math" charset="0"/>
                          </a:rPr>
                          <m:t>𝟐</m:t>
                        </m:r>
                      </m:sup>
                    </m:sSubSup>
                    <m:r>
                      <a:rPr lang="en-US" sz="2200" b="1" i="1" smtClean="0">
                        <a:solidFill>
                          <a:srgbClr val="00B050"/>
                        </a:solidFill>
                        <a:latin typeface="Cambria Math" charset="0"/>
                      </a:rPr>
                      <m:t>=</m:t>
                    </m:r>
                  </m:oMath>
                </a14:m>
                <a:r>
                  <a:rPr lang="en-US" sz="2200" dirty="0" smtClean="0">
                    <a:solidFill>
                      <a:srgbClr val="00B050"/>
                    </a:solidFill>
                  </a:rPr>
                  <a:t>Standard deviation of group </a:t>
                </a:r>
                <a:r>
                  <a:rPr lang="en-US" sz="2200" dirty="0" err="1" smtClean="0">
                    <a:solidFill>
                      <a:srgbClr val="00B050"/>
                    </a:solidFill>
                  </a:rPr>
                  <a:t>i</a:t>
                </a:r>
                <a:endParaRPr lang="en-US" sz="2200" dirty="0" smtClean="0">
                  <a:solidFill>
                    <a:srgbClr val="00B050"/>
                  </a:solidFill>
                </a:endParaRPr>
              </a:p>
              <a:p>
                <a:endParaRPr lang="en-US" sz="2200" dirty="0" smtClean="0"/>
              </a:p>
              <a:p>
                <a14:m>
                  <m:oMath xmlns:m="http://schemas.openxmlformats.org/officeDocument/2006/math">
                    <m:sSub>
                      <m:sSubPr>
                        <m:ctrlPr>
                          <a:rPr lang="en-US" sz="2200" b="1" i="1" smtClean="0">
                            <a:solidFill>
                              <a:srgbClr val="0070C0"/>
                            </a:solidFill>
                            <a:latin typeface="Cambria Math" charset="0"/>
                          </a:rPr>
                        </m:ctrlPr>
                      </m:sSubPr>
                      <m:e>
                        <m:r>
                          <a:rPr lang="en-US" sz="2200" b="1" i="1" smtClean="0">
                            <a:solidFill>
                              <a:srgbClr val="0070C0"/>
                            </a:solidFill>
                            <a:latin typeface="Cambria Math" charset="0"/>
                          </a:rPr>
                          <m:t>𝒅𝒇</m:t>
                        </m:r>
                      </m:e>
                      <m:sub>
                        <m:r>
                          <a:rPr lang="en-US" sz="2200" b="1" i="1">
                            <a:solidFill>
                              <a:srgbClr val="0070C0"/>
                            </a:solidFill>
                            <a:latin typeface="Cambria Math" charset="0"/>
                          </a:rPr>
                          <m:t>𝒊</m:t>
                        </m:r>
                      </m:sub>
                    </m:sSub>
                    <m:r>
                      <a:rPr lang="en-US" sz="2200" b="1" i="1">
                        <a:solidFill>
                          <a:srgbClr val="0070C0"/>
                        </a:solidFill>
                        <a:latin typeface="Cambria Math" charset="0"/>
                      </a:rPr>
                      <m:t>=</m:t>
                    </m:r>
                  </m:oMath>
                </a14:m>
                <a:r>
                  <a:rPr lang="en-US" sz="2200" b="1" dirty="0">
                    <a:solidFill>
                      <a:srgbClr val="0070C0"/>
                    </a:solidFill>
                  </a:rPr>
                  <a:t> </a:t>
                </a:r>
                <a14:m>
                  <m:oMath xmlns:m="http://schemas.openxmlformats.org/officeDocument/2006/math">
                    <m:sSub>
                      <m:sSubPr>
                        <m:ctrlPr>
                          <a:rPr lang="en-US" sz="2200" b="1" i="1">
                            <a:solidFill>
                              <a:srgbClr val="0070C0"/>
                            </a:solidFill>
                            <a:latin typeface="Cambria Math" charset="0"/>
                          </a:rPr>
                        </m:ctrlPr>
                      </m:sSubPr>
                      <m:e>
                        <m:r>
                          <a:rPr lang="en-US" sz="2200" b="1" i="1" smtClean="0">
                            <a:solidFill>
                              <a:srgbClr val="0070C0"/>
                            </a:solidFill>
                            <a:latin typeface="Cambria Math" charset="0"/>
                          </a:rPr>
                          <m:t>𝒏</m:t>
                        </m:r>
                      </m:e>
                      <m:sub>
                        <m:r>
                          <a:rPr lang="en-US" sz="2200" b="1" i="1">
                            <a:solidFill>
                              <a:srgbClr val="0070C0"/>
                            </a:solidFill>
                            <a:latin typeface="Cambria Math" charset="0"/>
                          </a:rPr>
                          <m:t>𝒊</m:t>
                        </m:r>
                      </m:sub>
                    </m:sSub>
                    <m:r>
                      <a:rPr lang="en-US" sz="2200" b="1" i="1" smtClean="0">
                        <a:solidFill>
                          <a:srgbClr val="0070C0"/>
                        </a:solidFill>
                        <a:latin typeface="Cambria Math" charset="0"/>
                      </a:rPr>
                      <m:t>−</m:t>
                    </m:r>
                    <m:r>
                      <a:rPr lang="en-US" sz="2200" b="1" i="1" smtClean="0">
                        <a:solidFill>
                          <a:srgbClr val="0070C0"/>
                        </a:solidFill>
                        <a:latin typeface="Cambria Math" charset="0"/>
                      </a:rPr>
                      <m:t>𝟏</m:t>
                    </m:r>
                  </m:oMath>
                </a14:m>
                <a:r>
                  <a:rPr lang="en-US" sz="2200" dirty="0" smtClean="0">
                    <a:solidFill>
                      <a:srgbClr val="0070C0"/>
                    </a:solidFill>
                  </a:rPr>
                  <a:t>, where </a:t>
                </a:r>
                <a14:m>
                  <m:oMath xmlns:m="http://schemas.openxmlformats.org/officeDocument/2006/math">
                    <m:sSub>
                      <m:sSubPr>
                        <m:ctrlPr>
                          <a:rPr lang="en-US" sz="2200" b="1" i="1" smtClean="0">
                            <a:solidFill>
                              <a:srgbClr val="0070C0"/>
                            </a:solidFill>
                            <a:latin typeface="Cambria Math" charset="0"/>
                          </a:rPr>
                        </m:ctrlPr>
                      </m:sSubPr>
                      <m:e>
                        <m:r>
                          <a:rPr lang="en-US" sz="2200" b="1" i="1" smtClean="0">
                            <a:solidFill>
                              <a:srgbClr val="0070C0"/>
                            </a:solidFill>
                            <a:latin typeface="Cambria Math" charset="0"/>
                          </a:rPr>
                          <m:t>𝒏</m:t>
                        </m:r>
                      </m:e>
                      <m:sub>
                        <m:r>
                          <a:rPr lang="en-US" sz="2200" b="1" i="1">
                            <a:solidFill>
                              <a:srgbClr val="0070C0"/>
                            </a:solidFill>
                            <a:latin typeface="Cambria Math" charset="0"/>
                          </a:rPr>
                          <m:t>𝒊</m:t>
                        </m:r>
                      </m:sub>
                    </m:sSub>
                  </m:oMath>
                </a14:m>
                <a:r>
                  <a:rPr lang="en-US" sz="2200" dirty="0" smtClean="0">
                    <a:solidFill>
                      <a:srgbClr val="0070C0"/>
                    </a:solidFill>
                  </a:rPr>
                  <a:t> = </a:t>
                </a:r>
                <a:r>
                  <a:rPr lang="en-US" sz="2200" dirty="0">
                    <a:solidFill>
                      <a:srgbClr val="0070C0"/>
                    </a:solidFill>
                  </a:rPr>
                  <a:t>s</a:t>
                </a:r>
                <a:r>
                  <a:rPr lang="en-US" sz="2200" dirty="0" smtClean="0">
                    <a:solidFill>
                      <a:srgbClr val="0070C0"/>
                    </a:solidFill>
                  </a:rPr>
                  <a:t>ample size of group </a:t>
                </a:r>
                <a:r>
                  <a:rPr lang="en-US" sz="2200" dirty="0" err="1" smtClean="0">
                    <a:solidFill>
                      <a:srgbClr val="0070C0"/>
                    </a:solidFill>
                  </a:rPr>
                  <a:t>i</a:t>
                </a:r>
                <a:endParaRPr lang="en-US" sz="2200" dirty="0">
                  <a:solidFill>
                    <a:srgbClr val="0070C0"/>
                  </a:solidFill>
                </a:endParaRPr>
              </a:p>
              <a:p>
                <a:endParaRPr lang="en-US" sz="2200" dirty="0" smtClean="0"/>
              </a:p>
              <a:p>
                <a14:m>
                  <m:oMath xmlns:m="http://schemas.openxmlformats.org/officeDocument/2006/math">
                    <m:sSub>
                      <m:sSubPr>
                        <m:ctrlPr>
                          <a:rPr lang="en-US" sz="2400" b="1" i="1" smtClean="0">
                            <a:solidFill>
                              <a:schemeClr val="accent5">
                                <a:lumMod val="75000"/>
                              </a:schemeClr>
                            </a:solidFill>
                            <a:latin typeface="Cambria Math" charset="0"/>
                          </a:rPr>
                        </m:ctrlPr>
                      </m:sSubPr>
                      <m:e>
                        <m:acc>
                          <m:accPr>
                            <m:chr m:val="̅"/>
                            <m:ctrlPr>
                              <a:rPr lang="en-US" sz="2400" b="1" i="1">
                                <a:solidFill>
                                  <a:schemeClr val="accent5">
                                    <a:lumMod val="75000"/>
                                  </a:schemeClr>
                                </a:solidFill>
                                <a:latin typeface="Cambria Math" charset="0"/>
                              </a:rPr>
                            </m:ctrlPr>
                          </m:accPr>
                          <m:e>
                            <m:r>
                              <a:rPr lang="en-US" sz="2400" b="1" i="1">
                                <a:solidFill>
                                  <a:schemeClr val="accent5">
                                    <a:lumMod val="75000"/>
                                  </a:schemeClr>
                                </a:solidFill>
                                <a:latin typeface="Cambria Math" charset="0"/>
                              </a:rPr>
                              <m:t>𝑿</m:t>
                            </m:r>
                          </m:e>
                        </m:acc>
                      </m:e>
                      <m:sub>
                        <m:r>
                          <a:rPr lang="en-US" sz="2400" b="1" i="1">
                            <a:solidFill>
                              <a:schemeClr val="accent5">
                                <a:lumMod val="75000"/>
                              </a:schemeClr>
                            </a:solidFill>
                            <a:latin typeface="Cambria Math" charset="0"/>
                          </a:rPr>
                          <m:t>𝒊</m:t>
                        </m:r>
                      </m:sub>
                    </m:sSub>
                  </m:oMath>
                </a14:m>
                <a:r>
                  <a:rPr lang="en-US" sz="2200" dirty="0" smtClean="0">
                    <a:solidFill>
                      <a:schemeClr val="accent5">
                        <a:lumMod val="75000"/>
                      </a:schemeClr>
                    </a:solidFill>
                  </a:rPr>
                  <a:t> = mean of group </a:t>
                </a:r>
                <a:r>
                  <a:rPr lang="en-US" sz="2200" dirty="0" err="1" smtClean="0">
                    <a:solidFill>
                      <a:schemeClr val="accent5">
                        <a:lumMod val="75000"/>
                      </a:schemeClr>
                    </a:solidFill>
                  </a:rPr>
                  <a:t>i</a:t>
                </a:r>
                <a:endParaRPr lang="en-US" sz="2200" dirty="0" smtClean="0">
                  <a:solidFill>
                    <a:schemeClr val="accent5">
                      <a:lumMod val="75000"/>
                    </a:schemeClr>
                  </a:solidFill>
                </a:endParaRPr>
              </a:p>
              <a:p>
                <a:endParaRPr lang="en-US" sz="2200" dirty="0" smtClean="0"/>
              </a:p>
              <a:p>
                <a14:m>
                  <m:oMath xmlns:m="http://schemas.openxmlformats.org/officeDocument/2006/math">
                    <m:acc>
                      <m:accPr>
                        <m:chr m:val="̅"/>
                        <m:ctrlPr>
                          <a:rPr lang="en-US" sz="2200" b="1" i="1" smtClean="0">
                            <a:solidFill>
                              <a:schemeClr val="accent1"/>
                            </a:solidFill>
                            <a:latin typeface="Cambria Math" charset="0"/>
                          </a:rPr>
                        </m:ctrlPr>
                      </m:accPr>
                      <m:e>
                        <m:r>
                          <a:rPr lang="en-US" sz="2200" b="1" i="1" smtClean="0">
                            <a:solidFill>
                              <a:schemeClr val="accent1"/>
                            </a:solidFill>
                            <a:latin typeface="Cambria Math" charset="0"/>
                          </a:rPr>
                          <m:t>𝑿</m:t>
                        </m:r>
                      </m:e>
                    </m:acc>
                  </m:oMath>
                </a14:m>
                <a:r>
                  <a:rPr lang="en-US" sz="2200" dirty="0" smtClean="0">
                    <a:solidFill>
                      <a:schemeClr val="accent1"/>
                    </a:solidFill>
                  </a:rPr>
                  <a:t> = grand mean (mean of *all* numbers)</a:t>
                </a:r>
                <a:endParaRPr lang="en-US" sz="2200" dirty="0">
                  <a:solidFill>
                    <a:schemeClr val="accent1"/>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6553199" y="2655884"/>
                <a:ext cx="6360020" cy="2609882"/>
              </a:xfrm>
              <a:prstGeom prst="rect">
                <a:avLst/>
              </a:prstGeom>
              <a:blipFill rotWithShape="0">
                <a:blip r:embed="rId5"/>
                <a:stretch>
                  <a:fillRect l="-575" t="-701" b="-234"/>
                </a:stretch>
              </a:blipFill>
            </p:spPr>
            <p:txBody>
              <a:bodyPr/>
              <a:lstStyle/>
              <a:p>
                <a:r>
                  <a:rPr lang="en-US">
                    <a:noFill/>
                  </a:rPr>
                  <a:t> </a:t>
                </a:r>
              </a:p>
            </p:txBody>
          </p:sp>
        </mc:Fallback>
      </mc:AlternateContent>
      <p:sp>
        <p:nvSpPr>
          <p:cNvPr id="12" name="Rectangle 11"/>
          <p:cNvSpPr/>
          <p:nvPr/>
        </p:nvSpPr>
        <p:spPr>
          <a:xfrm>
            <a:off x="3144982" y="4787753"/>
            <a:ext cx="2560320" cy="597066"/>
          </a:xfrm>
          <a:prstGeom prst="rect">
            <a:avLst/>
          </a:prstGeom>
          <a:noFill/>
          <a:ln w="50800">
            <a:solidFill>
              <a:srgbClr val="C03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08714" y="3440138"/>
            <a:ext cx="2560320" cy="597066"/>
          </a:xfrm>
          <a:prstGeom prst="rect">
            <a:avLst/>
          </a:prstGeom>
          <a:noFill/>
          <a:ln w="50800">
            <a:solidFill>
              <a:srgbClr val="C03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553199" y="2096305"/>
            <a:ext cx="4041762" cy="492443"/>
          </a:xfrm>
          <a:prstGeom prst="rect">
            <a:avLst/>
          </a:prstGeom>
          <a:noFill/>
        </p:spPr>
        <p:txBody>
          <a:bodyPr wrap="square" rtlCol="0">
            <a:spAutoFit/>
          </a:bodyPr>
          <a:lstStyle/>
          <a:p>
            <a:r>
              <a:rPr lang="en-US" sz="2600" b="1" dirty="0" smtClean="0">
                <a:solidFill>
                  <a:srgbClr val="C03EFF"/>
                </a:solidFill>
              </a:rPr>
              <a:t>Sum of squares</a:t>
            </a:r>
            <a:endParaRPr lang="en-US" sz="2600" b="1" dirty="0">
              <a:solidFill>
                <a:srgbClr val="C03EFF"/>
              </a:solidFill>
            </a:endParaRPr>
          </a:p>
        </p:txBody>
      </p:sp>
      <p:pic>
        <p:nvPicPr>
          <p:cNvPr id="18" name="Picture 17"/>
          <p:cNvPicPr>
            <a:picLocks noChangeAspect="1"/>
          </p:cNvPicPr>
          <p:nvPr/>
        </p:nvPicPr>
        <p:blipFill rotWithShape="1">
          <a:blip r:embed="rId6"/>
          <a:srcRect t="50832"/>
          <a:stretch/>
        </p:blipFill>
        <p:spPr>
          <a:xfrm>
            <a:off x="6417425" y="5380950"/>
            <a:ext cx="5007297" cy="921205"/>
          </a:xfrm>
          <a:prstGeom prst="rect">
            <a:avLst/>
          </a:prstGeom>
        </p:spPr>
      </p:pic>
      <p:sp>
        <p:nvSpPr>
          <p:cNvPr id="19" name="Rectangle 18"/>
          <p:cNvSpPr/>
          <p:nvPr/>
        </p:nvSpPr>
        <p:spPr>
          <a:xfrm>
            <a:off x="4123113" y="4869806"/>
            <a:ext cx="432261" cy="482139"/>
          </a:xfrm>
          <a:prstGeom prst="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62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the </a:t>
            </a:r>
            <a:r>
              <a:rPr lang="en-US" b="1" dirty="0" smtClean="0"/>
              <a:t>F</a:t>
            </a:r>
            <a:r>
              <a:rPr lang="en-US" dirty="0" smtClean="0"/>
              <a:t> statistic</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433479877"/>
              </p:ext>
            </p:extLst>
          </p:nvPr>
        </p:nvGraphicFramePr>
        <p:xfrm>
          <a:off x="6616930" y="2223759"/>
          <a:ext cx="5320146" cy="3161057"/>
        </p:xfrm>
        <a:graphic>
          <a:graphicData uri="http://schemas.openxmlformats.org/drawingml/2006/table">
            <a:tbl>
              <a:tblPr/>
              <a:tblGrid>
                <a:gridCol w="2309108"/>
                <a:gridCol w="1461668"/>
                <a:gridCol w="1549370"/>
              </a:tblGrid>
              <a:tr h="495161">
                <a:tc>
                  <a:txBody>
                    <a:bodyPr/>
                    <a:lstStyle/>
                    <a:p>
                      <a:pPr algn="ctr" fontAlgn="t"/>
                      <a:r>
                        <a:rPr lang="en-US" sz="1800" b="1" dirty="0">
                          <a:solidFill>
                            <a:srgbClr val="C00000"/>
                          </a:solidFill>
                          <a:effectLst/>
                        </a:rPr>
                        <a:t>Normal Bone Density</a:t>
                      </a:r>
                      <a:endParaRPr lang="en-US" sz="1800" dirty="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800" b="1" dirty="0">
                          <a:solidFill>
                            <a:srgbClr val="C00000"/>
                          </a:solidFill>
                          <a:effectLst/>
                        </a:rPr>
                        <a:t>Osteopenia</a:t>
                      </a:r>
                      <a:endParaRPr lang="en-US" sz="1800" dirty="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800" b="1" dirty="0">
                          <a:solidFill>
                            <a:srgbClr val="C00000"/>
                          </a:solidFill>
                          <a:effectLst/>
                        </a:rPr>
                        <a:t>Osteoporosis</a:t>
                      </a:r>
                      <a:endParaRPr lang="en-US" sz="1800" dirty="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44316">
                <a:tc>
                  <a:txBody>
                    <a:bodyPr/>
                    <a:lstStyle/>
                    <a:p>
                      <a:pPr algn="ctr" fontAlgn="t"/>
                      <a:r>
                        <a:rPr lang="is-IS" sz="1800" dirty="0">
                          <a:solidFill>
                            <a:srgbClr val="000000"/>
                          </a:solidFill>
                          <a:effectLst/>
                        </a:rPr>
                        <a:t>1200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sz="1800" dirty="0">
                          <a:solidFill>
                            <a:srgbClr val="000000"/>
                          </a:solidFill>
                          <a:effectLst/>
                        </a:rPr>
                        <a:t>1000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cs-CZ" sz="1800" dirty="0" smtClean="0">
                          <a:solidFill>
                            <a:srgbClr val="000000"/>
                          </a:solidFill>
                          <a:effectLst/>
                        </a:rPr>
                        <a:t>490</a:t>
                      </a:r>
                      <a:endParaRPr lang="cs-CZ" sz="1800" dirty="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44316">
                <a:tc>
                  <a:txBody>
                    <a:bodyPr/>
                    <a:lstStyle/>
                    <a:p>
                      <a:pPr algn="ctr" fontAlgn="t"/>
                      <a:r>
                        <a:rPr lang="is-IS" sz="1800" dirty="0">
                          <a:solidFill>
                            <a:srgbClr val="000000"/>
                          </a:solidFill>
                          <a:effectLst/>
                        </a:rPr>
                        <a:t>1000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sz="1800">
                          <a:solidFill>
                            <a:srgbClr val="000000"/>
                          </a:solidFill>
                          <a:effectLst/>
                        </a:rPr>
                        <a:t>1100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800" dirty="0">
                          <a:solidFill>
                            <a:srgbClr val="000000"/>
                          </a:solidFill>
                          <a:effectLst/>
                        </a:rPr>
                        <a:t>650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44316">
                <a:tc>
                  <a:txBody>
                    <a:bodyPr/>
                    <a:lstStyle/>
                    <a:p>
                      <a:pPr algn="ctr" fontAlgn="t"/>
                      <a:r>
                        <a:rPr lang="en-US" sz="1800" dirty="0">
                          <a:solidFill>
                            <a:srgbClr val="000000"/>
                          </a:solidFill>
                          <a:effectLst/>
                        </a:rPr>
                        <a:t>980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sz="1800" dirty="0">
                          <a:solidFill>
                            <a:srgbClr val="000000"/>
                          </a:solidFill>
                          <a:effectLst/>
                        </a:rPr>
                        <a:t>700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sz="1800" dirty="0" smtClean="0">
                          <a:solidFill>
                            <a:srgbClr val="000000"/>
                          </a:solidFill>
                          <a:effectLst/>
                        </a:rPr>
                        <a:t>200</a:t>
                      </a:r>
                      <a:endParaRPr lang="is-IS" sz="1800" dirty="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44316">
                <a:tc>
                  <a:txBody>
                    <a:bodyPr/>
                    <a:lstStyle/>
                    <a:p>
                      <a:pPr algn="ctr" fontAlgn="t"/>
                      <a:r>
                        <a:rPr lang="is-IS" sz="1800">
                          <a:solidFill>
                            <a:srgbClr val="000000"/>
                          </a:solidFill>
                          <a:effectLst/>
                        </a:rPr>
                        <a:t>900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sz="1800">
                          <a:solidFill>
                            <a:srgbClr val="000000"/>
                          </a:solidFill>
                          <a:effectLst/>
                        </a:rPr>
                        <a:t>800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sz="1800" dirty="0" smtClean="0">
                          <a:solidFill>
                            <a:srgbClr val="000000"/>
                          </a:solidFill>
                          <a:effectLst/>
                        </a:rPr>
                        <a:t>300</a:t>
                      </a:r>
                      <a:endParaRPr lang="is-IS" sz="1800" dirty="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44316">
                <a:tc>
                  <a:txBody>
                    <a:bodyPr/>
                    <a:lstStyle/>
                    <a:p>
                      <a:pPr algn="ctr" fontAlgn="t"/>
                      <a:r>
                        <a:rPr lang="en-US" sz="1800" dirty="0">
                          <a:solidFill>
                            <a:srgbClr val="000000"/>
                          </a:solidFill>
                          <a:effectLst/>
                        </a:rPr>
                        <a:t>750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sz="1800" dirty="0">
                          <a:solidFill>
                            <a:srgbClr val="000000"/>
                          </a:solidFill>
                          <a:effectLst/>
                        </a:rPr>
                        <a:t>500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sz="1800" dirty="0">
                          <a:solidFill>
                            <a:srgbClr val="000000"/>
                          </a:solidFill>
                          <a:effectLst/>
                        </a:rPr>
                        <a:t>400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44316">
                <a:tc>
                  <a:txBody>
                    <a:bodyPr/>
                    <a:lstStyle/>
                    <a:p>
                      <a:pPr algn="ctr" fontAlgn="t"/>
                      <a:r>
                        <a:rPr lang="is-IS" sz="1800" dirty="0">
                          <a:solidFill>
                            <a:srgbClr val="000000"/>
                          </a:solidFill>
                          <a:effectLst/>
                        </a:rPr>
                        <a:t>800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sz="1800" dirty="0">
                          <a:solidFill>
                            <a:srgbClr val="000000"/>
                          </a:solidFill>
                          <a:effectLst/>
                        </a:rPr>
                        <a:t>700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800" dirty="0">
                          <a:solidFill>
                            <a:srgbClr val="000000"/>
                          </a:solidFill>
                          <a:effectLst/>
                        </a:rPr>
                        <a:t>350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mc:AlternateContent xmlns:mc="http://schemas.openxmlformats.org/markup-compatibility/2006">
        <mc:Choice xmlns:a14="http://schemas.microsoft.com/office/drawing/2010/main" Requires="a14">
          <p:sp>
            <p:nvSpPr>
              <p:cNvPr id="13" name="TextBox 12"/>
              <p:cNvSpPr txBox="1"/>
              <p:nvPr/>
            </p:nvSpPr>
            <p:spPr>
              <a:xfrm>
                <a:off x="1097280" y="2043600"/>
                <a:ext cx="3674226" cy="10902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3000" b="1" i="1" smtClean="0">
                          <a:latin typeface="Cambria Math" charset="0"/>
                        </a:rPr>
                        <m:t>𝑭</m:t>
                      </m:r>
                      <m:r>
                        <a:rPr lang="en-US" sz="3000" b="1" i="1" smtClean="0">
                          <a:latin typeface="Cambria Math" charset="0"/>
                        </a:rPr>
                        <m:t>= </m:t>
                      </m:r>
                      <m:f>
                        <m:fPr>
                          <m:ctrlPr>
                            <a:rPr lang="mr-IN" sz="3000" b="1" i="1" smtClean="0">
                              <a:latin typeface="Cambria Math" charset="0"/>
                            </a:rPr>
                          </m:ctrlPr>
                        </m:fPr>
                        <m:num>
                          <m:sSub>
                            <m:sSubPr>
                              <m:ctrlPr>
                                <a:rPr lang="en-US" sz="3000" b="1" i="1" smtClean="0">
                                  <a:latin typeface="Cambria Math" charset="0"/>
                                </a:rPr>
                              </m:ctrlPr>
                            </m:sSubPr>
                            <m:e>
                              <m:r>
                                <a:rPr lang="en-US" sz="3000" b="1" i="1" smtClean="0">
                                  <a:latin typeface="Cambria Math" charset="0"/>
                                </a:rPr>
                                <m:t>𝑴𝑺</m:t>
                              </m:r>
                            </m:e>
                            <m:sub>
                              <m:r>
                                <a:rPr lang="en-US" sz="3000" b="1" i="1" smtClean="0">
                                  <a:latin typeface="Cambria Math" charset="0"/>
                                </a:rPr>
                                <m:t>𝒆𝒓𝒓𝒐𝒓</m:t>
                              </m:r>
                            </m:sub>
                          </m:sSub>
                        </m:num>
                        <m:den>
                          <m:sSub>
                            <m:sSubPr>
                              <m:ctrlPr>
                                <a:rPr lang="en-US" sz="3000" b="1" i="1" smtClean="0">
                                  <a:latin typeface="Cambria Math" charset="0"/>
                                </a:rPr>
                              </m:ctrlPr>
                            </m:sSubPr>
                            <m:e>
                              <m:r>
                                <a:rPr lang="en-US" sz="3000" b="1" i="1" smtClean="0">
                                  <a:latin typeface="Cambria Math" charset="0"/>
                                </a:rPr>
                                <m:t>𝑴𝑺</m:t>
                              </m:r>
                            </m:e>
                            <m:sub>
                              <m:r>
                                <a:rPr lang="en-US" sz="3000" b="1" i="1" smtClean="0">
                                  <a:latin typeface="Cambria Math" charset="0"/>
                                </a:rPr>
                                <m:t>𝒈𝒓𝒐𝒖𝒑</m:t>
                              </m:r>
                            </m:sub>
                          </m:sSub>
                        </m:den>
                      </m:f>
                    </m:oMath>
                  </m:oMathPara>
                </a14:m>
                <a:endParaRPr lang="en-US" sz="3000" b="1" dirty="0"/>
              </a:p>
            </p:txBody>
          </p:sp>
        </mc:Choice>
        <mc:Fallback>
          <p:sp>
            <p:nvSpPr>
              <p:cNvPr id="13" name="TextBox 12"/>
              <p:cNvSpPr txBox="1">
                <a:spLocks noRot="1" noChangeAspect="1" noMove="1" noResize="1" noEditPoints="1" noAdjustHandles="1" noChangeArrowheads="1" noChangeShapeType="1" noTextEdit="1"/>
              </p:cNvSpPr>
              <p:nvPr/>
            </p:nvSpPr>
            <p:spPr>
              <a:xfrm>
                <a:off x="1097280" y="2043600"/>
                <a:ext cx="3674226" cy="1090298"/>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332509" y="3440138"/>
                <a:ext cx="6084916" cy="10413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3000" b="1" i="1" smtClean="0">
                              <a:latin typeface="Cambria Math" charset="0"/>
                            </a:rPr>
                          </m:ctrlPr>
                        </m:sSubPr>
                        <m:e>
                          <m:r>
                            <a:rPr lang="en-US" sz="3000" b="1" i="1">
                              <a:latin typeface="Cambria Math" charset="0"/>
                            </a:rPr>
                            <m:t>𝑴𝑺</m:t>
                          </m:r>
                        </m:e>
                        <m:sub>
                          <m:r>
                            <a:rPr lang="en-US" sz="3000" b="1" i="1">
                              <a:latin typeface="Cambria Math" charset="0"/>
                            </a:rPr>
                            <m:t>𝒆𝒓𝒓𝒐𝒓</m:t>
                          </m:r>
                        </m:sub>
                      </m:sSub>
                      <m:r>
                        <a:rPr lang="en-US" sz="3000" b="1" i="1" smtClean="0">
                          <a:latin typeface="Cambria Math" charset="0"/>
                        </a:rPr>
                        <m:t> </m:t>
                      </m:r>
                      <m:r>
                        <a:rPr lang="en-US" sz="3000" b="1" i="1" smtClean="0">
                          <a:latin typeface="Cambria Math" charset="0"/>
                        </a:rPr>
                        <m:t>=  </m:t>
                      </m:r>
                      <m:f>
                        <m:fPr>
                          <m:ctrlPr>
                            <a:rPr lang="mr-IN" sz="3000" b="1" i="1" smtClean="0">
                              <a:latin typeface="Cambria Math" charset="0"/>
                            </a:rPr>
                          </m:ctrlPr>
                        </m:fPr>
                        <m:num>
                          <m:nary>
                            <m:naryPr>
                              <m:chr m:val="∑"/>
                              <m:subHide m:val="on"/>
                              <m:supHide m:val="on"/>
                              <m:ctrlPr>
                                <a:rPr lang="mr-IN" sz="3000" b="1" i="1" smtClean="0">
                                  <a:latin typeface="Cambria Math" charset="0"/>
                                </a:rPr>
                              </m:ctrlPr>
                            </m:naryPr>
                            <m:sub/>
                            <m:sup/>
                            <m:e>
                              <m:sSubSup>
                                <m:sSubSupPr>
                                  <m:ctrlPr>
                                    <a:rPr lang="en-US" sz="3000" b="1" i="1" smtClean="0">
                                      <a:latin typeface="Cambria Math" charset="0"/>
                                    </a:rPr>
                                  </m:ctrlPr>
                                </m:sSubSupPr>
                                <m:e>
                                  <m:r>
                                    <a:rPr lang="en-US" sz="3000" b="1" i="1" smtClean="0">
                                      <a:latin typeface="Cambria Math" charset="0"/>
                                    </a:rPr>
                                    <m:t>𝒔</m:t>
                                  </m:r>
                                </m:e>
                                <m:sub>
                                  <m:r>
                                    <a:rPr lang="en-US" sz="3000" b="1" i="1" smtClean="0">
                                      <a:latin typeface="Cambria Math" charset="0"/>
                                    </a:rPr>
                                    <m:t>𝒊</m:t>
                                  </m:r>
                                </m:sub>
                                <m:sup>
                                  <m:r>
                                    <a:rPr lang="en-US" sz="3000" b="1" i="1" smtClean="0">
                                      <a:latin typeface="Cambria Math" charset="0"/>
                                    </a:rPr>
                                    <m:t>𝟐</m:t>
                                  </m:r>
                                </m:sup>
                              </m:sSubSup>
                            </m:e>
                          </m:nary>
                          <m:sSub>
                            <m:sSubPr>
                              <m:ctrlPr>
                                <a:rPr lang="en-US" sz="3000" b="1" i="1">
                                  <a:latin typeface="Cambria Math" charset="0"/>
                                </a:rPr>
                              </m:ctrlPr>
                            </m:sSubPr>
                            <m:e>
                              <m:r>
                                <a:rPr lang="en-US" sz="3000" b="1" i="1">
                                  <a:latin typeface="Cambria Math" charset="0"/>
                                </a:rPr>
                                <m:t>𝒅𝒇</m:t>
                              </m:r>
                            </m:e>
                            <m:sub>
                              <m:r>
                                <a:rPr lang="en-US" sz="3000" b="1" i="1">
                                  <a:latin typeface="Cambria Math" charset="0"/>
                                </a:rPr>
                                <m:t>𝒊</m:t>
                              </m:r>
                            </m:sub>
                          </m:sSub>
                        </m:num>
                        <m:den>
                          <m:r>
                            <a:rPr lang="en-US" sz="3000" b="1" i="1" smtClean="0">
                              <a:latin typeface="Cambria Math" charset="0"/>
                            </a:rPr>
                            <m:t>𝑵</m:t>
                          </m:r>
                          <m:r>
                            <a:rPr lang="en-US" sz="3000" b="1" i="1" smtClean="0">
                              <a:latin typeface="Cambria Math" charset="0"/>
                            </a:rPr>
                            <m:t>−</m:t>
                          </m:r>
                          <m:r>
                            <a:rPr lang="en-US" sz="3000" b="1" i="1" smtClean="0">
                              <a:latin typeface="Cambria Math" charset="0"/>
                            </a:rPr>
                            <m:t>𝒌</m:t>
                          </m:r>
                        </m:den>
                      </m:f>
                    </m:oMath>
                  </m:oMathPara>
                </a14:m>
                <a:endParaRPr lang="en-US" sz="3000" b="1" dirty="0"/>
              </a:p>
            </p:txBody>
          </p:sp>
        </mc:Choice>
        <mc:Fallback>
          <p:sp>
            <p:nvSpPr>
              <p:cNvPr id="14" name="TextBox 13"/>
              <p:cNvSpPr txBox="1">
                <a:spLocks noRot="1" noChangeAspect="1" noMove="1" noResize="1" noEditPoints="1" noAdjustHandles="1" noChangeArrowheads="1" noChangeShapeType="1" noTextEdit="1"/>
              </p:cNvSpPr>
              <p:nvPr/>
            </p:nvSpPr>
            <p:spPr>
              <a:xfrm>
                <a:off x="332509" y="3440138"/>
                <a:ext cx="6084916" cy="104137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32509" y="4836676"/>
                <a:ext cx="6084916" cy="103053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3000" b="1" i="1" smtClean="0">
                              <a:latin typeface="Cambria Math" charset="0"/>
                            </a:rPr>
                          </m:ctrlPr>
                        </m:sSubPr>
                        <m:e>
                          <m:r>
                            <a:rPr lang="en-US" sz="3000" b="1" i="1">
                              <a:latin typeface="Cambria Math" charset="0"/>
                            </a:rPr>
                            <m:t>𝑴𝑺</m:t>
                          </m:r>
                        </m:e>
                        <m:sub>
                          <m:r>
                            <a:rPr lang="en-US" sz="3000" b="1" i="1" smtClean="0">
                              <a:latin typeface="Cambria Math" charset="0"/>
                            </a:rPr>
                            <m:t>𝒈𝒓𝒐𝒖𝒑</m:t>
                          </m:r>
                        </m:sub>
                      </m:sSub>
                      <m:r>
                        <a:rPr lang="en-US" sz="3000" b="1" i="1" smtClean="0">
                          <a:latin typeface="Cambria Math" charset="0"/>
                        </a:rPr>
                        <m:t> </m:t>
                      </m:r>
                      <m:r>
                        <a:rPr lang="en-US" sz="3000" b="1" i="1" smtClean="0">
                          <a:latin typeface="Cambria Math" charset="0"/>
                        </a:rPr>
                        <m:t>=  </m:t>
                      </m:r>
                      <m:f>
                        <m:fPr>
                          <m:ctrlPr>
                            <a:rPr lang="mr-IN" sz="3000" b="1" i="1" smtClean="0">
                              <a:latin typeface="Cambria Math" charset="0"/>
                            </a:rPr>
                          </m:ctrlPr>
                        </m:fPr>
                        <m:num>
                          <m:nary>
                            <m:naryPr>
                              <m:chr m:val="∑"/>
                              <m:subHide m:val="on"/>
                              <m:supHide m:val="on"/>
                              <m:ctrlPr>
                                <a:rPr lang="mr-IN" sz="3000" b="1" i="1" smtClean="0">
                                  <a:latin typeface="Cambria Math" charset="0"/>
                                </a:rPr>
                              </m:ctrlPr>
                            </m:naryPr>
                            <m:sub/>
                            <m:sup/>
                            <m:e>
                              <m:sSub>
                                <m:sSubPr>
                                  <m:ctrlPr>
                                    <a:rPr lang="en-US" sz="3000" b="1" i="1">
                                      <a:latin typeface="Cambria Math" charset="0"/>
                                    </a:rPr>
                                  </m:ctrlPr>
                                </m:sSubPr>
                                <m:e>
                                  <m:r>
                                    <a:rPr lang="en-US" sz="3000" b="1" i="1">
                                      <a:latin typeface="Cambria Math" charset="0"/>
                                    </a:rPr>
                                    <m:t>𝒏</m:t>
                                  </m:r>
                                </m:e>
                                <m:sub>
                                  <m:r>
                                    <a:rPr lang="en-US" sz="3000" b="1" i="1">
                                      <a:latin typeface="Cambria Math" charset="0"/>
                                    </a:rPr>
                                    <m:t>𝒊</m:t>
                                  </m:r>
                                </m:sub>
                              </m:sSub>
                            </m:e>
                          </m:nary>
                          <m:sSup>
                            <m:sSupPr>
                              <m:ctrlPr>
                                <a:rPr lang="mr-IN" sz="3000" b="1" i="1" smtClean="0">
                                  <a:latin typeface="Cambria Math" charset="0"/>
                                </a:rPr>
                              </m:ctrlPr>
                            </m:sSupPr>
                            <m:e>
                              <m:d>
                                <m:dPr>
                                  <m:ctrlPr>
                                    <a:rPr lang="mr-IN" sz="3000" b="1" i="1" smtClean="0">
                                      <a:latin typeface="Cambria Math" charset="0"/>
                                    </a:rPr>
                                  </m:ctrlPr>
                                </m:dPr>
                                <m:e>
                                  <m:sSub>
                                    <m:sSubPr>
                                      <m:ctrlPr>
                                        <a:rPr lang="en-US" sz="3000" b="1" i="1">
                                          <a:latin typeface="Cambria Math" charset="0"/>
                                        </a:rPr>
                                      </m:ctrlPr>
                                    </m:sSubPr>
                                    <m:e>
                                      <m:acc>
                                        <m:accPr>
                                          <m:chr m:val="̅"/>
                                          <m:ctrlPr>
                                            <a:rPr lang="en-US" sz="3000" b="1" i="1">
                                              <a:latin typeface="Cambria Math" charset="0"/>
                                            </a:rPr>
                                          </m:ctrlPr>
                                        </m:accPr>
                                        <m:e>
                                          <m:r>
                                            <a:rPr lang="en-US" sz="3000" b="1" i="1">
                                              <a:latin typeface="Cambria Math" charset="0"/>
                                            </a:rPr>
                                            <m:t>𝑿</m:t>
                                          </m:r>
                                        </m:e>
                                      </m:acc>
                                    </m:e>
                                    <m:sub>
                                      <m:r>
                                        <a:rPr lang="en-US" sz="3000" b="1" i="1">
                                          <a:latin typeface="Cambria Math" charset="0"/>
                                        </a:rPr>
                                        <m:t>𝒊</m:t>
                                      </m:r>
                                    </m:sub>
                                  </m:sSub>
                                  <m:r>
                                    <a:rPr lang="en-US" sz="3000" b="1" i="1">
                                      <a:latin typeface="Cambria Math" charset="0"/>
                                    </a:rPr>
                                    <m:t>−</m:t>
                                  </m:r>
                                  <m:acc>
                                    <m:accPr>
                                      <m:chr m:val="̅"/>
                                      <m:ctrlPr>
                                        <a:rPr lang="en-US" sz="3000" b="1" i="1">
                                          <a:latin typeface="Cambria Math" charset="0"/>
                                        </a:rPr>
                                      </m:ctrlPr>
                                    </m:accPr>
                                    <m:e>
                                      <m:r>
                                        <a:rPr lang="en-US" sz="3000" b="1" i="1">
                                          <a:latin typeface="Cambria Math" charset="0"/>
                                        </a:rPr>
                                        <m:t>𝑿</m:t>
                                      </m:r>
                                    </m:e>
                                  </m:acc>
                                </m:e>
                              </m:d>
                            </m:e>
                            <m:sup>
                              <m:r>
                                <a:rPr lang="en-US" sz="3000" b="1" i="1" smtClean="0">
                                  <a:latin typeface="Cambria Math" charset="0"/>
                                </a:rPr>
                                <m:t>𝟐</m:t>
                              </m:r>
                            </m:sup>
                          </m:sSup>
                          <m:r>
                            <a:rPr lang="en-US" sz="3000" b="1" i="1" smtClean="0">
                              <a:latin typeface="Cambria Math" charset="0"/>
                            </a:rPr>
                            <m:t> </m:t>
                          </m:r>
                        </m:num>
                        <m:den>
                          <m:r>
                            <a:rPr lang="en-US" sz="3000" b="1" i="1" smtClean="0">
                              <a:latin typeface="Cambria Math" charset="0"/>
                            </a:rPr>
                            <m:t>𝒌</m:t>
                          </m:r>
                          <m:r>
                            <a:rPr lang="en-US" sz="3000" b="1" i="1" smtClean="0">
                              <a:latin typeface="Cambria Math" charset="0"/>
                            </a:rPr>
                            <m:t>−</m:t>
                          </m:r>
                          <m:r>
                            <a:rPr lang="en-US" sz="3000" b="1" i="1" smtClean="0">
                              <a:latin typeface="Cambria Math" charset="0"/>
                            </a:rPr>
                            <m:t>𝟏</m:t>
                          </m:r>
                        </m:den>
                      </m:f>
                    </m:oMath>
                  </m:oMathPara>
                </a14:m>
                <a:endParaRPr lang="en-US" sz="3000" b="1" dirty="0"/>
              </a:p>
            </p:txBody>
          </p:sp>
        </mc:Choice>
        <mc:Fallback>
          <p:sp>
            <p:nvSpPr>
              <p:cNvPr id="15" name="TextBox 14"/>
              <p:cNvSpPr txBox="1">
                <a:spLocks noRot="1" noChangeAspect="1" noMove="1" noResize="1" noEditPoints="1" noAdjustHandles="1" noChangeArrowheads="1" noChangeShapeType="1" noTextEdit="1"/>
              </p:cNvSpPr>
              <p:nvPr/>
            </p:nvSpPr>
            <p:spPr>
              <a:xfrm>
                <a:off x="332509" y="4836676"/>
                <a:ext cx="6084916" cy="1030539"/>
              </a:xfrm>
              <a:prstGeom prst="rect">
                <a:avLst/>
              </a:prstGeom>
              <a:blipFill rotWithShape="0">
                <a:blip r:embed="rId4"/>
                <a:stretch>
                  <a:fillRect/>
                </a:stretch>
              </a:blipFill>
            </p:spPr>
            <p:txBody>
              <a:bodyPr/>
              <a:lstStyle/>
              <a:p>
                <a:r>
                  <a:rPr lang="en-US">
                    <a:noFill/>
                  </a:rPr>
                  <a:t> </a:t>
                </a:r>
              </a:p>
            </p:txBody>
          </p:sp>
        </mc:Fallback>
      </mc:AlternateContent>
      <p:sp>
        <p:nvSpPr>
          <p:cNvPr id="16" name="Rectangle 15"/>
          <p:cNvSpPr/>
          <p:nvPr/>
        </p:nvSpPr>
        <p:spPr>
          <a:xfrm>
            <a:off x="4921135" y="4869806"/>
            <a:ext cx="432261" cy="48213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88874" y="3524012"/>
            <a:ext cx="665017" cy="498266"/>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56611" y="3507846"/>
            <a:ext cx="432261" cy="482139"/>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144982" y="4787753"/>
            <a:ext cx="2560320" cy="597066"/>
          </a:xfrm>
          <a:prstGeom prst="rect">
            <a:avLst/>
          </a:prstGeom>
          <a:noFill/>
          <a:ln w="50800">
            <a:solidFill>
              <a:srgbClr val="C03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208714" y="3440138"/>
            <a:ext cx="2560320" cy="597066"/>
          </a:xfrm>
          <a:prstGeom prst="rect">
            <a:avLst/>
          </a:prstGeom>
          <a:noFill/>
          <a:ln w="50800">
            <a:solidFill>
              <a:srgbClr val="C03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123113" y="4869806"/>
            <a:ext cx="432261" cy="482139"/>
          </a:xfrm>
          <a:prstGeom prst="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7167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ANOVA</a:t>
            </a:r>
            <a:endParaRPr lang="en-US" dirty="0"/>
          </a:p>
        </p:txBody>
      </p:sp>
      <p:sp>
        <p:nvSpPr>
          <p:cNvPr id="3" name="Content Placeholder 2"/>
          <p:cNvSpPr>
            <a:spLocks noGrp="1"/>
          </p:cNvSpPr>
          <p:nvPr>
            <p:ph idx="1"/>
          </p:nvPr>
        </p:nvSpPr>
        <p:spPr/>
        <p:txBody>
          <a:bodyPr/>
          <a:lstStyle/>
          <a:p>
            <a:r>
              <a:rPr lang="en-US" dirty="0" smtClean="0"/>
              <a:t>Ho: Groups have the same mean calcium intake.</a:t>
            </a:r>
          </a:p>
          <a:p>
            <a:r>
              <a:rPr lang="en-US" dirty="0" smtClean="0"/>
              <a:t>Ha: At least one group has a different calcium intake.</a:t>
            </a:r>
          </a:p>
        </p:txBody>
      </p:sp>
      <p:sp>
        <p:nvSpPr>
          <p:cNvPr id="4" name="TextBox 3"/>
          <p:cNvSpPr txBox="1"/>
          <p:nvPr/>
        </p:nvSpPr>
        <p:spPr>
          <a:xfrm>
            <a:off x="1122218" y="3857414"/>
            <a:ext cx="8545484" cy="1846659"/>
          </a:xfrm>
          <a:prstGeom prst="rect">
            <a:avLst/>
          </a:prstGeom>
          <a:noFill/>
        </p:spPr>
        <p:txBody>
          <a:bodyPr wrap="square" rtlCol="0">
            <a:spAutoFit/>
          </a:bodyPr>
          <a:lstStyle/>
          <a:p>
            <a:r>
              <a:rPr lang="en-US" sz="1600" dirty="0" smtClean="0">
                <a:latin typeface="Monaco" charset="0"/>
                <a:ea typeface="Monaco" charset="0"/>
                <a:cs typeface="Monaco" charset="0"/>
              </a:rPr>
              <a:t>data &lt;- </a:t>
            </a:r>
            <a:r>
              <a:rPr lang="en-US" sz="1600" dirty="0" err="1" smtClean="0">
                <a:latin typeface="Monaco" charset="0"/>
                <a:ea typeface="Monaco" charset="0"/>
                <a:cs typeface="Monaco" charset="0"/>
              </a:rPr>
              <a:t>tibble</a:t>
            </a:r>
            <a:r>
              <a:rPr lang="en-US" sz="1600" dirty="0" smtClean="0">
                <a:latin typeface="Monaco" charset="0"/>
                <a:ea typeface="Monaco" charset="0"/>
                <a:cs typeface="Monaco" charset="0"/>
              </a:rPr>
              <a:t>("normal"       = </a:t>
            </a:r>
            <a:r>
              <a:rPr lang="is-IS" sz="1600" dirty="0">
                <a:latin typeface="Monaco" charset="0"/>
                <a:ea typeface="Monaco" charset="0"/>
                <a:cs typeface="Monaco" charset="0"/>
              </a:rPr>
              <a:t>c(1200</a:t>
            </a:r>
            <a:r>
              <a:rPr lang="is-IS" sz="1600" dirty="0" smtClean="0">
                <a:latin typeface="Monaco" charset="0"/>
                <a:ea typeface="Monaco" charset="0"/>
                <a:cs typeface="Monaco" charset="0"/>
              </a:rPr>
              <a:t>, 1000, 980, 900, 750, 800),</a:t>
            </a:r>
          </a:p>
          <a:p>
            <a:r>
              <a:rPr lang="is-IS" sz="1600" dirty="0">
                <a:latin typeface="Monaco" charset="0"/>
                <a:ea typeface="Monaco" charset="0"/>
                <a:cs typeface="Monaco" charset="0"/>
              </a:rPr>
              <a:t>	</a:t>
            </a:r>
            <a:r>
              <a:rPr lang="is-IS" sz="1600" dirty="0" smtClean="0">
                <a:latin typeface="Monaco" charset="0"/>
                <a:ea typeface="Monaco" charset="0"/>
                <a:cs typeface="Monaco" charset="0"/>
              </a:rPr>
              <a:t>	"osteopenia"   = </a:t>
            </a:r>
            <a:r>
              <a:rPr lang="is-IS" sz="1600" dirty="0">
                <a:latin typeface="Monaco" charset="0"/>
                <a:ea typeface="Monaco" charset="0"/>
                <a:cs typeface="Monaco" charset="0"/>
              </a:rPr>
              <a:t>c(1000</a:t>
            </a:r>
            <a:r>
              <a:rPr lang="is-IS" sz="1600" dirty="0" smtClean="0">
                <a:latin typeface="Monaco" charset="0"/>
                <a:ea typeface="Monaco" charset="0"/>
                <a:cs typeface="Monaco" charset="0"/>
              </a:rPr>
              <a:t>, 1100, 700, 800, 500, 700),</a:t>
            </a:r>
          </a:p>
          <a:p>
            <a:r>
              <a:rPr lang="is-IS" sz="1600" dirty="0" smtClean="0">
                <a:latin typeface="Monaco" charset="0"/>
                <a:ea typeface="Monaco" charset="0"/>
                <a:cs typeface="Monaco" charset="0"/>
              </a:rPr>
              <a:t>               "osteoporosis" = </a:t>
            </a:r>
            <a:r>
              <a:rPr lang="cs-CZ" sz="1600" dirty="0" smtClean="0">
                <a:latin typeface="Monaco" charset="0"/>
                <a:ea typeface="Monaco" charset="0"/>
                <a:cs typeface="Monaco" charset="0"/>
              </a:rPr>
              <a:t>c(490</a:t>
            </a:r>
            <a:r>
              <a:rPr lang="cs-CZ" sz="1600" dirty="0">
                <a:latin typeface="Monaco" charset="0"/>
                <a:ea typeface="Monaco" charset="0"/>
                <a:cs typeface="Monaco" charset="0"/>
              </a:rPr>
              <a:t>, 650, </a:t>
            </a:r>
            <a:r>
              <a:rPr lang="cs-CZ" sz="1600" dirty="0" smtClean="0">
                <a:latin typeface="Monaco" charset="0"/>
                <a:ea typeface="Monaco" charset="0"/>
                <a:cs typeface="Monaco" charset="0"/>
              </a:rPr>
              <a:t>200, </a:t>
            </a:r>
            <a:r>
              <a:rPr lang="cs-CZ" sz="1600" dirty="0">
                <a:latin typeface="Monaco" charset="0"/>
                <a:ea typeface="Monaco" charset="0"/>
                <a:cs typeface="Monaco" charset="0"/>
              </a:rPr>
              <a:t>3</a:t>
            </a:r>
            <a:r>
              <a:rPr lang="cs-CZ" sz="1600" dirty="0" smtClean="0">
                <a:latin typeface="Monaco" charset="0"/>
                <a:ea typeface="Monaco" charset="0"/>
                <a:cs typeface="Monaco" charset="0"/>
              </a:rPr>
              <a:t>00</a:t>
            </a:r>
            <a:r>
              <a:rPr lang="cs-CZ" sz="1600" dirty="0">
                <a:latin typeface="Monaco" charset="0"/>
                <a:ea typeface="Monaco" charset="0"/>
                <a:cs typeface="Monaco" charset="0"/>
              </a:rPr>
              <a:t>, </a:t>
            </a:r>
            <a:r>
              <a:rPr lang="cs-CZ" sz="1600" dirty="0">
                <a:latin typeface="Monaco" charset="0"/>
                <a:ea typeface="Monaco" charset="0"/>
                <a:cs typeface="Monaco" charset="0"/>
              </a:rPr>
              <a:t>4</a:t>
            </a:r>
            <a:r>
              <a:rPr lang="cs-CZ" sz="1600" dirty="0" smtClean="0">
                <a:latin typeface="Monaco" charset="0"/>
                <a:ea typeface="Monaco" charset="0"/>
                <a:cs typeface="Monaco" charset="0"/>
              </a:rPr>
              <a:t>00</a:t>
            </a:r>
            <a:r>
              <a:rPr lang="cs-CZ" sz="1600" dirty="0">
                <a:latin typeface="Monaco" charset="0"/>
                <a:ea typeface="Monaco" charset="0"/>
                <a:cs typeface="Monaco" charset="0"/>
              </a:rPr>
              <a:t>, 350</a:t>
            </a:r>
            <a:r>
              <a:rPr lang="cs-CZ" sz="1600" dirty="0" smtClean="0">
                <a:latin typeface="Monaco" charset="0"/>
                <a:ea typeface="Monaco" charset="0"/>
                <a:cs typeface="Monaco" charset="0"/>
              </a:rPr>
              <a:t>))</a:t>
            </a:r>
          </a:p>
          <a:p>
            <a:endParaRPr lang="cs-CZ" sz="1600" dirty="0">
              <a:latin typeface="Monaco" charset="0"/>
              <a:ea typeface="Monaco" charset="0"/>
              <a:cs typeface="Monaco" charset="0"/>
            </a:endParaRPr>
          </a:p>
          <a:p>
            <a:r>
              <a:rPr lang="cs-CZ" sz="1600" dirty="0" smtClean="0">
                <a:latin typeface="Monaco" charset="0"/>
                <a:ea typeface="Monaco" charset="0"/>
                <a:cs typeface="Monaco" charset="0"/>
              </a:rPr>
              <a:t>data %&gt;% </a:t>
            </a:r>
            <a:r>
              <a:rPr lang="cs-CZ" sz="1600" dirty="0" err="1" smtClean="0">
                <a:latin typeface="Monaco" charset="0"/>
                <a:ea typeface="Monaco" charset="0"/>
                <a:cs typeface="Monaco" charset="0"/>
              </a:rPr>
              <a:t>gather</a:t>
            </a:r>
            <a:r>
              <a:rPr lang="cs-CZ" sz="1600" dirty="0" smtClean="0">
                <a:latin typeface="Monaco" charset="0"/>
                <a:ea typeface="Monaco" charset="0"/>
                <a:cs typeface="Monaco" charset="0"/>
              </a:rPr>
              <a:t>(</a:t>
            </a:r>
            <a:r>
              <a:rPr lang="cs-CZ" sz="1600" dirty="0" err="1" smtClean="0">
                <a:latin typeface="Monaco" charset="0"/>
                <a:ea typeface="Monaco" charset="0"/>
                <a:cs typeface="Monaco" charset="0"/>
              </a:rPr>
              <a:t>group</a:t>
            </a:r>
            <a:r>
              <a:rPr lang="cs-CZ" sz="1600" dirty="0" smtClean="0">
                <a:latin typeface="Monaco" charset="0"/>
                <a:ea typeface="Monaco" charset="0"/>
                <a:cs typeface="Monaco" charset="0"/>
              </a:rPr>
              <a:t>, </a:t>
            </a:r>
            <a:r>
              <a:rPr lang="cs-CZ" sz="1600" dirty="0" err="1" smtClean="0">
                <a:latin typeface="Monaco" charset="0"/>
                <a:ea typeface="Monaco" charset="0"/>
                <a:cs typeface="Monaco" charset="0"/>
              </a:rPr>
              <a:t>calcium</a:t>
            </a:r>
            <a:r>
              <a:rPr lang="cs-CZ" sz="1600" dirty="0" smtClean="0">
                <a:latin typeface="Monaco" charset="0"/>
                <a:ea typeface="Monaco" charset="0"/>
                <a:cs typeface="Monaco" charset="0"/>
              </a:rPr>
              <a:t>, </a:t>
            </a:r>
            <a:r>
              <a:rPr lang="cs-CZ" sz="1600" dirty="0" err="1" smtClean="0">
                <a:latin typeface="Monaco" charset="0"/>
                <a:ea typeface="Monaco" charset="0"/>
                <a:cs typeface="Monaco" charset="0"/>
              </a:rPr>
              <a:t>normal</a:t>
            </a:r>
            <a:r>
              <a:rPr lang="cs-CZ" sz="1600" dirty="0" smtClean="0">
                <a:latin typeface="Monaco" charset="0"/>
                <a:ea typeface="Monaco" charset="0"/>
                <a:cs typeface="Monaco" charset="0"/>
              </a:rPr>
              <a:t>:</a:t>
            </a:r>
            <a:r>
              <a:rPr lang="is-IS" sz="1600" dirty="0" smtClean="0">
                <a:latin typeface="Monaco" charset="0"/>
                <a:ea typeface="Monaco" charset="0"/>
                <a:cs typeface="Monaco" charset="0"/>
              </a:rPr>
              <a:t>osteoporosis) -&gt; tidy.data</a:t>
            </a:r>
          </a:p>
          <a:p>
            <a:endParaRPr lang="cs-CZ" sz="1600" dirty="0">
              <a:latin typeface="Monaco" charset="0"/>
              <a:ea typeface="Monaco" charset="0"/>
              <a:cs typeface="Monaco" charset="0"/>
            </a:endParaRPr>
          </a:p>
          <a:p>
            <a:endParaRPr lang="is-IS" dirty="0">
              <a:latin typeface="Monaco" charset="0"/>
              <a:ea typeface="Monaco" charset="0"/>
              <a:cs typeface="Monaco" charset="0"/>
            </a:endParaRPr>
          </a:p>
        </p:txBody>
      </p:sp>
      <p:sp>
        <p:nvSpPr>
          <p:cNvPr id="5" name="TextBox 4"/>
          <p:cNvSpPr txBox="1"/>
          <p:nvPr/>
        </p:nvSpPr>
        <p:spPr>
          <a:xfrm>
            <a:off x="9505939" y="3484478"/>
            <a:ext cx="2323072" cy="2677656"/>
          </a:xfrm>
          <a:prstGeom prst="rect">
            <a:avLst/>
          </a:prstGeom>
          <a:noFill/>
        </p:spPr>
        <p:txBody>
          <a:bodyPr wrap="none" rtlCol="0">
            <a:spAutoFit/>
          </a:bodyPr>
          <a:lstStyle/>
          <a:p>
            <a:r>
              <a:rPr lang="is-IS" sz="1200" dirty="0">
                <a:latin typeface="Monaco" charset="0"/>
                <a:ea typeface="Monaco" charset="0"/>
                <a:cs typeface="Monaco" charset="0"/>
              </a:rPr>
              <a:t>          group calcium</a:t>
            </a:r>
          </a:p>
          <a:p>
            <a:r>
              <a:rPr lang="is-IS" sz="1200" dirty="0">
                <a:latin typeface="Monaco" charset="0"/>
                <a:ea typeface="Monaco" charset="0"/>
                <a:cs typeface="Monaco" charset="0"/>
              </a:rPr>
              <a:t> 1       normal    1200</a:t>
            </a:r>
          </a:p>
          <a:p>
            <a:r>
              <a:rPr lang="is-IS" sz="1200" dirty="0">
                <a:latin typeface="Monaco" charset="0"/>
                <a:ea typeface="Monaco" charset="0"/>
                <a:cs typeface="Monaco" charset="0"/>
              </a:rPr>
              <a:t> 2       normal    1000</a:t>
            </a:r>
          </a:p>
          <a:p>
            <a:r>
              <a:rPr lang="is-IS" sz="1200" dirty="0">
                <a:latin typeface="Monaco" charset="0"/>
                <a:ea typeface="Monaco" charset="0"/>
                <a:cs typeface="Monaco" charset="0"/>
              </a:rPr>
              <a:t> 3       normal     980</a:t>
            </a:r>
          </a:p>
          <a:p>
            <a:r>
              <a:rPr lang="is-IS" sz="1200" dirty="0">
                <a:latin typeface="Monaco" charset="0"/>
                <a:ea typeface="Monaco" charset="0"/>
                <a:cs typeface="Monaco" charset="0"/>
              </a:rPr>
              <a:t> 4       normal     900</a:t>
            </a:r>
          </a:p>
          <a:p>
            <a:r>
              <a:rPr lang="is-IS" sz="1200" dirty="0">
                <a:latin typeface="Monaco" charset="0"/>
                <a:ea typeface="Monaco" charset="0"/>
                <a:cs typeface="Monaco" charset="0"/>
              </a:rPr>
              <a:t> 5       normal     750</a:t>
            </a:r>
          </a:p>
          <a:p>
            <a:r>
              <a:rPr lang="is-IS" sz="1200" dirty="0">
                <a:latin typeface="Monaco" charset="0"/>
                <a:ea typeface="Monaco" charset="0"/>
                <a:cs typeface="Monaco" charset="0"/>
              </a:rPr>
              <a:t> 6       normal     800</a:t>
            </a:r>
          </a:p>
          <a:p>
            <a:r>
              <a:rPr lang="is-IS" sz="1200" dirty="0">
                <a:latin typeface="Monaco" charset="0"/>
                <a:ea typeface="Monaco" charset="0"/>
                <a:cs typeface="Monaco" charset="0"/>
              </a:rPr>
              <a:t> 7   osteopenia    1000</a:t>
            </a:r>
          </a:p>
          <a:p>
            <a:r>
              <a:rPr lang="is-IS" sz="1200" dirty="0">
                <a:latin typeface="Monaco" charset="0"/>
                <a:ea typeface="Monaco" charset="0"/>
                <a:cs typeface="Monaco" charset="0"/>
              </a:rPr>
              <a:t> 8   osteopenia    1100</a:t>
            </a:r>
          </a:p>
          <a:p>
            <a:r>
              <a:rPr lang="is-IS" sz="1200" dirty="0">
                <a:latin typeface="Monaco" charset="0"/>
                <a:ea typeface="Monaco" charset="0"/>
                <a:cs typeface="Monaco" charset="0"/>
              </a:rPr>
              <a:t> 9   osteopenia     700</a:t>
            </a:r>
          </a:p>
          <a:p>
            <a:r>
              <a:rPr lang="is-IS" sz="1200" dirty="0">
                <a:latin typeface="Monaco" charset="0"/>
                <a:ea typeface="Monaco" charset="0"/>
                <a:cs typeface="Monaco" charset="0"/>
              </a:rPr>
              <a:t>10   osteopenia     800</a:t>
            </a:r>
          </a:p>
          <a:p>
            <a:r>
              <a:rPr lang="is-IS" sz="1200" dirty="0">
                <a:latin typeface="Monaco" charset="0"/>
                <a:ea typeface="Monaco" charset="0"/>
                <a:cs typeface="Monaco" charset="0"/>
              </a:rPr>
              <a:t>11   osteopenia     500</a:t>
            </a:r>
          </a:p>
          <a:p>
            <a:r>
              <a:rPr lang="is-IS" sz="1200" dirty="0">
                <a:latin typeface="Monaco" charset="0"/>
                <a:ea typeface="Monaco" charset="0"/>
                <a:cs typeface="Monaco" charset="0"/>
              </a:rPr>
              <a:t>12   osteopenia     </a:t>
            </a:r>
            <a:r>
              <a:rPr lang="is-IS" sz="1200" dirty="0" smtClean="0">
                <a:latin typeface="Monaco" charset="0"/>
                <a:ea typeface="Monaco" charset="0"/>
                <a:cs typeface="Monaco" charset="0"/>
              </a:rPr>
              <a:t>700</a:t>
            </a:r>
          </a:p>
          <a:p>
            <a:r>
              <a:rPr lang="is-IS" sz="1200" dirty="0" smtClean="0">
                <a:latin typeface="Monaco" charset="0"/>
                <a:ea typeface="Monaco" charset="0"/>
                <a:cs typeface="Monaco" charset="0"/>
              </a:rPr>
              <a:t>...</a:t>
            </a:r>
            <a:endParaRPr lang="is-IS" sz="1200" dirty="0">
              <a:latin typeface="Monaco" charset="0"/>
              <a:ea typeface="Monaco" charset="0"/>
              <a:cs typeface="Monaco" charset="0"/>
            </a:endParaRPr>
          </a:p>
        </p:txBody>
      </p:sp>
    </p:spTree>
    <p:extLst>
      <p:ext uri="{BB962C8B-B14F-4D97-AF65-F5344CB8AC3E}">
        <p14:creationId xmlns:p14="http://schemas.microsoft.com/office/powerpoint/2010/main" val="189905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a:t>
            </a:r>
            <a:r>
              <a:rPr lang="en-US" dirty="0" smtClean="0"/>
              <a:t>ANOVA</a:t>
            </a:r>
            <a:endParaRPr lang="en-US" dirty="0"/>
          </a:p>
        </p:txBody>
      </p:sp>
      <p:sp>
        <p:nvSpPr>
          <p:cNvPr id="4" name="TextBox 3"/>
          <p:cNvSpPr txBox="1"/>
          <p:nvPr/>
        </p:nvSpPr>
        <p:spPr>
          <a:xfrm>
            <a:off x="1097280" y="1862051"/>
            <a:ext cx="10523913" cy="4832092"/>
          </a:xfrm>
          <a:prstGeom prst="rect">
            <a:avLst/>
          </a:prstGeom>
          <a:noFill/>
        </p:spPr>
        <p:txBody>
          <a:bodyPr wrap="square" rtlCol="0">
            <a:spAutoFit/>
          </a:bodyPr>
          <a:lstStyle/>
          <a:p>
            <a:r>
              <a:rPr lang="en-US" sz="2200" b="1" dirty="0" smtClean="0">
                <a:latin typeface="Monaco" charset="0"/>
                <a:ea typeface="Monaco" charset="0"/>
                <a:cs typeface="Monaco" charset="0"/>
              </a:rPr>
              <a:t>&gt; </a:t>
            </a:r>
            <a:r>
              <a:rPr lang="en-US" sz="2200" b="1" dirty="0" err="1" smtClean="0">
                <a:solidFill>
                  <a:srgbClr val="0070C0"/>
                </a:solidFill>
                <a:latin typeface="Monaco" charset="0"/>
                <a:ea typeface="Monaco" charset="0"/>
                <a:cs typeface="Monaco" charset="0"/>
              </a:rPr>
              <a:t>aov</a:t>
            </a:r>
            <a:r>
              <a:rPr lang="en-US" sz="2200" b="1" dirty="0" smtClean="0">
                <a:solidFill>
                  <a:srgbClr val="0070C0"/>
                </a:solidFill>
                <a:latin typeface="Monaco" charset="0"/>
                <a:ea typeface="Monaco" charset="0"/>
                <a:cs typeface="Monaco" charset="0"/>
              </a:rPr>
              <a:t>(</a:t>
            </a:r>
            <a:r>
              <a:rPr lang="en-US" sz="2200" b="1" dirty="0" smtClean="0">
                <a:latin typeface="Monaco" charset="0"/>
                <a:ea typeface="Monaco" charset="0"/>
                <a:cs typeface="Monaco" charset="0"/>
              </a:rPr>
              <a:t>calcium ~ group, data = </a:t>
            </a:r>
            <a:r>
              <a:rPr lang="en-US" sz="2200" b="1" dirty="0" err="1" smtClean="0">
                <a:latin typeface="Monaco" charset="0"/>
                <a:ea typeface="Monaco" charset="0"/>
                <a:cs typeface="Monaco" charset="0"/>
              </a:rPr>
              <a:t>tidy.data</a:t>
            </a:r>
            <a:r>
              <a:rPr lang="en-US" sz="2200" b="1" dirty="0" smtClean="0">
                <a:solidFill>
                  <a:srgbClr val="0070C0"/>
                </a:solidFill>
                <a:latin typeface="Monaco" charset="0"/>
                <a:ea typeface="Monaco" charset="0"/>
                <a:cs typeface="Monaco" charset="0"/>
              </a:rPr>
              <a:t>)</a:t>
            </a:r>
          </a:p>
          <a:p>
            <a:r>
              <a:rPr lang="en-US" sz="2200" dirty="0">
                <a:latin typeface="Monaco" charset="0"/>
                <a:ea typeface="Monaco" charset="0"/>
                <a:cs typeface="Monaco" charset="0"/>
              </a:rPr>
              <a:t>Call:</a:t>
            </a:r>
          </a:p>
          <a:p>
            <a:r>
              <a:rPr lang="en-US" sz="2200" dirty="0">
                <a:latin typeface="Monaco" charset="0"/>
                <a:ea typeface="Monaco" charset="0"/>
                <a:cs typeface="Monaco" charset="0"/>
              </a:rPr>
              <a:t>   </a:t>
            </a:r>
            <a:r>
              <a:rPr lang="en-US" sz="2200" dirty="0" err="1">
                <a:latin typeface="Monaco" charset="0"/>
                <a:ea typeface="Monaco" charset="0"/>
                <a:cs typeface="Monaco" charset="0"/>
              </a:rPr>
              <a:t>aov</a:t>
            </a:r>
            <a:r>
              <a:rPr lang="en-US" sz="2200" dirty="0">
                <a:latin typeface="Monaco" charset="0"/>
                <a:ea typeface="Monaco" charset="0"/>
                <a:cs typeface="Monaco" charset="0"/>
              </a:rPr>
              <a:t>(formula = calcium ~ group, data = </a:t>
            </a:r>
            <a:r>
              <a:rPr lang="en-US" sz="2200" dirty="0" err="1">
                <a:latin typeface="Monaco" charset="0"/>
                <a:ea typeface="Monaco" charset="0"/>
                <a:cs typeface="Monaco" charset="0"/>
              </a:rPr>
              <a:t>tidy.data</a:t>
            </a:r>
            <a:r>
              <a:rPr lang="en-US" sz="2200" dirty="0">
                <a:latin typeface="Monaco" charset="0"/>
                <a:ea typeface="Monaco" charset="0"/>
                <a:cs typeface="Monaco" charset="0"/>
              </a:rPr>
              <a:t>)</a:t>
            </a:r>
          </a:p>
          <a:p>
            <a:r>
              <a:rPr lang="en-US" sz="2200" dirty="0">
                <a:latin typeface="Monaco" charset="0"/>
                <a:ea typeface="Monaco" charset="0"/>
                <a:cs typeface="Monaco" charset="0"/>
              </a:rPr>
              <a:t/>
            </a:r>
            <a:br>
              <a:rPr lang="en-US" sz="2200" dirty="0">
                <a:latin typeface="Monaco" charset="0"/>
                <a:ea typeface="Monaco" charset="0"/>
                <a:cs typeface="Monaco" charset="0"/>
              </a:rPr>
            </a:br>
            <a:endParaRPr lang="en-US" sz="2200" dirty="0">
              <a:latin typeface="Monaco" charset="0"/>
              <a:ea typeface="Monaco" charset="0"/>
              <a:cs typeface="Monaco" charset="0"/>
            </a:endParaRPr>
          </a:p>
          <a:p>
            <a:r>
              <a:rPr lang="en-US" sz="2200" dirty="0">
                <a:latin typeface="Monaco" charset="0"/>
                <a:ea typeface="Monaco" charset="0"/>
                <a:cs typeface="Monaco" charset="0"/>
              </a:rPr>
              <a:t>Terms:</a:t>
            </a:r>
          </a:p>
          <a:p>
            <a:r>
              <a:rPr lang="en-US" sz="2200" dirty="0">
                <a:latin typeface="Monaco" charset="0"/>
                <a:ea typeface="Monaco" charset="0"/>
                <a:cs typeface="Monaco" charset="0"/>
              </a:rPr>
              <a:t>                   group Residuals</a:t>
            </a:r>
          </a:p>
          <a:p>
            <a:r>
              <a:rPr lang="en-US" sz="2200" dirty="0">
                <a:latin typeface="Monaco" charset="0"/>
                <a:ea typeface="Monaco" charset="0"/>
                <a:cs typeface="Monaco" charset="0"/>
              </a:rPr>
              <a:t>Sum of Squares  944144.4  493166.7</a:t>
            </a:r>
          </a:p>
          <a:p>
            <a:r>
              <a:rPr lang="en-US" sz="2200" dirty="0">
                <a:latin typeface="Monaco" charset="0"/>
                <a:ea typeface="Monaco" charset="0"/>
                <a:cs typeface="Monaco" charset="0"/>
              </a:rPr>
              <a:t>Deg. of Freedom        2        15</a:t>
            </a:r>
          </a:p>
          <a:p>
            <a:r>
              <a:rPr lang="en-US" sz="2200" dirty="0">
                <a:latin typeface="Monaco" charset="0"/>
                <a:ea typeface="Monaco" charset="0"/>
                <a:cs typeface="Monaco" charset="0"/>
              </a:rPr>
              <a:t/>
            </a:r>
            <a:br>
              <a:rPr lang="en-US" sz="2200" dirty="0">
                <a:latin typeface="Monaco" charset="0"/>
                <a:ea typeface="Monaco" charset="0"/>
                <a:cs typeface="Monaco" charset="0"/>
              </a:rPr>
            </a:br>
            <a:endParaRPr lang="en-US" sz="2200" dirty="0">
              <a:latin typeface="Monaco" charset="0"/>
              <a:ea typeface="Monaco" charset="0"/>
              <a:cs typeface="Monaco" charset="0"/>
            </a:endParaRPr>
          </a:p>
          <a:p>
            <a:r>
              <a:rPr lang="en-US" sz="2200" dirty="0">
                <a:latin typeface="Monaco" charset="0"/>
                <a:ea typeface="Monaco" charset="0"/>
                <a:cs typeface="Monaco" charset="0"/>
              </a:rPr>
              <a:t>Residual standard error: 181.3223</a:t>
            </a:r>
          </a:p>
          <a:p>
            <a:r>
              <a:rPr lang="en-US" sz="2200" dirty="0">
                <a:latin typeface="Monaco" charset="0"/>
                <a:ea typeface="Monaco" charset="0"/>
                <a:cs typeface="Monaco" charset="0"/>
              </a:rPr>
              <a:t>Estimated effects may be unbalanced</a:t>
            </a:r>
          </a:p>
          <a:p>
            <a:endParaRPr lang="en-US" sz="2200" dirty="0">
              <a:latin typeface="Monaco" charset="0"/>
              <a:ea typeface="Monaco" charset="0"/>
              <a:cs typeface="Monaco" charset="0"/>
            </a:endParaRPr>
          </a:p>
        </p:txBody>
      </p:sp>
      <p:sp>
        <p:nvSpPr>
          <p:cNvPr id="5" name="TextBox 4"/>
          <p:cNvSpPr txBox="1"/>
          <p:nvPr/>
        </p:nvSpPr>
        <p:spPr>
          <a:xfrm>
            <a:off x="5735782" y="3541222"/>
            <a:ext cx="1529541" cy="430887"/>
          </a:xfrm>
          <a:prstGeom prst="rect">
            <a:avLst/>
          </a:prstGeom>
          <a:noFill/>
        </p:spPr>
        <p:txBody>
          <a:bodyPr wrap="square" rtlCol="0">
            <a:spAutoFit/>
          </a:bodyPr>
          <a:lstStyle/>
          <a:p>
            <a:r>
              <a:rPr lang="en-US" sz="2200" b="1" dirty="0" smtClean="0">
                <a:solidFill>
                  <a:srgbClr val="0070C0"/>
                </a:solidFill>
              </a:rPr>
              <a:t>error</a:t>
            </a:r>
            <a:endParaRPr lang="en-US" sz="2200" b="1" dirty="0">
              <a:solidFill>
                <a:srgbClr val="0070C0"/>
              </a:solidFill>
            </a:endParaRPr>
          </a:p>
        </p:txBody>
      </p:sp>
    </p:spTree>
    <p:extLst>
      <p:ext uri="{BB962C8B-B14F-4D97-AF65-F5344CB8AC3E}">
        <p14:creationId xmlns:p14="http://schemas.microsoft.com/office/powerpoint/2010/main" val="2089321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the ANOVA table</a:t>
            </a:r>
            <a:endParaRPr lang="en-US" dirty="0"/>
          </a:p>
        </p:txBody>
      </p:sp>
      <p:sp>
        <p:nvSpPr>
          <p:cNvPr id="4" name="TextBox 3"/>
          <p:cNvSpPr txBox="1"/>
          <p:nvPr/>
        </p:nvSpPr>
        <p:spPr>
          <a:xfrm>
            <a:off x="1097280" y="1862051"/>
            <a:ext cx="11094720" cy="2800767"/>
          </a:xfrm>
          <a:prstGeom prst="rect">
            <a:avLst/>
          </a:prstGeom>
          <a:noFill/>
        </p:spPr>
        <p:txBody>
          <a:bodyPr wrap="square" rtlCol="0">
            <a:spAutoFit/>
          </a:bodyPr>
          <a:lstStyle/>
          <a:p>
            <a:r>
              <a:rPr lang="en-US" sz="2200" b="1" dirty="0" smtClean="0">
                <a:latin typeface="Monaco" charset="0"/>
                <a:ea typeface="Monaco" charset="0"/>
                <a:cs typeface="Monaco" charset="0"/>
              </a:rPr>
              <a:t>&gt; </a:t>
            </a:r>
            <a:r>
              <a:rPr lang="en-US" sz="2200" b="1" dirty="0" smtClean="0">
                <a:solidFill>
                  <a:srgbClr val="FF0000"/>
                </a:solidFill>
                <a:latin typeface="Monaco" charset="0"/>
                <a:ea typeface="Monaco" charset="0"/>
                <a:cs typeface="Monaco" charset="0"/>
              </a:rPr>
              <a:t>summary( </a:t>
            </a:r>
            <a:r>
              <a:rPr lang="en-US" sz="2200" b="1" dirty="0" err="1" smtClean="0">
                <a:solidFill>
                  <a:srgbClr val="0070C0"/>
                </a:solidFill>
                <a:latin typeface="Monaco" charset="0"/>
                <a:ea typeface="Monaco" charset="0"/>
                <a:cs typeface="Monaco" charset="0"/>
              </a:rPr>
              <a:t>aov</a:t>
            </a:r>
            <a:r>
              <a:rPr lang="en-US" sz="2200" b="1" dirty="0" smtClean="0">
                <a:solidFill>
                  <a:srgbClr val="0070C0"/>
                </a:solidFill>
                <a:latin typeface="Monaco" charset="0"/>
                <a:ea typeface="Monaco" charset="0"/>
                <a:cs typeface="Monaco" charset="0"/>
              </a:rPr>
              <a:t>(</a:t>
            </a:r>
            <a:r>
              <a:rPr lang="en-US" sz="2200" b="1" dirty="0" smtClean="0">
                <a:latin typeface="Monaco" charset="0"/>
                <a:ea typeface="Monaco" charset="0"/>
                <a:cs typeface="Monaco" charset="0"/>
              </a:rPr>
              <a:t>calcium ~ group, data = </a:t>
            </a:r>
            <a:r>
              <a:rPr lang="en-US" sz="2200" b="1" dirty="0" err="1" smtClean="0">
                <a:latin typeface="Monaco" charset="0"/>
                <a:ea typeface="Monaco" charset="0"/>
                <a:cs typeface="Monaco" charset="0"/>
              </a:rPr>
              <a:t>tidy.data</a:t>
            </a:r>
            <a:r>
              <a:rPr lang="en-US" sz="2200" b="1" dirty="0" smtClean="0">
                <a:solidFill>
                  <a:srgbClr val="0070C0"/>
                </a:solidFill>
                <a:latin typeface="Monaco" charset="0"/>
                <a:ea typeface="Monaco" charset="0"/>
                <a:cs typeface="Monaco" charset="0"/>
              </a:rPr>
              <a:t>)</a:t>
            </a:r>
            <a:r>
              <a:rPr lang="en-US" sz="2200" b="1" dirty="0" smtClean="0">
                <a:latin typeface="Monaco" charset="0"/>
                <a:ea typeface="Monaco" charset="0"/>
                <a:cs typeface="Monaco" charset="0"/>
              </a:rPr>
              <a:t> </a:t>
            </a:r>
            <a:r>
              <a:rPr lang="en-US" sz="2200" b="1" dirty="0" smtClean="0">
                <a:solidFill>
                  <a:srgbClr val="FF0000"/>
                </a:solidFill>
                <a:latin typeface="Monaco" charset="0"/>
                <a:ea typeface="Monaco" charset="0"/>
                <a:cs typeface="Monaco" charset="0"/>
              </a:rPr>
              <a:t>)</a:t>
            </a:r>
          </a:p>
          <a:p>
            <a:endParaRPr lang="en-US" sz="2200" b="1" dirty="0">
              <a:solidFill>
                <a:srgbClr val="FF0000"/>
              </a:solidFill>
              <a:latin typeface="Monaco" charset="0"/>
              <a:ea typeface="Monaco" charset="0"/>
              <a:cs typeface="Monaco" charset="0"/>
            </a:endParaRPr>
          </a:p>
          <a:p>
            <a:endParaRPr lang="en-US" sz="2200" b="1" dirty="0" smtClean="0">
              <a:solidFill>
                <a:srgbClr val="FF0000"/>
              </a:solidFill>
              <a:latin typeface="Monaco" charset="0"/>
              <a:ea typeface="Monaco" charset="0"/>
              <a:cs typeface="Monaco" charset="0"/>
            </a:endParaRPr>
          </a:p>
          <a:p>
            <a:r>
              <a:rPr lang="is-IS" sz="2200" dirty="0">
                <a:latin typeface="Monaco" charset="0"/>
                <a:ea typeface="Monaco" charset="0"/>
                <a:cs typeface="Monaco" charset="0"/>
              </a:rPr>
              <a:t>            Df Sum Sq Mean Sq F value   Pr(&gt;F)    </a:t>
            </a:r>
          </a:p>
          <a:p>
            <a:r>
              <a:rPr lang="is-IS" sz="2200" dirty="0">
                <a:latin typeface="Monaco" charset="0"/>
                <a:ea typeface="Monaco" charset="0"/>
                <a:cs typeface="Monaco" charset="0"/>
              </a:rPr>
              <a:t>group        2 944144  472072   14.36 0.000328 ***</a:t>
            </a:r>
          </a:p>
          <a:p>
            <a:r>
              <a:rPr lang="is-IS" sz="2200" dirty="0">
                <a:latin typeface="Monaco" charset="0"/>
                <a:ea typeface="Monaco" charset="0"/>
                <a:cs typeface="Monaco" charset="0"/>
              </a:rPr>
              <a:t>Residuals   15 493167   32878                     </a:t>
            </a:r>
          </a:p>
          <a:p>
            <a:r>
              <a:rPr lang="is-IS" sz="2200" dirty="0">
                <a:latin typeface="Monaco" charset="0"/>
                <a:ea typeface="Monaco" charset="0"/>
                <a:cs typeface="Monaco" charset="0"/>
              </a:rPr>
              <a:t>---</a:t>
            </a:r>
          </a:p>
          <a:p>
            <a:r>
              <a:rPr lang="is-IS" sz="2200" dirty="0">
                <a:latin typeface="Monaco" charset="0"/>
                <a:ea typeface="Monaco" charset="0"/>
                <a:cs typeface="Monaco" charset="0"/>
              </a:rPr>
              <a:t>Signif. codes:  0 ‘***’ 0.001 ‘**’ 0.01 ‘*’ 0.05 ‘.’ 0.1 ‘ ’ 1</a:t>
            </a:r>
          </a:p>
        </p:txBody>
      </p:sp>
      <p:sp>
        <p:nvSpPr>
          <p:cNvPr id="5" name="TextBox 4"/>
          <p:cNvSpPr txBox="1"/>
          <p:nvPr/>
        </p:nvSpPr>
        <p:spPr>
          <a:xfrm>
            <a:off x="448888" y="3524597"/>
            <a:ext cx="1529541" cy="430887"/>
          </a:xfrm>
          <a:prstGeom prst="rect">
            <a:avLst/>
          </a:prstGeom>
          <a:noFill/>
        </p:spPr>
        <p:txBody>
          <a:bodyPr wrap="square" rtlCol="0">
            <a:spAutoFit/>
          </a:bodyPr>
          <a:lstStyle/>
          <a:p>
            <a:r>
              <a:rPr lang="en-US" sz="2200" b="1" dirty="0" smtClean="0">
                <a:solidFill>
                  <a:srgbClr val="0070C0"/>
                </a:solidFill>
              </a:rPr>
              <a:t>error</a:t>
            </a:r>
            <a:endParaRPr lang="en-US" sz="2200" b="1" dirty="0">
              <a:solidFill>
                <a:srgbClr val="0070C0"/>
              </a:solidFill>
            </a:endParaRPr>
          </a:p>
        </p:txBody>
      </p:sp>
      <mc:AlternateContent xmlns:mc="http://schemas.openxmlformats.org/markup-compatibility/2006">
        <mc:Choice xmlns:a14="http://schemas.microsoft.com/office/drawing/2010/main" Requires="a14">
          <p:sp>
            <p:nvSpPr>
              <p:cNvPr id="6" name="TextBox 5"/>
              <p:cNvSpPr txBox="1"/>
              <p:nvPr/>
            </p:nvSpPr>
            <p:spPr>
              <a:xfrm>
                <a:off x="7982989" y="5244952"/>
                <a:ext cx="1989512" cy="76174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000" b="1" i="1" smtClean="0">
                          <a:latin typeface="Cambria Math" charset="0"/>
                        </a:rPr>
                        <m:t>𝑭</m:t>
                      </m:r>
                      <m:r>
                        <a:rPr lang="en-US" sz="2000" b="1" i="1" smtClean="0">
                          <a:latin typeface="Cambria Math" charset="0"/>
                        </a:rPr>
                        <m:t>= </m:t>
                      </m:r>
                      <m:f>
                        <m:fPr>
                          <m:ctrlPr>
                            <a:rPr lang="mr-IN" sz="2000" b="1" i="1" smtClean="0">
                              <a:latin typeface="Cambria Math" charset="0"/>
                            </a:rPr>
                          </m:ctrlPr>
                        </m:fPr>
                        <m:num>
                          <m:sSub>
                            <m:sSubPr>
                              <m:ctrlPr>
                                <a:rPr lang="en-US" sz="2000" b="1" i="1" smtClean="0">
                                  <a:latin typeface="Cambria Math" charset="0"/>
                                </a:rPr>
                              </m:ctrlPr>
                            </m:sSubPr>
                            <m:e>
                              <m:r>
                                <a:rPr lang="en-US" sz="2000" b="1" i="1" smtClean="0">
                                  <a:latin typeface="Cambria Math" charset="0"/>
                                </a:rPr>
                                <m:t>𝑴𝑺</m:t>
                              </m:r>
                            </m:e>
                            <m:sub>
                              <m:r>
                                <a:rPr lang="en-US" sz="2000" b="1" i="1" smtClean="0">
                                  <a:latin typeface="Cambria Math" charset="0"/>
                                </a:rPr>
                                <m:t>𝒆𝒓𝒓𝒐𝒓</m:t>
                              </m:r>
                            </m:sub>
                          </m:sSub>
                        </m:num>
                        <m:den>
                          <m:sSub>
                            <m:sSubPr>
                              <m:ctrlPr>
                                <a:rPr lang="en-US" sz="2000" b="1" i="1" smtClean="0">
                                  <a:latin typeface="Cambria Math" charset="0"/>
                                </a:rPr>
                              </m:ctrlPr>
                            </m:sSubPr>
                            <m:e>
                              <m:r>
                                <a:rPr lang="en-US" sz="2000" b="1" i="1" smtClean="0">
                                  <a:latin typeface="Cambria Math" charset="0"/>
                                </a:rPr>
                                <m:t>𝑴𝑺</m:t>
                              </m:r>
                            </m:e>
                            <m:sub>
                              <m:r>
                                <a:rPr lang="en-US" sz="2000" b="1" i="1" smtClean="0">
                                  <a:latin typeface="Cambria Math" charset="0"/>
                                </a:rPr>
                                <m:t>𝒈𝒓𝒐𝒖𝒑</m:t>
                              </m:r>
                            </m:sub>
                          </m:sSub>
                        </m:den>
                      </m:f>
                    </m:oMath>
                  </m:oMathPara>
                </a14:m>
                <a:endParaRPr lang="en-US" sz="2000" b="1" dirty="0"/>
              </a:p>
            </p:txBody>
          </p:sp>
        </mc:Choice>
        <mc:Fallback>
          <p:sp>
            <p:nvSpPr>
              <p:cNvPr id="6" name="TextBox 5"/>
              <p:cNvSpPr txBox="1">
                <a:spLocks noRot="1" noChangeAspect="1" noMove="1" noResize="1" noEditPoints="1" noAdjustHandles="1" noChangeArrowheads="1" noChangeShapeType="1" noTextEdit="1"/>
              </p:cNvSpPr>
              <p:nvPr/>
            </p:nvSpPr>
            <p:spPr>
              <a:xfrm>
                <a:off x="7982989" y="5244952"/>
                <a:ext cx="1989512" cy="76174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4488872" y="5262329"/>
                <a:ext cx="3275215" cy="72699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000" b="1" i="1" smtClean="0">
                              <a:latin typeface="Cambria Math" charset="0"/>
                            </a:rPr>
                          </m:ctrlPr>
                        </m:sSubPr>
                        <m:e>
                          <m:r>
                            <a:rPr lang="en-US" sz="2000" b="1" i="1">
                              <a:latin typeface="Cambria Math" charset="0"/>
                            </a:rPr>
                            <m:t>𝑴𝑺</m:t>
                          </m:r>
                        </m:e>
                        <m:sub>
                          <m:r>
                            <a:rPr lang="en-US" sz="2000" b="1" i="1">
                              <a:latin typeface="Cambria Math" charset="0"/>
                            </a:rPr>
                            <m:t>𝒆𝒓𝒓𝒐𝒓</m:t>
                          </m:r>
                        </m:sub>
                      </m:sSub>
                      <m:r>
                        <a:rPr lang="en-US" sz="2000" b="1" i="1" smtClean="0">
                          <a:latin typeface="Cambria Math" charset="0"/>
                        </a:rPr>
                        <m:t> </m:t>
                      </m:r>
                      <m:r>
                        <a:rPr lang="en-US" sz="2000" b="1" i="1" smtClean="0">
                          <a:latin typeface="Cambria Math" charset="0"/>
                        </a:rPr>
                        <m:t>=  </m:t>
                      </m:r>
                      <m:f>
                        <m:fPr>
                          <m:ctrlPr>
                            <a:rPr lang="mr-IN" sz="2000" b="1" i="1" smtClean="0">
                              <a:latin typeface="Cambria Math" charset="0"/>
                            </a:rPr>
                          </m:ctrlPr>
                        </m:fPr>
                        <m:num>
                          <m:nary>
                            <m:naryPr>
                              <m:chr m:val="∑"/>
                              <m:subHide m:val="on"/>
                              <m:supHide m:val="on"/>
                              <m:ctrlPr>
                                <a:rPr lang="mr-IN" sz="2000" b="1" i="1" smtClean="0">
                                  <a:latin typeface="Cambria Math" charset="0"/>
                                </a:rPr>
                              </m:ctrlPr>
                            </m:naryPr>
                            <m:sub/>
                            <m:sup/>
                            <m:e>
                              <m:sSubSup>
                                <m:sSubSupPr>
                                  <m:ctrlPr>
                                    <a:rPr lang="en-US" sz="2000" b="1" i="1" smtClean="0">
                                      <a:latin typeface="Cambria Math" charset="0"/>
                                    </a:rPr>
                                  </m:ctrlPr>
                                </m:sSubSupPr>
                                <m:e>
                                  <m:r>
                                    <a:rPr lang="en-US" sz="2000" b="1" i="1" smtClean="0">
                                      <a:latin typeface="Cambria Math" charset="0"/>
                                    </a:rPr>
                                    <m:t>𝒔</m:t>
                                  </m:r>
                                </m:e>
                                <m:sub>
                                  <m:r>
                                    <a:rPr lang="en-US" sz="2000" b="1" i="1" smtClean="0">
                                      <a:latin typeface="Cambria Math" charset="0"/>
                                    </a:rPr>
                                    <m:t>𝒊</m:t>
                                  </m:r>
                                </m:sub>
                                <m:sup>
                                  <m:r>
                                    <a:rPr lang="en-US" sz="2000" b="1" i="1" smtClean="0">
                                      <a:latin typeface="Cambria Math" charset="0"/>
                                    </a:rPr>
                                    <m:t>𝟐</m:t>
                                  </m:r>
                                </m:sup>
                              </m:sSubSup>
                            </m:e>
                          </m:nary>
                          <m:sSub>
                            <m:sSubPr>
                              <m:ctrlPr>
                                <a:rPr lang="en-US" sz="2000" b="1" i="1">
                                  <a:latin typeface="Cambria Math" charset="0"/>
                                </a:rPr>
                              </m:ctrlPr>
                            </m:sSubPr>
                            <m:e>
                              <m:r>
                                <a:rPr lang="en-US" sz="2000" b="1" i="1">
                                  <a:latin typeface="Cambria Math" charset="0"/>
                                </a:rPr>
                                <m:t>𝒅𝒇</m:t>
                              </m:r>
                            </m:e>
                            <m:sub>
                              <m:r>
                                <a:rPr lang="en-US" sz="2000" b="1" i="1">
                                  <a:latin typeface="Cambria Math" charset="0"/>
                                </a:rPr>
                                <m:t>𝒊</m:t>
                              </m:r>
                            </m:sub>
                          </m:sSub>
                        </m:num>
                        <m:den>
                          <m:r>
                            <a:rPr lang="en-US" sz="2000" b="1" i="1" smtClean="0">
                              <a:latin typeface="Cambria Math" charset="0"/>
                            </a:rPr>
                            <m:t>𝑵</m:t>
                          </m:r>
                          <m:r>
                            <a:rPr lang="en-US" sz="2000" b="1" i="1" smtClean="0">
                              <a:latin typeface="Cambria Math" charset="0"/>
                            </a:rPr>
                            <m:t>−</m:t>
                          </m:r>
                          <m:r>
                            <a:rPr lang="en-US" sz="2000" b="1" i="1" smtClean="0">
                              <a:latin typeface="Cambria Math" charset="0"/>
                            </a:rPr>
                            <m:t>𝒌</m:t>
                          </m:r>
                        </m:den>
                      </m:f>
                    </m:oMath>
                  </m:oMathPara>
                </a14:m>
                <a:endParaRPr lang="en-US" sz="2000" b="1" dirty="0"/>
              </a:p>
            </p:txBody>
          </p:sp>
        </mc:Choice>
        <mc:Fallback>
          <p:sp>
            <p:nvSpPr>
              <p:cNvPr id="7" name="TextBox 6"/>
              <p:cNvSpPr txBox="1">
                <a:spLocks noRot="1" noChangeAspect="1" noMove="1" noResize="1" noEditPoints="1" noAdjustHandles="1" noChangeArrowheads="1" noChangeShapeType="1" noTextEdit="1"/>
              </p:cNvSpPr>
              <p:nvPr/>
            </p:nvSpPr>
            <p:spPr>
              <a:xfrm>
                <a:off x="4488872" y="5262329"/>
                <a:ext cx="3275215" cy="72699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48888" y="5271562"/>
                <a:ext cx="3391593" cy="71776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000" b="1" i="1" smtClean="0">
                              <a:latin typeface="Cambria Math" charset="0"/>
                            </a:rPr>
                          </m:ctrlPr>
                        </m:sSubPr>
                        <m:e>
                          <m:r>
                            <a:rPr lang="en-US" sz="2000" b="1" i="1">
                              <a:latin typeface="Cambria Math" charset="0"/>
                            </a:rPr>
                            <m:t>𝑴𝑺</m:t>
                          </m:r>
                        </m:e>
                        <m:sub>
                          <m:r>
                            <a:rPr lang="en-US" sz="2000" b="1" i="1" smtClean="0">
                              <a:latin typeface="Cambria Math" charset="0"/>
                            </a:rPr>
                            <m:t>𝒈𝒓𝒐𝒖𝒑</m:t>
                          </m:r>
                        </m:sub>
                      </m:sSub>
                      <m:r>
                        <a:rPr lang="en-US" sz="2000" b="1" i="1" smtClean="0">
                          <a:latin typeface="Cambria Math" charset="0"/>
                        </a:rPr>
                        <m:t> </m:t>
                      </m:r>
                      <m:r>
                        <a:rPr lang="en-US" sz="2000" b="1" i="1" smtClean="0">
                          <a:latin typeface="Cambria Math" charset="0"/>
                        </a:rPr>
                        <m:t>=  </m:t>
                      </m:r>
                      <m:f>
                        <m:fPr>
                          <m:ctrlPr>
                            <a:rPr lang="mr-IN" sz="2000" b="1" i="1" smtClean="0">
                              <a:latin typeface="Cambria Math" charset="0"/>
                            </a:rPr>
                          </m:ctrlPr>
                        </m:fPr>
                        <m:num>
                          <m:nary>
                            <m:naryPr>
                              <m:chr m:val="∑"/>
                              <m:subHide m:val="on"/>
                              <m:supHide m:val="on"/>
                              <m:ctrlPr>
                                <a:rPr lang="mr-IN" sz="2000" b="1" i="1" smtClean="0">
                                  <a:latin typeface="Cambria Math" charset="0"/>
                                </a:rPr>
                              </m:ctrlPr>
                            </m:naryPr>
                            <m:sub/>
                            <m:sup/>
                            <m:e>
                              <m:sSub>
                                <m:sSubPr>
                                  <m:ctrlPr>
                                    <a:rPr lang="en-US" sz="2000" b="1" i="1">
                                      <a:latin typeface="Cambria Math" charset="0"/>
                                    </a:rPr>
                                  </m:ctrlPr>
                                </m:sSubPr>
                                <m:e>
                                  <m:r>
                                    <a:rPr lang="en-US" sz="2000" b="1" i="1">
                                      <a:latin typeface="Cambria Math" charset="0"/>
                                    </a:rPr>
                                    <m:t>𝒏</m:t>
                                  </m:r>
                                </m:e>
                                <m:sub>
                                  <m:r>
                                    <a:rPr lang="en-US" sz="2000" b="1" i="1">
                                      <a:latin typeface="Cambria Math" charset="0"/>
                                    </a:rPr>
                                    <m:t>𝒊</m:t>
                                  </m:r>
                                </m:sub>
                              </m:sSub>
                            </m:e>
                          </m:nary>
                          <m:sSup>
                            <m:sSupPr>
                              <m:ctrlPr>
                                <a:rPr lang="mr-IN" sz="2000" b="1" i="1" smtClean="0">
                                  <a:latin typeface="Cambria Math" charset="0"/>
                                </a:rPr>
                              </m:ctrlPr>
                            </m:sSupPr>
                            <m:e>
                              <m:d>
                                <m:dPr>
                                  <m:ctrlPr>
                                    <a:rPr lang="mr-IN" sz="2000" b="1" i="1" smtClean="0">
                                      <a:latin typeface="Cambria Math" charset="0"/>
                                    </a:rPr>
                                  </m:ctrlPr>
                                </m:dPr>
                                <m:e>
                                  <m:sSub>
                                    <m:sSubPr>
                                      <m:ctrlPr>
                                        <a:rPr lang="en-US" sz="2000" b="1" i="1">
                                          <a:latin typeface="Cambria Math" charset="0"/>
                                        </a:rPr>
                                      </m:ctrlPr>
                                    </m:sSubPr>
                                    <m:e>
                                      <m:acc>
                                        <m:accPr>
                                          <m:chr m:val="̅"/>
                                          <m:ctrlPr>
                                            <a:rPr lang="en-US" sz="2000" b="1" i="1">
                                              <a:latin typeface="Cambria Math" charset="0"/>
                                            </a:rPr>
                                          </m:ctrlPr>
                                        </m:accPr>
                                        <m:e>
                                          <m:r>
                                            <a:rPr lang="en-US" sz="2000" b="1" i="1">
                                              <a:latin typeface="Cambria Math" charset="0"/>
                                            </a:rPr>
                                            <m:t>𝑿</m:t>
                                          </m:r>
                                        </m:e>
                                      </m:acc>
                                    </m:e>
                                    <m:sub>
                                      <m:r>
                                        <a:rPr lang="en-US" sz="2000" b="1" i="1">
                                          <a:latin typeface="Cambria Math" charset="0"/>
                                        </a:rPr>
                                        <m:t>𝒊</m:t>
                                      </m:r>
                                    </m:sub>
                                  </m:sSub>
                                  <m:r>
                                    <a:rPr lang="en-US" sz="2000" b="1" i="1">
                                      <a:latin typeface="Cambria Math" charset="0"/>
                                    </a:rPr>
                                    <m:t>−</m:t>
                                  </m:r>
                                  <m:acc>
                                    <m:accPr>
                                      <m:chr m:val="̅"/>
                                      <m:ctrlPr>
                                        <a:rPr lang="en-US" sz="2000" b="1" i="1">
                                          <a:latin typeface="Cambria Math" charset="0"/>
                                        </a:rPr>
                                      </m:ctrlPr>
                                    </m:accPr>
                                    <m:e>
                                      <m:r>
                                        <a:rPr lang="en-US" sz="2000" b="1" i="1">
                                          <a:latin typeface="Cambria Math" charset="0"/>
                                        </a:rPr>
                                        <m:t>𝑿</m:t>
                                      </m:r>
                                    </m:e>
                                  </m:acc>
                                </m:e>
                              </m:d>
                            </m:e>
                            <m:sup>
                              <m:r>
                                <a:rPr lang="en-US" sz="2000" b="1" i="1" smtClean="0">
                                  <a:latin typeface="Cambria Math" charset="0"/>
                                </a:rPr>
                                <m:t>𝟐</m:t>
                              </m:r>
                            </m:sup>
                          </m:sSup>
                          <m:r>
                            <a:rPr lang="en-US" sz="2000" b="1" i="1" smtClean="0">
                              <a:latin typeface="Cambria Math" charset="0"/>
                            </a:rPr>
                            <m:t> </m:t>
                          </m:r>
                        </m:num>
                        <m:den>
                          <m:r>
                            <a:rPr lang="en-US" sz="2000" b="1" i="1" smtClean="0">
                              <a:latin typeface="Cambria Math" charset="0"/>
                            </a:rPr>
                            <m:t>𝒌</m:t>
                          </m:r>
                          <m:r>
                            <a:rPr lang="en-US" sz="2000" b="1" i="1" smtClean="0">
                              <a:latin typeface="Cambria Math" charset="0"/>
                            </a:rPr>
                            <m:t>−</m:t>
                          </m:r>
                          <m:r>
                            <a:rPr lang="en-US" sz="2000" b="1" i="1" smtClean="0">
                              <a:latin typeface="Cambria Math" charset="0"/>
                            </a:rPr>
                            <m:t>𝟏</m:t>
                          </m:r>
                        </m:den>
                      </m:f>
                    </m:oMath>
                  </m:oMathPara>
                </a14:m>
                <a:endParaRPr lang="en-US" sz="2000" b="1" dirty="0"/>
              </a:p>
            </p:txBody>
          </p:sp>
        </mc:Choice>
        <mc:Fallback>
          <p:sp>
            <p:nvSpPr>
              <p:cNvPr id="8" name="TextBox 7"/>
              <p:cNvSpPr txBox="1">
                <a:spLocks noRot="1" noChangeAspect="1" noMove="1" noResize="1" noEditPoints="1" noAdjustHandles="1" noChangeArrowheads="1" noChangeShapeType="1" noTextEdit="1"/>
              </p:cNvSpPr>
              <p:nvPr/>
            </p:nvSpPr>
            <p:spPr>
              <a:xfrm>
                <a:off x="448888" y="5271562"/>
                <a:ext cx="3391593" cy="717761"/>
              </a:xfrm>
              <a:prstGeom prst="rect">
                <a:avLst/>
              </a:prstGeom>
              <a:blipFill rotWithShape="0">
                <a:blip r:embed="rId4"/>
                <a:stretch>
                  <a:fillRect/>
                </a:stretch>
              </a:blipFill>
            </p:spPr>
            <p:txBody>
              <a:bodyPr/>
              <a:lstStyle/>
              <a:p>
                <a:r>
                  <a:rPr lang="en-US">
                    <a:noFill/>
                  </a:rPr>
                  <a:t> </a:t>
                </a:r>
              </a:p>
            </p:txBody>
          </p:sp>
        </mc:Fallback>
      </mc:AlternateContent>
      <p:sp>
        <p:nvSpPr>
          <p:cNvPr id="9" name="Rectangle 8"/>
          <p:cNvSpPr/>
          <p:nvPr/>
        </p:nvSpPr>
        <p:spPr>
          <a:xfrm>
            <a:off x="4838002" y="2780295"/>
            <a:ext cx="1246914" cy="1175189"/>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657597" y="2780295"/>
            <a:ext cx="1147157" cy="1175189"/>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158835" y="2780295"/>
            <a:ext cx="465514" cy="1175189"/>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179126" y="2801659"/>
            <a:ext cx="1292627" cy="1153825"/>
          </a:xfrm>
          <a:prstGeom prst="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493817" y="5679037"/>
            <a:ext cx="897775" cy="327662"/>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403570" y="5679037"/>
            <a:ext cx="897775" cy="327662"/>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028300" y="5336517"/>
            <a:ext cx="1778928" cy="3425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33158" y="5336517"/>
            <a:ext cx="1238597" cy="3425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223453" y="5244952"/>
            <a:ext cx="1248301" cy="850419"/>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968030" y="5107919"/>
            <a:ext cx="2009607" cy="987452"/>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143693" y="5043571"/>
            <a:ext cx="1803862" cy="1164507"/>
          </a:xfrm>
          <a:prstGeom prst="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257606" y="2405380"/>
            <a:ext cx="2704409" cy="830997"/>
          </a:xfrm>
          <a:prstGeom prst="rect">
            <a:avLst/>
          </a:prstGeom>
          <a:solidFill>
            <a:schemeClr val="accent4">
              <a:alpha val="50000"/>
            </a:schemeClr>
          </a:solidFill>
        </p:spPr>
        <p:txBody>
          <a:bodyPr wrap="square" rtlCol="0">
            <a:spAutoFit/>
          </a:bodyPr>
          <a:lstStyle/>
          <a:p>
            <a:r>
              <a:rPr lang="is-IS" sz="1600" b="1" dirty="0">
                <a:latin typeface="Monaco" charset="0"/>
                <a:ea typeface="Monaco" charset="0"/>
                <a:cs typeface="Monaco" charset="0"/>
              </a:rPr>
              <a:t>&gt; 1-pf(14.36, 2, 15)</a:t>
            </a:r>
          </a:p>
          <a:p>
            <a:r>
              <a:rPr lang="is-IS" sz="1600" b="1" dirty="0">
                <a:latin typeface="Monaco" charset="0"/>
                <a:ea typeface="Monaco" charset="0"/>
                <a:cs typeface="Monaco" charset="0"/>
              </a:rPr>
              <a:t>[1] 0.0003277806</a:t>
            </a:r>
          </a:p>
          <a:p>
            <a:endParaRPr lang="en-US" sz="1600" b="1" dirty="0">
              <a:latin typeface="Monaco" charset="0"/>
              <a:ea typeface="Monaco" charset="0"/>
              <a:cs typeface="Monaco" charset="0"/>
            </a:endParaRPr>
          </a:p>
        </p:txBody>
      </p:sp>
      <p:sp>
        <p:nvSpPr>
          <p:cNvPr id="22" name="Rectangle 21"/>
          <p:cNvSpPr/>
          <p:nvPr/>
        </p:nvSpPr>
        <p:spPr>
          <a:xfrm>
            <a:off x="7529934" y="2820879"/>
            <a:ext cx="1497688" cy="11346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779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 and conclusions</a:t>
            </a:r>
            <a:endParaRPr lang="en-US" dirty="0"/>
          </a:p>
        </p:txBody>
      </p:sp>
      <p:sp>
        <p:nvSpPr>
          <p:cNvPr id="3" name="Content Placeholder 2"/>
          <p:cNvSpPr>
            <a:spLocks noGrp="1"/>
          </p:cNvSpPr>
          <p:nvPr>
            <p:ph idx="1"/>
          </p:nvPr>
        </p:nvSpPr>
        <p:spPr/>
        <p:txBody>
          <a:bodyPr/>
          <a:lstStyle/>
          <a:p>
            <a:r>
              <a:rPr lang="en-US" dirty="0" smtClean="0"/>
              <a:t>Our P = 0.000328, which is less than alpha. We reject the null hypothesis and we have evidence that at least one mean (normal bone density, osteopenia, or osteoporosis calcium intake) differs from the other.</a:t>
            </a:r>
            <a:endParaRPr lang="en-US" dirty="0"/>
          </a:p>
        </p:txBody>
      </p:sp>
    </p:spTree>
    <p:extLst>
      <p:ext uri="{BB962C8B-B14F-4D97-AF65-F5344CB8AC3E}">
        <p14:creationId xmlns:p14="http://schemas.microsoft.com/office/powerpoint/2010/main" val="1828398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Unplanned comparisons with the </a:t>
            </a:r>
            <a:br>
              <a:rPr lang="en-US" dirty="0" smtClean="0"/>
            </a:br>
            <a:r>
              <a:rPr lang="en-US" dirty="0" smtClean="0"/>
              <a:t>Tukey-Kramer Method</a:t>
            </a:r>
            <a:endParaRPr lang="en-US" dirty="0"/>
          </a:p>
        </p:txBody>
      </p:sp>
      <p:sp>
        <p:nvSpPr>
          <p:cNvPr id="3" name="Content Placeholder 2"/>
          <p:cNvSpPr>
            <a:spLocks noGrp="1"/>
          </p:cNvSpPr>
          <p:nvPr>
            <p:ph idx="1"/>
          </p:nvPr>
        </p:nvSpPr>
        <p:spPr>
          <a:xfrm>
            <a:off x="1097280" y="1845734"/>
            <a:ext cx="7082444" cy="4023360"/>
          </a:xfrm>
        </p:spPr>
        <p:txBody>
          <a:bodyPr>
            <a:normAutofit fontScale="92500" lnSpcReduction="20000"/>
          </a:bodyPr>
          <a:lstStyle/>
          <a:p>
            <a:r>
              <a:rPr lang="en-US" dirty="0" smtClean="0"/>
              <a:t>AKA Tukey's test, Tukey's method, Tukey's HSD (honest significant difference) test</a:t>
            </a:r>
          </a:p>
          <a:p>
            <a:endParaRPr lang="en-US" dirty="0" smtClean="0"/>
          </a:p>
          <a:p>
            <a:r>
              <a:rPr lang="en-US" dirty="0" smtClean="0"/>
              <a:t>Tests all pairs of means</a:t>
            </a:r>
          </a:p>
          <a:p>
            <a:pPr lvl="1"/>
            <a:r>
              <a:rPr lang="en-US" dirty="0" smtClean="0"/>
              <a:t>Normal vs. osteopenia</a:t>
            </a:r>
            <a:endParaRPr lang="en-US" dirty="0"/>
          </a:p>
          <a:p>
            <a:pPr lvl="1"/>
            <a:r>
              <a:rPr lang="en-US" dirty="0" smtClean="0"/>
              <a:t>Normal vs. osteoporosis</a:t>
            </a:r>
          </a:p>
          <a:p>
            <a:pPr lvl="1"/>
            <a:r>
              <a:rPr lang="en-US" dirty="0" smtClean="0"/>
              <a:t>Osteopenia vs. osteoporosis</a:t>
            </a:r>
          </a:p>
          <a:p>
            <a:pPr lvl="1"/>
            <a:endParaRPr lang="en-US" dirty="0"/>
          </a:p>
          <a:p>
            <a:r>
              <a:rPr lang="en-US" i="1" dirty="0" smtClean="0"/>
              <a:t>Roughly, </a:t>
            </a:r>
            <a:r>
              <a:rPr lang="en-US" dirty="0" smtClean="0"/>
              <a:t>multiple t-tests where FWER is controlled but using the </a:t>
            </a:r>
            <a:r>
              <a:rPr lang="en-US" i="1" dirty="0" smtClean="0"/>
              <a:t>q</a:t>
            </a:r>
            <a:r>
              <a:rPr lang="en-US" dirty="0" smtClean="0"/>
              <a:t>-statistic (similar to </a:t>
            </a:r>
            <a:r>
              <a:rPr lang="en-US" i="1" dirty="0" smtClean="0"/>
              <a:t>t</a:t>
            </a:r>
            <a:r>
              <a:rPr lang="en-US" dirty="0" smtClean="0"/>
              <a:t>)</a:t>
            </a:r>
            <a:endParaRPr lang="en-US" i="1" dirty="0"/>
          </a:p>
          <a:p>
            <a:pPr lvl="1"/>
            <a:endParaRPr lang="en-US" dirty="0"/>
          </a:p>
          <a:p>
            <a:pPr lvl="1"/>
            <a:endParaRPr lang="en-US" dirty="0" smtClean="0"/>
          </a:p>
        </p:txBody>
      </p:sp>
      <p:pic>
        <p:nvPicPr>
          <p:cNvPr id="4" name="Picture 3"/>
          <p:cNvPicPr>
            <a:picLocks noChangeAspect="1"/>
          </p:cNvPicPr>
          <p:nvPr/>
        </p:nvPicPr>
        <p:blipFill>
          <a:blip r:embed="rId2"/>
          <a:stretch>
            <a:fillRect/>
          </a:stretch>
        </p:blipFill>
        <p:spPr>
          <a:xfrm>
            <a:off x="7556847" y="3026757"/>
            <a:ext cx="4127500" cy="3098800"/>
          </a:xfrm>
          <a:prstGeom prst="rect">
            <a:avLst/>
          </a:prstGeom>
        </p:spPr>
      </p:pic>
    </p:spTree>
    <p:extLst>
      <p:ext uri="{BB962C8B-B14F-4D97-AF65-F5344CB8AC3E}">
        <p14:creationId xmlns:p14="http://schemas.microsoft.com/office/powerpoint/2010/main" val="1650026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Tukey's test on ANOVA</a:t>
            </a:r>
            <a:endParaRPr lang="en-US" dirty="0"/>
          </a:p>
        </p:txBody>
      </p:sp>
      <p:sp>
        <p:nvSpPr>
          <p:cNvPr id="6" name="TextBox 5"/>
          <p:cNvSpPr txBox="1"/>
          <p:nvPr/>
        </p:nvSpPr>
        <p:spPr>
          <a:xfrm>
            <a:off x="814647" y="1870363"/>
            <a:ext cx="10889520" cy="4154984"/>
          </a:xfrm>
          <a:prstGeom prst="rect">
            <a:avLst/>
          </a:prstGeom>
          <a:noFill/>
        </p:spPr>
        <p:txBody>
          <a:bodyPr wrap="none" rtlCol="0">
            <a:spAutoFit/>
          </a:bodyPr>
          <a:lstStyle/>
          <a:p>
            <a:r>
              <a:rPr lang="is-IS" sz="2200" b="1" dirty="0">
                <a:latin typeface="Monaco" charset="0"/>
                <a:ea typeface="Monaco" charset="0"/>
                <a:cs typeface="Monaco" charset="0"/>
              </a:rPr>
              <a:t>&gt; </a:t>
            </a:r>
            <a:r>
              <a:rPr lang="is-IS" sz="2200" b="1" dirty="0" smtClean="0">
                <a:solidFill>
                  <a:schemeClr val="accent3"/>
                </a:solidFill>
                <a:latin typeface="Monaco" charset="0"/>
                <a:ea typeface="Monaco" charset="0"/>
                <a:cs typeface="Monaco" charset="0"/>
              </a:rPr>
              <a:t>TukeyHSD( </a:t>
            </a:r>
            <a:r>
              <a:rPr lang="en-US" sz="2200" b="1" dirty="0" err="1" smtClean="0">
                <a:solidFill>
                  <a:srgbClr val="0070C0"/>
                </a:solidFill>
                <a:latin typeface="Monaco" charset="0"/>
                <a:ea typeface="Monaco" charset="0"/>
                <a:cs typeface="Monaco" charset="0"/>
              </a:rPr>
              <a:t>aov</a:t>
            </a:r>
            <a:r>
              <a:rPr lang="en-US" sz="2200" b="1" dirty="0" smtClean="0">
                <a:solidFill>
                  <a:srgbClr val="0070C0"/>
                </a:solidFill>
                <a:latin typeface="Monaco" charset="0"/>
                <a:ea typeface="Monaco" charset="0"/>
                <a:cs typeface="Monaco" charset="0"/>
              </a:rPr>
              <a:t>(</a:t>
            </a:r>
            <a:r>
              <a:rPr lang="en-US" sz="2200" b="1" dirty="0" smtClean="0">
                <a:latin typeface="Monaco" charset="0"/>
                <a:ea typeface="Monaco" charset="0"/>
                <a:cs typeface="Monaco" charset="0"/>
              </a:rPr>
              <a:t>calcium </a:t>
            </a:r>
            <a:r>
              <a:rPr lang="en-US" sz="2200" b="1" dirty="0">
                <a:latin typeface="Monaco" charset="0"/>
                <a:ea typeface="Monaco" charset="0"/>
                <a:cs typeface="Monaco" charset="0"/>
              </a:rPr>
              <a:t>~ group, data = </a:t>
            </a:r>
            <a:r>
              <a:rPr lang="en-US" sz="2200" b="1" dirty="0" err="1">
                <a:latin typeface="Monaco" charset="0"/>
                <a:ea typeface="Monaco" charset="0"/>
                <a:cs typeface="Monaco" charset="0"/>
              </a:rPr>
              <a:t>tidy.data</a:t>
            </a:r>
            <a:r>
              <a:rPr lang="en-US" sz="2200" b="1" dirty="0" smtClean="0">
                <a:solidFill>
                  <a:srgbClr val="0070C0"/>
                </a:solidFill>
                <a:latin typeface="Monaco" charset="0"/>
                <a:ea typeface="Monaco" charset="0"/>
                <a:cs typeface="Monaco" charset="0"/>
              </a:rPr>
              <a:t>)</a:t>
            </a:r>
            <a:r>
              <a:rPr lang="is-IS" sz="2200" b="1" dirty="0" smtClean="0">
                <a:latin typeface="Monaco" charset="0"/>
                <a:ea typeface="Monaco" charset="0"/>
                <a:cs typeface="Monaco" charset="0"/>
              </a:rPr>
              <a:t> </a:t>
            </a:r>
            <a:r>
              <a:rPr lang="is-IS" sz="2200" b="1" dirty="0" smtClean="0">
                <a:solidFill>
                  <a:schemeClr val="accent3"/>
                </a:solidFill>
                <a:latin typeface="Monaco" charset="0"/>
                <a:ea typeface="Monaco" charset="0"/>
                <a:cs typeface="Monaco" charset="0"/>
              </a:rPr>
              <a:t>)</a:t>
            </a:r>
            <a:endParaRPr lang="is-IS" sz="2200" b="1" dirty="0">
              <a:solidFill>
                <a:schemeClr val="accent3"/>
              </a:solidFill>
              <a:latin typeface="Monaco" charset="0"/>
              <a:ea typeface="Monaco" charset="0"/>
              <a:cs typeface="Monaco" charset="0"/>
            </a:endParaRPr>
          </a:p>
          <a:p>
            <a:r>
              <a:rPr lang="is-IS" sz="2200" b="1" dirty="0">
                <a:latin typeface="Monaco" charset="0"/>
                <a:ea typeface="Monaco" charset="0"/>
                <a:cs typeface="Monaco" charset="0"/>
              </a:rPr>
              <a:t>  </a:t>
            </a:r>
            <a:r>
              <a:rPr lang="is-IS" sz="2200" dirty="0">
                <a:latin typeface="Monaco" charset="0"/>
                <a:ea typeface="Monaco" charset="0"/>
                <a:cs typeface="Monaco" charset="0"/>
              </a:rPr>
              <a:t>Tukey multiple comparisons of means</a:t>
            </a:r>
          </a:p>
          <a:p>
            <a:r>
              <a:rPr lang="is-IS" sz="2200" dirty="0">
                <a:latin typeface="Monaco" charset="0"/>
                <a:ea typeface="Monaco" charset="0"/>
                <a:cs typeface="Monaco" charset="0"/>
              </a:rPr>
              <a:t>    95% family-wise confidence level</a:t>
            </a:r>
          </a:p>
          <a:p>
            <a:r>
              <a:rPr lang="is-IS" sz="2200" dirty="0">
                <a:latin typeface="Monaco" charset="0"/>
                <a:ea typeface="Monaco" charset="0"/>
                <a:cs typeface="Monaco" charset="0"/>
              </a:rPr>
              <a:t/>
            </a:r>
            <a:br>
              <a:rPr lang="is-IS" sz="2200" dirty="0">
                <a:latin typeface="Monaco" charset="0"/>
                <a:ea typeface="Monaco" charset="0"/>
                <a:cs typeface="Monaco" charset="0"/>
              </a:rPr>
            </a:br>
            <a:endParaRPr lang="is-IS" sz="2200" dirty="0">
              <a:latin typeface="Monaco" charset="0"/>
              <a:ea typeface="Monaco" charset="0"/>
              <a:cs typeface="Monaco" charset="0"/>
            </a:endParaRPr>
          </a:p>
          <a:p>
            <a:r>
              <a:rPr lang="is-IS" sz="2200" dirty="0">
                <a:latin typeface="Monaco" charset="0"/>
                <a:ea typeface="Monaco" charset="0"/>
                <a:cs typeface="Monaco" charset="0"/>
              </a:rPr>
              <a:t>Fit: aov(formula = calcium ~ group, data = tidy.data)</a:t>
            </a:r>
          </a:p>
          <a:p>
            <a:endParaRPr lang="is-IS" sz="2200" dirty="0">
              <a:latin typeface="Monaco" charset="0"/>
              <a:ea typeface="Monaco" charset="0"/>
              <a:cs typeface="Monaco" charset="0"/>
            </a:endParaRPr>
          </a:p>
          <a:p>
            <a:r>
              <a:rPr lang="is-IS" sz="2200" dirty="0">
                <a:latin typeface="Monaco" charset="0"/>
                <a:ea typeface="Monaco" charset="0"/>
                <a:cs typeface="Monaco" charset="0"/>
              </a:rPr>
              <a:t>$group</a:t>
            </a:r>
          </a:p>
          <a:p>
            <a:r>
              <a:rPr lang="is-IS" sz="2200" dirty="0">
                <a:latin typeface="Monaco" charset="0"/>
                <a:ea typeface="Monaco" charset="0"/>
                <a:cs typeface="Monaco" charset="0"/>
              </a:rPr>
              <a:t>                             diff       lwr       upr     p adj</a:t>
            </a:r>
          </a:p>
          <a:p>
            <a:r>
              <a:rPr lang="is-IS" sz="2200" dirty="0">
                <a:latin typeface="Monaco" charset="0"/>
                <a:ea typeface="Monaco" charset="0"/>
                <a:cs typeface="Monaco" charset="0"/>
              </a:rPr>
              <a:t>osteopenia-normal       -138.3333 -410.2534  133.5867 0.4054988</a:t>
            </a:r>
          </a:p>
          <a:p>
            <a:r>
              <a:rPr lang="is-IS" sz="2200" dirty="0">
                <a:latin typeface="Monaco" charset="0"/>
                <a:ea typeface="Monaco" charset="0"/>
                <a:cs typeface="Monaco" charset="0"/>
              </a:rPr>
              <a:t>osteoporosis-normal     -540.0000 -811.9200 -268.0800 0.0003238</a:t>
            </a:r>
          </a:p>
          <a:p>
            <a:r>
              <a:rPr lang="is-IS" sz="2200" dirty="0">
                <a:latin typeface="Monaco" charset="0"/>
                <a:ea typeface="Monaco" charset="0"/>
                <a:cs typeface="Monaco" charset="0"/>
              </a:rPr>
              <a:t>osteoporosis-osteopenia -401.6667 -673.5867 -129.7466 0.0043335</a:t>
            </a:r>
          </a:p>
        </p:txBody>
      </p:sp>
    </p:spTree>
    <p:extLst>
      <p:ext uri="{BB962C8B-B14F-4D97-AF65-F5344CB8AC3E}">
        <p14:creationId xmlns:p14="http://schemas.microsoft.com/office/powerpoint/2010/main" val="804189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 and conclusions, round 2</a:t>
            </a:r>
            <a:endParaRPr lang="en-US" dirty="0"/>
          </a:p>
        </p:txBody>
      </p:sp>
      <p:sp>
        <p:nvSpPr>
          <p:cNvPr id="3" name="Content Placeholder 2"/>
          <p:cNvSpPr>
            <a:spLocks noGrp="1"/>
          </p:cNvSpPr>
          <p:nvPr>
            <p:ph idx="1"/>
          </p:nvPr>
        </p:nvSpPr>
        <p:spPr/>
        <p:txBody>
          <a:bodyPr>
            <a:normAutofit/>
          </a:bodyPr>
          <a:lstStyle/>
          <a:p>
            <a:r>
              <a:rPr lang="en-US" sz="2600" dirty="0" smtClean="0"/>
              <a:t>Our P = 0.000328, which is less than alpha. We reject the null hypothesis and we have evidence that at least one mean (normal bone density, osteopenia, or osteoporosis calcium intake) differs from the other.</a:t>
            </a:r>
          </a:p>
          <a:p>
            <a:endParaRPr lang="en-US" sz="2600" dirty="0"/>
          </a:p>
          <a:p>
            <a:r>
              <a:rPr lang="en-US" sz="2600" dirty="0" smtClean="0"/>
              <a:t>After running the </a:t>
            </a:r>
            <a:r>
              <a:rPr lang="en-US" sz="2600" i="1" dirty="0" smtClean="0"/>
              <a:t>post-hoc</a:t>
            </a:r>
            <a:r>
              <a:rPr lang="en-US" sz="2600" dirty="0" smtClean="0"/>
              <a:t> Tukey's test, we find that </a:t>
            </a:r>
            <a:r>
              <a:rPr lang="is-IS" sz="2600" dirty="0" smtClean="0">
                <a:ea typeface="Monaco" charset="0"/>
                <a:cs typeface="Monaco" charset="0"/>
              </a:rPr>
              <a:t>osteoporosis groups have a significantly higher average calcium intake than normal groups (P=0.0003), and that </a:t>
            </a:r>
            <a:r>
              <a:rPr lang="is-IS" sz="2600" dirty="0">
                <a:ea typeface="Monaco" charset="0"/>
                <a:cs typeface="Monaco" charset="0"/>
              </a:rPr>
              <a:t>osteoporosis groups have a significantly higher average calcium intake than osteopenia </a:t>
            </a:r>
            <a:r>
              <a:rPr lang="is-IS" sz="2600" dirty="0" smtClean="0">
                <a:ea typeface="Monaco" charset="0"/>
                <a:cs typeface="Monaco" charset="0"/>
              </a:rPr>
              <a:t>groups</a:t>
            </a:r>
            <a:r>
              <a:rPr lang="is-IS" sz="2600" dirty="0">
                <a:ea typeface="Monaco" charset="0"/>
                <a:cs typeface="Monaco" charset="0"/>
              </a:rPr>
              <a:t> </a:t>
            </a:r>
            <a:r>
              <a:rPr lang="is-IS" sz="2600" dirty="0" smtClean="0">
                <a:ea typeface="Monaco" charset="0"/>
                <a:cs typeface="Monaco" charset="0"/>
              </a:rPr>
              <a:t>P=0.004). However, we do not find a significant difference in calcium intake between normal and osteopenia groups.</a:t>
            </a:r>
          </a:p>
        </p:txBody>
      </p:sp>
    </p:spTree>
    <p:extLst>
      <p:ext uri="{BB962C8B-B14F-4D97-AF65-F5344CB8AC3E}">
        <p14:creationId xmlns:p14="http://schemas.microsoft.com/office/powerpoint/2010/main" val="1004766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assumptions</a:t>
            </a:r>
            <a:endParaRPr lang="en-US" dirty="0"/>
          </a:p>
        </p:txBody>
      </p:sp>
      <p:sp>
        <p:nvSpPr>
          <p:cNvPr id="3" name="Content Placeholder 2"/>
          <p:cNvSpPr>
            <a:spLocks noGrp="1"/>
          </p:cNvSpPr>
          <p:nvPr>
            <p:ph idx="1"/>
          </p:nvPr>
        </p:nvSpPr>
        <p:spPr/>
        <p:txBody>
          <a:bodyPr/>
          <a:lstStyle/>
          <a:p>
            <a:r>
              <a:rPr lang="en-US" dirty="0" smtClean="0"/>
              <a:t>Samples </a:t>
            </a:r>
            <a:r>
              <a:rPr lang="en-US" dirty="0"/>
              <a:t>are </a:t>
            </a:r>
            <a:r>
              <a:rPr lang="en-US" dirty="0" smtClean="0"/>
              <a:t>random </a:t>
            </a:r>
            <a:endParaRPr lang="en-US" dirty="0"/>
          </a:p>
          <a:p>
            <a:r>
              <a:rPr lang="en-US" dirty="0" smtClean="0"/>
              <a:t>Samples are normally distributed</a:t>
            </a:r>
          </a:p>
          <a:p>
            <a:pPr lvl="1"/>
            <a:r>
              <a:rPr lang="en-US" dirty="0" smtClean="0"/>
              <a:t>Robust to violations when study is </a:t>
            </a:r>
            <a:r>
              <a:rPr lang="en-US" b="1" dirty="0" smtClean="0"/>
              <a:t>large</a:t>
            </a:r>
            <a:endParaRPr lang="en-US" dirty="0" smtClean="0"/>
          </a:p>
          <a:p>
            <a:r>
              <a:rPr lang="en-US" dirty="0"/>
              <a:t>Samples </a:t>
            </a:r>
            <a:r>
              <a:rPr lang="en-US" dirty="0" smtClean="0"/>
              <a:t>have the same variance</a:t>
            </a:r>
          </a:p>
          <a:p>
            <a:pPr lvl="1"/>
            <a:r>
              <a:rPr lang="en-US" dirty="0" smtClean="0"/>
              <a:t>Robust to violations when study is </a:t>
            </a:r>
            <a:r>
              <a:rPr lang="en-US" b="1" dirty="0" smtClean="0"/>
              <a:t>balanced</a:t>
            </a:r>
            <a:endParaRPr lang="en-US" dirty="0" smtClean="0"/>
          </a:p>
          <a:p>
            <a:endParaRPr lang="en-US" dirty="0"/>
          </a:p>
          <a:p>
            <a:r>
              <a:rPr lang="en-US" dirty="0" smtClean="0"/>
              <a:t>Nonparametric alternative is </a:t>
            </a:r>
            <a:r>
              <a:rPr lang="en-US" dirty="0" err="1" smtClean="0"/>
              <a:t>Kruskal</a:t>
            </a:r>
            <a:r>
              <a:rPr lang="en-US" dirty="0" smtClean="0"/>
              <a:t>-Wallis</a:t>
            </a:r>
          </a:p>
        </p:txBody>
      </p:sp>
    </p:spTree>
    <p:extLst>
      <p:ext uri="{BB962C8B-B14F-4D97-AF65-F5344CB8AC3E}">
        <p14:creationId xmlns:p14="http://schemas.microsoft.com/office/powerpoint/2010/main" val="59504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Announcing Final Project (25%)</a:t>
            </a:r>
            <a:endParaRPr lang="en-US" dirty="0"/>
          </a:p>
        </p:txBody>
      </p:sp>
      <p:sp>
        <p:nvSpPr>
          <p:cNvPr id="3" name="Content Placeholder 2"/>
          <p:cNvSpPr>
            <a:spLocks noGrp="1"/>
          </p:cNvSpPr>
          <p:nvPr>
            <p:ph idx="1"/>
          </p:nvPr>
        </p:nvSpPr>
        <p:spPr/>
        <p:txBody>
          <a:bodyPr/>
          <a:lstStyle/>
          <a:p>
            <a:r>
              <a:rPr lang="en-US" dirty="0" smtClean="0"/>
              <a:t>Identify a dataset and ask </a:t>
            </a:r>
            <a:r>
              <a:rPr lang="en-US" b="1" dirty="0" smtClean="0"/>
              <a:t>four scientific questions</a:t>
            </a:r>
            <a:r>
              <a:rPr lang="en-US" dirty="0" smtClean="0"/>
              <a:t> about the data</a:t>
            </a:r>
          </a:p>
          <a:p>
            <a:pPr lvl="1"/>
            <a:r>
              <a:rPr lang="en-US" dirty="0" smtClean="0"/>
              <a:t>Use any of the statistical approaches we have learned to answer each question</a:t>
            </a:r>
          </a:p>
          <a:p>
            <a:pPr lvl="1"/>
            <a:r>
              <a:rPr lang="en-US" dirty="0" smtClean="0"/>
              <a:t>Make a descriptive figure for each scientific question</a:t>
            </a:r>
            <a:endParaRPr lang="en-US" dirty="0"/>
          </a:p>
          <a:p>
            <a:endParaRPr lang="en-US" dirty="0"/>
          </a:p>
        </p:txBody>
      </p:sp>
    </p:spTree>
    <p:extLst>
      <p:ext uri="{BB962C8B-B14F-4D97-AF65-F5344CB8AC3E}">
        <p14:creationId xmlns:p14="http://schemas.microsoft.com/office/powerpoint/2010/main" val="1382259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a:t>
            </a:r>
            <a:r>
              <a:rPr lang="en-US" dirty="0" smtClean="0"/>
              <a:t>-Wallis is the non-parametric alternative</a:t>
            </a:r>
            <a:endParaRPr lang="en-US" dirty="0"/>
          </a:p>
        </p:txBody>
      </p:sp>
      <p:sp>
        <p:nvSpPr>
          <p:cNvPr id="4" name="TextBox 3"/>
          <p:cNvSpPr txBox="1"/>
          <p:nvPr/>
        </p:nvSpPr>
        <p:spPr>
          <a:xfrm>
            <a:off x="871870" y="2381693"/>
            <a:ext cx="10889520" cy="2800767"/>
          </a:xfrm>
          <a:prstGeom prst="rect">
            <a:avLst/>
          </a:prstGeom>
          <a:noFill/>
        </p:spPr>
        <p:txBody>
          <a:bodyPr wrap="none" rtlCol="0">
            <a:spAutoFit/>
          </a:bodyPr>
          <a:lstStyle/>
          <a:p>
            <a:r>
              <a:rPr lang="en-US" sz="2200" dirty="0">
                <a:latin typeface="Monaco" charset="0"/>
                <a:ea typeface="Monaco" charset="0"/>
                <a:cs typeface="Monaco" charset="0"/>
              </a:rPr>
              <a:t>&gt; </a:t>
            </a:r>
            <a:r>
              <a:rPr lang="en-US" sz="2200" dirty="0" err="1">
                <a:latin typeface="Monaco" charset="0"/>
                <a:ea typeface="Monaco" charset="0"/>
                <a:cs typeface="Monaco" charset="0"/>
              </a:rPr>
              <a:t>kruskal.test</a:t>
            </a:r>
            <a:r>
              <a:rPr lang="en-US" sz="2200" dirty="0">
                <a:latin typeface="Monaco" charset="0"/>
                <a:ea typeface="Monaco" charset="0"/>
                <a:cs typeface="Monaco" charset="0"/>
              </a:rPr>
              <a:t>(calcium ~ </a:t>
            </a:r>
            <a:r>
              <a:rPr lang="en-US" sz="2200" dirty="0" err="1">
                <a:latin typeface="Monaco" charset="0"/>
                <a:ea typeface="Monaco" charset="0"/>
                <a:cs typeface="Monaco" charset="0"/>
              </a:rPr>
              <a:t>as.factor</a:t>
            </a:r>
            <a:r>
              <a:rPr lang="en-US" sz="2200" dirty="0">
                <a:latin typeface="Monaco" charset="0"/>
                <a:ea typeface="Monaco" charset="0"/>
                <a:cs typeface="Monaco" charset="0"/>
              </a:rPr>
              <a:t>(group), data = </a:t>
            </a:r>
            <a:r>
              <a:rPr lang="en-US" sz="2200" dirty="0" err="1">
                <a:latin typeface="Monaco" charset="0"/>
                <a:ea typeface="Monaco" charset="0"/>
                <a:cs typeface="Monaco" charset="0"/>
              </a:rPr>
              <a:t>tidy.data</a:t>
            </a:r>
            <a:r>
              <a:rPr lang="en-US" sz="2200" dirty="0">
                <a:latin typeface="Monaco" charset="0"/>
                <a:ea typeface="Monaco" charset="0"/>
                <a:cs typeface="Monaco" charset="0"/>
              </a:rPr>
              <a:t>)</a:t>
            </a:r>
          </a:p>
          <a:p>
            <a:r>
              <a:rPr lang="en-US" sz="2200" dirty="0">
                <a:latin typeface="Monaco" charset="0"/>
                <a:ea typeface="Monaco" charset="0"/>
                <a:cs typeface="Monaco" charset="0"/>
              </a:rPr>
              <a:t/>
            </a:r>
            <a:br>
              <a:rPr lang="en-US" sz="2200" dirty="0">
                <a:latin typeface="Monaco" charset="0"/>
                <a:ea typeface="Monaco" charset="0"/>
                <a:cs typeface="Monaco" charset="0"/>
              </a:rPr>
            </a:br>
            <a:endParaRPr lang="en-US" sz="2200" dirty="0">
              <a:latin typeface="Monaco" charset="0"/>
              <a:ea typeface="Monaco" charset="0"/>
              <a:cs typeface="Monaco" charset="0"/>
            </a:endParaRPr>
          </a:p>
          <a:p>
            <a:r>
              <a:rPr lang="en-US" sz="2200" dirty="0" err="1">
                <a:latin typeface="Monaco" charset="0"/>
                <a:ea typeface="Monaco" charset="0"/>
                <a:cs typeface="Monaco" charset="0"/>
              </a:rPr>
              <a:t>Kruskal</a:t>
            </a:r>
            <a:r>
              <a:rPr lang="en-US" sz="2200" dirty="0">
                <a:latin typeface="Monaco" charset="0"/>
                <a:ea typeface="Monaco" charset="0"/>
                <a:cs typeface="Monaco" charset="0"/>
              </a:rPr>
              <a:t>-Wallis rank sum test</a:t>
            </a:r>
          </a:p>
          <a:p>
            <a:r>
              <a:rPr lang="en-US" sz="2200" dirty="0">
                <a:latin typeface="Monaco" charset="0"/>
                <a:ea typeface="Monaco" charset="0"/>
                <a:cs typeface="Monaco" charset="0"/>
              </a:rPr>
              <a:t/>
            </a:r>
            <a:br>
              <a:rPr lang="en-US" sz="2200" dirty="0">
                <a:latin typeface="Monaco" charset="0"/>
                <a:ea typeface="Monaco" charset="0"/>
                <a:cs typeface="Monaco" charset="0"/>
              </a:rPr>
            </a:br>
            <a:endParaRPr lang="en-US" sz="2200" dirty="0">
              <a:latin typeface="Monaco" charset="0"/>
              <a:ea typeface="Monaco" charset="0"/>
              <a:cs typeface="Monaco" charset="0"/>
            </a:endParaRPr>
          </a:p>
          <a:p>
            <a:r>
              <a:rPr lang="en-US" sz="2200" dirty="0">
                <a:latin typeface="Monaco" charset="0"/>
                <a:ea typeface="Monaco" charset="0"/>
                <a:cs typeface="Monaco" charset="0"/>
              </a:rPr>
              <a:t>data:  calcium by </a:t>
            </a:r>
            <a:r>
              <a:rPr lang="en-US" sz="2200" dirty="0" err="1">
                <a:latin typeface="Monaco" charset="0"/>
                <a:ea typeface="Monaco" charset="0"/>
                <a:cs typeface="Monaco" charset="0"/>
              </a:rPr>
              <a:t>as.factor</a:t>
            </a:r>
            <a:r>
              <a:rPr lang="en-US" sz="2200" dirty="0">
                <a:latin typeface="Monaco" charset="0"/>
                <a:ea typeface="Monaco" charset="0"/>
                <a:cs typeface="Monaco" charset="0"/>
              </a:rPr>
              <a:t>(group)</a:t>
            </a:r>
          </a:p>
          <a:p>
            <a:r>
              <a:rPr lang="en-US" sz="2200" dirty="0" err="1">
                <a:latin typeface="Monaco" charset="0"/>
                <a:ea typeface="Monaco" charset="0"/>
                <a:cs typeface="Monaco" charset="0"/>
              </a:rPr>
              <a:t>Kruskal</a:t>
            </a:r>
            <a:r>
              <a:rPr lang="en-US" sz="2200" dirty="0">
                <a:latin typeface="Monaco" charset="0"/>
                <a:ea typeface="Monaco" charset="0"/>
                <a:cs typeface="Monaco" charset="0"/>
              </a:rPr>
              <a:t>-Wallis chi-squared = 11.439, </a:t>
            </a:r>
            <a:r>
              <a:rPr lang="en-US" sz="2200" dirty="0" err="1">
                <a:latin typeface="Monaco" charset="0"/>
                <a:ea typeface="Monaco" charset="0"/>
                <a:cs typeface="Monaco" charset="0"/>
              </a:rPr>
              <a:t>df</a:t>
            </a:r>
            <a:r>
              <a:rPr lang="en-US" sz="2200" dirty="0">
                <a:latin typeface="Monaco" charset="0"/>
                <a:ea typeface="Monaco" charset="0"/>
                <a:cs typeface="Monaco" charset="0"/>
              </a:rPr>
              <a:t> = 2, p-value = 0.003281</a:t>
            </a:r>
          </a:p>
        </p:txBody>
      </p:sp>
      <p:sp>
        <p:nvSpPr>
          <p:cNvPr id="5" name="TextBox 4"/>
          <p:cNvSpPr txBox="1"/>
          <p:nvPr/>
        </p:nvSpPr>
        <p:spPr>
          <a:xfrm>
            <a:off x="2806995" y="5741581"/>
            <a:ext cx="8548577" cy="430887"/>
          </a:xfrm>
          <a:prstGeom prst="rect">
            <a:avLst/>
          </a:prstGeom>
          <a:noFill/>
        </p:spPr>
        <p:txBody>
          <a:bodyPr wrap="square" rtlCol="0">
            <a:spAutoFit/>
          </a:bodyPr>
          <a:lstStyle/>
          <a:p>
            <a:r>
              <a:rPr lang="en-US" sz="2200" dirty="0" smtClean="0">
                <a:solidFill>
                  <a:srgbClr val="C03EFF"/>
                </a:solidFill>
              </a:rPr>
              <a:t>Unless something is </a:t>
            </a:r>
            <a:r>
              <a:rPr lang="en-US" sz="2200" b="1" dirty="0" smtClean="0">
                <a:solidFill>
                  <a:srgbClr val="C03EFF"/>
                </a:solidFill>
              </a:rPr>
              <a:t>really really weird</a:t>
            </a:r>
            <a:r>
              <a:rPr lang="en-US" sz="2200" dirty="0" smtClean="0">
                <a:solidFill>
                  <a:srgbClr val="C03EFF"/>
                </a:solidFill>
              </a:rPr>
              <a:t>, you "can" use ANOVA</a:t>
            </a:r>
            <a:endParaRPr lang="en-US" sz="2200" dirty="0">
              <a:solidFill>
                <a:srgbClr val="C03EFF"/>
              </a:solidFill>
            </a:endParaRPr>
          </a:p>
        </p:txBody>
      </p:sp>
    </p:spTree>
    <p:extLst>
      <p:ext uri="{BB962C8B-B14F-4D97-AF65-F5344CB8AC3E}">
        <p14:creationId xmlns:p14="http://schemas.microsoft.com/office/powerpoint/2010/main" val="1171061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break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95131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Content Placeholder 2"/>
          <p:cNvSpPr>
            <a:spLocks noGrp="1"/>
          </p:cNvSpPr>
          <p:nvPr>
            <p:ph idx="1"/>
          </p:nvPr>
        </p:nvSpPr>
        <p:spPr/>
        <p:txBody>
          <a:bodyPr/>
          <a:lstStyle/>
          <a:p>
            <a:r>
              <a:rPr lang="en-US" dirty="0" smtClean="0"/>
              <a:t>Measures the strength and direction of the </a:t>
            </a:r>
            <a:r>
              <a:rPr lang="en-US" b="1" dirty="0" smtClean="0"/>
              <a:t>linear association</a:t>
            </a:r>
            <a:r>
              <a:rPr lang="en-US" dirty="0" smtClean="0"/>
              <a:t> between two numeric variables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498" y="3550396"/>
            <a:ext cx="9781963" cy="2722814"/>
          </a:xfrm>
          <a:prstGeom prst="rect">
            <a:avLst/>
          </a:prstGeom>
        </p:spPr>
      </p:pic>
      <p:sp>
        <p:nvSpPr>
          <p:cNvPr id="5" name="TextBox 4"/>
          <p:cNvSpPr txBox="1"/>
          <p:nvPr/>
        </p:nvSpPr>
        <p:spPr>
          <a:xfrm>
            <a:off x="4799834" y="2911434"/>
            <a:ext cx="2653290" cy="584775"/>
          </a:xfrm>
          <a:prstGeom prst="rect">
            <a:avLst/>
          </a:prstGeom>
          <a:noFill/>
        </p:spPr>
        <p:txBody>
          <a:bodyPr wrap="none" rtlCol="0">
            <a:spAutoFit/>
          </a:bodyPr>
          <a:lstStyle/>
          <a:p>
            <a:r>
              <a:rPr lang="en-US" sz="3200" b="1" dirty="0" smtClean="0">
                <a:solidFill>
                  <a:schemeClr val="accent1"/>
                </a:solidFill>
                <a:latin typeface="Monaco" charset="0"/>
                <a:ea typeface="Monaco" charset="0"/>
                <a:cs typeface="Monaco" charset="0"/>
              </a:rPr>
              <a:t>-1 ≤ </a:t>
            </a:r>
            <a:r>
              <a:rPr lang="en-US" sz="3200" b="1" i="1" dirty="0" smtClean="0">
                <a:solidFill>
                  <a:schemeClr val="accent1"/>
                </a:solidFill>
                <a:latin typeface="Monaco" charset="0"/>
                <a:ea typeface="Monaco" charset="0"/>
                <a:cs typeface="Monaco" charset="0"/>
              </a:rPr>
              <a:t>r</a:t>
            </a:r>
            <a:r>
              <a:rPr lang="en-US" sz="3200" b="1" dirty="0" smtClean="0">
                <a:solidFill>
                  <a:schemeClr val="accent1"/>
                </a:solidFill>
                <a:latin typeface="Monaco" charset="0"/>
                <a:ea typeface="Monaco" charset="0"/>
                <a:cs typeface="Monaco" charset="0"/>
              </a:rPr>
              <a:t> ≤ 1</a:t>
            </a:r>
            <a:endParaRPr lang="en-US" sz="3200" b="1" dirty="0">
              <a:solidFill>
                <a:schemeClr val="accent1"/>
              </a:solidFill>
              <a:latin typeface="Monaco" charset="0"/>
              <a:ea typeface="Monaco" charset="0"/>
              <a:cs typeface="Monaco" charset="0"/>
            </a:endParaRPr>
          </a:p>
        </p:txBody>
      </p:sp>
    </p:spTree>
    <p:extLst>
      <p:ext uri="{BB962C8B-B14F-4D97-AF65-F5344CB8AC3E}">
        <p14:creationId xmlns:p14="http://schemas.microsoft.com/office/powerpoint/2010/main" val="961639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 correlations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440" y="1737360"/>
            <a:ext cx="8260080" cy="4720046"/>
          </a:xfrm>
          <a:prstGeom prst="rect">
            <a:avLst/>
          </a:prstGeom>
        </p:spPr>
      </p:pic>
      <p:sp>
        <p:nvSpPr>
          <p:cNvPr id="7" name="TextBox 6"/>
          <p:cNvSpPr txBox="1"/>
          <p:nvPr/>
        </p:nvSpPr>
        <p:spPr>
          <a:xfrm>
            <a:off x="3955312" y="2232837"/>
            <a:ext cx="1722475" cy="492443"/>
          </a:xfrm>
          <a:prstGeom prst="rect">
            <a:avLst/>
          </a:prstGeom>
          <a:noFill/>
        </p:spPr>
        <p:txBody>
          <a:bodyPr wrap="square" rtlCol="0">
            <a:spAutoFit/>
          </a:bodyPr>
          <a:lstStyle/>
          <a:p>
            <a:r>
              <a:rPr lang="en-US" sz="2600" b="1" i="1" dirty="0" smtClean="0">
                <a:solidFill>
                  <a:srgbClr val="FF0000"/>
                </a:solidFill>
              </a:rPr>
              <a:t>r = 1</a:t>
            </a:r>
            <a:endParaRPr lang="en-US" sz="2600" b="1" i="1" dirty="0">
              <a:solidFill>
                <a:srgbClr val="FF0000"/>
              </a:solidFill>
            </a:endParaRPr>
          </a:p>
        </p:txBody>
      </p:sp>
      <p:sp>
        <p:nvSpPr>
          <p:cNvPr id="8" name="TextBox 7"/>
          <p:cNvSpPr txBox="1"/>
          <p:nvPr/>
        </p:nvSpPr>
        <p:spPr>
          <a:xfrm>
            <a:off x="8050974" y="2232836"/>
            <a:ext cx="1722475" cy="492443"/>
          </a:xfrm>
          <a:prstGeom prst="rect">
            <a:avLst/>
          </a:prstGeom>
          <a:noFill/>
        </p:spPr>
        <p:txBody>
          <a:bodyPr wrap="square" rtlCol="0">
            <a:spAutoFit/>
          </a:bodyPr>
          <a:lstStyle/>
          <a:p>
            <a:r>
              <a:rPr lang="en-US" sz="2600" b="1" i="1" dirty="0" smtClean="0">
                <a:solidFill>
                  <a:srgbClr val="FF0000"/>
                </a:solidFill>
              </a:rPr>
              <a:t>r = -1</a:t>
            </a:r>
            <a:endParaRPr lang="en-US" sz="2600" b="1" i="1" dirty="0">
              <a:solidFill>
                <a:srgbClr val="FF0000"/>
              </a:solidFill>
            </a:endParaRPr>
          </a:p>
        </p:txBody>
      </p:sp>
    </p:spTree>
    <p:extLst>
      <p:ext uri="{BB962C8B-B14F-4D97-AF65-F5344CB8AC3E}">
        <p14:creationId xmlns:p14="http://schemas.microsoft.com/office/powerpoint/2010/main" val="1028923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14" y="307868"/>
            <a:ext cx="11015329" cy="1450757"/>
          </a:xfrm>
        </p:spPr>
        <p:txBody>
          <a:bodyPr/>
          <a:lstStyle/>
          <a:p>
            <a:r>
              <a:rPr lang="en-US" dirty="0" smtClean="0"/>
              <a:t>Variability (error) has a substantial influence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350" y="2619228"/>
            <a:ext cx="9662259" cy="2930968"/>
          </a:xfrm>
        </p:spPr>
      </p:pic>
    </p:spTree>
    <p:extLst>
      <p:ext uri="{BB962C8B-B14F-4D97-AF65-F5344CB8AC3E}">
        <p14:creationId xmlns:p14="http://schemas.microsoft.com/office/powerpoint/2010/main" val="1715715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correlation coefficient</a:t>
            </a:r>
            <a:endParaRPr lang="en-US" dirty="0"/>
          </a:p>
        </p:txBody>
      </p:sp>
      <p:sp>
        <p:nvSpPr>
          <p:cNvPr id="9" name="TextBox 8"/>
          <p:cNvSpPr txBox="1"/>
          <p:nvPr/>
        </p:nvSpPr>
        <p:spPr>
          <a:xfrm>
            <a:off x="3700130" y="956930"/>
            <a:ext cx="184731" cy="369332"/>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804294" y="2967019"/>
                <a:ext cx="9870794" cy="122687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3000" b="1" i="1" smtClean="0">
                          <a:latin typeface="Cambria Math" charset="0"/>
                        </a:rPr>
                        <m:t>𝒓</m:t>
                      </m:r>
                      <m:r>
                        <a:rPr lang="en-US" sz="3000" b="1" i="1" smtClean="0">
                          <a:latin typeface="Cambria Math" charset="0"/>
                        </a:rPr>
                        <m:t>= </m:t>
                      </m:r>
                      <m:f>
                        <m:fPr>
                          <m:ctrlPr>
                            <a:rPr lang="mr-IN" sz="3000" b="1" i="1" smtClean="0">
                              <a:latin typeface="Cambria Math" charset="0"/>
                            </a:rPr>
                          </m:ctrlPr>
                        </m:fPr>
                        <m:num>
                          <m:r>
                            <a:rPr lang="en-US" sz="3000" b="1" i="1" smtClean="0">
                              <a:latin typeface="Cambria Math" charset="0"/>
                            </a:rPr>
                            <m:t>𝒄𝒐𝒗</m:t>
                          </m:r>
                          <m:r>
                            <a:rPr lang="en-US" sz="3000" b="1" i="1" smtClean="0">
                              <a:latin typeface="Cambria Math" charset="0"/>
                            </a:rPr>
                            <m:t>(</m:t>
                          </m:r>
                          <m:r>
                            <a:rPr lang="en-US" sz="3000" b="1" i="1" smtClean="0">
                              <a:latin typeface="Cambria Math" charset="0"/>
                            </a:rPr>
                            <m:t>𝑿</m:t>
                          </m:r>
                          <m:r>
                            <a:rPr lang="en-US" sz="3000" b="1" i="1" smtClean="0">
                              <a:latin typeface="Cambria Math" charset="0"/>
                            </a:rPr>
                            <m:t>,</m:t>
                          </m:r>
                          <m:r>
                            <a:rPr lang="en-US" sz="3000" b="1" i="1" smtClean="0">
                              <a:latin typeface="Cambria Math" charset="0"/>
                            </a:rPr>
                            <m:t>𝒀</m:t>
                          </m:r>
                          <m:r>
                            <a:rPr lang="en-US" sz="3000" b="1" i="1" smtClean="0">
                              <a:latin typeface="Cambria Math" charset="0"/>
                            </a:rPr>
                            <m:t>)</m:t>
                          </m:r>
                        </m:num>
                        <m:den>
                          <m:sSub>
                            <m:sSubPr>
                              <m:ctrlPr>
                                <a:rPr lang="en-US" sz="3000" b="1" i="1" smtClean="0">
                                  <a:latin typeface="Cambria Math" charset="0"/>
                                </a:rPr>
                              </m:ctrlPr>
                            </m:sSubPr>
                            <m:e>
                              <m:r>
                                <a:rPr lang="en-US" sz="3000" b="1" i="1" smtClean="0">
                                  <a:latin typeface="Cambria Math" charset="0"/>
                                </a:rPr>
                                <m:t>𝒔</m:t>
                              </m:r>
                            </m:e>
                            <m:sub>
                              <m:r>
                                <a:rPr lang="en-US" sz="3000" b="1" i="1" smtClean="0">
                                  <a:latin typeface="Cambria Math" charset="0"/>
                                </a:rPr>
                                <m:t>𝑿</m:t>
                              </m:r>
                            </m:sub>
                          </m:sSub>
                          <m:sSub>
                            <m:sSubPr>
                              <m:ctrlPr>
                                <a:rPr lang="en-US" sz="3000" b="1" i="1">
                                  <a:latin typeface="Cambria Math" charset="0"/>
                                </a:rPr>
                              </m:ctrlPr>
                            </m:sSubPr>
                            <m:e>
                              <m:r>
                                <a:rPr lang="en-US" sz="3000" b="1" i="1">
                                  <a:latin typeface="Cambria Math" charset="0"/>
                                </a:rPr>
                                <m:t>𝒔</m:t>
                              </m:r>
                            </m:e>
                            <m:sub>
                              <m:r>
                                <a:rPr lang="en-US" sz="3000" b="1" i="1" smtClean="0">
                                  <a:latin typeface="Cambria Math" charset="0"/>
                                </a:rPr>
                                <m:t>𝒀</m:t>
                              </m:r>
                            </m:sub>
                          </m:sSub>
                        </m:den>
                      </m:f>
                      <m:r>
                        <a:rPr lang="en-US" sz="3000" b="1" i="1" smtClean="0">
                          <a:latin typeface="Cambria Math" charset="0"/>
                        </a:rPr>
                        <m:t>=</m:t>
                      </m:r>
                      <m:f>
                        <m:fPr>
                          <m:ctrlPr>
                            <a:rPr lang="mr-IN" sz="3000" b="1" i="1">
                              <a:latin typeface="Cambria Math" charset="0"/>
                            </a:rPr>
                          </m:ctrlPr>
                        </m:fPr>
                        <m:num>
                          <m:nary>
                            <m:naryPr>
                              <m:chr m:val="∑"/>
                              <m:subHide m:val="on"/>
                              <m:supHide m:val="on"/>
                              <m:ctrlPr>
                                <a:rPr lang="mr-IN" sz="3000" b="1" i="1">
                                  <a:latin typeface="Cambria Math" charset="0"/>
                                </a:rPr>
                              </m:ctrlPr>
                            </m:naryPr>
                            <m:sub/>
                            <m:sup/>
                            <m:e>
                              <m:r>
                                <a:rPr lang="en-US" sz="3000" b="1" i="1">
                                  <a:latin typeface="Cambria Math" charset="0"/>
                                </a:rPr>
                                <m:t>(</m:t>
                              </m:r>
                              <m:sSub>
                                <m:sSubPr>
                                  <m:ctrlPr>
                                    <a:rPr lang="en-US" sz="3000" b="1" i="1">
                                      <a:latin typeface="Cambria Math" charset="0"/>
                                    </a:rPr>
                                  </m:ctrlPr>
                                </m:sSubPr>
                                <m:e>
                                  <m:r>
                                    <a:rPr lang="en-US" sz="3000" b="1" i="1">
                                      <a:latin typeface="Cambria Math" charset="0"/>
                                    </a:rPr>
                                    <m:t>𝑿</m:t>
                                  </m:r>
                                </m:e>
                                <m:sub>
                                  <m:r>
                                    <a:rPr lang="en-US" sz="3000" b="1" i="1">
                                      <a:latin typeface="Cambria Math" charset="0"/>
                                    </a:rPr>
                                    <m:t>𝒊</m:t>
                                  </m:r>
                                </m:sub>
                              </m:sSub>
                              <m:r>
                                <a:rPr lang="en-US" sz="3000" b="1" i="1">
                                  <a:latin typeface="Cambria Math" charset="0"/>
                                </a:rPr>
                                <m:t>−</m:t>
                              </m:r>
                              <m:acc>
                                <m:accPr>
                                  <m:chr m:val="̅"/>
                                  <m:ctrlPr>
                                    <a:rPr lang="en-US" sz="3000" b="1" i="1">
                                      <a:latin typeface="Cambria Math" charset="0"/>
                                    </a:rPr>
                                  </m:ctrlPr>
                                </m:accPr>
                                <m:e>
                                  <m:r>
                                    <a:rPr lang="en-US" sz="3000" b="1" i="1">
                                      <a:latin typeface="Cambria Math" charset="0"/>
                                    </a:rPr>
                                    <m:t>𝑿</m:t>
                                  </m:r>
                                  <m:r>
                                    <a:rPr lang="en-US" sz="3000" b="1" i="1">
                                      <a:latin typeface="Cambria Math" charset="0"/>
                                    </a:rPr>
                                    <m:t>)</m:t>
                                  </m:r>
                                </m:e>
                              </m:acc>
                              <m:r>
                                <a:rPr lang="en-US" sz="3000" b="1" i="1">
                                  <a:latin typeface="Cambria Math" charset="0"/>
                                </a:rPr>
                                <m:t>(</m:t>
                              </m:r>
                              <m:sSub>
                                <m:sSubPr>
                                  <m:ctrlPr>
                                    <a:rPr lang="en-US" sz="3000" b="1" i="1">
                                      <a:latin typeface="Cambria Math" charset="0"/>
                                    </a:rPr>
                                  </m:ctrlPr>
                                </m:sSubPr>
                                <m:e>
                                  <m:r>
                                    <a:rPr lang="en-US" sz="3000" b="1" i="1">
                                      <a:latin typeface="Cambria Math" charset="0"/>
                                    </a:rPr>
                                    <m:t>𝒀</m:t>
                                  </m:r>
                                </m:e>
                                <m:sub>
                                  <m:r>
                                    <a:rPr lang="en-US" sz="3000" b="1" i="1">
                                      <a:latin typeface="Cambria Math" charset="0"/>
                                    </a:rPr>
                                    <m:t>𝒊</m:t>
                                  </m:r>
                                </m:sub>
                              </m:sSub>
                              <m:r>
                                <a:rPr lang="en-US" sz="3000" b="1" i="1">
                                  <a:latin typeface="Cambria Math" charset="0"/>
                                </a:rPr>
                                <m:t>−</m:t>
                              </m:r>
                              <m:acc>
                                <m:accPr>
                                  <m:chr m:val="̅"/>
                                  <m:ctrlPr>
                                    <a:rPr lang="en-US" sz="3000" b="1" i="1">
                                      <a:latin typeface="Cambria Math" charset="0"/>
                                    </a:rPr>
                                  </m:ctrlPr>
                                </m:accPr>
                                <m:e>
                                  <m:r>
                                    <a:rPr lang="en-US" sz="3000" b="1" i="1">
                                      <a:latin typeface="Cambria Math" charset="0"/>
                                    </a:rPr>
                                    <m:t>𝒀</m:t>
                                  </m:r>
                                  <m:r>
                                    <a:rPr lang="en-US" sz="3000" b="1" i="1">
                                      <a:latin typeface="Cambria Math" charset="0"/>
                                    </a:rPr>
                                    <m:t>)</m:t>
                                  </m:r>
                                </m:e>
                              </m:acc>
                            </m:e>
                          </m:nary>
                        </m:num>
                        <m:den>
                          <m:rad>
                            <m:radPr>
                              <m:degHide m:val="on"/>
                              <m:ctrlPr>
                                <a:rPr lang="en-US" sz="3000" b="1" i="1">
                                  <a:latin typeface="Cambria Math" charset="0"/>
                                </a:rPr>
                              </m:ctrlPr>
                            </m:radPr>
                            <m:deg/>
                            <m:e>
                              <m:nary>
                                <m:naryPr>
                                  <m:chr m:val="∑"/>
                                  <m:subHide m:val="on"/>
                                  <m:supHide m:val="on"/>
                                  <m:ctrlPr>
                                    <a:rPr lang="mr-IN" sz="3000" b="1" i="1">
                                      <a:latin typeface="Cambria Math" charset="0"/>
                                    </a:rPr>
                                  </m:ctrlPr>
                                </m:naryPr>
                                <m:sub/>
                                <m:sup/>
                                <m:e>
                                  <m:sSup>
                                    <m:sSupPr>
                                      <m:ctrlPr>
                                        <a:rPr lang="mr-IN" sz="3000" b="1" i="1">
                                          <a:latin typeface="Cambria Math" charset="0"/>
                                        </a:rPr>
                                      </m:ctrlPr>
                                    </m:sSupPr>
                                    <m:e>
                                      <m:r>
                                        <a:rPr lang="en-US" sz="3000" b="1" i="1">
                                          <a:latin typeface="Cambria Math" charset="0"/>
                                        </a:rPr>
                                        <m:t>(</m:t>
                                      </m:r>
                                      <m:sSub>
                                        <m:sSubPr>
                                          <m:ctrlPr>
                                            <a:rPr lang="en-US" sz="3000" b="1" i="1">
                                              <a:latin typeface="Cambria Math" charset="0"/>
                                            </a:rPr>
                                          </m:ctrlPr>
                                        </m:sSubPr>
                                        <m:e>
                                          <m:r>
                                            <a:rPr lang="en-US" sz="3000" b="1" i="1">
                                              <a:latin typeface="Cambria Math" charset="0"/>
                                            </a:rPr>
                                            <m:t>𝑿</m:t>
                                          </m:r>
                                        </m:e>
                                        <m:sub>
                                          <m:r>
                                            <a:rPr lang="en-US" sz="3000" b="1" i="1">
                                              <a:latin typeface="Cambria Math" charset="0"/>
                                            </a:rPr>
                                            <m:t>𝒊</m:t>
                                          </m:r>
                                        </m:sub>
                                      </m:sSub>
                                      <m:r>
                                        <a:rPr lang="en-US" sz="3000" b="1" i="1">
                                          <a:latin typeface="Cambria Math" charset="0"/>
                                        </a:rPr>
                                        <m:t>−</m:t>
                                      </m:r>
                                      <m:acc>
                                        <m:accPr>
                                          <m:chr m:val="̅"/>
                                          <m:ctrlPr>
                                            <a:rPr lang="en-US" sz="3000" b="1" i="1">
                                              <a:latin typeface="Cambria Math" charset="0"/>
                                            </a:rPr>
                                          </m:ctrlPr>
                                        </m:accPr>
                                        <m:e>
                                          <m:r>
                                            <a:rPr lang="en-US" sz="3000" b="1" i="1">
                                              <a:latin typeface="Cambria Math" charset="0"/>
                                            </a:rPr>
                                            <m:t>𝑿</m:t>
                                          </m:r>
                                          <m:r>
                                            <a:rPr lang="en-US" sz="3000" b="1" i="1">
                                              <a:latin typeface="Cambria Math" charset="0"/>
                                            </a:rPr>
                                            <m:t>)</m:t>
                                          </m:r>
                                        </m:e>
                                      </m:acc>
                                    </m:e>
                                    <m:sup>
                                      <m:r>
                                        <a:rPr lang="en-US" sz="3000" b="1" i="1">
                                          <a:latin typeface="Cambria Math" charset="0"/>
                                        </a:rPr>
                                        <m:t>𝟐</m:t>
                                      </m:r>
                                    </m:sup>
                                  </m:sSup>
                                </m:e>
                              </m:nary>
                            </m:e>
                          </m:rad>
                          <m:rad>
                            <m:radPr>
                              <m:degHide m:val="on"/>
                              <m:ctrlPr>
                                <a:rPr lang="en-US" sz="3000" b="1" i="1">
                                  <a:latin typeface="Cambria Math" charset="0"/>
                                </a:rPr>
                              </m:ctrlPr>
                            </m:radPr>
                            <m:deg/>
                            <m:e>
                              <m:nary>
                                <m:naryPr>
                                  <m:chr m:val="∑"/>
                                  <m:subHide m:val="on"/>
                                  <m:supHide m:val="on"/>
                                  <m:ctrlPr>
                                    <a:rPr lang="mr-IN" sz="3000" b="1" i="1">
                                      <a:latin typeface="Cambria Math" charset="0"/>
                                    </a:rPr>
                                  </m:ctrlPr>
                                </m:naryPr>
                                <m:sub/>
                                <m:sup/>
                                <m:e>
                                  <m:sSup>
                                    <m:sSupPr>
                                      <m:ctrlPr>
                                        <a:rPr lang="mr-IN" sz="3000" b="1" i="1">
                                          <a:latin typeface="Cambria Math" charset="0"/>
                                        </a:rPr>
                                      </m:ctrlPr>
                                    </m:sSupPr>
                                    <m:e>
                                      <m:r>
                                        <a:rPr lang="en-US" sz="3000" b="1" i="1">
                                          <a:latin typeface="Cambria Math" charset="0"/>
                                        </a:rPr>
                                        <m:t>(</m:t>
                                      </m:r>
                                      <m:sSub>
                                        <m:sSubPr>
                                          <m:ctrlPr>
                                            <a:rPr lang="en-US" sz="3000" b="1" i="1">
                                              <a:latin typeface="Cambria Math" charset="0"/>
                                            </a:rPr>
                                          </m:ctrlPr>
                                        </m:sSubPr>
                                        <m:e>
                                          <m:r>
                                            <a:rPr lang="en-US" sz="3000" b="1" i="1">
                                              <a:latin typeface="Cambria Math" charset="0"/>
                                            </a:rPr>
                                            <m:t>𝒀</m:t>
                                          </m:r>
                                        </m:e>
                                        <m:sub>
                                          <m:r>
                                            <a:rPr lang="en-US" sz="3000" b="1" i="1">
                                              <a:latin typeface="Cambria Math" charset="0"/>
                                            </a:rPr>
                                            <m:t>𝒊</m:t>
                                          </m:r>
                                        </m:sub>
                                      </m:sSub>
                                      <m:r>
                                        <a:rPr lang="en-US" sz="3000" b="1" i="1">
                                          <a:latin typeface="Cambria Math" charset="0"/>
                                        </a:rPr>
                                        <m:t>−</m:t>
                                      </m:r>
                                      <m:acc>
                                        <m:accPr>
                                          <m:chr m:val="̅"/>
                                          <m:ctrlPr>
                                            <a:rPr lang="en-US" sz="3000" b="1" i="1">
                                              <a:latin typeface="Cambria Math" charset="0"/>
                                            </a:rPr>
                                          </m:ctrlPr>
                                        </m:accPr>
                                        <m:e>
                                          <m:r>
                                            <a:rPr lang="en-US" sz="3000" b="1" i="1">
                                              <a:latin typeface="Cambria Math" charset="0"/>
                                            </a:rPr>
                                            <m:t>𝒀</m:t>
                                          </m:r>
                                          <m:r>
                                            <a:rPr lang="en-US" sz="3000" b="1" i="1">
                                              <a:latin typeface="Cambria Math" charset="0"/>
                                            </a:rPr>
                                            <m:t>)</m:t>
                                          </m:r>
                                        </m:e>
                                      </m:acc>
                                    </m:e>
                                    <m:sup>
                                      <m:r>
                                        <a:rPr lang="en-US" sz="3000" b="1" i="1">
                                          <a:latin typeface="Cambria Math" charset="0"/>
                                        </a:rPr>
                                        <m:t>𝟐</m:t>
                                      </m:r>
                                    </m:sup>
                                  </m:sSup>
                                </m:e>
                              </m:nary>
                            </m:e>
                          </m:rad>
                        </m:den>
                      </m:f>
                    </m:oMath>
                  </m:oMathPara>
                </a14:m>
                <a:endParaRPr lang="en-US" sz="3000" b="1" dirty="0"/>
              </a:p>
            </p:txBody>
          </p:sp>
        </mc:Choice>
        <mc:Fallback>
          <p:sp>
            <p:nvSpPr>
              <p:cNvPr id="10" name="TextBox 9"/>
              <p:cNvSpPr txBox="1">
                <a:spLocks noRot="1" noChangeAspect="1" noMove="1" noResize="1" noEditPoints="1" noAdjustHandles="1" noChangeArrowheads="1" noChangeShapeType="1" noTextEdit="1"/>
              </p:cNvSpPr>
              <p:nvPr/>
            </p:nvSpPr>
            <p:spPr>
              <a:xfrm>
                <a:off x="804294" y="2967019"/>
                <a:ext cx="9870794" cy="1226874"/>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50608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correlation between irises</a:t>
            </a:r>
            <a:endParaRPr lang="en-US" dirty="0"/>
          </a:p>
        </p:txBody>
      </p:sp>
      <p:sp>
        <p:nvSpPr>
          <p:cNvPr id="4" name="TextBox 3"/>
          <p:cNvSpPr txBox="1"/>
          <p:nvPr/>
        </p:nvSpPr>
        <p:spPr>
          <a:xfrm>
            <a:off x="276447" y="1956392"/>
            <a:ext cx="10879233" cy="3077766"/>
          </a:xfrm>
          <a:prstGeom prst="rect">
            <a:avLst/>
          </a:prstGeom>
          <a:noFill/>
        </p:spPr>
        <p:txBody>
          <a:bodyPr wrap="square" rtlCol="0">
            <a:spAutoFit/>
          </a:bodyPr>
          <a:lstStyle/>
          <a:p>
            <a:r>
              <a:rPr lang="en-US" sz="2200" dirty="0" smtClean="0">
                <a:latin typeface="Monaco" charset="0"/>
                <a:ea typeface="Monaco" charset="0"/>
                <a:cs typeface="Monaco" charset="0"/>
              </a:rPr>
              <a:t>&gt; </a:t>
            </a:r>
            <a:r>
              <a:rPr lang="en-US" sz="2200" dirty="0" err="1">
                <a:latin typeface="Monaco" charset="0"/>
                <a:ea typeface="Monaco" charset="0"/>
                <a:cs typeface="Monaco" charset="0"/>
              </a:rPr>
              <a:t>setosa</a:t>
            </a:r>
            <a:r>
              <a:rPr lang="en-US" sz="2200" dirty="0">
                <a:latin typeface="Monaco" charset="0"/>
                <a:ea typeface="Monaco" charset="0"/>
                <a:cs typeface="Monaco" charset="0"/>
              </a:rPr>
              <a:t> &lt;- iris %&gt;% filter(Species == "</a:t>
            </a:r>
            <a:r>
              <a:rPr lang="en-US" sz="2200" dirty="0" err="1">
                <a:latin typeface="Monaco" charset="0"/>
                <a:ea typeface="Monaco" charset="0"/>
                <a:cs typeface="Monaco" charset="0"/>
              </a:rPr>
              <a:t>setosa</a:t>
            </a:r>
            <a:r>
              <a:rPr lang="en-US" sz="2200" dirty="0">
                <a:latin typeface="Monaco" charset="0"/>
                <a:ea typeface="Monaco" charset="0"/>
                <a:cs typeface="Monaco" charset="0"/>
              </a:rPr>
              <a:t>")</a:t>
            </a:r>
          </a:p>
          <a:p>
            <a:r>
              <a:rPr lang="en-US" sz="2200" dirty="0" smtClean="0">
                <a:latin typeface="Monaco" charset="0"/>
                <a:ea typeface="Monaco" charset="0"/>
                <a:cs typeface="Monaco" charset="0"/>
              </a:rPr>
              <a:t>&gt; </a:t>
            </a:r>
            <a:r>
              <a:rPr lang="en-US" sz="2200" b="1" dirty="0" err="1" smtClean="0">
                <a:solidFill>
                  <a:srgbClr val="FF0000"/>
                </a:solidFill>
                <a:latin typeface="Monaco" charset="0"/>
                <a:ea typeface="Monaco" charset="0"/>
                <a:cs typeface="Monaco" charset="0"/>
              </a:rPr>
              <a:t>cor</a:t>
            </a:r>
            <a:r>
              <a:rPr lang="en-US" sz="2200" b="1" dirty="0" smtClean="0">
                <a:solidFill>
                  <a:srgbClr val="FF0000"/>
                </a:solidFill>
                <a:latin typeface="Monaco" charset="0"/>
                <a:ea typeface="Monaco" charset="0"/>
                <a:cs typeface="Monaco" charset="0"/>
              </a:rPr>
              <a:t>(</a:t>
            </a:r>
            <a:r>
              <a:rPr lang="en-US" sz="2200" dirty="0" err="1" smtClean="0">
                <a:latin typeface="Monaco" charset="0"/>
                <a:ea typeface="Monaco" charset="0"/>
                <a:cs typeface="Monaco" charset="0"/>
              </a:rPr>
              <a:t>setosa$Sepal.Length</a:t>
            </a:r>
            <a:r>
              <a:rPr lang="en-US" sz="2200" dirty="0" smtClean="0">
                <a:latin typeface="Monaco" charset="0"/>
                <a:ea typeface="Monaco" charset="0"/>
                <a:cs typeface="Monaco" charset="0"/>
              </a:rPr>
              <a:t>, </a:t>
            </a:r>
            <a:r>
              <a:rPr lang="en-US" sz="2200" dirty="0" err="1" smtClean="0">
                <a:latin typeface="Monaco" charset="0"/>
                <a:ea typeface="Monaco" charset="0"/>
                <a:cs typeface="Monaco" charset="0"/>
              </a:rPr>
              <a:t>setosa$Sepal.Width</a:t>
            </a:r>
            <a:r>
              <a:rPr lang="en-US" sz="2200" b="1" dirty="0" smtClean="0">
                <a:solidFill>
                  <a:srgbClr val="FF0000"/>
                </a:solidFill>
                <a:latin typeface="Monaco" charset="0"/>
                <a:ea typeface="Monaco" charset="0"/>
                <a:cs typeface="Monaco" charset="0"/>
              </a:rPr>
              <a:t>)</a:t>
            </a:r>
          </a:p>
          <a:p>
            <a:r>
              <a:rPr lang="en-US" sz="2200" dirty="0" smtClean="0">
                <a:latin typeface="Monaco" charset="0"/>
                <a:ea typeface="Monaco" charset="0"/>
                <a:cs typeface="Monaco" charset="0"/>
              </a:rPr>
              <a:t>   [1] 0.7425467</a:t>
            </a:r>
          </a:p>
          <a:p>
            <a:endParaRPr lang="en-US" sz="2200" dirty="0" smtClean="0">
              <a:latin typeface="Monaco" charset="0"/>
              <a:ea typeface="Monaco" charset="0"/>
              <a:cs typeface="Monaco" charset="0"/>
            </a:endParaRPr>
          </a:p>
          <a:p>
            <a:endParaRPr lang="en-US" sz="2200" dirty="0">
              <a:latin typeface="Monaco" charset="0"/>
              <a:ea typeface="Monaco" charset="0"/>
              <a:cs typeface="Monaco" charset="0"/>
            </a:endParaRPr>
          </a:p>
          <a:p>
            <a:r>
              <a:rPr lang="en-US" sz="2000" dirty="0" smtClean="0">
                <a:latin typeface="Monaco" charset="0"/>
                <a:ea typeface="Monaco" charset="0"/>
                <a:cs typeface="Monaco" charset="0"/>
              </a:rPr>
              <a:t>&gt; </a:t>
            </a:r>
            <a:r>
              <a:rPr lang="en-US" sz="2000" b="1" dirty="0" err="1" smtClean="0">
                <a:solidFill>
                  <a:srgbClr val="FF0000"/>
                </a:solidFill>
                <a:latin typeface="Monaco" charset="0"/>
                <a:ea typeface="Monaco" charset="0"/>
                <a:cs typeface="Monaco" charset="0"/>
              </a:rPr>
              <a:t>cor</a:t>
            </a:r>
            <a:r>
              <a:rPr lang="en-US" sz="2000" b="1" dirty="0" smtClean="0">
                <a:solidFill>
                  <a:srgbClr val="FF0000"/>
                </a:solidFill>
                <a:latin typeface="Monaco" charset="0"/>
                <a:ea typeface="Monaco" charset="0"/>
                <a:cs typeface="Monaco" charset="0"/>
              </a:rPr>
              <a:t>(</a:t>
            </a:r>
            <a:r>
              <a:rPr lang="en-US" sz="2000" dirty="0" err="1" smtClean="0">
                <a:latin typeface="Monaco" charset="0"/>
                <a:ea typeface="Monaco" charset="0"/>
                <a:cs typeface="Monaco" charset="0"/>
              </a:rPr>
              <a:t>setosa$Sepal.Width</a:t>
            </a:r>
            <a:r>
              <a:rPr lang="en-US" sz="2000" dirty="0" smtClean="0">
                <a:latin typeface="Monaco" charset="0"/>
                <a:ea typeface="Monaco" charset="0"/>
                <a:cs typeface="Monaco" charset="0"/>
              </a:rPr>
              <a:t>, </a:t>
            </a:r>
            <a:r>
              <a:rPr lang="en-US" sz="2000" dirty="0" err="1" smtClean="0">
                <a:latin typeface="Monaco" charset="0"/>
                <a:ea typeface="Monaco" charset="0"/>
                <a:cs typeface="Monaco" charset="0"/>
              </a:rPr>
              <a:t>setosa$Sepal.Length</a:t>
            </a:r>
            <a:r>
              <a:rPr lang="en-US" sz="2000" b="1" dirty="0" smtClean="0">
                <a:solidFill>
                  <a:srgbClr val="FF0000"/>
                </a:solidFill>
                <a:latin typeface="Monaco" charset="0"/>
                <a:ea typeface="Monaco" charset="0"/>
                <a:cs typeface="Monaco" charset="0"/>
              </a:rPr>
              <a:t>)</a:t>
            </a:r>
          </a:p>
          <a:p>
            <a:r>
              <a:rPr lang="en-US" sz="2000" dirty="0">
                <a:latin typeface="Monaco" charset="0"/>
                <a:ea typeface="Monaco" charset="0"/>
                <a:cs typeface="Monaco" charset="0"/>
              </a:rPr>
              <a:t>[1] 0.7425467</a:t>
            </a:r>
          </a:p>
          <a:p>
            <a:endParaRPr lang="en-US" sz="2200" b="1" dirty="0">
              <a:solidFill>
                <a:srgbClr val="FF0000"/>
              </a:solidFill>
              <a:latin typeface="Monaco" charset="0"/>
              <a:ea typeface="Monaco" charset="0"/>
              <a:cs typeface="Monaco" charset="0"/>
            </a:endParaRPr>
          </a:p>
          <a:p>
            <a:endParaRPr lang="en-US" sz="2200" dirty="0">
              <a:latin typeface="Monaco" charset="0"/>
              <a:ea typeface="Monaco" charset="0"/>
              <a:cs typeface="Monaco"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2539" y="2748517"/>
            <a:ext cx="4572000" cy="3657600"/>
          </a:xfrm>
          <a:prstGeom prst="rect">
            <a:avLst/>
          </a:prstGeom>
        </p:spPr>
      </p:pic>
    </p:spTree>
    <p:extLst>
      <p:ext uri="{BB962C8B-B14F-4D97-AF65-F5344CB8AC3E}">
        <p14:creationId xmlns:p14="http://schemas.microsoft.com/office/powerpoint/2010/main" val="139480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correlation between irises</a:t>
            </a:r>
            <a:endParaRPr lang="en-US" dirty="0"/>
          </a:p>
        </p:txBody>
      </p:sp>
      <p:sp>
        <p:nvSpPr>
          <p:cNvPr id="4" name="TextBox 3"/>
          <p:cNvSpPr txBox="1"/>
          <p:nvPr/>
        </p:nvSpPr>
        <p:spPr>
          <a:xfrm>
            <a:off x="276447" y="1956392"/>
            <a:ext cx="10879233" cy="2123658"/>
          </a:xfrm>
          <a:prstGeom prst="rect">
            <a:avLst/>
          </a:prstGeom>
          <a:noFill/>
        </p:spPr>
        <p:txBody>
          <a:bodyPr wrap="square" rtlCol="0">
            <a:spAutoFit/>
          </a:bodyPr>
          <a:lstStyle/>
          <a:p>
            <a:r>
              <a:rPr lang="en-US" sz="2200" dirty="0" smtClean="0">
                <a:latin typeface="Monaco" charset="0"/>
                <a:ea typeface="Monaco" charset="0"/>
                <a:cs typeface="Monaco" charset="0"/>
              </a:rPr>
              <a:t>&gt; </a:t>
            </a:r>
            <a:r>
              <a:rPr lang="en-US" sz="2200" b="1" dirty="0" err="1" smtClean="0">
                <a:solidFill>
                  <a:srgbClr val="FF0000"/>
                </a:solidFill>
                <a:latin typeface="Monaco" charset="0"/>
                <a:ea typeface="Monaco" charset="0"/>
                <a:cs typeface="Monaco" charset="0"/>
              </a:rPr>
              <a:t>cor</a:t>
            </a:r>
            <a:r>
              <a:rPr lang="en-US" sz="2200" b="1" dirty="0" smtClean="0">
                <a:solidFill>
                  <a:srgbClr val="FF0000"/>
                </a:solidFill>
                <a:latin typeface="Monaco" charset="0"/>
                <a:ea typeface="Monaco" charset="0"/>
                <a:cs typeface="Monaco" charset="0"/>
              </a:rPr>
              <a:t>(</a:t>
            </a:r>
            <a:r>
              <a:rPr lang="en-US" sz="2200" dirty="0" err="1" smtClean="0">
                <a:latin typeface="Monaco" charset="0"/>
                <a:ea typeface="Monaco" charset="0"/>
                <a:cs typeface="Monaco" charset="0"/>
              </a:rPr>
              <a:t>setosa$Petal.Length</a:t>
            </a:r>
            <a:r>
              <a:rPr lang="en-US" sz="2200" dirty="0" smtClean="0">
                <a:latin typeface="Monaco" charset="0"/>
                <a:ea typeface="Monaco" charset="0"/>
                <a:cs typeface="Monaco" charset="0"/>
              </a:rPr>
              <a:t>, </a:t>
            </a:r>
            <a:r>
              <a:rPr lang="en-US" sz="2200" dirty="0" err="1" smtClean="0">
                <a:latin typeface="Monaco" charset="0"/>
                <a:ea typeface="Monaco" charset="0"/>
                <a:cs typeface="Monaco" charset="0"/>
              </a:rPr>
              <a:t>setosa$Sepal.Width</a:t>
            </a:r>
            <a:r>
              <a:rPr lang="en-US" sz="2200" b="1" dirty="0" smtClean="0">
                <a:solidFill>
                  <a:srgbClr val="FF0000"/>
                </a:solidFill>
                <a:latin typeface="Monaco" charset="0"/>
                <a:ea typeface="Monaco" charset="0"/>
                <a:cs typeface="Monaco" charset="0"/>
              </a:rPr>
              <a:t>)</a:t>
            </a:r>
          </a:p>
          <a:p>
            <a:r>
              <a:rPr lang="en-US" sz="2200" dirty="0" smtClean="0">
                <a:latin typeface="Monaco" charset="0"/>
                <a:ea typeface="Monaco" charset="0"/>
                <a:cs typeface="Monaco" charset="0"/>
              </a:rPr>
              <a:t>   [1] 0.1777</a:t>
            </a:r>
          </a:p>
          <a:p>
            <a:endParaRPr lang="en-US" sz="2200" dirty="0">
              <a:latin typeface="Monaco" charset="0"/>
              <a:ea typeface="Monaco" charset="0"/>
              <a:cs typeface="Monaco" charset="0"/>
            </a:endParaRPr>
          </a:p>
          <a:p>
            <a:endParaRPr lang="en-US" sz="2200" dirty="0" smtClean="0">
              <a:latin typeface="Monaco" charset="0"/>
              <a:ea typeface="Monaco" charset="0"/>
              <a:cs typeface="Monaco" charset="0"/>
            </a:endParaRPr>
          </a:p>
          <a:p>
            <a:endParaRPr lang="en-US" sz="2200" dirty="0" smtClean="0">
              <a:latin typeface="Monaco" charset="0"/>
              <a:ea typeface="Monaco" charset="0"/>
              <a:cs typeface="Monaco" charset="0"/>
            </a:endParaRPr>
          </a:p>
          <a:p>
            <a:endParaRPr lang="en-US" sz="2200" dirty="0">
              <a:latin typeface="Monaco" charset="0"/>
              <a:ea typeface="Monaco" charset="0"/>
              <a:cs typeface="Monaco"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5071" y="2725833"/>
            <a:ext cx="4572000" cy="3657600"/>
          </a:xfrm>
          <a:prstGeom prst="rect">
            <a:avLst/>
          </a:prstGeom>
        </p:spPr>
      </p:pic>
    </p:spTree>
    <p:extLst>
      <p:ext uri="{BB962C8B-B14F-4D97-AF65-F5344CB8AC3E}">
        <p14:creationId xmlns:p14="http://schemas.microsoft.com/office/powerpoint/2010/main" val="463234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 tests r = 0</a:t>
            </a:r>
            <a:endParaRPr lang="en-US" dirty="0"/>
          </a:p>
        </p:txBody>
      </p:sp>
      <p:sp>
        <p:nvSpPr>
          <p:cNvPr id="4" name="TextBox 3"/>
          <p:cNvSpPr txBox="1"/>
          <p:nvPr/>
        </p:nvSpPr>
        <p:spPr>
          <a:xfrm>
            <a:off x="1373727" y="2205193"/>
            <a:ext cx="9781953" cy="3785652"/>
          </a:xfrm>
          <a:prstGeom prst="rect">
            <a:avLst/>
          </a:prstGeom>
          <a:noFill/>
        </p:spPr>
        <p:txBody>
          <a:bodyPr wrap="square" rtlCol="0">
            <a:spAutoFit/>
          </a:bodyPr>
          <a:lstStyle/>
          <a:p>
            <a:r>
              <a:rPr lang="en-US" sz="2000" dirty="0">
                <a:latin typeface="Monaco" charset="0"/>
                <a:ea typeface="Monaco" charset="0"/>
                <a:cs typeface="Monaco" charset="0"/>
              </a:rPr>
              <a:t>&gt; </a:t>
            </a:r>
            <a:r>
              <a:rPr lang="en-US" sz="2000" b="1" dirty="0" err="1">
                <a:solidFill>
                  <a:srgbClr val="FF0000"/>
                </a:solidFill>
                <a:latin typeface="Monaco" charset="0"/>
                <a:ea typeface="Monaco" charset="0"/>
                <a:cs typeface="Monaco" charset="0"/>
              </a:rPr>
              <a:t>cor.test</a:t>
            </a:r>
            <a:r>
              <a:rPr lang="en-US" sz="2000" b="1" dirty="0">
                <a:solidFill>
                  <a:srgbClr val="FF0000"/>
                </a:solidFill>
                <a:latin typeface="Monaco" charset="0"/>
                <a:ea typeface="Monaco" charset="0"/>
                <a:cs typeface="Monaco" charset="0"/>
              </a:rPr>
              <a:t>(</a:t>
            </a:r>
            <a:r>
              <a:rPr lang="en-US" sz="2000" dirty="0" err="1">
                <a:latin typeface="Monaco" charset="0"/>
                <a:ea typeface="Monaco" charset="0"/>
                <a:cs typeface="Monaco" charset="0"/>
              </a:rPr>
              <a:t>setosa$Petal.Length</a:t>
            </a:r>
            <a:r>
              <a:rPr lang="en-US" sz="2000" dirty="0">
                <a:latin typeface="Monaco" charset="0"/>
                <a:ea typeface="Monaco" charset="0"/>
                <a:cs typeface="Monaco" charset="0"/>
              </a:rPr>
              <a:t>, </a:t>
            </a:r>
            <a:r>
              <a:rPr lang="en-US" sz="2000" dirty="0" err="1">
                <a:latin typeface="Monaco" charset="0"/>
                <a:ea typeface="Monaco" charset="0"/>
                <a:cs typeface="Monaco" charset="0"/>
              </a:rPr>
              <a:t>setosa$Sepal.Width</a:t>
            </a:r>
            <a:r>
              <a:rPr lang="en-US" sz="2000" b="1" dirty="0">
                <a:solidFill>
                  <a:srgbClr val="FF0000"/>
                </a:solidFill>
                <a:latin typeface="Monaco" charset="0"/>
                <a:ea typeface="Monaco" charset="0"/>
                <a:cs typeface="Monaco" charset="0"/>
              </a:rPr>
              <a:t>)</a:t>
            </a:r>
          </a:p>
          <a:p>
            <a:endParaRPr lang="en-US" sz="2000" dirty="0">
              <a:latin typeface="Monaco" charset="0"/>
              <a:ea typeface="Monaco" charset="0"/>
              <a:cs typeface="Monaco" charset="0"/>
            </a:endParaRPr>
          </a:p>
          <a:p>
            <a:r>
              <a:rPr lang="en-US" sz="2000" dirty="0">
                <a:latin typeface="Monaco" charset="0"/>
                <a:ea typeface="Monaco" charset="0"/>
                <a:cs typeface="Monaco" charset="0"/>
              </a:rPr>
              <a:t>Pearson's product-moment </a:t>
            </a:r>
            <a:r>
              <a:rPr lang="en-US" sz="2000" dirty="0" smtClean="0">
                <a:latin typeface="Monaco" charset="0"/>
                <a:ea typeface="Monaco" charset="0"/>
                <a:cs typeface="Monaco" charset="0"/>
              </a:rPr>
              <a:t>correlation</a:t>
            </a:r>
            <a:r>
              <a:rPr lang="en-US" sz="2000" dirty="0">
                <a:latin typeface="Monaco" charset="0"/>
                <a:ea typeface="Monaco" charset="0"/>
                <a:cs typeface="Monaco" charset="0"/>
              </a:rPr>
              <a:t/>
            </a:r>
            <a:br>
              <a:rPr lang="en-US" sz="2000" dirty="0">
                <a:latin typeface="Monaco" charset="0"/>
                <a:ea typeface="Monaco" charset="0"/>
                <a:cs typeface="Monaco" charset="0"/>
              </a:rPr>
            </a:br>
            <a:endParaRPr lang="en-US" sz="2000" dirty="0">
              <a:latin typeface="Monaco" charset="0"/>
              <a:ea typeface="Monaco" charset="0"/>
              <a:cs typeface="Monaco" charset="0"/>
            </a:endParaRPr>
          </a:p>
          <a:p>
            <a:r>
              <a:rPr lang="en-US" sz="2000" dirty="0">
                <a:latin typeface="Monaco" charset="0"/>
                <a:ea typeface="Monaco" charset="0"/>
                <a:cs typeface="Monaco" charset="0"/>
              </a:rPr>
              <a:t>data:  </a:t>
            </a:r>
            <a:r>
              <a:rPr lang="en-US" sz="2000" dirty="0" err="1">
                <a:latin typeface="Monaco" charset="0"/>
                <a:ea typeface="Monaco" charset="0"/>
                <a:cs typeface="Monaco" charset="0"/>
              </a:rPr>
              <a:t>setosa$Petal.Length</a:t>
            </a:r>
            <a:r>
              <a:rPr lang="en-US" sz="2000" dirty="0">
                <a:latin typeface="Monaco" charset="0"/>
                <a:ea typeface="Monaco" charset="0"/>
                <a:cs typeface="Monaco" charset="0"/>
              </a:rPr>
              <a:t> and </a:t>
            </a:r>
            <a:r>
              <a:rPr lang="en-US" sz="2000" dirty="0" err="1">
                <a:latin typeface="Monaco" charset="0"/>
                <a:ea typeface="Monaco" charset="0"/>
                <a:cs typeface="Monaco" charset="0"/>
              </a:rPr>
              <a:t>setosa$Sepal.Width</a:t>
            </a:r>
            <a:endParaRPr lang="en-US" sz="2000" dirty="0">
              <a:latin typeface="Monaco" charset="0"/>
              <a:ea typeface="Monaco" charset="0"/>
              <a:cs typeface="Monaco" charset="0"/>
            </a:endParaRPr>
          </a:p>
          <a:p>
            <a:r>
              <a:rPr lang="en-US" sz="2000" dirty="0">
                <a:latin typeface="Monaco" charset="0"/>
                <a:ea typeface="Monaco" charset="0"/>
                <a:cs typeface="Monaco" charset="0"/>
              </a:rPr>
              <a:t>t = 1.2511, </a:t>
            </a:r>
            <a:r>
              <a:rPr lang="en-US" sz="2000" dirty="0" err="1">
                <a:latin typeface="Monaco" charset="0"/>
                <a:ea typeface="Monaco" charset="0"/>
                <a:cs typeface="Monaco" charset="0"/>
              </a:rPr>
              <a:t>df</a:t>
            </a:r>
            <a:r>
              <a:rPr lang="en-US" sz="2000" dirty="0">
                <a:latin typeface="Monaco" charset="0"/>
                <a:ea typeface="Monaco" charset="0"/>
                <a:cs typeface="Monaco" charset="0"/>
              </a:rPr>
              <a:t> = 48, p-value = 0.217</a:t>
            </a:r>
          </a:p>
          <a:p>
            <a:r>
              <a:rPr lang="en-US" sz="2000" dirty="0">
                <a:latin typeface="Monaco" charset="0"/>
                <a:ea typeface="Monaco" charset="0"/>
                <a:cs typeface="Monaco" charset="0"/>
              </a:rPr>
              <a:t>alternative hypothesis: true correlation is not equal to 0</a:t>
            </a:r>
          </a:p>
          <a:p>
            <a:r>
              <a:rPr lang="en-US" sz="2000" dirty="0">
                <a:latin typeface="Monaco" charset="0"/>
                <a:ea typeface="Monaco" charset="0"/>
                <a:cs typeface="Monaco" charset="0"/>
              </a:rPr>
              <a:t>95 percent confidence interval:</a:t>
            </a:r>
          </a:p>
          <a:p>
            <a:r>
              <a:rPr lang="en-US" sz="2000" dirty="0">
                <a:latin typeface="Monaco" charset="0"/>
                <a:ea typeface="Monaco" charset="0"/>
                <a:cs typeface="Monaco" charset="0"/>
              </a:rPr>
              <a:t> -0.1058851  0.4345536</a:t>
            </a:r>
          </a:p>
          <a:p>
            <a:r>
              <a:rPr lang="en-US" sz="2000" dirty="0">
                <a:latin typeface="Monaco" charset="0"/>
                <a:ea typeface="Monaco" charset="0"/>
                <a:cs typeface="Monaco" charset="0"/>
              </a:rPr>
              <a:t>sample estimates:</a:t>
            </a:r>
          </a:p>
          <a:p>
            <a:r>
              <a:rPr lang="en-US" sz="2000" dirty="0">
                <a:latin typeface="Monaco" charset="0"/>
                <a:ea typeface="Monaco" charset="0"/>
                <a:cs typeface="Monaco" charset="0"/>
              </a:rPr>
              <a:t>   </a:t>
            </a:r>
            <a:r>
              <a:rPr lang="en-US" sz="2000" dirty="0" err="1">
                <a:latin typeface="Monaco" charset="0"/>
                <a:ea typeface="Monaco" charset="0"/>
                <a:cs typeface="Monaco" charset="0"/>
              </a:rPr>
              <a:t>cor</a:t>
            </a:r>
            <a:r>
              <a:rPr lang="en-US" sz="2000" dirty="0">
                <a:latin typeface="Monaco" charset="0"/>
                <a:ea typeface="Monaco" charset="0"/>
                <a:cs typeface="Monaco" charset="0"/>
              </a:rPr>
              <a:t> </a:t>
            </a:r>
          </a:p>
          <a:p>
            <a:r>
              <a:rPr lang="en-US" sz="2000" dirty="0">
                <a:latin typeface="Monaco" charset="0"/>
                <a:ea typeface="Monaco" charset="0"/>
                <a:cs typeface="Monaco" charset="0"/>
              </a:rPr>
              <a:t>0.1777 </a:t>
            </a:r>
          </a:p>
        </p:txBody>
      </p:sp>
      <p:sp>
        <p:nvSpPr>
          <p:cNvPr id="5" name="TextBox 4"/>
          <p:cNvSpPr txBox="1"/>
          <p:nvPr/>
        </p:nvSpPr>
        <p:spPr>
          <a:xfrm>
            <a:off x="6126480" y="5103628"/>
            <a:ext cx="5890437" cy="1107996"/>
          </a:xfrm>
          <a:prstGeom prst="rect">
            <a:avLst/>
          </a:prstGeom>
          <a:noFill/>
        </p:spPr>
        <p:txBody>
          <a:bodyPr wrap="square" rtlCol="0">
            <a:spAutoFit/>
          </a:bodyPr>
          <a:lstStyle/>
          <a:p>
            <a:r>
              <a:rPr lang="en-US" sz="2200" b="1" dirty="0" smtClean="0">
                <a:solidFill>
                  <a:srgbClr val="C03EFF"/>
                </a:solidFill>
              </a:rPr>
              <a:t>There is no evidence that the correlation between petal lengths and sepal width in </a:t>
            </a:r>
            <a:r>
              <a:rPr lang="en-US" sz="2200" b="1" dirty="0" err="1" smtClean="0">
                <a:solidFill>
                  <a:srgbClr val="C03EFF"/>
                </a:solidFill>
              </a:rPr>
              <a:t>Setosa</a:t>
            </a:r>
            <a:r>
              <a:rPr lang="en-US" sz="2200" b="1" dirty="0" smtClean="0">
                <a:solidFill>
                  <a:srgbClr val="C03EFF"/>
                </a:solidFill>
              </a:rPr>
              <a:t> irises differs from 0.</a:t>
            </a:r>
            <a:endParaRPr lang="en-US" sz="2200" b="1" dirty="0">
              <a:solidFill>
                <a:srgbClr val="C03EFF"/>
              </a:solidFill>
            </a:endParaRPr>
          </a:p>
        </p:txBody>
      </p:sp>
    </p:spTree>
    <p:extLst>
      <p:ext uri="{BB962C8B-B14F-4D97-AF65-F5344CB8AC3E}">
        <p14:creationId xmlns:p14="http://schemas.microsoft.com/office/powerpoint/2010/main" val="1599776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1525772"/>
            <a:ext cx="5486400" cy="4572000"/>
          </a:xfrm>
          <a:prstGeom prst="rect">
            <a:avLst/>
          </a:prstGeom>
        </p:spPr>
      </p:pic>
    </p:spTree>
    <p:extLst>
      <p:ext uri="{BB962C8B-B14F-4D97-AF65-F5344CB8AC3E}">
        <p14:creationId xmlns:p14="http://schemas.microsoft.com/office/powerpoint/2010/main" val="49239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questions</a:t>
            </a:r>
            <a:endParaRPr lang="en-US" dirty="0"/>
          </a:p>
        </p:txBody>
      </p:sp>
      <p:sp>
        <p:nvSpPr>
          <p:cNvPr id="3" name="Content Placeholder 2"/>
          <p:cNvSpPr>
            <a:spLocks noGrp="1"/>
          </p:cNvSpPr>
          <p:nvPr>
            <p:ph idx="1"/>
          </p:nvPr>
        </p:nvSpPr>
        <p:spPr/>
        <p:txBody>
          <a:bodyPr/>
          <a:lstStyle/>
          <a:p>
            <a:r>
              <a:rPr lang="en-US" dirty="0" smtClean="0"/>
              <a:t>Recall HW7:</a:t>
            </a:r>
          </a:p>
          <a:p>
            <a:pPr lvl="1"/>
            <a:r>
              <a:rPr lang="en-US" dirty="0"/>
              <a:t>Do PHA levels tend to differ between the birds that received supplemental carotenoids and those that did not? Based on your results, can you infer anything about immune differences between birds that did and did not receive carotenoids</a:t>
            </a:r>
            <a:r>
              <a:rPr lang="en-US" dirty="0" smtClean="0"/>
              <a:t>?</a:t>
            </a:r>
          </a:p>
          <a:p>
            <a:pPr lvl="2"/>
            <a:r>
              <a:rPr lang="en-US" b="1" dirty="0" smtClean="0"/>
              <a:t>Use a Mann Whitney U test to answer the scientific question</a:t>
            </a:r>
          </a:p>
          <a:p>
            <a:pPr lvl="2"/>
            <a:r>
              <a:rPr lang="en-US" dirty="0" smtClean="0"/>
              <a:t>"Run a Mann Whitney U test on PHA levels between bird treatments" is not a scientific question</a:t>
            </a:r>
          </a:p>
          <a:p>
            <a:pPr lvl="2"/>
            <a:endParaRPr lang="en-US" dirty="0"/>
          </a:p>
          <a:p>
            <a:pPr lvl="1"/>
            <a:r>
              <a:rPr lang="en-US" dirty="0" smtClean="0"/>
              <a:t>What figure might be good to make here?</a:t>
            </a:r>
          </a:p>
          <a:p>
            <a:pPr lvl="1"/>
            <a:r>
              <a:rPr lang="en-US" dirty="0" smtClean="0"/>
              <a:t>What figures would not be good here?</a:t>
            </a:r>
          </a:p>
        </p:txBody>
      </p:sp>
    </p:spTree>
    <p:extLst>
      <p:ext uri="{BB962C8B-B14F-4D97-AF65-F5344CB8AC3E}">
        <p14:creationId xmlns:p14="http://schemas.microsoft.com/office/powerpoint/2010/main" val="1518152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80" y="1530238"/>
            <a:ext cx="5486400" cy="4572000"/>
          </a:xfrm>
        </p:spPr>
      </p:pic>
      <p:sp>
        <p:nvSpPr>
          <p:cNvPr id="5" name="TextBox 4"/>
          <p:cNvSpPr txBox="1"/>
          <p:nvPr/>
        </p:nvSpPr>
        <p:spPr>
          <a:xfrm>
            <a:off x="6126480" y="2023889"/>
            <a:ext cx="6250429" cy="4247317"/>
          </a:xfrm>
          <a:prstGeom prst="rect">
            <a:avLst/>
          </a:prstGeom>
          <a:noFill/>
        </p:spPr>
        <p:txBody>
          <a:bodyPr wrap="none" rtlCol="0">
            <a:spAutoFit/>
          </a:bodyPr>
          <a:lstStyle/>
          <a:p>
            <a:r>
              <a:rPr lang="en-US" dirty="0">
                <a:latin typeface="Monaco" charset="0"/>
                <a:ea typeface="Monaco" charset="0"/>
                <a:cs typeface="Monaco" charset="0"/>
              </a:rPr>
              <a:t>&gt; </a:t>
            </a:r>
            <a:r>
              <a:rPr lang="en-US" dirty="0" err="1">
                <a:latin typeface="Monaco" charset="0"/>
                <a:ea typeface="Monaco" charset="0"/>
                <a:cs typeface="Monaco" charset="0"/>
              </a:rPr>
              <a:t>cor.test</a:t>
            </a:r>
            <a:r>
              <a:rPr lang="en-US" dirty="0">
                <a:latin typeface="Monaco" charset="0"/>
                <a:ea typeface="Monaco" charset="0"/>
                <a:cs typeface="Monaco" charset="0"/>
              </a:rPr>
              <a:t>(x, </a:t>
            </a:r>
            <a:r>
              <a:rPr lang="en-US" dirty="0">
                <a:latin typeface="Monaco" charset="0"/>
                <a:ea typeface="Monaco" charset="0"/>
                <a:cs typeface="Monaco" charset="0"/>
              </a:rPr>
              <a:t>y</a:t>
            </a:r>
            <a:r>
              <a:rPr lang="en-US" dirty="0" smtClean="0">
                <a:latin typeface="Monaco" charset="0"/>
                <a:ea typeface="Monaco" charset="0"/>
                <a:cs typeface="Monaco" charset="0"/>
              </a:rPr>
              <a:t>)</a:t>
            </a:r>
            <a:endParaRPr lang="en-US" dirty="0">
              <a:latin typeface="Monaco" charset="0"/>
              <a:ea typeface="Monaco" charset="0"/>
              <a:cs typeface="Monaco" charset="0"/>
            </a:endParaRPr>
          </a:p>
          <a:p>
            <a:r>
              <a:rPr lang="en-US" dirty="0">
                <a:latin typeface="Monaco" charset="0"/>
                <a:ea typeface="Monaco" charset="0"/>
                <a:cs typeface="Monaco" charset="0"/>
              </a:rPr>
              <a:t/>
            </a:r>
            <a:br>
              <a:rPr lang="en-US" dirty="0">
                <a:latin typeface="Monaco" charset="0"/>
                <a:ea typeface="Monaco" charset="0"/>
                <a:cs typeface="Monaco" charset="0"/>
              </a:rPr>
            </a:br>
            <a:endParaRPr lang="en-US" dirty="0">
              <a:latin typeface="Monaco" charset="0"/>
              <a:ea typeface="Monaco" charset="0"/>
              <a:cs typeface="Monaco" charset="0"/>
            </a:endParaRPr>
          </a:p>
          <a:p>
            <a:r>
              <a:rPr lang="en-US" dirty="0">
                <a:latin typeface="Monaco" charset="0"/>
                <a:ea typeface="Monaco" charset="0"/>
                <a:cs typeface="Monaco" charset="0"/>
              </a:rPr>
              <a:t>Pearson's product-moment correlation</a:t>
            </a:r>
          </a:p>
          <a:p>
            <a:r>
              <a:rPr lang="en-US" dirty="0">
                <a:latin typeface="Monaco" charset="0"/>
                <a:ea typeface="Monaco" charset="0"/>
                <a:cs typeface="Monaco" charset="0"/>
              </a:rPr>
              <a:t/>
            </a:r>
            <a:br>
              <a:rPr lang="en-US" dirty="0">
                <a:latin typeface="Monaco" charset="0"/>
                <a:ea typeface="Monaco" charset="0"/>
                <a:cs typeface="Monaco" charset="0"/>
              </a:rPr>
            </a:br>
            <a:endParaRPr lang="en-US" dirty="0">
              <a:latin typeface="Monaco" charset="0"/>
              <a:ea typeface="Monaco" charset="0"/>
              <a:cs typeface="Monaco" charset="0"/>
            </a:endParaRPr>
          </a:p>
          <a:p>
            <a:r>
              <a:rPr lang="en-US" dirty="0">
                <a:latin typeface="Monaco" charset="0"/>
                <a:ea typeface="Monaco" charset="0"/>
                <a:cs typeface="Monaco" charset="0"/>
              </a:rPr>
              <a:t>data:  x and </a:t>
            </a:r>
            <a:r>
              <a:rPr lang="en-US" dirty="0" smtClean="0">
                <a:latin typeface="Monaco" charset="0"/>
                <a:ea typeface="Monaco" charset="0"/>
                <a:cs typeface="Monaco" charset="0"/>
              </a:rPr>
              <a:t>y</a:t>
            </a:r>
            <a:endParaRPr lang="en-US" dirty="0">
              <a:latin typeface="Monaco" charset="0"/>
              <a:ea typeface="Monaco" charset="0"/>
              <a:cs typeface="Monaco" charset="0"/>
            </a:endParaRPr>
          </a:p>
          <a:p>
            <a:r>
              <a:rPr lang="en-US" dirty="0">
                <a:latin typeface="Monaco" charset="0"/>
                <a:ea typeface="Monaco" charset="0"/>
                <a:cs typeface="Monaco" charset="0"/>
              </a:rPr>
              <a:t>t = 13.089, </a:t>
            </a:r>
            <a:r>
              <a:rPr lang="en-US" dirty="0" err="1">
                <a:latin typeface="Monaco" charset="0"/>
                <a:ea typeface="Monaco" charset="0"/>
                <a:cs typeface="Monaco" charset="0"/>
              </a:rPr>
              <a:t>df</a:t>
            </a:r>
            <a:r>
              <a:rPr lang="en-US" dirty="0">
                <a:latin typeface="Monaco" charset="0"/>
                <a:ea typeface="Monaco" charset="0"/>
                <a:cs typeface="Monaco" charset="0"/>
              </a:rPr>
              <a:t> = 48, </a:t>
            </a:r>
            <a:r>
              <a:rPr lang="en-US" b="1" dirty="0">
                <a:latin typeface="Monaco" charset="0"/>
                <a:ea typeface="Monaco" charset="0"/>
                <a:cs typeface="Monaco" charset="0"/>
              </a:rPr>
              <a:t>p-value &lt; 2.2e-16</a:t>
            </a:r>
          </a:p>
          <a:p>
            <a:r>
              <a:rPr lang="en-US" dirty="0">
                <a:latin typeface="Monaco" charset="0"/>
                <a:ea typeface="Monaco" charset="0"/>
                <a:cs typeface="Monaco" charset="0"/>
              </a:rPr>
              <a:t>alternative hypothesis: true correlation is </a:t>
            </a:r>
            <a:endParaRPr lang="en-US" dirty="0" smtClean="0">
              <a:latin typeface="Monaco" charset="0"/>
              <a:ea typeface="Monaco" charset="0"/>
              <a:cs typeface="Monaco" charset="0"/>
            </a:endParaRPr>
          </a:p>
          <a:p>
            <a:r>
              <a:rPr lang="en-US" dirty="0">
                <a:latin typeface="Monaco" charset="0"/>
                <a:ea typeface="Monaco" charset="0"/>
                <a:cs typeface="Monaco" charset="0"/>
              </a:rPr>
              <a:t>	</a:t>
            </a:r>
            <a:r>
              <a:rPr lang="en-US" dirty="0" smtClean="0">
                <a:latin typeface="Monaco" charset="0"/>
                <a:ea typeface="Monaco" charset="0"/>
                <a:cs typeface="Monaco" charset="0"/>
              </a:rPr>
              <a:t>not </a:t>
            </a:r>
            <a:r>
              <a:rPr lang="en-US" dirty="0">
                <a:latin typeface="Monaco" charset="0"/>
                <a:ea typeface="Monaco" charset="0"/>
                <a:cs typeface="Monaco" charset="0"/>
              </a:rPr>
              <a:t>equal to 0</a:t>
            </a:r>
          </a:p>
          <a:p>
            <a:r>
              <a:rPr lang="en-US" dirty="0">
                <a:latin typeface="Monaco" charset="0"/>
                <a:ea typeface="Monaco" charset="0"/>
                <a:cs typeface="Monaco" charset="0"/>
              </a:rPr>
              <a:t>95 percent confidence interval:</a:t>
            </a:r>
          </a:p>
          <a:p>
            <a:r>
              <a:rPr lang="en-US" dirty="0">
                <a:latin typeface="Monaco" charset="0"/>
                <a:ea typeface="Monaco" charset="0"/>
                <a:cs typeface="Monaco" charset="0"/>
              </a:rPr>
              <a:t> 0.8030401 0.9327180</a:t>
            </a:r>
          </a:p>
          <a:p>
            <a:r>
              <a:rPr lang="en-US" dirty="0">
                <a:latin typeface="Monaco" charset="0"/>
                <a:ea typeface="Monaco" charset="0"/>
                <a:cs typeface="Monaco" charset="0"/>
              </a:rPr>
              <a:t>sample estimates:</a:t>
            </a:r>
          </a:p>
          <a:p>
            <a:r>
              <a:rPr lang="en-US" b="1" dirty="0">
                <a:latin typeface="Monaco" charset="0"/>
                <a:ea typeface="Monaco" charset="0"/>
                <a:cs typeface="Monaco" charset="0"/>
              </a:rPr>
              <a:t>      </a:t>
            </a:r>
            <a:r>
              <a:rPr lang="en-US" b="1" dirty="0" err="1">
                <a:latin typeface="Monaco" charset="0"/>
                <a:ea typeface="Monaco" charset="0"/>
                <a:cs typeface="Monaco" charset="0"/>
              </a:rPr>
              <a:t>cor</a:t>
            </a:r>
            <a:r>
              <a:rPr lang="en-US" b="1" dirty="0">
                <a:latin typeface="Monaco" charset="0"/>
                <a:ea typeface="Monaco" charset="0"/>
                <a:cs typeface="Monaco" charset="0"/>
              </a:rPr>
              <a:t> </a:t>
            </a:r>
          </a:p>
          <a:p>
            <a:r>
              <a:rPr lang="en-US" b="1" dirty="0">
                <a:latin typeface="Monaco" charset="0"/>
                <a:ea typeface="Monaco" charset="0"/>
                <a:cs typeface="Monaco" charset="0"/>
              </a:rPr>
              <a:t>0.8838302 </a:t>
            </a:r>
          </a:p>
        </p:txBody>
      </p:sp>
    </p:spTree>
    <p:extLst>
      <p:ext uri="{BB962C8B-B14F-4D97-AF65-F5344CB8AC3E}">
        <p14:creationId xmlns:p14="http://schemas.microsoft.com/office/powerpoint/2010/main" val="1666032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Spearman rank nonparametric correlation</a:t>
            </a:r>
            <a:endParaRPr lang="en-US" dirty="0"/>
          </a:p>
        </p:txBody>
      </p:sp>
      <p:sp>
        <p:nvSpPr>
          <p:cNvPr id="3" name="Content Placeholder 2"/>
          <p:cNvSpPr>
            <a:spLocks noGrp="1"/>
          </p:cNvSpPr>
          <p:nvPr>
            <p:ph idx="1"/>
          </p:nvPr>
        </p:nvSpPr>
        <p:spPr/>
        <p:txBody>
          <a:bodyPr/>
          <a:lstStyle/>
          <a:p>
            <a:r>
              <a:rPr lang="en-US" dirty="0" smtClean="0"/>
              <a:t>Assumes data is </a:t>
            </a:r>
            <a:r>
              <a:rPr lang="en-US" i="1" dirty="0" smtClean="0"/>
              <a:t>monotonic </a:t>
            </a:r>
            <a:r>
              <a:rPr lang="en-US" dirty="0" smtClean="0"/>
              <a:t>(ordinal)</a:t>
            </a:r>
            <a:endParaRPr lang="en-US" dirty="0"/>
          </a:p>
        </p:txBody>
      </p:sp>
      <p:sp>
        <p:nvSpPr>
          <p:cNvPr id="4" name="TextBox 3"/>
          <p:cNvSpPr txBox="1"/>
          <p:nvPr/>
        </p:nvSpPr>
        <p:spPr>
          <a:xfrm>
            <a:off x="2147778" y="2849525"/>
            <a:ext cx="8654902" cy="3816429"/>
          </a:xfrm>
          <a:prstGeom prst="rect">
            <a:avLst/>
          </a:prstGeom>
          <a:noFill/>
        </p:spPr>
        <p:txBody>
          <a:bodyPr wrap="square" rtlCol="0">
            <a:spAutoFit/>
          </a:bodyPr>
          <a:lstStyle/>
          <a:p>
            <a:r>
              <a:rPr lang="en-US" sz="2200" dirty="0">
                <a:latin typeface="Monaco" charset="0"/>
                <a:ea typeface="Monaco" charset="0"/>
                <a:cs typeface="Monaco" charset="0"/>
              </a:rPr>
              <a:t>&gt; </a:t>
            </a:r>
            <a:r>
              <a:rPr lang="en-US" sz="2200" dirty="0" err="1">
                <a:latin typeface="Monaco" charset="0"/>
                <a:ea typeface="Monaco" charset="0"/>
                <a:cs typeface="Monaco" charset="0"/>
              </a:rPr>
              <a:t>cor.test</a:t>
            </a:r>
            <a:r>
              <a:rPr lang="en-US" sz="2200" dirty="0">
                <a:latin typeface="Monaco" charset="0"/>
                <a:ea typeface="Monaco" charset="0"/>
                <a:cs typeface="Monaco" charset="0"/>
              </a:rPr>
              <a:t>(x, </a:t>
            </a:r>
            <a:r>
              <a:rPr lang="en-US" sz="2200" dirty="0" smtClean="0">
                <a:latin typeface="Monaco" charset="0"/>
                <a:ea typeface="Monaco" charset="0"/>
                <a:cs typeface="Monaco" charset="0"/>
              </a:rPr>
              <a:t>y, </a:t>
            </a:r>
            <a:r>
              <a:rPr lang="en-US" sz="2200" b="1" dirty="0">
                <a:solidFill>
                  <a:schemeClr val="accent6"/>
                </a:solidFill>
                <a:latin typeface="Monaco" charset="0"/>
                <a:ea typeface="Monaco" charset="0"/>
                <a:cs typeface="Monaco" charset="0"/>
              </a:rPr>
              <a:t>method = "spearman</a:t>
            </a:r>
            <a:r>
              <a:rPr lang="en-US" sz="2200" b="1" dirty="0" smtClean="0">
                <a:solidFill>
                  <a:schemeClr val="accent6"/>
                </a:solidFill>
                <a:latin typeface="Monaco" charset="0"/>
                <a:ea typeface="Monaco" charset="0"/>
                <a:cs typeface="Monaco" charset="0"/>
              </a:rPr>
              <a:t>" </a:t>
            </a:r>
            <a:r>
              <a:rPr lang="en-US" sz="2200" dirty="0" smtClean="0">
                <a:latin typeface="Monaco" charset="0"/>
                <a:ea typeface="Monaco" charset="0"/>
                <a:cs typeface="Monaco" charset="0"/>
              </a:rPr>
              <a:t>)</a:t>
            </a:r>
            <a:r>
              <a:rPr lang="en-US" sz="2200" dirty="0">
                <a:latin typeface="Monaco" charset="0"/>
                <a:ea typeface="Monaco" charset="0"/>
                <a:cs typeface="Monaco" charset="0"/>
              </a:rPr>
              <a:t/>
            </a:r>
            <a:br>
              <a:rPr lang="en-US" sz="2200" dirty="0">
                <a:latin typeface="Monaco" charset="0"/>
                <a:ea typeface="Monaco" charset="0"/>
                <a:cs typeface="Monaco" charset="0"/>
              </a:rPr>
            </a:br>
            <a:endParaRPr lang="en-US" sz="2200" dirty="0">
              <a:latin typeface="Monaco" charset="0"/>
              <a:ea typeface="Monaco" charset="0"/>
              <a:cs typeface="Monaco" charset="0"/>
            </a:endParaRPr>
          </a:p>
          <a:p>
            <a:r>
              <a:rPr lang="en-US" sz="2200" dirty="0">
                <a:latin typeface="Monaco" charset="0"/>
                <a:ea typeface="Monaco" charset="0"/>
                <a:cs typeface="Monaco" charset="0"/>
              </a:rPr>
              <a:t>Spearman's rank correlation rho</a:t>
            </a:r>
          </a:p>
          <a:p>
            <a:endParaRPr lang="en-US" sz="2200" dirty="0">
              <a:latin typeface="Monaco" charset="0"/>
              <a:ea typeface="Monaco" charset="0"/>
              <a:cs typeface="Monaco" charset="0"/>
            </a:endParaRPr>
          </a:p>
          <a:p>
            <a:r>
              <a:rPr lang="en-US" sz="2200" dirty="0">
                <a:latin typeface="Monaco" charset="0"/>
                <a:ea typeface="Monaco" charset="0"/>
                <a:cs typeface="Monaco" charset="0"/>
              </a:rPr>
              <a:t>data:  x and </a:t>
            </a:r>
            <a:r>
              <a:rPr lang="en-US" sz="2200" dirty="0">
                <a:latin typeface="Monaco" charset="0"/>
                <a:ea typeface="Monaco" charset="0"/>
                <a:cs typeface="Monaco" charset="0"/>
              </a:rPr>
              <a:t>y</a:t>
            </a:r>
            <a:endParaRPr lang="en-US" sz="2200" dirty="0">
              <a:latin typeface="Monaco" charset="0"/>
              <a:ea typeface="Monaco" charset="0"/>
              <a:cs typeface="Monaco" charset="0"/>
            </a:endParaRPr>
          </a:p>
          <a:p>
            <a:r>
              <a:rPr lang="en-US" sz="2200" dirty="0">
                <a:latin typeface="Monaco" charset="0"/>
                <a:ea typeface="Monaco" charset="0"/>
                <a:cs typeface="Monaco" charset="0"/>
              </a:rPr>
              <a:t>S = 0, p-value &lt; 2.2e-16</a:t>
            </a:r>
          </a:p>
          <a:p>
            <a:r>
              <a:rPr lang="en-US" sz="2200" dirty="0">
                <a:latin typeface="Monaco" charset="0"/>
                <a:ea typeface="Monaco" charset="0"/>
                <a:cs typeface="Monaco" charset="0"/>
              </a:rPr>
              <a:t>alternative hypothesis: true rho is not equal to 0</a:t>
            </a:r>
          </a:p>
          <a:p>
            <a:r>
              <a:rPr lang="en-US" sz="2200" dirty="0">
                <a:latin typeface="Monaco" charset="0"/>
                <a:ea typeface="Monaco" charset="0"/>
                <a:cs typeface="Monaco" charset="0"/>
              </a:rPr>
              <a:t>sample estimates:</a:t>
            </a:r>
          </a:p>
          <a:p>
            <a:r>
              <a:rPr lang="en-US" sz="2200" dirty="0" smtClean="0">
                <a:latin typeface="Monaco" charset="0"/>
                <a:ea typeface="Monaco" charset="0"/>
                <a:cs typeface="Monaco" charset="0"/>
              </a:rPr>
              <a:t>rho </a:t>
            </a:r>
          </a:p>
          <a:p>
            <a:r>
              <a:rPr lang="ru-RU" sz="2200" dirty="0">
                <a:latin typeface="Monaco" charset="0"/>
                <a:ea typeface="Monaco" charset="0"/>
                <a:cs typeface="Monaco" charset="0"/>
              </a:rPr>
              <a:t>  1 </a:t>
            </a:r>
          </a:p>
          <a:p>
            <a:endParaRPr lang="en-US" sz="2200" dirty="0">
              <a:latin typeface="Monaco" charset="0"/>
              <a:ea typeface="Monaco" charset="0"/>
              <a:cs typeface="Monaco" charset="0"/>
            </a:endParaRPr>
          </a:p>
        </p:txBody>
      </p:sp>
    </p:spTree>
    <p:extLst>
      <p:ext uri="{BB962C8B-B14F-4D97-AF65-F5344CB8AC3E}">
        <p14:creationId xmlns:p14="http://schemas.microsoft.com/office/powerpoint/2010/main" val="214920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normAutofit/>
          </a:bodyPr>
          <a:lstStyle/>
          <a:p>
            <a:r>
              <a:rPr lang="en-US" sz="2600" dirty="0" smtClean="0"/>
              <a:t>Data are linearly related without any severe outliers</a:t>
            </a:r>
          </a:p>
          <a:p>
            <a:r>
              <a:rPr lang="en-US" sz="2600" dirty="0" smtClean="0"/>
              <a:t>Both X and Y are normally distributed</a:t>
            </a:r>
          </a:p>
          <a:p>
            <a:pPr lvl="1"/>
            <a:r>
              <a:rPr lang="en-US" sz="2200" dirty="0" smtClean="0"/>
              <a:t>Robust to large N</a:t>
            </a:r>
          </a:p>
          <a:p>
            <a:r>
              <a:rPr lang="en-US" sz="2600" dirty="0" smtClean="0"/>
              <a:t>Cloud of points is not "funnel-shaped" (fans out at end(s))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9438" y="3857414"/>
            <a:ext cx="6694083" cy="2426390"/>
          </a:xfrm>
          <a:prstGeom prst="rect">
            <a:avLst/>
          </a:prstGeom>
        </p:spPr>
      </p:pic>
    </p:spTree>
    <p:extLst>
      <p:ext uri="{BB962C8B-B14F-4D97-AF65-F5344CB8AC3E}">
        <p14:creationId xmlns:p14="http://schemas.microsoft.com/office/powerpoint/2010/main" val="521417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break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6138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idx="1"/>
          </p:nvPr>
        </p:nvSpPr>
        <p:spPr/>
        <p:txBody>
          <a:bodyPr/>
          <a:lstStyle/>
          <a:p>
            <a:r>
              <a:rPr lang="en-US" dirty="0" smtClean="0"/>
              <a:t>The simplest type of </a:t>
            </a:r>
            <a:r>
              <a:rPr lang="en-US" i="1" dirty="0" smtClean="0"/>
              <a:t>linear model</a:t>
            </a:r>
            <a:endParaRPr lang="en-US" dirty="0"/>
          </a:p>
          <a:p>
            <a:r>
              <a:rPr lang="en-US" dirty="0" smtClean="0"/>
              <a:t>Predicts the value of one numeric variable from another via "line of best fit"</a:t>
            </a:r>
          </a:p>
        </p:txBody>
      </p:sp>
      <mc:AlternateContent xmlns:mc="http://schemas.openxmlformats.org/markup-compatibility/2006">
        <mc:Choice xmlns:a14="http://schemas.microsoft.com/office/drawing/2010/main" Requires="a14">
          <p:sp>
            <p:nvSpPr>
              <p:cNvPr id="6" name="TextBox 5"/>
              <p:cNvSpPr txBox="1"/>
              <p:nvPr/>
            </p:nvSpPr>
            <p:spPr>
              <a:xfrm>
                <a:off x="4806778" y="3484605"/>
                <a:ext cx="3122201" cy="138499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charset="0"/>
                        </a:rPr>
                        <m:t>𝑌</m:t>
                      </m:r>
                      <m:r>
                        <a:rPr lang="en-US" sz="2800" i="1" smtClean="0">
                          <a:latin typeface="Cambria Math" charset="0"/>
                        </a:rPr>
                        <m:t>=</m:t>
                      </m:r>
                      <m:r>
                        <a:rPr lang="en-US" sz="2800" i="1" smtClean="0">
                          <a:latin typeface="Cambria Math" charset="0"/>
                        </a:rPr>
                        <m:t>𝑎</m:t>
                      </m:r>
                      <m:r>
                        <a:rPr lang="en-US" sz="2800" i="1" smtClean="0">
                          <a:latin typeface="Cambria Math" charset="0"/>
                        </a:rPr>
                        <m:t>+</m:t>
                      </m:r>
                      <m:r>
                        <a:rPr lang="en-US" sz="2800" i="1" smtClean="0">
                          <a:latin typeface="Cambria Math" charset="0"/>
                        </a:rPr>
                        <m:t>𝑏𝑋</m:t>
                      </m:r>
                    </m:oMath>
                  </m:oMathPara>
                </a14:m>
                <a:endParaRPr lang="en-US" sz="2800" i="1" dirty="0" smtClean="0">
                  <a:latin typeface="Cambria Math" charset="0"/>
                </a:endParaRPr>
              </a:p>
              <a:p>
                <a:endParaRPr lang="en-US" sz="2800" i="1" dirty="0" smtClean="0">
                  <a:latin typeface="Cambria Math" charset="0"/>
                </a:endParaRPr>
              </a:p>
              <a:p>
                <a14:m>
                  <m:oMathPara xmlns:m="http://schemas.openxmlformats.org/officeDocument/2006/math">
                    <m:oMathParaPr>
                      <m:jc m:val="centerGroup"/>
                    </m:oMathParaPr>
                    <m:oMath xmlns:m="http://schemas.openxmlformats.org/officeDocument/2006/math">
                      <m:r>
                        <a:rPr lang="en-US" sz="2800" i="1">
                          <a:latin typeface="Cambria Math" charset="0"/>
                        </a:rPr>
                        <m:t>𝑌</m:t>
                      </m:r>
                      <m:r>
                        <a:rPr lang="en-US" sz="2800" i="1">
                          <a:latin typeface="Cambria Math" charset="0"/>
                        </a:rPr>
                        <m:t>=</m:t>
                      </m:r>
                      <m:sSub>
                        <m:sSubPr>
                          <m:ctrlPr>
                            <a:rPr lang="en-US" sz="2800" i="1" smtClean="0">
                              <a:latin typeface="Cambria Math" charset="0"/>
                            </a:rPr>
                          </m:ctrlPr>
                        </m:sSubPr>
                        <m:e>
                          <m:r>
                            <a:rPr lang="en-US" sz="2800" i="1" smtClean="0">
                              <a:latin typeface="Cambria Math" charset="0"/>
                              <a:ea typeface="Cambria Math" charset="0"/>
                              <a:cs typeface="Cambria Math" charset="0"/>
                            </a:rPr>
                            <m:t>𝛽</m:t>
                          </m:r>
                        </m:e>
                        <m:sub>
                          <m:r>
                            <a:rPr lang="en-US" sz="2800" b="0" i="1" smtClean="0">
                              <a:latin typeface="Cambria Math" charset="0"/>
                            </a:rPr>
                            <m:t>𝑜</m:t>
                          </m:r>
                        </m:sub>
                      </m:sSub>
                      <m:r>
                        <a:rPr lang="en-US" sz="2800" i="1">
                          <a:latin typeface="Cambria Math" charset="0"/>
                        </a:rPr>
                        <m:t>+</m:t>
                      </m:r>
                      <m:sSub>
                        <m:sSubPr>
                          <m:ctrlPr>
                            <a:rPr lang="en-US" sz="2800" i="1">
                              <a:latin typeface="Cambria Math" charset="0"/>
                            </a:rPr>
                          </m:ctrlPr>
                        </m:sSubPr>
                        <m:e>
                          <m:r>
                            <a:rPr lang="en-US" sz="2800" i="1">
                              <a:latin typeface="Cambria Math" charset="0"/>
                              <a:ea typeface="Cambria Math" charset="0"/>
                              <a:cs typeface="Cambria Math" charset="0"/>
                            </a:rPr>
                            <m:t>𝛽</m:t>
                          </m:r>
                        </m:e>
                        <m:sub>
                          <m:r>
                            <a:rPr lang="en-US" sz="2800" b="0" i="1" smtClean="0">
                              <a:latin typeface="Cambria Math" charset="0"/>
                            </a:rPr>
                            <m:t>1</m:t>
                          </m:r>
                        </m:sub>
                      </m:sSub>
                      <m:r>
                        <a:rPr lang="en-US" sz="2800" i="1">
                          <a:latin typeface="Cambria Math" charset="0"/>
                        </a:rPr>
                        <m:t>𝑋</m:t>
                      </m:r>
                      <m:r>
                        <a:rPr lang="en-US" sz="2800" i="1" smtClean="0">
                          <a:solidFill>
                            <a:schemeClr val="tx1"/>
                          </a:solidFill>
                          <a:latin typeface="Cambria Math" charset="0"/>
                        </a:rPr>
                        <m:t>+ </m:t>
                      </m:r>
                      <m:r>
                        <a:rPr lang="en-US" sz="2800" i="1">
                          <a:solidFill>
                            <a:schemeClr val="tx1"/>
                          </a:solidFill>
                          <a:latin typeface="Cambria Math" charset="0"/>
                          <a:ea typeface="Cambria Math" charset="0"/>
                          <a:cs typeface="Cambria Math" charset="0"/>
                        </a:rPr>
                        <m:t>ℇ</m:t>
                      </m:r>
                    </m:oMath>
                  </m:oMathPara>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4806778" y="3484605"/>
                <a:ext cx="3122201" cy="1384995"/>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7821826" y="5215589"/>
                <a:ext cx="4213654" cy="1200329"/>
              </a:xfrm>
              <a:prstGeom prst="rect">
                <a:avLst/>
              </a:prstGeom>
              <a:noFill/>
            </p:spPr>
            <p:txBody>
              <a:bodyPr wrap="square" rtlCol="0">
                <a:spAutoFit/>
              </a:bodyPr>
              <a:lstStyle/>
              <a:p>
                <a:pPr/>
                <a14:m>
                  <m:oMath xmlns:m="http://schemas.openxmlformats.org/officeDocument/2006/math">
                    <m:r>
                      <a:rPr lang="en-US" i="1">
                        <a:latin typeface="Cambria Math" charset="0"/>
                        <a:ea typeface="Cambria Math" charset="0"/>
                        <a:cs typeface="Cambria Math" charset="0"/>
                      </a:rPr>
                      <m:t>ℇ</m:t>
                    </m:r>
                  </m:oMath>
                </a14:m>
                <a:r>
                  <a:rPr lang="en-US" dirty="0" smtClean="0"/>
                  <a:t> is a random error component that measures how far above/below the line the </a:t>
                </a:r>
                <a:r>
                  <a:rPr lang="en-US" b="1" dirty="0" smtClean="0"/>
                  <a:t>actual</a:t>
                </a:r>
                <a:r>
                  <a:rPr lang="en-US" dirty="0" smtClean="0"/>
                  <a:t> value of Y for a given X lies. Mean is 0.</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7821826" y="5215589"/>
                <a:ext cx="4213654" cy="1200329"/>
              </a:xfrm>
              <a:prstGeom prst="rect">
                <a:avLst/>
              </a:prstGeom>
              <a:blipFill rotWithShape="0">
                <a:blip r:embed="rId3"/>
                <a:stretch>
                  <a:fillRect l="-1158" t="-3061" b="-7653"/>
                </a:stretch>
              </a:blipFill>
            </p:spPr>
            <p:txBody>
              <a:bodyPr/>
              <a:lstStyle/>
              <a:p>
                <a:r>
                  <a:rPr lang="en-US">
                    <a:noFill/>
                  </a:rPr>
                  <a:t> </a:t>
                </a:r>
              </a:p>
            </p:txBody>
          </p:sp>
        </mc:Fallback>
      </mc:AlternateContent>
    </p:spTree>
    <p:extLst>
      <p:ext uri="{BB962C8B-B14F-4D97-AF65-F5344CB8AC3E}">
        <p14:creationId xmlns:p14="http://schemas.microsoft.com/office/powerpoint/2010/main" val="775923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squares approach</a:t>
            </a:r>
            <a:endParaRPr lang="en-US" dirty="0"/>
          </a:p>
        </p:txBody>
      </p:sp>
      <p:sp>
        <p:nvSpPr>
          <p:cNvPr id="3" name="Content Placeholder 2"/>
          <p:cNvSpPr>
            <a:spLocks noGrp="1"/>
          </p:cNvSpPr>
          <p:nvPr>
            <p:ph idx="1"/>
          </p:nvPr>
        </p:nvSpPr>
        <p:spPr/>
        <p:txBody>
          <a:bodyPr/>
          <a:lstStyle/>
          <a:p>
            <a:r>
              <a:rPr lang="en-US" dirty="0"/>
              <a:t>Find the line which </a:t>
            </a:r>
            <a:r>
              <a:rPr lang="en-US" b="1" dirty="0"/>
              <a:t>minimizes</a:t>
            </a:r>
            <a:r>
              <a:rPr lang="en-US" dirty="0"/>
              <a:t> the sum of squared residuals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871" b="7748"/>
          <a:stretch/>
        </p:blipFill>
        <p:spPr>
          <a:xfrm>
            <a:off x="3906875" y="2940908"/>
            <a:ext cx="3933212" cy="2928186"/>
          </a:xfrm>
          <a:prstGeom prst="rect">
            <a:avLst/>
          </a:prstGeom>
        </p:spPr>
      </p:pic>
    </p:spTree>
    <p:extLst>
      <p:ext uri="{BB962C8B-B14F-4D97-AF65-F5344CB8AC3E}">
        <p14:creationId xmlns:p14="http://schemas.microsoft.com/office/powerpoint/2010/main" val="1206158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squares approach</a:t>
            </a:r>
            <a:endParaRPr lang="en-US" dirty="0"/>
          </a:p>
        </p:txBody>
      </p:sp>
      <p:sp>
        <p:nvSpPr>
          <p:cNvPr id="3" name="Content Placeholder 2"/>
          <p:cNvSpPr>
            <a:spLocks noGrp="1"/>
          </p:cNvSpPr>
          <p:nvPr>
            <p:ph idx="1"/>
          </p:nvPr>
        </p:nvSpPr>
        <p:spPr/>
        <p:txBody>
          <a:bodyPr/>
          <a:lstStyle/>
          <a:p>
            <a:r>
              <a:rPr lang="en-US" dirty="0" smtClean="0"/>
              <a:t>Find the line which </a:t>
            </a:r>
            <a:r>
              <a:rPr lang="en-US" b="1" dirty="0" smtClean="0"/>
              <a:t>minimizes</a:t>
            </a:r>
            <a:r>
              <a:rPr lang="en-US" dirty="0" smtClean="0"/>
              <a:t> the sum of squared residuals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871" b="7748"/>
          <a:stretch/>
        </p:blipFill>
        <p:spPr>
          <a:xfrm>
            <a:off x="9618403" y="17483"/>
            <a:ext cx="2326535" cy="173205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71" b="6727"/>
          <a:stretch/>
        </p:blipFill>
        <p:spPr>
          <a:xfrm>
            <a:off x="1585311" y="3323604"/>
            <a:ext cx="9082338" cy="2878759"/>
          </a:xfrm>
          <a:prstGeom prst="rect">
            <a:avLst/>
          </a:prstGeom>
        </p:spPr>
      </p:pic>
    </p:spTree>
    <p:extLst>
      <p:ext uri="{BB962C8B-B14F-4D97-AF65-F5344CB8AC3E}">
        <p14:creationId xmlns:p14="http://schemas.microsoft.com/office/powerpoint/2010/main" val="1044796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slope and intercept</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691978" y="2299754"/>
                <a:ext cx="8031892" cy="11455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3000" b="1" i="1" smtClean="0">
                          <a:latin typeface="Cambria Math" charset="0"/>
                        </a:rPr>
                        <m:t>𝒃</m:t>
                      </m:r>
                      <m:r>
                        <a:rPr lang="en-US" sz="3000" b="1" i="1" smtClean="0">
                          <a:latin typeface="Cambria Math" charset="0"/>
                        </a:rPr>
                        <m:t>=</m:t>
                      </m:r>
                      <m:f>
                        <m:fPr>
                          <m:ctrlPr>
                            <a:rPr lang="mr-IN" sz="3000" b="1" i="1">
                              <a:latin typeface="Cambria Math" charset="0"/>
                            </a:rPr>
                          </m:ctrlPr>
                        </m:fPr>
                        <m:num>
                          <m:r>
                            <a:rPr lang="en-US" sz="3000" b="1" i="1">
                              <a:latin typeface="Cambria Math" charset="0"/>
                            </a:rPr>
                            <m:t>𝒄𝒐𝒗</m:t>
                          </m:r>
                          <m:r>
                            <a:rPr lang="en-US" sz="3000" b="1" i="1">
                              <a:latin typeface="Cambria Math" charset="0"/>
                            </a:rPr>
                            <m:t>(</m:t>
                          </m:r>
                          <m:r>
                            <a:rPr lang="en-US" sz="3000" b="1" i="1">
                              <a:latin typeface="Cambria Math" charset="0"/>
                            </a:rPr>
                            <m:t>𝑿</m:t>
                          </m:r>
                          <m:r>
                            <a:rPr lang="en-US" sz="3000" b="1" i="1">
                              <a:latin typeface="Cambria Math" charset="0"/>
                            </a:rPr>
                            <m:t>,</m:t>
                          </m:r>
                          <m:r>
                            <a:rPr lang="en-US" sz="3000" b="1" i="1">
                              <a:latin typeface="Cambria Math" charset="0"/>
                            </a:rPr>
                            <m:t>𝒀</m:t>
                          </m:r>
                          <m:r>
                            <a:rPr lang="en-US" sz="3000" b="1" i="1">
                              <a:latin typeface="Cambria Math" charset="0"/>
                            </a:rPr>
                            <m:t>)</m:t>
                          </m:r>
                        </m:num>
                        <m:den>
                          <m:sSubSup>
                            <m:sSubSupPr>
                              <m:ctrlPr>
                                <a:rPr lang="en-US" sz="3000" b="1" i="1" smtClean="0">
                                  <a:latin typeface="Cambria Math" charset="0"/>
                                </a:rPr>
                              </m:ctrlPr>
                            </m:sSubSupPr>
                            <m:e>
                              <m:r>
                                <a:rPr lang="en-US" sz="3000" b="1" i="1" smtClean="0">
                                  <a:latin typeface="Cambria Math" charset="0"/>
                                </a:rPr>
                                <m:t>𝒔</m:t>
                              </m:r>
                            </m:e>
                            <m:sub>
                              <m:r>
                                <a:rPr lang="en-US" sz="3000" b="1" i="1" smtClean="0">
                                  <a:latin typeface="Cambria Math" charset="0"/>
                                </a:rPr>
                                <m:t>𝑿</m:t>
                              </m:r>
                            </m:sub>
                            <m:sup>
                              <m:r>
                                <a:rPr lang="en-US" sz="3000" b="1" i="1" smtClean="0">
                                  <a:latin typeface="Cambria Math" charset="0"/>
                                </a:rPr>
                                <m:t>𝟐</m:t>
                              </m:r>
                            </m:sup>
                          </m:sSubSup>
                        </m:den>
                      </m:f>
                      <m:r>
                        <a:rPr lang="en-US" sz="3000" b="1" i="1" smtClean="0">
                          <a:latin typeface="Cambria Math" charset="0"/>
                        </a:rPr>
                        <m:t>= </m:t>
                      </m:r>
                      <m:f>
                        <m:fPr>
                          <m:ctrlPr>
                            <a:rPr lang="mr-IN" sz="3000" b="1" i="1">
                              <a:latin typeface="Cambria Math" charset="0"/>
                            </a:rPr>
                          </m:ctrlPr>
                        </m:fPr>
                        <m:num>
                          <m:nary>
                            <m:naryPr>
                              <m:chr m:val="∑"/>
                              <m:subHide m:val="on"/>
                              <m:supHide m:val="on"/>
                              <m:ctrlPr>
                                <a:rPr lang="mr-IN" sz="3000" b="1" i="1" smtClean="0">
                                  <a:latin typeface="Cambria Math" charset="0"/>
                                </a:rPr>
                              </m:ctrlPr>
                            </m:naryPr>
                            <m:sub/>
                            <m:sup/>
                            <m:e>
                              <m:r>
                                <a:rPr lang="en-US" sz="3000" b="1" i="1" smtClean="0">
                                  <a:latin typeface="Cambria Math" charset="0"/>
                                </a:rPr>
                                <m:t>(</m:t>
                              </m:r>
                              <m:sSub>
                                <m:sSubPr>
                                  <m:ctrlPr>
                                    <a:rPr lang="en-US" sz="3000" b="1" i="1" smtClean="0">
                                      <a:latin typeface="Cambria Math" charset="0"/>
                                    </a:rPr>
                                  </m:ctrlPr>
                                </m:sSubPr>
                                <m:e>
                                  <m:r>
                                    <a:rPr lang="en-US" sz="3000" b="1" i="1" smtClean="0">
                                      <a:latin typeface="Cambria Math" charset="0"/>
                                    </a:rPr>
                                    <m:t>𝑿</m:t>
                                  </m:r>
                                </m:e>
                                <m:sub>
                                  <m:r>
                                    <a:rPr lang="en-US" sz="3000" b="1" i="1" smtClean="0">
                                      <a:latin typeface="Cambria Math" charset="0"/>
                                    </a:rPr>
                                    <m:t>𝒊</m:t>
                                  </m:r>
                                </m:sub>
                              </m:sSub>
                              <m:r>
                                <a:rPr lang="en-US" sz="3000" b="1" i="1" smtClean="0">
                                  <a:latin typeface="Cambria Math" charset="0"/>
                                </a:rPr>
                                <m:t>−</m:t>
                              </m:r>
                              <m:acc>
                                <m:accPr>
                                  <m:chr m:val="̅"/>
                                  <m:ctrlPr>
                                    <a:rPr lang="en-US" sz="3000" b="1" i="1" smtClean="0">
                                      <a:latin typeface="Cambria Math" charset="0"/>
                                    </a:rPr>
                                  </m:ctrlPr>
                                </m:accPr>
                                <m:e>
                                  <m:r>
                                    <a:rPr lang="en-US" sz="3000" b="1" i="1" smtClean="0">
                                      <a:latin typeface="Cambria Math" charset="0"/>
                                    </a:rPr>
                                    <m:t>𝑿</m:t>
                                  </m:r>
                                </m:e>
                              </m:acc>
                              <m:r>
                                <a:rPr lang="en-US" sz="3000" b="1" i="1" smtClean="0">
                                  <a:latin typeface="Cambria Math" charset="0"/>
                                </a:rPr>
                                <m:t>)</m:t>
                              </m:r>
                              <m:r>
                                <a:rPr lang="en-US" sz="3000" b="1" i="1">
                                  <a:latin typeface="Cambria Math" charset="0"/>
                                </a:rPr>
                                <m:t>(</m:t>
                              </m:r>
                              <m:sSub>
                                <m:sSubPr>
                                  <m:ctrlPr>
                                    <a:rPr lang="en-US" sz="3000" b="1" i="1">
                                      <a:latin typeface="Cambria Math" charset="0"/>
                                    </a:rPr>
                                  </m:ctrlPr>
                                </m:sSubPr>
                                <m:e>
                                  <m:r>
                                    <a:rPr lang="en-US" sz="3000" b="1" i="1" smtClean="0">
                                      <a:latin typeface="Cambria Math" charset="0"/>
                                    </a:rPr>
                                    <m:t>𝒀</m:t>
                                  </m:r>
                                </m:e>
                                <m:sub>
                                  <m:r>
                                    <a:rPr lang="en-US" sz="3000" b="1" i="1">
                                      <a:latin typeface="Cambria Math" charset="0"/>
                                    </a:rPr>
                                    <m:t>𝒊</m:t>
                                  </m:r>
                                </m:sub>
                              </m:sSub>
                              <m:r>
                                <a:rPr lang="en-US" sz="3000" b="1" i="1">
                                  <a:latin typeface="Cambria Math" charset="0"/>
                                </a:rPr>
                                <m:t>−</m:t>
                              </m:r>
                              <m:acc>
                                <m:accPr>
                                  <m:chr m:val="̅"/>
                                  <m:ctrlPr>
                                    <a:rPr lang="en-US" sz="3000" b="1" i="1">
                                      <a:latin typeface="Cambria Math" charset="0"/>
                                    </a:rPr>
                                  </m:ctrlPr>
                                </m:accPr>
                                <m:e>
                                  <m:r>
                                    <a:rPr lang="en-US" sz="3000" b="1" i="1" smtClean="0">
                                      <a:latin typeface="Cambria Math" charset="0"/>
                                    </a:rPr>
                                    <m:t>𝒀</m:t>
                                  </m:r>
                                </m:e>
                              </m:acc>
                              <m:r>
                                <a:rPr lang="en-US" sz="3000" b="1" i="1" smtClean="0">
                                  <a:latin typeface="Cambria Math" charset="0"/>
                                </a:rPr>
                                <m:t>)</m:t>
                              </m:r>
                            </m:e>
                          </m:nary>
                        </m:num>
                        <m:den>
                          <m:nary>
                            <m:naryPr>
                              <m:chr m:val="∑"/>
                              <m:subHide m:val="on"/>
                              <m:supHide m:val="on"/>
                              <m:ctrlPr>
                                <a:rPr lang="mr-IN" sz="3000" b="1" i="1">
                                  <a:latin typeface="Cambria Math" charset="0"/>
                                </a:rPr>
                              </m:ctrlPr>
                            </m:naryPr>
                            <m:sub/>
                            <m:sup/>
                            <m:e>
                              <m:sSup>
                                <m:sSupPr>
                                  <m:ctrlPr>
                                    <a:rPr lang="mr-IN" sz="3000" b="1" i="1">
                                      <a:latin typeface="Cambria Math" charset="0"/>
                                    </a:rPr>
                                  </m:ctrlPr>
                                </m:sSupPr>
                                <m:e>
                                  <m:r>
                                    <a:rPr lang="en-US" sz="3000" b="1" i="1">
                                      <a:latin typeface="Cambria Math" charset="0"/>
                                    </a:rPr>
                                    <m:t>(</m:t>
                                  </m:r>
                                  <m:sSub>
                                    <m:sSubPr>
                                      <m:ctrlPr>
                                        <a:rPr lang="en-US" sz="3000" b="1" i="1">
                                          <a:latin typeface="Cambria Math" charset="0"/>
                                        </a:rPr>
                                      </m:ctrlPr>
                                    </m:sSubPr>
                                    <m:e>
                                      <m:r>
                                        <a:rPr lang="en-US" sz="3000" b="1" i="1">
                                          <a:latin typeface="Cambria Math" charset="0"/>
                                        </a:rPr>
                                        <m:t>𝑿</m:t>
                                      </m:r>
                                    </m:e>
                                    <m:sub>
                                      <m:r>
                                        <a:rPr lang="en-US" sz="3000" b="1" i="1">
                                          <a:latin typeface="Cambria Math" charset="0"/>
                                        </a:rPr>
                                        <m:t>𝒊</m:t>
                                      </m:r>
                                    </m:sub>
                                  </m:sSub>
                                  <m:r>
                                    <a:rPr lang="en-US" sz="3000" b="1" i="1">
                                      <a:latin typeface="Cambria Math" charset="0"/>
                                    </a:rPr>
                                    <m:t>−</m:t>
                                  </m:r>
                                  <m:acc>
                                    <m:accPr>
                                      <m:chr m:val="̅"/>
                                      <m:ctrlPr>
                                        <a:rPr lang="en-US" sz="3000" b="1" i="1">
                                          <a:latin typeface="Cambria Math" charset="0"/>
                                        </a:rPr>
                                      </m:ctrlPr>
                                    </m:accPr>
                                    <m:e>
                                      <m:r>
                                        <a:rPr lang="en-US" sz="3000" b="1" i="1">
                                          <a:latin typeface="Cambria Math" charset="0"/>
                                        </a:rPr>
                                        <m:t>𝑿</m:t>
                                      </m:r>
                                    </m:e>
                                  </m:acc>
                                  <m:r>
                                    <a:rPr lang="en-US" sz="3000" b="1" i="1" smtClean="0">
                                      <a:latin typeface="Cambria Math" charset="0"/>
                                    </a:rPr>
                                    <m:t>)</m:t>
                                  </m:r>
                                </m:e>
                                <m:sup>
                                  <m:r>
                                    <a:rPr lang="en-US" sz="3000" b="1" i="1">
                                      <a:latin typeface="Cambria Math" charset="0"/>
                                    </a:rPr>
                                    <m:t>𝟐</m:t>
                                  </m:r>
                                </m:sup>
                              </m:sSup>
                            </m:e>
                          </m:nary>
                        </m:den>
                      </m:f>
                    </m:oMath>
                  </m:oMathPara>
                </a14:m>
                <a:endParaRPr lang="en-US" sz="3000" b="1" dirty="0" smtClean="0"/>
              </a:p>
            </p:txBody>
          </p:sp>
        </mc:Choice>
        <mc:Fallback>
          <p:sp>
            <p:nvSpPr>
              <p:cNvPr id="4" name="TextBox 3"/>
              <p:cNvSpPr txBox="1">
                <a:spLocks noRot="1" noChangeAspect="1" noMove="1" noResize="1" noEditPoints="1" noAdjustHandles="1" noChangeArrowheads="1" noChangeShapeType="1" noTextEdit="1"/>
              </p:cNvSpPr>
              <p:nvPr/>
            </p:nvSpPr>
            <p:spPr>
              <a:xfrm>
                <a:off x="691978" y="2299754"/>
                <a:ext cx="8031892" cy="114557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9413696" y="1242540"/>
                <a:ext cx="18053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C00000"/>
                          </a:solidFill>
                          <a:latin typeface="Cambria Math" charset="0"/>
                        </a:rPr>
                        <m:t>𝒀</m:t>
                      </m:r>
                      <m:r>
                        <a:rPr lang="en-US" sz="2400" b="1" i="1" smtClean="0">
                          <a:solidFill>
                            <a:srgbClr val="C00000"/>
                          </a:solidFill>
                          <a:latin typeface="Cambria Math" charset="0"/>
                        </a:rPr>
                        <m:t>=</m:t>
                      </m:r>
                      <m:r>
                        <a:rPr lang="en-US" sz="2400" b="1" i="1" smtClean="0">
                          <a:solidFill>
                            <a:srgbClr val="C00000"/>
                          </a:solidFill>
                          <a:latin typeface="Cambria Math" charset="0"/>
                        </a:rPr>
                        <m:t>𝒂</m:t>
                      </m:r>
                      <m:r>
                        <a:rPr lang="en-US" sz="2400" b="1" i="1" smtClean="0">
                          <a:solidFill>
                            <a:srgbClr val="C00000"/>
                          </a:solidFill>
                          <a:latin typeface="Cambria Math" charset="0"/>
                        </a:rPr>
                        <m:t>+</m:t>
                      </m:r>
                      <m:r>
                        <a:rPr lang="en-US" sz="2400" b="1" i="1" smtClean="0">
                          <a:solidFill>
                            <a:srgbClr val="C00000"/>
                          </a:solidFill>
                          <a:latin typeface="Cambria Math" charset="0"/>
                        </a:rPr>
                        <m:t>𝒃𝑿</m:t>
                      </m:r>
                    </m:oMath>
                  </m:oMathPara>
                </a14:m>
                <a:endParaRPr lang="en-US" sz="2400" b="1" i="1" dirty="0">
                  <a:solidFill>
                    <a:srgbClr val="C00000"/>
                  </a:solidFill>
                  <a:latin typeface="Cambria Math" charset="0"/>
                </a:endParaRPr>
              </a:p>
            </p:txBody>
          </p:sp>
        </mc:Choice>
        <mc:Fallback>
          <p:sp>
            <p:nvSpPr>
              <p:cNvPr id="5" name="Rectangle 4"/>
              <p:cNvSpPr>
                <a:spLocks noRot="1" noChangeAspect="1" noMove="1" noResize="1" noEditPoints="1" noAdjustHandles="1" noChangeArrowheads="1" noChangeShapeType="1" noTextEdit="1"/>
              </p:cNvSpPr>
              <p:nvPr/>
            </p:nvSpPr>
            <p:spPr>
              <a:xfrm>
                <a:off x="9413696" y="1242540"/>
                <a:ext cx="1805302" cy="4616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409566" y="4470298"/>
                <a:ext cx="9304639" cy="1107996"/>
              </a:xfrm>
              <a:prstGeom prst="rect">
                <a:avLst/>
              </a:prstGeom>
              <a:noFill/>
            </p:spPr>
            <p:txBody>
              <a:bodyPr wrap="square" rtlCol="0">
                <a:spAutoFit/>
              </a:bodyPr>
              <a:lstStyle/>
              <a:p>
                <a:r>
                  <a:rPr lang="en-US" sz="2200" dirty="0" smtClean="0"/>
                  <a:t>The point </a:t>
                </a:r>
                <a14:m>
                  <m:oMath xmlns:m="http://schemas.openxmlformats.org/officeDocument/2006/math">
                    <m:r>
                      <a:rPr lang="en-US" sz="2200" b="1" i="1" smtClean="0">
                        <a:latin typeface="Cambria Math" charset="0"/>
                      </a:rPr>
                      <m:t>(</m:t>
                    </m:r>
                    <m:acc>
                      <m:accPr>
                        <m:chr m:val="̅"/>
                        <m:ctrlPr>
                          <a:rPr lang="en-US" sz="2200" b="1" i="1" smtClean="0">
                            <a:latin typeface="Cambria Math" charset="0"/>
                          </a:rPr>
                        </m:ctrlPr>
                      </m:accPr>
                      <m:e>
                        <m:r>
                          <a:rPr lang="en-US" sz="2200" b="1" i="1">
                            <a:latin typeface="Cambria Math" charset="0"/>
                          </a:rPr>
                          <m:t>𝑿</m:t>
                        </m:r>
                      </m:e>
                    </m:acc>
                  </m:oMath>
                </a14:m>
                <a:r>
                  <a:rPr lang="en-US" sz="2200" dirty="0" smtClean="0"/>
                  <a:t>, </a:t>
                </a:r>
                <a14:m>
                  <m:oMath xmlns:m="http://schemas.openxmlformats.org/officeDocument/2006/math">
                    <m:acc>
                      <m:accPr>
                        <m:chr m:val="̅"/>
                        <m:ctrlPr>
                          <a:rPr lang="en-US" sz="2200" b="1" i="1">
                            <a:latin typeface="Cambria Math" charset="0"/>
                          </a:rPr>
                        </m:ctrlPr>
                      </m:accPr>
                      <m:e>
                        <m:r>
                          <a:rPr lang="en-US" sz="2200" b="1" i="1" smtClean="0">
                            <a:latin typeface="Cambria Math" charset="0"/>
                          </a:rPr>
                          <m:t>𝒀</m:t>
                        </m:r>
                      </m:e>
                    </m:acc>
                    <m:r>
                      <a:rPr lang="en-US" sz="2200" b="1" i="1" smtClean="0">
                        <a:latin typeface="Cambria Math" charset="0"/>
                      </a:rPr>
                      <m:t>)</m:t>
                    </m:r>
                  </m:oMath>
                </a14:m>
                <a:r>
                  <a:rPr lang="en-US" sz="2200" dirty="0" smtClean="0"/>
                  <a:t> always goes through the regression line</a:t>
                </a:r>
              </a:p>
              <a:p>
                <a:endParaRPr lang="en-US" sz="2200" dirty="0"/>
              </a:p>
              <a:p>
                <a:endParaRPr lang="en-US" sz="2200" dirty="0"/>
              </a:p>
            </p:txBody>
          </p:sp>
        </mc:Choice>
        <mc:Fallback>
          <p:sp>
            <p:nvSpPr>
              <p:cNvPr id="6" name="TextBox 5"/>
              <p:cNvSpPr txBox="1">
                <a:spLocks noRot="1" noChangeAspect="1" noMove="1" noResize="1" noEditPoints="1" noAdjustHandles="1" noChangeArrowheads="1" noChangeShapeType="1" noTextEdit="1"/>
              </p:cNvSpPr>
              <p:nvPr/>
            </p:nvSpPr>
            <p:spPr>
              <a:xfrm>
                <a:off x="2409566" y="4470298"/>
                <a:ext cx="9304639" cy="1107996"/>
              </a:xfrm>
              <a:prstGeom prst="rect">
                <a:avLst/>
              </a:prstGeom>
              <a:blipFill rotWithShape="0">
                <a:blip r:embed="rId4"/>
                <a:stretch>
                  <a:fillRect l="-851" t="-32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1303064" y="3977855"/>
                <a:ext cx="2015295" cy="49244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600" b="1" i="1">
                          <a:latin typeface="Cambria Math" charset="0"/>
                        </a:rPr>
                        <m:t>𝒂</m:t>
                      </m:r>
                      <m:r>
                        <a:rPr lang="en-US" sz="2600" b="1" i="1">
                          <a:latin typeface="Cambria Math" charset="0"/>
                        </a:rPr>
                        <m:t>=</m:t>
                      </m:r>
                      <m:acc>
                        <m:accPr>
                          <m:chr m:val="̅"/>
                          <m:ctrlPr>
                            <a:rPr lang="en-US" sz="2600" b="1" i="1">
                              <a:latin typeface="Cambria Math" charset="0"/>
                            </a:rPr>
                          </m:ctrlPr>
                        </m:accPr>
                        <m:e>
                          <m:r>
                            <a:rPr lang="en-US" sz="2600" b="1" i="1">
                              <a:latin typeface="Cambria Math" charset="0"/>
                            </a:rPr>
                            <m:t>𝒀</m:t>
                          </m:r>
                        </m:e>
                      </m:acc>
                      <m:r>
                        <a:rPr lang="en-US" sz="2600" b="1" i="1">
                          <a:latin typeface="Cambria Math" charset="0"/>
                        </a:rPr>
                        <m:t> −</m:t>
                      </m:r>
                      <m:r>
                        <a:rPr lang="en-US" sz="2600" b="1" i="1">
                          <a:latin typeface="Cambria Math" charset="0"/>
                        </a:rPr>
                        <m:t>𝒃</m:t>
                      </m:r>
                      <m:acc>
                        <m:accPr>
                          <m:chr m:val="̅"/>
                          <m:ctrlPr>
                            <a:rPr lang="en-US" sz="2600" b="1" i="1">
                              <a:latin typeface="Cambria Math" charset="0"/>
                            </a:rPr>
                          </m:ctrlPr>
                        </m:accPr>
                        <m:e>
                          <m:r>
                            <a:rPr lang="en-US" sz="2600" b="1" i="1">
                              <a:latin typeface="Cambria Math" charset="0"/>
                            </a:rPr>
                            <m:t>𝑿</m:t>
                          </m:r>
                        </m:e>
                      </m:acc>
                    </m:oMath>
                  </m:oMathPara>
                </a14:m>
                <a:endParaRPr lang="en-US" sz="2600" dirty="0"/>
              </a:p>
            </p:txBody>
          </p:sp>
        </mc:Choice>
        <mc:Fallback>
          <p:sp>
            <p:nvSpPr>
              <p:cNvPr id="8" name="Rectangle 7"/>
              <p:cNvSpPr>
                <a:spLocks noRot="1" noChangeAspect="1" noMove="1" noResize="1" noEditPoints="1" noAdjustHandles="1" noChangeArrowheads="1" noChangeShapeType="1" noTextEdit="1"/>
              </p:cNvSpPr>
              <p:nvPr/>
            </p:nvSpPr>
            <p:spPr>
              <a:xfrm>
                <a:off x="1303064" y="3977855"/>
                <a:ext cx="2015295" cy="492443"/>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91208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 linear model</a:t>
            </a:r>
            <a:endParaRPr lang="en-US" dirty="0"/>
          </a:p>
        </p:txBody>
      </p:sp>
      <p:sp>
        <p:nvSpPr>
          <p:cNvPr id="4" name="TextBox 3"/>
          <p:cNvSpPr txBox="1"/>
          <p:nvPr/>
        </p:nvSpPr>
        <p:spPr>
          <a:xfrm>
            <a:off x="1097280" y="1927654"/>
            <a:ext cx="8648521" cy="3170099"/>
          </a:xfrm>
          <a:prstGeom prst="rect">
            <a:avLst/>
          </a:prstGeom>
          <a:noFill/>
        </p:spPr>
        <p:txBody>
          <a:bodyPr wrap="none" rtlCol="0">
            <a:spAutoFit/>
          </a:bodyPr>
          <a:lstStyle/>
          <a:p>
            <a:r>
              <a:rPr lang="en-US" sz="2000" dirty="0">
                <a:latin typeface="Monaco" charset="0"/>
                <a:ea typeface="Monaco" charset="0"/>
                <a:cs typeface="Monaco" charset="0"/>
              </a:rPr>
              <a:t>&gt; </a:t>
            </a:r>
            <a:r>
              <a:rPr lang="en-US" sz="2000" b="1" dirty="0">
                <a:solidFill>
                  <a:srgbClr val="C00000"/>
                </a:solidFill>
                <a:latin typeface="Monaco" charset="0"/>
                <a:ea typeface="Monaco" charset="0"/>
                <a:cs typeface="Monaco" charset="0"/>
              </a:rPr>
              <a:t>lm(</a:t>
            </a:r>
            <a:r>
              <a:rPr lang="en-US" sz="2000" dirty="0" err="1">
                <a:latin typeface="Monaco" charset="0"/>
                <a:ea typeface="Monaco" charset="0"/>
                <a:cs typeface="Monaco" charset="0"/>
              </a:rPr>
              <a:t>Sepal.Length</a:t>
            </a:r>
            <a:r>
              <a:rPr lang="en-US" sz="2000" dirty="0">
                <a:latin typeface="Monaco" charset="0"/>
                <a:ea typeface="Monaco" charset="0"/>
                <a:cs typeface="Monaco" charset="0"/>
              </a:rPr>
              <a:t> ~ </a:t>
            </a:r>
            <a:r>
              <a:rPr lang="en-US" sz="2000" dirty="0" err="1" smtClean="0">
                <a:latin typeface="Monaco" charset="0"/>
                <a:ea typeface="Monaco" charset="0"/>
                <a:cs typeface="Monaco" charset="0"/>
              </a:rPr>
              <a:t>Sepal.Width</a:t>
            </a:r>
            <a:r>
              <a:rPr lang="en-US" sz="2000" dirty="0" smtClean="0">
                <a:latin typeface="Monaco" charset="0"/>
                <a:ea typeface="Monaco" charset="0"/>
                <a:cs typeface="Monaco" charset="0"/>
              </a:rPr>
              <a:t>, </a:t>
            </a:r>
            <a:r>
              <a:rPr lang="en-US" sz="2000" dirty="0">
                <a:latin typeface="Monaco" charset="0"/>
                <a:ea typeface="Monaco" charset="0"/>
                <a:cs typeface="Monaco" charset="0"/>
              </a:rPr>
              <a:t>data = </a:t>
            </a:r>
            <a:r>
              <a:rPr lang="en-US" sz="2000" dirty="0" err="1">
                <a:latin typeface="Monaco" charset="0"/>
                <a:ea typeface="Monaco" charset="0"/>
                <a:cs typeface="Monaco" charset="0"/>
              </a:rPr>
              <a:t>setosa</a:t>
            </a:r>
            <a:r>
              <a:rPr lang="en-US" sz="2000" b="1" dirty="0">
                <a:solidFill>
                  <a:srgbClr val="C00000"/>
                </a:solidFill>
                <a:latin typeface="Monaco" charset="0"/>
                <a:ea typeface="Monaco" charset="0"/>
                <a:cs typeface="Monaco" charset="0"/>
              </a:rPr>
              <a:t>)</a:t>
            </a:r>
          </a:p>
          <a:p>
            <a:r>
              <a:rPr lang="en-US" sz="2000" dirty="0">
                <a:latin typeface="Monaco" charset="0"/>
                <a:ea typeface="Monaco" charset="0"/>
                <a:cs typeface="Monaco" charset="0"/>
              </a:rPr>
              <a:t/>
            </a:r>
            <a:br>
              <a:rPr lang="en-US" sz="2000" dirty="0">
                <a:latin typeface="Monaco" charset="0"/>
                <a:ea typeface="Monaco" charset="0"/>
                <a:cs typeface="Monaco" charset="0"/>
              </a:rPr>
            </a:br>
            <a:endParaRPr lang="en-US" sz="2000" dirty="0">
              <a:latin typeface="Monaco" charset="0"/>
              <a:ea typeface="Monaco" charset="0"/>
              <a:cs typeface="Monaco" charset="0"/>
            </a:endParaRPr>
          </a:p>
          <a:p>
            <a:r>
              <a:rPr lang="en-US" sz="2000" dirty="0">
                <a:latin typeface="Monaco" charset="0"/>
                <a:ea typeface="Monaco" charset="0"/>
                <a:cs typeface="Monaco" charset="0"/>
              </a:rPr>
              <a:t>Call:</a:t>
            </a:r>
          </a:p>
          <a:p>
            <a:r>
              <a:rPr lang="en-US" sz="2000" dirty="0">
                <a:latin typeface="Monaco" charset="0"/>
                <a:ea typeface="Monaco" charset="0"/>
                <a:cs typeface="Monaco" charset="0"/>
              </a:rPr>
              <a:t>lm(formula = </a:t>
            </a:r>
            <a:r>
              <a:rPr lang="en-US" sz="2000" dirty="0" err="1">
                <a:latin typeface="Monaco" charset="0"/>
                <a:ea typeface="Monaco" charset="0"/>
                <a:cs typeface="Monaco" charset="0"/>
              </a:rPr>
              <a:t>Sepal.Length</a:t>
            </a:r>
            <a:r>
              <a:rPr lang="en-US" sz="2000" dirty="0">
                <a:latin typeface="Monaco" charset="0"/>
                <a:ea typeface="Monaco" charset="0"/>
                <a:cs typeface="Monaco" charset="0"/>
              </a:rPr>
              <a:t> ~ </a:t>
            </a:r>
            <a:r>
              <a:rPr lang="en-US" sz="2000" dirty="0" err="1">
                <a:latin typeface="Monaco" charset="0"/>
                <a:ea typeface="Monaco" charset="0"/>
                <a:cs typeface="Monaco" charset="0"/>
              </a:rPr>
              <a:t>Sepal.Width</a:t>
            </a:r>
            <a:r>
              <a:rPr lang="en-US" sz="2000" dirty="0" smtClean="0">
                <a:latin typeface="Monaco" charset="0"/>
                <a:ea typeface="Monaco" charset="0"/>
                <a:cs typeface="Monaco" charset="0"/>
              </a:rPr>
              <a:t>, </a:t>
            </a:r>
            <a:r>
              <a:rPr lang="en-US" sz="2000" dirty="0">
                <a:latin typeface="Monaco" charset="0"/>
                <a:ea typeface="Monaco" charset="0"/>
                <a:cs typeface="Monaco" charset="0"/>
              </a:rPr>
              <a:t>data = </a:t>
            </a:r>
            <a:r>
              <a:rPr lang="en-US" sz="2000" dirty="0" err="1">
                <a:latin typeface="Monaco" charset="0"/>
                <a:ea typeface="Monaco" charset="0"/>
                <a:cs typeface="Monaco" charset="0"/>
              </a:rPr>
              <a:t>setosa</a:t>
            </a:r>
            <a:r>
              <a:rPr lang="en-US" sz="2000" dirty="0">
                <a:latin typeface="Monaco" charset="0"/>
                <a:ea typeface="Monaco" charset="0"/>
                <a:cs typeface="Monaco" charset="0"/>
              </a:rPr>
              <a:t>)</a:t>
            </a:r>
          </a:p>
          <a:p>
            <a:r>
              <a:rPr lang="en-US" sz="2000" dirty="0">
                <a:latin typeface="Monaco" charset="0"/>
                <a:ea typeface="Monaco" charset="0"/>
                <a:cs typeface="Monaco" charset="0"/>
              </a:rPr>
              <a:t/>
            </a:r>
            <a:br>
              <a:rPr lang="en-US" sz="2000" dirty="0">
                <a:latin typeface="Monaco" charset="0"/>
                <a:ea typeface="Monaco" charset="0"/>
                <a:cs typeface="Monaco" charset="0"/>
              </a:rPr>
            </a:br>
            <a:endParaRPr lang="en-US" sz="2000" dirty="0">
              <a:latin typeface="Monaco" charset="0"/>
              <a:ea typeface="Monaco" charset="0"/>
              <a:cs typeface="Monaco" charset="0"/>
            </a:endParaRPr>
          </a:p>
          <a:p>
            <a:r>
              <a:rPr lang="en-US" sz="2000" dirty="0">
                <a:latin typeface="Monaco" charset="0"/>
                <a:ea typeface="Monaco" charset="0"/>
                <a:cs typeface="Monaco" charset="0"/>
              </a:rPr>
              <a:t>Coefficients:</a:t>
            </a:r>
          </a:p>
          <a:p>
            <a:r>
              <a:rPr lang="en-US" sz="2000" dirty="0">
                <a:latin typeface="Monaco" charset="0"/>
                <a:ea typeface="Monaco" charset="0"/>
                <a:cs typeface="Monaco" charset="0"/>
              </a:rPr>
              <a:t>(Intercept)  </a:t>
            </a:r>
            <a:r>
              <a:rPr lang="en-US" sz="2000" dirty="0" err="1">
                <a:latin typeface="Monaco" charset="0"/>
                <a:ea typeface="Monaco" charset="0"/>
                <a:cs typeface="Monaco" charset="0"/>
              </a:rPr>
              <a:t>Petal.Width</a:t>
            </a:r>
            <a:r>
              <a:rPr lang="en-US" sz="2000" dirty="0">
                <a:latin typeface="Monaco" charset="0"/>
                <a:ea typeface="Monaco" charset="0"/>
                <a:cs typeface="Monaco" charset="0"/>
              </a:rPr>
              <a:t>  </a:t>
            </a:r>
          </a:p>
          <a:p>
            <a:r>
              <a:rPr lang="en-US" sz="2000" dirty="0">
                <a:latin typeface="Monaco" charset="0"/>
                <a:ea typeface="Monaco" charset="0"/>
                <a:cs typeface="Monaco" charset="0"/>
              </a:rPr>
              <a:t>     </a:t>
            </a:r>
            <a:r>
              <a:rPr lang="en-US" sz="2000" dirty="0" smtClean="0">
                <a:latin typeface="Monaco" charset="0"/>
                <a:ea typeface="Monaco" charset="0"/>
                <a:cs typeface="Monaco" charset="0"/>
              </a:rPr>
              <a:t>2.6390</a:t>
            </a:r>
            <a:r>
              <a:rPr lang="en-US" sz="2000" dirty="0">
                <a:latin typeface="Monaco" charset="0"/>
                <a:ea typeface="Monaco" charset="0"/>
                <a:cs typeface="Monaco" charset="0"/>
              </a:rPr>
              <a:t>      </a:t>
            </a:r>
            <a:r>
              <a:rPr lang="en-US" sz="2000" dirty="0" smtClean="0">
                <a:latin typeface="Monaco" charset="0"/>
                <a:ea typeface="Monaco" charset="0"/>
                <a:cs typeface="Monaco" charset="0"/>
              </a:rPr>
              <a:t>0.6905</a:t>
            </a:r>
            <a:r>
              <a:rPr lang="en-US" sz="2000" dirty="0">
                <a:latin typeface="Monaco" charset="0"/>
                <a:ea typeface="Monaco" charset="0"/>
                <a:cs typeface="Monaco" charset="0"/>
              </a:rPr>
              <a:t> </a:t>
            </a:r>
          </a:p>
        </p:txBody>
      </p:sp>
      <mc:AlternateContent xmlns:mc="http://schemas.openxmlformats.org/markup-compatibility/2006">
        <mc:Choice xmlns:a14="http://schemas.microsoft.com/office/drawing/2010/main" Requires="a14">
          <p:sp>
            <p:nvSpPr>
              <p:cNvPr id="5" name="Rectangle 4"/>
              <p:cNvSpPr/>
              <p:nvPr/>
            </p:nvSpPr>
            <p:spPr>
              <a:xfrm>
                <a:off x="4469616" y="5442599"/>
                <a:ext cx="28280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C00000"/>
                          </a:solidFill>
                          <a:latin typeface="Cambria Math" charset="0"/>
                        </a:rPr>
                        <m:t>𝒀</m:t>
                      </m:r>
                      <m:r>
                        <a:rPr lang="en-US" sz="2400" b="1" i="1" smtClean="0">
                          <a:solidFill>
                            <a:srgbClr val="C00000"/>
                          </a:solidFill>
                          <a:latin typeface="Cambria Math" charset="0"/>
                        </a:rPr>
                        <m:t>=</m:t>
                      </m:r>
                      <m:r>
                        <a:rPr lang="en-US" sz="2400" b="1" i="1" smtClean="0">
                          <a:solidFill>
                            <a:srgbClr val="C00000"/>
                          </a:solidFill>
                          <a:latin typeface="Cambria Math" charset="0"/>
                        </a:rPr>
                        <m:t>𝟐</m:t>
                      </m:r>
                      <m:r>
                        <a:rPr lang="en-US" sz="2400" b="1" i="1" smtClean="0">
                          <a:solidFill>
                            <a:srgbClr val="C00000"/>
                          </a:solidFill>
                          <a:latin typeface="Cambria Math" charset="0"/>
                        </a:rPr>
                        <m:t>.</m:t>
                      </m:r>
                      <m:r>
                        <a:rPr lang="en-US" sz="2400" b="1" i="1" smtClean="0">
                          <a:solidFill>
                            <a:srgbClr val="C00000"/>
                          </a:solidFill>
                          <a:latin typeface="Cambria Math" charset="0"/>
                        </a:rPr>
                        <m:t>𝟔𝟒</m:t>
                      </m:r>
                      <m:r>
                        <a:rPr lang="en-US" sz="2400" b="1" i="1" smtClean="0">
                          <a:solidFill>
                            <a:srgbClr val="C00000"/>
                          </a:solidFill>
                          <a:latin typeface="Cambria Math" charset="0"/>
                        </a:rPr>
                        <m:t> +</m:t>
                      </m:r>
                      <m:r>
                        <a:rPr lang="en-US" sz="2400" b="1" i="1" smtClean="0">
                          <a:solidFill>
                            <a:srgbClr val="C00000"/>
                          </a:solidFill>
                          <a:latin typeface="Cambria Math" charset="0"/>
                        </a:rPr>
                        <m:t>𝟎</m:t>
                      </m:r>
                      <m:r>
                        <a:rPr lang="en-US" sz="2400" b="1" i="1" smtClean="0">
                          <a:solidFill>
                            <a:srgbClr val="C00000"/>
                          </a:solidFill>
                          <a:latin typeface="Cambria Math" charset="0"/>
                        </a:rPr>
                        <m:t>.</m:t>
                      </m:r>
                      <m:r>
                        <a:rPr lang="en-US" sz="2400" b="1" i="1" smtClean="0">
                          <a:solidFill>
                            <a:srgbClr val="C00000"/>
                          </a:solidFill>
                          <a:latin typeface="Cambria Math" charset="0"/>
                        </a:rPr>
                        <m:t>𝟔𝟗</m:t>
                      </m:r>
                      <m:r>
                        <a:rPr lang="en-US" sz="2400" b="1" i="1" smtClean="0">
                          <a:solidFill>
                            <a:srgbClr val="C00000"/>
                          </a:solidFill>
                          <a:latin typeface="Cambria Math" charset="0"/>
                        </a:rPr>
                        <m:t>𝑿</m:t>
                      </m:r>
                    </m:oMath>
                  </m:oMathPara>
                </a14:m>
                <a:endParaRPr lang="en-US" sz="2400" b="1" i="1" dirty="0">
                  <a:solidFill>
                    <a:srgbClr val="C00000"/>
                  </a:solidFill>
                  <a:latin typeface="Cambria Math" charset="0"/>
                </a:endParaRPr>
              </a:p>
            </p:txBody>
          </p:sp>
        </mc:Choice>
        <mc:Fallback>
          <p:sp>
            <p:nvSpPr>
              <p:cNvPr id="5" name="Rectangle 4"/>
              <p:cNvSpPr>
                <a:spLocks noRot="1" noChangeAspect="1" noMove="1" noResize="1" noEditPoints="1" noAdjustHandles="1" noChangeArrowheads="1" noChangeShapeType="1" noTextEdit="1"/>
              </p:cNvSpPr>
              <p:nvPr/>
            </p:nvSpPr>
            <p:spPr>
              <a:xfrm>
                <a:off x="4469616" y="5442599"/>
                <a:ext cx="2828017" cy="461665"/>
              </a:xfrm>
              <a:prstGeom prst="rect">
                <a:avLst/>
              </a:prstGeom>
              <a:blipFill rotWithShape="0">
                <a:blip r:embed="rId2"/>
                <a:stretch>
                  <a:fillRect t="-101316" b="-132895"/>
                </a:stretch>
              </a:blipFill>
            </p:spPr>
            <p:txBody>
              <a:bodyPr/>
              <a:lstStyle/>
              <a:p>
                <a:r>
                  <a:rPr lang="en-US">
                    <a:noFill/>
                  </a:rPr>
                  <a:t> </a:t>
                </a:r>
              </a:p>
            </p:txBody>
          </p:sp>
        </mc:Fallback>
      </mc:AlternateContent>
    </p:spTree>
    <p:extLst>
      <p:ext uri="{BB962C8B-B14F-4D97-AF65-F5344CB8AC3E}">
        <p14:creationId xmlns:p14="http://schemas.microsoft.com/office/powerpoint/2010/main" val="1456512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 linear model</a:t>
            </a:r>
            <a:endParaRPr lang="en-US" dirty="0"/>
          </a:p>
        </p:txBody>
      </p:sp>
      <p:sp>
        <p:nvSpPr>
          <p:cNvPr id="4" name="TextBox 3"/>
          <p:cNvSpPr txBox="1"/>
          <p:nvPr/>
        </p:nvSpPr>
        <p:spPr>
          <a:xfrm>
            <a:off x="1097280" y="1927654"/>
            <a:ext cx="7837402" cy="4524315"/>
          </a:xfrm>
          <a:prstGeom prst="rect">
            <a:avLst/>
          </a:prstGeom>
          <a:noFill/>
        </p:spPr>
        <p:txBody>
          <a:bodyPr wrap="none" rtlCol="0">
            <a:spAutoFit/>
          </a:bodyPr>
          <a:lstStyle/>
          <a:p>
            <a:r>
              <a:rPr lang="en-US" sz="1600" dirty="0">
                <a:latin typeface="Monaco" charset="0"/>
                <a:ea typeface="Monaco" charset="0"/>
                <a:cs typeface="Monaco" charset="0"/>
              </a:rPr>
              <a:t>&gt; </a:t>
            </a:r>
            <a:r>
              <a:rPr lang="en-US" sz="1600" b="1" dirty="0" smtClean="0">
                <a:solidFill>
                  <a:srgbClr val="7030A0"/>
                </a:solidFill>
                <a:latin typeface="Monaco" charset="0"/>
                <a:ea typeface="Monaco" charset="0"/>
                <a:cs typeface="Monaco" charset="0"/>
              </a:rPr>
              <a:t>summary( </a:t>
            </a:r>
            <a:r>
              <a:rPr lang="en-US" sz="1600" b="1" dirty="0" smtClean="0">
                <a:solidFill>
                  <a:srgbClr val="C00000"/>
                </a:solidFill>
                <a:latin typeface="Monaco" charset="0"/>
                <a:ea typeface="Monaco" charset="0"/>
                <a:cs typeface="Monaco" charset="0"/>
              </a:rPr>
              <a:t>lm(</a:t>
            </a:r>
            <a:r>
              <a:rPr lang="en-US" sz="1600" dirty="0" err="1" smtClean="0">
                <a:latin typeface="Monaco" charset="0"/>
                <a:ea typeface="Monaco" charset="0"/>
                <a:cs typeface="Monaco" charset="0"/>
              </a:rPr>
              <a:t>Sepal.Length</a:t>
            </a:r>
            <a:r>
              <a:rPr lang="en-US" sz="1600" dirty="0" smtClean="0">
                <a:latin typeface="Monaco" charset="0"/>
                <a:ea typeface="Monaco" charset="0"/>
                <a:cs typeface="Monaco" charset="0"/>
              </a:rPr>
              <a:t> </a:t>
            </a:r>
            <a:r>
              <a:rPr lang="en-US" sz="1600" dirty="0">
                <a:latin typeface="Monaco" charset="0"/>
                <a:ea typeface="Monaco" charset="0"/>
                <a:cs typeface="Monaco" charset="0"/>
              </a:rPr>
              <a:t>~ </a:t>
            </a:r>
            <a:r>
              <a:rPr lang="en-US" sz="1600" dirty="0" err="1" smtClean="0">
                <a:latin typeface="Monaco" charset="0"/>
                <a:ea typeface="Monaco" charset="0"/>
                <a:cs typeface="Monaco" charset="0"/>
              </a:rPr>
              <a:t>Sepal.Width</a:t>
            </a:r>
            <a:r>
              <a:rPr lang="en-US" sz="1600" dirty="0" smtClean="0">
                <a:latin typeface="Monaco" charset="0"/>
                <a:ea typeface="Monaco" charset="0"/>
                <a:cs typeface="Monaco" charset="0"/>
              </a:rPr>
              <a:t>, </a:t>
            </a:r>
            <a:r>
              <a:rPr lang="en-US" sz="1600" dirty="0">
                <a:latin typeface="Monaco" charset="0"/>
                <a:ea typeface="Monaco" charset="0"/>
                <a:cs typeface="Monaco" charset="0"/>
              </a:rPr>
              <a:t>data = </a:t>
            </a:r>
            <a:r>
              <a:rPr lang="en-US" sz="1600" dirty="0" err="1">
                <a:latin typeface="Monaco" charset="0"/>
                <a:ea typeface="Monaco" charset="0"/>
                <a:cs typeface="Monaco" charset="0"/>
              </a:rPr>
              <a:t>setosa</a:t>
            </a:r>
            <a:r>
              <a:rPr lang="en-US" sz="1600" b="1" dirty="0" smtClean="0">
                <a:solidFill>
                  <a:srgbClr val="C00000"/>
                </a:solidFill>
                <a:latin typeface="Monaco" charset="0"/>
                <a:ea typeface="Monaco" charset="0"/>
                <a:cs typeface="Monaco" charset="0"/>
              </a:rPr>
              <a:t>) </a:t>
            </a:r>
            <a:r>
              <a:rPr lang="en-US" sz="1600" b="1" dirty="0" smtClean="0">
                <a:solidFill>
                  <a:srgbClr val="7030A0"/>
                </a:solidFill>
                <a:latin typeface="Monaco" charset="0"/>
                <a:ea typeface="Monaco" charset="0"/>
                <a:cs typeface="Monaco" charset="0"/>
              </a:rPr>
              <a:t>)</a:t>
            </a:r>
            <a:endParaRPr lang="en-US" sz="1600" b="1" dirty="0">
              <a:solidFill>
                <a:srgbClr val="7030A0"/>
              </a:solidFill>
              <a:latin typeface="Monaco" charset="0"/>
              <a:ea typeface="Monaco" charset="0"/>
              <a:cs typeface="Monaco" charset="0"/>
            </a:endParaRPr>
          </a:p>
          <a:p>
            <a:r>
              <a:rPr lang="is-IS" sz="1600" dirty="0">
                <a:latin typeface="Monaco" charset="0"/>
                <a:ea typeface="Monaco" charset="0"/>
                <a:cs typeface="Monaco" charset="0"/>
              </a:rPr>
              <a:t>Call:</a:t>
            </a:r>
          </a:p>
          <a:p>
            <a:r>
              <a:rPr lang="is-IS" sz="1600" dirty="0">
                <a:latin typeface="Monaco" charset="0"/>
                <a:ea typeface="Monaco" charset="0"/>
                <a:cs typeface="Monaco" charset="0"/>
              </a:rPr>
              <a:t>lm(formula = Sepal.Length ~ Sepal.Width, data = setosa)</a:t>
            </a:r>
          </a:p>
          <a:p>
            <a:endParaRPr lang="is-IS" sz="1600" dirty="0">
              <a:latin typeface="Monaco" charset="0"/>
              <a:ea typeface="Monaco" charset="0"/>
              <a:cs typeface="Monaco" charset="0"/>
            </a:endParaRPr>
          </a:p>
          <a:p>
            <a:r>
              <a:rPr lang="is-IS" sz="1600" dirty="0">
                <a:latin typeface="Monaco" charset="0"/>
                <a:ea typeface="Monaco" charset="0"/>
                <a:cs typeface="Monaco" charset="0"/>
              </a:rPr>
              <a:t>Residuals:</a:t>
            </a:r>
          </a:p>
          <a:p>
            <a:r>
              <a:rPr lang="is-IS" sz="1600" dirty="0">
                <a:latin typeface="Monaco" charset="0"/>
                <a:ea typeface="Monaco" charset="0"/>
                <a:cs typeface="Monaco" charset="0"/>
              </a:rPr>
              <a:t>     Min       1Q   Median       3Q      Max </a:t>
            </a:r>
          </a:p>
          <a:p>
            <a:r>
              <a:rPr lang="is-IS" sz="1600" dirty="0">
                <a:latin typeface="Monaco" charset="0"/>
                <a:ea typeface="Monaco" charset="0"/>
                <a:cs typeface="Monaco" charset="0"/>
              </a:rPr>
              <a:t>-0.52476 -0.16286  0.02166  0.13833  0.44428 </a:t>
            </a:r>
          </a:p>
          <a:p>
            <a:endParaRPr lang="is-IS" sz="1600" dirty="0">
              <a:latin typeface="Monaco" charset="0"/>
              <a:ea typeface="Monaco" charset="0"/>
              <a:cs typeface="Monaco" charset="0"/>
            </a:endParaRPr>
          </a:p>
          <a:p>
            <a:r>
              <a:rPr lang="is-IS" sz="1600" dirty="0">
                <a:latin typeface="Monaco" charset="0"/>
                <a:ea typeface="Monaco" charset="0"/>
                <a:cs typeface="Monaco" charset="0"/>
              </a:rPr>
              <a:t>Coefficients:</a:t>
            </a:r>
          </a:p>
          <a:p>
            <a:r>
              <a:rPr lang="is-IS" sz="1600" dirty="0">
                <a:latin typeface="Monaco" charset="0"/>
                <a:ea typeface="Monaco" charset="0"/>
                <a:cs typeface="Monaco" charset="0"/>
              </a:rPr>
              <a:t>            Estimate Std. Error t value Pr(&gt;|t|)    </a:t>
            </a:r>
          </a:p>
          <a:p>
            <a:r>
              <a:rPr lang="is-IS" sz="1600" dirty="0">
                <a:latin typeface="Monaco" charset="0"/>
                <a:ea typeface="Monaco" charset="0"/>
                <a:cs typeface="Monaco" charset="0"/>
              </a:rPr>
              <a:t>(Intercept)   2.6390     0.3100   8.513 3.74e-11 ***</a:t>
            </a:r>
          </a:p>
          <a:p>
            <a:r>
              <a:rPr lang="is-IS" sz="1600" dirty="0">
                <a:latin typeface="Monaco" charset="0"/>
                <a:ea typeface="Monaco" charset="0"/>
                <a:cs typeface="Monaco" charset="0"/>
              </a:rPr>
              <a:t>Sepal.Width   0.6905     0.0899   7.681 6.71e-10 ***</a:t>
            </a:r>
          </a:p>
          <a:p>
            <a:r>
              <a:rPr lang="is-IS" sz="1600" dirty="0">
                <a:latin typeface="Monaco" charset="0"/>
                <a:ea typeface="Monaco" charset="0"/>
                <a:cs typeface="Monaco" charset="0"/>
              </a:rPr>
              <a:t>---</a:t>
            </a:r>
          </a:p>
          <a:p>
            <a:r>
              <a:rPr lang="is-IS" sz="1600" dirty="0">
                <a:latin typeface="Monaco" charset="0"/>
                <a:ea typeface="Monaco" charset="0"/>
                <a:cs typeface="Monaco" charset="0"/>
              </a:rPr>
              <a:t>Signif. codes:  0 ‘***’ 0.001 ‘**’ 0.01 ‘*’ 0.05 ‘.’ 0.1 ‘ ’ 1</a:t>
            </a:r>
          </a:p>
          <a:p>
            <a:endParaRPr lang="is-IS" sz="1600" dirty="0">
              <a:latin typeface="Monaco" charset="0"/>
              <a:ea typeface="Monaco" charset="0"/>
              <a:cs typeface="Monaco" charset="0"/>
            </a:endParaRPr>
          </a:p>
          <a:p>
            <a:r>
              <a:rPr lang="is-IS" sz="1600" dirty="0">
                <a:latin typeface="Monaco" charset="0"/>
                <a:ea typeface="Monaco" charset="0"/>
                <a:cs typeface="Monaco" charset="0"/>
              </a:rPr>
              <a:t>Residual standard error: 0.2385 on 48 degrees of freedom</a:t>
            </a:r>
          </a:p>
          <a:p>
            <a:r>
              <a:rPr lang="is-IS" sz="1600" dirty="0">
                <a:latin typeface="Monaco" charset="0"/>
                <a:ea typeface="Monaco" charset="0"/>
                <a:cs typeface="Monaco" charset="0"/>
              </a:rPr>
              <a:t>Multiple R-squared:  0.5514, Adjusted R-squared:  0.542 </a:t>
            </a:r>
          </a:p>
          <a:p>
            <a:r>
              <a:rPr lang="is-IS" sz="1600" dirty="0">
                <a:latin typeface="Monaco" charset="0"/>
                <a:ea typeface="Monaco" charset="0"/>
                <a:cs typeface="Monaco" charset="0"/>
              </a:rPr>
              <a:t>F-statistic: 58.99 on 1 and 48 DF,  p-value: 6.71e-10</a:t>
            </a:r>
          </a:p>
        </p:txBody>
      </p:sp>
      <p:sp>
        <p:nvSpPr>
          <p:cNvPr id="6" name="TextBox 5"/>
          <p:cNvSpPr txBox="1"/>
          <p:nvPr/>
        </p:nvSpPr>
        <p:spPr>
          <a:xfrm>
            <a:off x="6619102" y="3225114"/>
            <a:ext cx="5572898" cy="369332"/>
          </a:xfrm>
          <a:prstGeom prst="rect">
            <a:avLst/>
          </a:prstGeom>
          <a:noFill/>
        </p:spPr>
        <p:txBody>
          <a:bodyPr wrap="square" rtlCol="0">
            <a:spAutoFit/>
          </a:bodyPr>
          <a:lstStyle/>
          <a:p>
            <a:r>
              <a:rPr lang="en-US" b="1" dirty="0" smtClean="0">
                <a:solidFill>
                  <a:schemeClr val="accent6">
                    <a:lumMod val="60000"/>
                    <a:lumOff val="40000"/>
                  </a:schemeClr>
                </a:solidFill>
              </a:rPr>
              <a:t>Five number summary of the distribution of residuals</a:t>
            </a:r>
            <a:endParaRPr lang="en-US" b="1" dirty="0">
              <a:solidFill>
                <a:schemeClr val="accent6">
                  <a:lumMod val="60000"/>
                  <a:lumOff val="40000"/>
                </a:schemeClr>
              </a:solidFill>
            </a:endParaRPr>
          </a:p>
        </p:txBody>
      </p:sp>
      <p:sp>
        <p:nvSpPr>
          <p:cNvPr id="7" name="Rectangle 6"/>
          <p:cNvSpPr/>
          <p:nvPr/>
        </p:nvSpPr>
        <p:spPr>
          <a:xfrm>
            <a:off x="1097280" y="3892378"/>
            <a:ext cx="7837402" cy="1668163"/>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97280" y="5858473"/>
            <a:ext cx="6996396" cy="270478"/>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p:cNvSpPr txBox="1"/>
              <p:nvPr/>
            </p:nvSpPr>
            <p:spPr>
              <a:xfrm>
                <a:off x="8093676" y="5559170"/>
                <a:ext cx="5572898" cy="369332"/>
              </a:xfrm>
              <a:prstGeom prst="rect">
                <a:avLst/>
              </a:prstGeom>
              <a:noFill/>
            </p:spPr>
            <p:txBody>
              <a:bodyPr wrap="square" rtlCol="0">
                <a:spAutoFit/>
              </a:bodyPr>
              <a:lstStyle/>
              <a:p>
                <a:r>
                  <a:rPr lang="en-US" b="1" dirty="0" smtClean="0">
                    <a:solidFill>
                      <a:schemeClr val="accent1"/>
                    </a:solidFill>
                  </a:rPr>
                  <a:t>SE of</a:t>
                </a:r>
                <a:r>
                  <a:rPr lang="en-US" dirty="0" smtClean="0">
                    <a:solidFill>
                      <a:schemeClr val="accent1"/>
                    </a:solidFill>
                  </a:rPr>
                  <a:t> </a:t>
                </a:r>
                <a14:m>
                  <m:oMath xmlns:m="http://schemas.openxmlformats.org/officeDocument/2006/math">
                    <m:r>
                      <a:rPr lang="en-US" b="0" i="1">
                        <a:solidFill>
                          <a:schemeClr val="accent1"/>
                        </a:solidFill>
                        <a:latin typeface="Cambria Math" charset="0"/>
                        <a:ea typeface="Cambria Math" charset="0"/>
                        <a:cs typeface="Cambria Math" charset="0"/>
                      </a:rPr>
                      <m:t>ℇ</m:t>
                    </m:r>
                  </m:oMath>
                </a14:m>
                <a:endParaRPr lang="en-US" dirty="0">
                  <a:solidFill>
                    <a:schemeClr val="accent1"/>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8093676" y="5559170"/>
                <a:ext cx="5572898" cy="369332"/>
              </a:xfrm>
              <a:prstGeom prst="rect">
                <a:avLst/>
              </a:prstGeom>
              <a:blipFill rotWithShape="0">
                <a:blip r:embed="rId2"/>
                <a:stretch>
                  <a:fillRect l="-985" t="-9836" b="-24590"/>
                </a:stretch>
              </a:blipFill>
            </p:spPr>
            <p:txBody>
              <a:bodyPr/>
              <a:lstStyle/>
              <a:p>
                <a:r>
                  <a:rPr lang="en-US">
                    <a:noFill/>
                  </a:rPr>
                  <a:t> </a:t>
                </a:r>
              </a:p>
            </p:txBody>
          </p:sp>
        </mc:Fallback>
      </mc:AlternateContent>
      <p:sp>
        <p:nvSpPr>
          <p:cNvPr id="12" name="TextBox 11"/>
          <p:cNvSpPr txBox="1"/>
          <p:nvPr/>
        </p:nvSpPr>
        <p:spPr>
          <a:xfrm>
            <a:off x="8093676" y="6046937"/>
            <a:ext cx="5572898" cy="369332"/>
          </a:xfrm>
          <a:prstGeom prst="rect">
            <a:avLst/>
          </a:prstGeom>
          <a:noFill/>
        </p:spPr>
        <p:txBody>
          <a:bodyPr wrap="square" rtlCol="0">
            <a:spAutoFit/>
          </a:bodyPr>
          <a:lstStyle/>
          <a:p>
            <a:r>
              <a:rPr lang="en-US" b="1" dirty="0" smtClean="0">
                <a:solidFill>
                  <a:schemeClr val="accent1"/>
                </a:solidFill>
              </a:rPr>
              <a:t>Test for model improvement over slope=0</a:t>
            </a:r>
            <a:endParaRPr lang="en-US" dirty="0">
              <a:solidFill>
                <a:schemeClr val="accent1"/>
              </a:solidFill>
            </a:endParaRPr>
          </a:p>
        </p:txBody>
      </p:sp>
    </p:spTree>
    <p:extLst>
      <p:ext uri="{BB962C8B-B14F-4D97-AF65-F5344CB8AC3E}">
        <p14:creationId xmlns:p14="http://schemas.microsoft.com/office/powerpoint/2010/main" val="30898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Modeling</a:t>
            </a:r>
            <a:endParaRPr lang="en-US" dirty="0"/>
          </a:p>
        </p:txBody>
      </p:sp>
      <p:sp>
        <p:nvSpPr>
          <p:cNvPr id="3" name="Content Placeholder 2"/>
          <p:cNvSpPr>
            <a:spLocks noGrp="1"/>
          </p:cNvSpPr>
          <p:nvPr>
            <p:ph idx="1"/>
          </p:nvPr>
        </p:nvSpPr>
        <p:spPr/>
        <p:txBody>
          <a:bodyPr/>
          <a:lstStyle/>
          <a:p>
            <a:r>
              <a:rPr lang="en-US" dirty="0" smtClean="0"/>
              <a:t>ANOVA</a:t>
            </a:r>
          </a:p>
          <a:p>
            <a:r>
              <a:rPr lang="en-US" dirty="0" smtClean="0"/>
              <a:t>Correlation</a:t>
            </a:r>
          </a:p>
          <a:p>
            <a:r>
              <a:rPr lang="en-US" dirty="0" smtClean="0"/>
              <a:t>Regression</a:t>
            </a:r>
          </a:p>
          <a:p>
            <a:r>
              <a:rPr lang="en-US" dirty="0" smtClean="0"/>
              <a:t>Multiple regression</a:t>
            </a:r>
            <a:endParaRPr lang="en-US" dirty="0"/>
          </a:p>
        </p:txBody>
      </p:sp>
    </p:spTree>
    <p:extLst>
      <p:ext uri="{BB962C8B-B14F-4D97-AF65-F5344CB8AC3E}">
        <p14:creationId xmlns:p14="http://schemas.microsoft.com/office/powerpoint/2010/main" val="1960238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Coefficients</a:t>
            </a:r>
            <a:endParaRPr lang="en-US" dirty="0"/>
          </a:p>
        </p:txBody>
      </p:sp>
      <p:sp>
        <p:nvSpPr>
          <p:cNvPr id="6" name="TextBox 5"/>
          <p:cNvSpPr txBox="1"/>
          <p:nvPr/>
        </p:nvSpPr>
        <p:spPr>
          <a:xfrm>
            <a:off x="1097280" y="2100647"/>
            <a:ext cx="8193150" cy="1323439"/>
          </a:xfrm>
          <a:prstGeom prst="rect">
            <a:avLst/>
          </a:prstGeom>
          <a:noFill/>
        </p:spPr>
        <p:txBody>
          <a:bodyPr wrap="square" rtlCol="0">
            <a:spAutoFit/>
          </a:bodyPr>
          <a:lstStyle/>
          <a:p>
            <a:r>
              <a:rPr lang="is-IS" sz="1600" b="1" dirty="0" smtClean="0">
                <a:latin typeface="Monaco" charset="0"/>
                <a:ea typeface="Monaco" charset="0"/>
                <a:cs typeface="Monaco" charset="0"/>
              </a:rPr>
              <a:t>Coefficients</a:t>
            </a:r>
            <a:r>
              <a:rPr lang="is-IS" sz="1600" b="1" dirty="0">
                <a:latin typeface="Monaco" charset="0"/>
                <a:ea typeface="Monaco" charset="0"/>
                <a:cs typeface="Monaco" charset="0"/>
              </a:rPr>
              <a:t>:</a:t>
            </a:r>
          </a:p>
          <a:p>
            <a:r>
              <a:rPr lang="is-IS" sz="1600" b="1" dirty="0">
                <a:latin typeface="Monaco" charset="0"/>
                <a:ea typeface="Monaco" charset="0"/>
                <a:cs typeface="Monaco" charset="0"/>
              </a:rPr>
              <a:t>            Estimate Std. Error t value </a:t>
            </a:r>
            <a:r>
              <a:rPr lang="is-IS" sz="1600" b="1" dirty="0">
                <a:solidFill>
                  <a:srgbClr val="0070C0"/>
                </a:solidFill>
                <a:latin typeface="Monaco" charset="0"/>
                <a:ea typeface="Monaco" charset="0"/>
                <a:cs typeface="Monaco" charset="0"/>
              </a:rPr>
              <a:t>Pr(&gt;|t|) </a:t>
            </a:r>
            <a:r>
              <a:rPr lang="is-IS" sz="1600" b="1" dirty="0">
                <a:latin typeface="Monaco" charset="0"/>
                <a:ea typeface="Monaco" charset="0"/>
                <a:cs typeface="Monaco" charset="0"/>
              </a:rPr>
              <a:t>   </a:t>
            </a:r>
          </a:p>
          <a:p>
            <a:r>
              <a:rPr lang="is-IS" sz="1600" b="1" dirty="0">
                <a:solidFill>
                  <a:srgbClr val="C00000"/>
                </a:solidFill>
                <a:latin typeface="Monaco" charset="0"/>
                <a:ea typeface="Monaco" charset="0"/>
                <a:cs typeface="Monaco" charset="0"/>
              </a:rPr>
              <a:t>(Intercept)   2.6390     0.3100   8.513 3.74e-11 ***</a:t>
            </a:r>
          </a:p>
          <a:p>
            <a:r>
              <a:rPr lang="is-IS" sz="1600" b="1" dirty="0">
                <a:solidFill>
                  <a:srgbClr val="FF6238"/>
                </a:solidFill>
                <a:latin typeface="Monaco" charset="0"/>
                <a:ea typeface="Monaco" charset="0"/>
                <a:cs typeface="Monaco" charset="0"/>
              </a:rPr>
              <a:t>Sepal.Width   0.6905     0.0899   7.681 6.71e-10 ***</a:t>
            </a:r>
          </a:p>
          <a:p>
            <a:endParaRPr lang="is-IS" sz="1600" b="1" dirty="0">
              <a:latin typeface="Monaco" charset="0"/>
              <a:ea typeface="Monaco" charset="0"/>
              <a:cs typeface="Monaco" charset="0"/>
            </a:endParaRPr>
          </a:p>
        </p:txBody>
      </p:sp>
      <p:sp>
        <p:nvSpPr>
          <p:cNvPr id="13" name="TextBox 12"/>
          <p:cNvSpPr txBox="1"/>
          <p:nvPr/>
        </p:nvSpPr>
        <p:spPr>
          <a:xfrm>
            <a:off x="5193855" y="3296933"/>
            <a:ext cx="2453228" cy="923330"/>
          </a:xfrm>
          <a:prstGeom prst="rect">
            <a:avLst/>
          </a:prstGeom>
          <a:noFill/>
        </p:spPr>
        <p:txBody>
          <a:bodyPr wrap="square" rtlCol="0">
            <a:spAutoFit/>
          </a:bodyPr>
          <a:lstStyle/>
          <a:p>
            <a:r>
              <a:rPr lang="en-US" dirty="0" smtClean="0">
                <a:solidFill>
                  <a:srgbClr val="0070C0"/>
                </a:solidFill>
              </a:rPr>
              <a:t>Null hypotheses:</a:t>
            </a:r>
          </a:p>
          <a:p>
            <a:r>
              <a:rPr lang="en-US" dirty="0">
                <a:solidFill>
                  <a:srgbClr val="0070C0"/>
                </a:solidFill>
              </a:rPr>
              <a:t> </a:t>
            </a:r>
            <a:r>
              <a:rPr lang="en-US" dirty="0" smtClean="0">
                <a:solidFill>
                  <a:srgbClr val="0070C0"/>
                </a:solidFill>
              </a:rPr>
              <a:t>  Intercept != 0</a:t>
            </a:r>
          </a:p>
          <a:p>
            <a:r>
              <a:rPr lang="en-US" dirty="0">
                <a:solidFill>
                  <a:srgbClr val="0070C0"/>
                </a:solidFill>
              </a:rPr>
              <a:t> </a:t>
            </a:r>
            <a:r>
              <a:rPr lang="en-US" dirty="0" smtClean="0">
                <a:solidFill>
                  <a:srgbClr val="0070C0"/>
                </a:solidFill>
              </a:rPr>
              <a:t>  Slope != 0</a:t>
            </a:r>
          </a:p>
        </p:txBody>
      </p:sp>
      <p:sp>
        <p:nvSpPr>
          <p:cNvPr id="14" name="TextBox 13"/>
          <p:cNvSpPr txBox="1"/>
          <p:nvPr/>
        </p:nvSpPr>
        <p:spPr>
          <a:xfrm>
            <a:off x="7710616" y="2532855"/>
            <a:ext cx="4642022" cy="369332"/>
          </a:xfrm>
          <a:prstGeom prst="rect">
            <a:avLst/>
          </a:prstGeom>
          <a:noFill/>
        </p:spPr>
        <p:txBody>
          <a:bodyPr wrap="square" rtlCol="0">
            <a:spAutoFit/>
          </a:bodyPr>
          <a:lstStyle/>
          <a:p>
            <a:r>
              <a:rPr lang="en-US" b="1" dirty="0" smtClean="0">
                <a:solidFill>
                  <a:srgbClr val="C00000"/>
                </a:solidFill>
              </a:rPr>
              <a:t>Expected value of Y when X=0</a:t>
            </a:r>
            <a:endParaRPr lang="en-US" b="1" dirty="0">
              <a:solidFill>
                <a:srgbClr val="C00000"/>
              </a:solidFill>
            </a:endParaRPr>
          </a:p>
        </p:txBody>
      </p:sp>
      <p:sp>
        <p:nvSpPr>
          <p:cNvPr id="15" name="TextBox 14"/>
          <p:cNvSpPr txBox="1"/>
          <p:nvPr/>
        </p:nvSpPr>
        <p:spPr>
          <a:xfrm>
            <a:off x="7710616" y="2791943"/>
            <a:ext cx="5474044" cy="646331"/>
          </a:xfrm>
          <a:prstGeom prst="rect">
            <a:avLst/>
          </a:prstGeom>
          <a:noFill/>
        </p:spPr>
        <p:txBody>
          <a:bodyPr wrap="square" rtlCol="0">
            <a:spAutoFit/>
          </a:bodyPr>
          <a:lstStyle/>
          <a:p>
            <a:r>
              <a:rPr lang="en-US" b="1" dirty="0" smtClean="0">
                <a:solidFill>
                  <a:schemeClr val="accent6">
                    <a:lumMod val="60000"/>
                    <a:lumOff val="40000"/>
                  </a:schemeClr>
                </a:solidFill>
              </a:rPr>
              <a:t>Expected unit increase in X for every </a:t>
            </a:r>
          </a:p>
          <a:p>
            <a:r>
              <a:rPr lang="en-US" b="1" dirty="0">
                <a:solidFill>
                  <a:schemeClr val="accent6">
                    <a:lumMod val="60000"/>
                    <a:lumOff val="40000"/>
                  </a:schemeClr>
                </a:solidFill>
              </a:rPr>
              <a:t> </a:t>
            </a:r>
            <a:r>
              <a:rPr lang="en-US" b="1" dirty="0" smtClean="0">
                <a:solidFill>
                  <a:schemeClr val="accent6">
                    <a:lumMod val="60000"/>
                    <a:lumOff val="40000"/>
                  </a:schemeClr>
                </a:solidFill>
              </a:rPr>
              <a:t>    unit increase in Y</a:t>
            </a:r>
            <a:endParaRPr lang="en-US" b="1" dirty="0">
              <a:solidFill>
                <a:schemeClr val="accent6">
                  <a:lumMod val="60000"/>
                  <a:lumOff val="40000"/>
                </a:schemeClr>
              </a:solidFill>
            </a:endParaRPr>
          </a:p>
        </p:txBody>
      </p:sp>
      <p:sp>
        <p:nvSpPr>
          <p:cNvPr id="17" name="TextBox 16"/>
          <p:cNvSpPr txBox="1"/>
          <p:nvPr/>
        </p:nvSpPr>
        <p:spPr>
          <a:xfrm>
            <a:off x="1466234" y="4876914"/>
            <a:ext cx="9689446" cy="1200329"/>
          </a:xfrm>
          <a:prstGeom prst="rect">
            <a:avLst/>
          </a:prstGeom>
          <a:noFill/>
        </p:spPr>
        <p:txBody>
          <a:bodyPr wrap="square" rtlCol="0">
            <a:spAutoFit/>
          </a:bodyPr>
          <a:lstStyle/>
          <a:p>
            <a:r>
              <a:rPr lang="en-US" b="1" dirty="0" smtClean="0"/>
              <a:t>What can we conclude?</a:t>
            </a:r>
          </a:p>
          <a:p>
            <a:r>
              <a:rPr lang="en-US" dirty="0" smtClean="0"/>
              <a:t>For every unit increase in </a:t>
            </a:r>
            <a:r>
              <a:rPr lang="en-US" dirty="0" err="1" smtClean="0"/>
              <a:t>setosa</a:t>
            </a:r>
            <a:r>
              <a:rPr lang="en-US" dirty="0" smtClean="0"/>
              <a:t> Sepal Length, </a:t>
            </a:r>
            <a:r>
              <a:rPr lang="en-US" dirty="0" err="1" smtClean="0"/>
              <a:t>setosa</a:t>
            </a:r>
            <a:r>
              <a:rPr lang="en-US" dirty="0" smtClean="0"/>
              <a:t> Sepal Width increases by 0.6905, on average.</a:t>
            </a:r>
          </a:p>
          <a:p>
            <a:endParaRPr lang="en-US" dirty="0" smtClean="0"/>
          </a:p>
          <a:p>
            <a:r>
              <a:rPr lang="en-US" dirty="0" smtClean="0"/>
              <a:t>[If P &lt; alpha, don't conclude this..]</a:t>
            </a:r>
            <a:endParaRPr lang="en-US" dirty="0"/>
          </a:p>
        </p:txBody>
      </p:sp>
      <p:sp>
        <p:nvSpPr>
          <p:cNvPr id="18" name="Rectangle 17"/>
          <p:cNvSpPr/>
          <p:nvPr/>
        </p:nvSpPr>
        <p:spPr>
          <a:xfrm>
            <a:off x="8052485" y="1410671"/>
            <a:ext cx="3612293" cy="307777"/>
          </a:xfrm>
          <a:prstGeom prst="rect">
            <a:avLst/>
          </a:prstGeom>
        </p:spPr>
        <p:txBody>
          <a:bodyPr wrap="square">
            <a:spAutoFit/>
          </a:bodyPr>
          <a:lstStyle/>
          <a:p>
            <a:r>
              <a:rPr lang="is-IS" sz="1400" smtClean="0">
                <a:latin typeface="Monaco" charset="0"/>
                <a:ea typeface="Monaco" charset="0"/>
                <a:cs typeface="Monaco" charset="0"/>
              </a:rPr>
              <a:t>lm(Sepal.Length </a:t>
            </a:r>
            <a:r>
              <a:rPr lang="is-IS" sz="1400">
                <a:latin typeface="Monaco" charset="0"/>
                <a:ea typeface="Monaco" charset="0"/>
                <a:cs typeface="Monaco" charset="0"/>
              </a:rPr>
              <a:t>~ </a:t>
            </a:r>
            <a:r>
              <a:rPr lang="is-IS" sz="1400" smtClean="0">
                <a:latin typeface="Monaco" charset="0"/>
                <a:ea typeface="Monaco" charset="0"/>
                <a:cs typeface="Monaco" charset="0"/>
              </a:rPr>
              <a:t>Sepal.Width)</a:t>
            </a:r>
            <a:endParaRPr lang="is-IS" sz="1400" dirty="0">
              <a:latin typeface="Monaco" charset="0"/>
              <a:ea typeface="Monaco" charset="0"/>
              <a:cs typeface="Monaco" charset="0"/>
            </a:endParaRPr>
          </a:p>
        </p:txBody>
      </p:sp>
      <p:sp>
        <p:nvSpPr>
          <p:cNvPr id="19" name="TextBox 18"/>
          <p:cNvSpPr txBox="1"/>
          <p:nvPr/>
        </p:nvSpPr>
        <p:spPr>
          <a:xfrm>
            <a:off x="8847438" y="1121883"/>
            <a:ext cx="580767" cy="369332"/>
          </a:xfrm>
          <a:prstGeom prst="rect">
            <a:avLst/>
          </a:prstGeom>
          <a:noFill/>
        </p:spPr>
        <p:txBody>
          <a:bodyPr wrap="square" rtlCol="0">
            <a:spAutoFit/>
          </a:bodyPr>
          <a:lstStyle/>
          <a:p>
            <a:r>
              <a:rPr lang="en-US" b="1" dirty="0" smtClean="0"/>
              <a:t>Y</a:t>
            </a:r>
            <a:endParaRPr lang="en-US" b="1" dirty="0"/>
          </a:p>
        </p:txBody>
      </p:sp>
      <p:sp>
        <p:nvSpPr>
          <p:cNvPr id="20" name="TextBox 19"/>
          <p:cNvSpPr txBox="1"/>
          <p:nvPr/>
        </p:nvSpPr>
        <p:spPr>
          <a:xfrm>
            <a:off x="10334367" y="1121883"/>
            <a:ext cx="580767" cy="369332"/>
          </a:xfrm>
          <a:prstGeom prst="rect">
            <a:avLst/>
          </a:prstGeom>
          <a:noFill/>
        </p:spPr>
        <p:txBody>
          <a:bodyPr wrap="square" rtlCol="0">
            <a:spAutoFit/>
          </a:bodyPr>
          <a:lstStyle/>
          <a:p>
            <a:r>
              <a:rPr lang="en-US" b="1" dirty="0" smtClean="0"/>
              <a:t>X</a:t>
            </a:r>
            <a:endParaRPr lang="en-US" b="1" dirty="0"/>
          </a:p>
        </p:txBody>
      </p:sp>
    </p:spTree>
    <p:extLst>
      <p:ext uri="{BB962C8B-B14F-4D97-AF65-F5344CB8AC3E}">
        <p14:creationId xmlns:p14="http://schemas.microsoft.com/office/powerpoint/2010/main" val="221506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baseline="30000" dirty="0" smtClean="0"/>
              <a:t>2</a:t>
            </a:r>
            <a:endParaRPr lang="en-US" dirty="0"/>
          </a:p>
        </p:txBody>
      </p:sp>
      <p:sp>
        <p:nvSpPr>
          <p:cNvPr id="3" name="Content Placeholder 2"/>
          <p:cNvSpPr>
            <a:spLocks noGrp="1"/>
          </p:cNvSpPr>
          <p:nvPr>
            <p:ph idx="1"/>
          </p:nvPr>
        </p:nvSpPr>
        <p:spPr/>
        <p:txBody>
          <a:bodyPr/>
          <a:lstStyle/>
          <a:p>
            <a:r>
              <a:rPr lang="en-US" dirty="0" smtClean="0"/>
              <a:t>R</a:t>
            </a:r>
            <a:r>
              <a:rPr lang="en-US" baseline="30000" dirty="0" smtClean="0"/>
              <a:t>2</a:t>
            </a:r>
            <a:r>
              <a:rPr lang="en-US" dirty="0" smtClean="0"/>
              <a:t> is the percent of variation in Y than can be explained by X</a:t>
            </a:r>
          </a:p>
          <a:p>
            <a:pPr lvl="1"/>
            <a:r>
              <a:rPr lang="en-US" dirty="0" smtClean="0">
                <a:solidFill>
                  <a:schemeClr val="tx1"/>
                </a:solidFill>
              </a:rPr>
              <a:t>0 ≤ </a:t>
            </a:r>
            <a:r>
              <a:rPr lang="en-US" dirty="0">
                <a:solidFill>
                  <a:schemeClr val="tx1"/>
                </a:solidFill>
              </a:rPr>
              <a:t>R</a:t>
            </a:r>
            <a:r>
              <a:rPr lang="en-US" baseline="30000" dirty="0">
                <a:solidFill>
                  <a:schemeClr val="tx1"/>
                </a:solidFill>
              </a:rPr>
              <a:t>2</a:t>
            </a:r>
            <a:r>
              <a:rPr lang="en-US" dirty="0">
                <a:solidFill>
                  <a:schemeClr val="tx1"/>
                </a:solidFill>
              </a:rPr>
              <a:t> ≤ 1</a:t>
            </a:r>
            <a:r>
              <a:rPr lang="en-US" dirty="0" smtClean="0">
                <a:solidFill>
                  <a:schemeClr val="tx1"/>
                </a:solidFill>
              </a:rPr>
              <a:t> </a:t>
            </a:r>
            <a:endParaRPr lang="en-US" dirty="0">
              <a:solidFill>
                <a:schemeClr val="tx1"/>
              </a:solidFill>
            </a:endParaRPr>
          </a:p>
        </p:txBody>
      </p:sp>
      <p:sp>
        <p:nvSpPr>
          <p:cNvPr id="4" name="Rectangle 3"/>
          <p:cNvSpPr/>
          <p:nvPr/>
        </p:nvSpPr>
        <p:spPr>
          <a:xfrm>
            <a:off x="1988614" y="2991259"/>
            <a:ext cx="9304638" cy="646331"/>
          </a:xfrm>
          <a:prstGeom prst="rect">
            <a:avLst/>
          </a:prstGeom>
        </p:spPr>
        <p:txBody>
          <a:bodyPr wrap="square">
            <a:spAutoFit/>
          </a:bodyPr>
          <a:lstStyle/>
          <a:p>
            <a:r>
              <a:rPr lang="is-IS" b="1" dirty="0" smtClean="0">
                <a:solidFill>
                  <a:srgbClr val="FF0000"/>
                </a:solidFill>
                <a:latin typeface="Monaco" charset="0"/>
                <a:ea typeface="Monaco" charset="0"/>
                <a:cs typeface="Monaco" charset="0"/>
              </a:rPr>
              <a:t>Multiple </a:t>
            </a:r>
            <a:r>
              <a:rPr lang="is-IS" b="1" dirty="0">
                <a:solidFill>
                  <a:srgbClr val="FF0000"/>
                </a:solidFill>
                <a:latin typeface="Monaco" charset="0"/>
                <a:ea typeface="Monaco" charset="0"/>
                <a:cs typeface="Monaco" charset="0"/>
              </a:rPr>
              <a:t>R-squared:  0.5514, Adjusted R-squared:  </a:t>
            </a:r>
            <a:r>
              <a:rPr lang="is-IS" b="1" dirty="0" smtClean="0">
                <a:solidFill>
                  <a:srgbClr val="FF0000"/>
                </a:solidFill>
                <a:latin typeface="Monaco" charset="0"/>
                <a:ea typeface="Monaco" charset="0"/>
                <a:cs typeface="Monaco" charset="0"/>
              </a:rPr>
              <a:t>0.542</a:t>
            </a:r>
            <a:r>
              <a:rPr lang="is-IS" b="1" dirty="0">
                <a:solidFill>
                  <a:srgbClr val="FF0000"/>
                </a:solidFill>
                <a:latin typeface="Monaco" charset="0"/>
                <a:ea typeface="Monaco" charset="0"/>
                <a:cs typeface="Monaco" charset="0"/>
              </a:rPr>
              <a:t> </a:t>
            </a:r>
          </a:p>
          <a:p>
            <a:r>
              <a:rPr lang="is-IS" dirty="0">
                <a:latin typeface="Monaco" charset="0"/>
                <a:ea typeface="Monaco" charset="0"/>
                <a:cs typeface="Monaco" charset="0"/>
              </a:rPr>
              <a:t> </a:t>
            </a:r>
            <a:endParaRPr lang="is-IS" dirty="0">
              <a:latin typeface="Monaco" charset="0"/>
              <a:ea typeface="Monaco" charset="0"/>
              <a:cs typeface="Monaco" charset="0"/>
            </a:endParaRPr>
          </a:p>
        </p:txBody>
      </p:sp>
      <mc:AlternateContent xmlns:mc="http://schemas.openxmlformats.org/markup-compatibility/2006">
        <mc:Choice xmlns:a14="http://schemas.microsoft.com/office/drawing/2010/main" Requires="a14">
          <p:sp>
            <p:nvSpPr>
              <p:cNvPr id="5" name="TextBox 4"/>
              <p:cNvSpPr txBox="1"/>
              <p:nvPr/>
            </p:nvSpPr>
            <p:spPr>
              <a:xfrm>
                <a:off x="1988614" y="3700018"/>
                <a:ext cx="8232071" cy="929806"/>
              </a:xfrm>
              <a:prstGeom prst="rect">
                <a:avLst/>
              </a:prstGeom>
              <a:noFill/>
            </p:spPr>
            <p:txBody>
              <a:bodyPr wrap="square" rtlCol="0">
                <a:spAutoFit/>
              </a:bodyPr>
              <a:lstStyle/>
              <a:p>
                <a14:m>
                  <m:oMath xmlns:m="http://schemas.openxmlformats.org/officeDocument/2006/math">
                    <m:sSup>
                      <m:sSupPr>
                        <m:ctrlPr>
                          <a:rPr lang="en-US" sz="3000" b="1" i="1" smtClean="0">
                            <a:solidFill>
                              <a:schemeClr val="tx1"/>
                            </a:solidFill>
                            <a:latin typeface="Cambria Math" charset="0"/>
                          </a:rPr>
                        </m:ctrlPr>
                      </m:sSupPr>
                      <m:e>
                        <m:r>
                          <a:rPr lang="en-US" sz="3000" b="1" i="1" smtClean="0">
                            <a:solidFill>
                              <a:schemeClr val="tx1"/>
                            </a:solidFill>
                            <a:latin typeface="Cambria Math" charset="0"/>
                          </a:rPr>
                          <m:t>𝑹</m:t>
                        </m:r>
                      </m:e>
                      <m:sup>
                        <m:r>
                          <a:rPr lang="en-US" sz="3000" b="1" i="1" smtClean="0">
                            <a:solidFill>
                              <a:schemeClr val="tx1"/>
                            </a:solidFill>
                            <a:latin typeface="Cambria Math" charset="0"/>
                          </a:rPr>
                          <m:t>𝟐</m:t>
                        </m:r>
                      </m:sup>
                    </m:sSup>
                    <m:r>
                      <a:rPr lang="en-US" sz="3000" b="1" i="1" smtClean="0">
                        <a:solidFill>
                          <a:schemeClr val="tx1"/>
                        </a:solidFill>
                        <a:latin typeface="Cambria Math" charset="0"/>
                      </a:rPr>
                      <m:t>=</m:t>
                    </m:r>
                    <m:sSup>
                      <m:sSupPr>
                        <m:ctrlPr>
                          <a:rPr lang="en-US" sz="3000" b="1" i="1" smtClean="0">
                            <a:solidFill>
                              <a:schemeClr val="tx1"/>
                            </a:solidFill>
                            <a:latin typeface="Cambria Math" charset="0"/>
                          </a:rPr>
                        </m:ctrlPr>
                      </m:sSupPr>
                      <m:e>
                        <m:d>
                          <m:dPr>
                            <m:begChr m:val="["/>
                            <m:endChr m:val="]"/>
                            <m:ctrlPr>
                              <a:rPr lang="mr-IN" sz="3000" b="1" i="1" smtClean="0">
                                <a:solidFill>
                                  <a:schemeClr val="tx1"/>
                                </a:solidFill>
                                <a:latin typeface="Cambria Math" charset="0"/>
                              </a:rPr>
                            </m:ctrlPr>
                          </m:dPr>
                          <m:e>
                            <m:f>
                              <m:fPr>
                                <m:ctrlPr>
                                  <a:rPr lang="mr-IN" sz="3000" b="1" i="1">
                                    <a:solidFill>
                                      <a:schemeClr val="tx1"/>
                                    </a:solidFill>
                                    <a:latin typeface="Cambria Math" charset="0"/>
                                  </a:rPr>
                                </m:ctrlPr>
                              </m:fPr>
                              <m:num>
                                <m:r>
                                  <a:rPr lang="en-US" sz="3000" b="1" i="1">
                                    <a:solidFill>
                                      <a:schemeClr val="tx1"/>
                                    </a:solidFill>
                                    <a:latin typeface="Cambria Math" charset="0"/>
                                  </a:rPr>
                                  <m:t>𝒄𝒐𝒗</m:t>
                                </m:r>
                                <m:r>
                                  <a:rPr lang="en-US" sz="3000" b="1" i="1">
                                    <a:solidFill>
                                      <a:schemeClr val="tx1"/>
                                    </a:solidFill>
                                    <a:latin typeface="Cambria Math" charset="0"/>
                                  </a:rPr>
                                  <m:t>(</m:t>
                                </m:r>
                                <m:r>
                                  <a:rPr lang="en-US" sz="3000" b="1" i="1">
                                    <a:solidFill>
                                      <a:schemeClr val="tx1"/>
                                    </a:solidFill>
                                    <a:latin typeface="Cambria Math" charset="0"/>
                                  </a:rPr>
                                  <m:t>𝑿</m:t>
                                </m:r>
                                <m:r>
                                  <a:rPr lang="en-US" sz="3000" b="1" i="1">
                                    <a:solidFill>
                                      <a:schemeClr val="tx1"/>
                                    </a:solidFill>
                                    <a:latin typeface="Cambria Math" charset="0"/>
                                  </a:rPr>
                                  <m:t>,</m:t>
                                </m:r>
                                <m:r>
                                  <a:rPr lang="en-US" sz="3000" b="1" i="1">
                                    <a:solidFill>
                                      <a:schemeClr val="tx1"/>
                                    </a:solidFill>
                                    <a:latin typeface="Cambria Math" charset="0"/>
                                  </a:rPr>
                                  <m:t>𝒀</m:t>
                                </m:r>
                                <m:r>
                                  <a:rPr lang="en-US" sz="3000" b="1" i="1">
                                    <a:solidFill>
                                      <a:schemeClr val="tx1"/>
                                    </a:solidFill>
                                    <a:latin typeface="Cambria Math" charset="0"/>
                                  </a:rPr>
                                  <m:t>)</m:t>
                                </m:r>
                              </m:num>
                              <m:den>
                                <m:sSub>
                                  <m:sSubPr>
                                    <m:ctrlPr>
                                      <a:rPr lang="en-US" sz="3000" b="1" i="1">
                                        <a:solidFill>
                                          <a:schemeClr val="tx1"/>
                                        </a:solidFill>
                                        <a:latin typeface="Cambria Math" charset="0"/>
                                      </a:rPr>
                                    </m:ctrlPr>
                                  </m:sSubPr>
                                  <m:e>
                                    <m:r>
                                      <a:rPr lang="en-US" sz="3000" b="1" i="1">
                                        <a:solidFill>
                                          <a:schemeClr val="tx1"/>
                                        </a:solidFill>
                                        <a:latin typeface="Cambria Math" charset="0"/>
                                      </a:rPr>
                                      <m:t>𝒔</m:t>
                                    </m:r>
                                  </m:e>
                                  <m:sub>
                                    <m:r>
                                      <a:rPr lang="en-US" sz="3000" b="1" i="1">
                                        <a:solidFill>
                                          <a:schemeClr val="tx1"/>
                                        </a:solidFill>
                                        <a:latin typeface="Cambria Math" charset="0"/>
                                      </a:rPr>
                                      <m:t>𝑿</m:t>
                                    </m:r>
                                  </m:sub>
                                </m:sSub>
                                <m:sSub>
                                  <m:sSubPr>
                                    <m:ctrlPr>
                                      <a:rPr lang="en-US" sz="3000" b="1" i="1">
                                        <a:solidFill>
                                          <a:schemeClr val="tx1"/>
                                        </a:solidFill>
                                        <a:latin typeface="Cambria Math" charset="0"/>
                                      </a:rPr>
                                    </m:ctrlPr>
                                  </m:sSubPr>
                                  <m:e>
                                    <m:r>
                                      <a:rPr lang="en-US" sz="3000" b="1" i="1">
                                        <a:solidFill>
                                          <a:schemeClr val="tx1"/>
                                        </a:solidFill>
                                        <a:latin typeface="Cambria Math" charset="0"/>
                                      </a:rPr>
                                      <m:t>𝒔</m:t>
                                    </m:r>
                                  </m:e>
                                  <m:sub>
                                    <m:r>
                                      <a:rPr lang="en-US" sz="3000" b="1" i="1">
                                        <a:solidFill>
                                          <a:schemeClr val="tx1"/>
                                        </a:solidFill>
                                        <a:latin typeface="Cambria Math" charset="0"/>
                                      </a:rPr>
                                      <m:t>𝒀</m:t>
                                    </m:r>
                                  </m:sub>
                                </m:sSub>
                              </m:den>
                            </m:f>
                          </m:e>
                        </m:d>
                      </m:e>
                      <m:sup>
                        <m:r>
                          <a:rPr lang="en-US" sz="3000" b="1" i="1" smtClean="0">
                            <a:solidFill>
                              <a:schemeClr val="tx1"/>
                            </a:solidFill>
                            <a:latin typeface="Cambria Math" charset="0"/>
                          </a:rPr>
                          <m:t>𝟐</m:t>
                        </m:r>
                      </m:sup>
                    </m:sSup>
                    <m:r>
                      <a:rPr lang="en-US" sz="3000" b="1" i="1" smtClean="0">
                        <a:solidFill>
                          <a:schemeClr val="tx1"/>
                        </a:solidFill>
                        <a:latin typeface="Cambria Math" charset="0"/>
                      </a:rPr>
                      <m:t>=</m:t>
                    </m:r>
                    <m:r>
                      <a:rPr lang="en-US" sz="3000" b="1" i="1" smtClean="0">
                        <a:solidFill>
                          <a:schemeClr val="tx1"/>
                        </a:solidFill>
                        <a:latin typeface="Cambria Math" charset="0"/>
                      </a:rPr>
                      <m:t>𝟏</m:t>
                    </m:r>
                    <m:r>
                      <a:rPr lang="en-US" sz="3000" b="1" i="1" smtClean="0">
                        <a:solidFill>
                          <a:schemeClr val="tx1"/>
                        </a:solidFill>
                        <a:latin typeface="Cambria Math" charset="0"/>
                      </a:rPr>
                      <m:t>−</m:t>
                    </m:r>
                    <m:f>
                      <m:fPr>
                        <m:ctrlPr>
                          <a:rPr lang="mr-IN" sz="3000" b="1" i="1" smtClean="0">
                            <a:solidFill>
                              <a:schemeClr val="tx1"/>
                            </a:solidFill>
                            <a:latin typeface="Cambria Math" charset="0"/>
                          </a:rPr>
                        </m:ctrlPr>
                      </m:fPr>
                      <m:num>
                        <m:sSub>
                          <m:sSubPr>
                            <m:ctrlPr>
                              <a:rPr lang="en-US" sz="3000" b="1" i="1" smtClean="0">
                                <a:solidFill>
                                  <a:schemeClr val="tx1"/>
                                </a:solidFill>
                                <a:latin typeface="Cambria Math" charset="0"/>
                              </a:rPr>
                            </m:ctrlPr>
                          </m:sSubPr>
                          <m:e>
                            <m:r>
                              <a:rPr lang="en-US" sz="3000" b="1" i="1" smtClean="0">
                                <a:solidFill>
                                  <a:schemeClr val="tx1"/>
                                </a:solidFill>
                                <a:latin typeface="Cambria Math" charset="0"/>
                              </a:rPr>
                              <m:t>𝑺𝑺</m:t>
                            </m:r>
                          </m:e>
                          <m:sub>
                            <m:r>
                              <a:rPr lang="en-US" sz="3000" b="1" i="1" smtClean="0">
                                <a:solidFill>
                                  <a:schemeClr val="tx1"/>
                                </a:solidFill>
                                <a:latin typeface="Cambria Math" charset="0"/>
                              </a:rPr>
                              <m:t>𝒓𝒆𝒔</m:t>
                            </m:r>
                          </m:sub>
                        </m:sSub>
                      </m:num>
                      <m:den>
                        <m:sSub>
                          <m:sSubPr>
                            <m:ctrlPr>
                              <a:rPr lang="en-US" sz="3000" b="1" i="1" smtClean="0">
                                <a:solidFill>
                                  <a:schemeClr val="tx1"/>
                                </a:solidFill>
                                <a:latin typeface="Cambria Math" charset="0"/>
                              </a:rPr>
                            </m:ctrlPr>
                          </m:sSubPr>
                          <m:e>
                            <m:r>
                              <a:rPr lang="en-US" sz="3000" b="1" i="1" smtClean="0">
                                <a:solidFill>
                                  <a:schemeClr val="tx1"/>
                                </a:solidFill>
                                <a:latin typeface="Cambria Math" charset="0"/>
                              </a:rPr>
                              <m:t>𝑺𝑺</m:t>
                            </m:r>
                          </m:e>
                          <m:sub>
                            <m:r>
                              <a:rPr lang="en-US" sz="3000" b="1" i="1" smtClean="0">
                                <a:solidFill>
                                  <a:schemeClr val="tx1"/>
                                </a:solidFill>
                                <a:latin typeface="Cambria Math" charset="0"/>
                              </a:rPr>
                              <m:t>𝒕𝒐𝒕𝒂𝒍</m:t>
                            </m:r>
                          </m:sub>
                        </m:sSub>
                      </m:den>
                    </m:f>
                    <m:r>
                      <a:rPr lang="en-US" sz="3000" b="1" i="1" smtClean="0">
                        <a:solidFill>
                          <a:schemeClr val="tx1"/>
                        </a:solidFill>
                        <a:latin typeface="Cambria Math" charset="0"/>
                      </a:rPr>
                      <m:t>= </m:t>
                    </m:r>
                    <m:f>
                      <m:fPr>
                        <m:ctrlPr>
                          <a:rPr lang="mr-IN" sz="3000" b="1" i="1" smtClean="0">
                            <a:solidFill>
                              <a:schemeClr val="tx1"/>
                            </a:solidFill>
                            <a:latin typeface="Cambria Math" charset="0"/>
                          </a:rPr>
                        </m:ctrlPr>
                      </m:fPr>
                      <m:num>
                        <m:r>
                          <a:rPr lang="en-US" sz="3000" b="1" i="1" smtClean="0">
                            <a:solidFill>
                              <a:schemeClr val="tx1"/>
                            </a:solidFill>
                            <a:latin typeface="Cambria Math" charset="0"/>
                          </a:rPr>
                          <m:t>𝑬𝒙𝒑𝒍𝒂𝒊𝒏𝒆𝒅</m:t>
                        </m:r>
                        <m:r>
                          <a:rPr lang="en-US" sz="3000" b="1" i="1" smtClean="0">
                            <a:solidFill>
                              <a:schemeClr val="tx1"/>
                            </a:solidFill>
                            <a:latin typeface="Cambria Math" charset="0"/>
                          </a:rPr>
                          <m:t> </m:t>
                        </m:r>
                        <m:r>
                          <a:rPr lang="en-US" sz="3000" b="1" i="1" smtClean="0">
                            <a:solidFill>
                              <a:schemeClr val="tx1"/>
                            </a:solidFill>
                            <a:latin typeface="Cambria Math" charset="0"/>
                          </a:rPr>
                          <m:t>𝒗𝒂𝒓𝒊𝒂𝒕𝒊𝒐𝒏</m:t>
                        </m:r>
                      </m:num>
                      <m:den>
                        <m:r>
                          <a:rPr lang="en-US" sz="3000" b="1" i="1" smtClean="0">
                            <a:solidFill>
                              <a:schemeClr val="tx1"/>
                            </a:solidFill>
                            <a:latin typeface="Cambria Math" charset="0"/>
                          </a:rPr>
                          <m:t>𝑻𝒐𝒕𝒂𝒍</m:t>
                        </m:r>
                        <m:r>
                          <a:rPr lang="en-US" sz="3000" b="1" i="1" smtClean="0">
                            <a:solidFill>
                              <a:schemeClr val="tx1"/>
                            </a:solidFill>
                            <a:latin typeface="Cambria Math" charset="0"/>
                          </a:rPr>
                          <m:t> </m:t>
                        </m:r>
                        <m:r>
                          <a:rPr lang="en-US" sz="3000" b="1" i="1" smtClean="0">
                            <a:solidFill>
                              <a:schemeClr val="tx1"/>
                            </a:solidFill>
                            <a:latin typeface="Cambria Math" charset="0"/>
                          </a:rPr>
                          <m:t>𝒗𝒂𝒓𝒊𝒂𝒕𝒊𝒐𝒏</m:t>
                        </m:r>
                      </m:den>
                    </m:f>
                  </m:oMath>
                </a14:m>
                <a:r>
                  <a:rPr lang="en-US" sz="3000" b="1" dirty="0" smtClean="0">
                    <a:solidFill>
                      <a:schemeClr val="tx1"/>
                    </a:solidFill>
                  </a:rPr>
                  <a:t> </a:t>
                </a:r>
              </a:p>
            </p:txBody>
          </p:sp>
        </mc:Choice>
        <mc:Fallback>
          <p:sp>
            <p:nvSpPr>
              <p:cNvPr id="5" name="TextBox 4"/>
              <p:cNvSpPr txBox="1">
                <a:spLocks noRot="1" noChangeAspect="1" noMove="1" noResize="1" noEditPoints="1" noAdjustHandles="1" noChangeArrowheads="1" noChangeShapeType="1" noTextEdit="1"/>
              </p:cNvSpPr>
              <p:nvPr/>
            </p:nvSpPr>
            <p:spPr>
              <a:xfrm>
                <a:off x="1988614" y="3700018"/>
                <a:ext cx="8232071" cy="929806"/>
              </a:xfrm>
              <a:prstGeom prst="rect">
                <a:avLst/>
              </a:prstGeom>
              <a:blipFill rotWithShape="0">
                <a:blip r:embed="rId2"/>
                <a:stretch>
                  <a:fillRect/>
                </a:stretch>
              </a:blipFill>
            </p:spPr>
            <p:txBody>
              <a:bodyPr/>
              <a:lstStyle/>
              <a:p>
                <a:r>
                  <a:rPr lang="en-US">
                    <a:noFill/>
                  </a:rPr>
                  <a:t> </a:t>
                </a:r>
              </a:p>
            </p:txBody>
          </p:sp>
        </mc:Fallback>
      </mc:AlternateContent>
      <p:sp>
        <p:nvSpPr>
          <p:cNvPr id="6" name="TextBox 5"/>
          <p:cNvSpPr txBox="1"/>
          <p:nvPr/>
        </p:nvSpPr>
        <p:spPr>
          <a:xfrm>
            <a:off x="1097280" y="5184352"/>
            <a:ext cx="9689446" cy="1200329"/>
          </a:xfrm>
          <a:prstGeom prst="rect">
            <a:avLst/>
          </a:prstGeom>
          <a:noFill/>
        </p:spPr>
        <p:txBody>
          <a:bodyPr wrap="square" rtlCol="0">
            <a:spAutoFit/>
          </a:bodyPr>
          <a:lstStyle/>
          <a:p>
            <a:r>
              <a:rPr lang="en-US" b="1" dirty="0" smtClean="0"/>
              <a:t>What can we conclude?</a:t>
            </a:r>
          </a:p>
          <a:p>
            <a:r>
              <a:rPr lang="en-US" dirty="0" smtClean="0"/>
              <a:t>~55% of the variation in </a:t>
            </a:r>
            <a:r>
              <a:rPr lang="en-US" dirty="0" err="1" smtClean="0"/>
              <a:t>Setosa</a:t>
            </a:r>
            <a:r>
              <a:rPr lang="en-US" dirty="0" smtClean="0"/>
              <a:t> sepal lengths can be explained by </a:t>
            </a:r>
            <a:r>
              <a:rPr lang="en-US" dirty="0" err="1" smtClean="0"/>
              <a:t>Setosa</a:t>
            </a:r>
            <a:r>
              <a:rPr lang="en-US" dirty="0" smtClean="0"/>
              <a:t> sepals widths  </a:t>
            </a:r>
          </a:p>
          <a:p>
            <a:endParaRPr lang="en-US" dirty="0" smtClean="0"/>
          </a:p>
          <a:p>
            <a:r>
              <a:rPr lang="en-US" dirty="0" smtClean="0"/>
              <a:t>[If P &lt; alpha, don't conclude this..]</a:t>
            </a:r>
            <a:endParaRPr lang="en-US" dirty="0"/>
          </a:p>
        </p:txBody>
      </p:sp>
    </p:spTree>
    <p:extLst>
      <p:ext uri="{BB962C8B-B14F-4D97-AF65-F5344CB8AC3E}">
        <p14:creationId xmlns:p14="http://schemas.microsoft.com/office/powerpoint/2010/main" val="433794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regression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415" y="3121455"/>
            <a:ext cx="4687329" cy="3124886"/>
          </a:xfrm>
          <a:prstGeom prst="rect">
            <a:avLst/>
          </a:prstGeom>
        </p:spPr>
      </p:pic>
      <p:sp>
        <p:nvSpPr>
          <p:cNvPr id="5" name="TextBox 4"/>
          <p:cNvSpPr txBox="1"/>
          <p:nvPr/>
        </p:nvSpPr>
        <p:spPr>
          <a:xfrm>
            <a:off x="963827" y="2060075"/>
            <a:ext cx="8180445" cy="646331"/>
          </a:xfrm>
          <a:prstGeom prst="rect">
            <a:avLst/>
          </a:prstGeom>
          <a:noFill/>
        </p:spPr>
        <p:txBody>
          <a:bodyPr wrap="none" rtlCol="0">
            <a:spAutoFit/>
          </a:bodyPr>
          <a:lstStyle/>
          <a:p>
            <a:r>
              <a:rPr lang="en-US" dirty="0" err="1">
                <a:latin typeface="Monaco" charset="0"/>
                <a:ea typeface="Monaco" charset="0"/>
                <a:cs typeface="Monaco" charset="0"/>
              </a:rPr>
              <a:t>ggplot</a:t>
            </a:r>
            <a:r>
              <a:rPr lang="en-US" dirty="0">
                <a:latin typeface="Monaco" charset="0"/>
                <a:ea typeface="Monaco" charset="0"/>
                <a:cs typeface="Monaco" charset="0"/>
              </a:rPr>
              <a:t>(</a:t>
            </a:r>
            <a:r>
              <a:rPr lang="en-US" dirty="0" err="1">
                <a:latin typeface="Monaco" charset="0"/>
                <a:ea typeface="Monaco" charset="0"/>
                <a:cs typeface="Monaco" charset="0"/>
              </a:rPr>
              <a:t>setosa</a:t>
            </a:r>
            <a:r>
              <a:rPr lang="en-US" dirty="0">
                <a:latin typeface="Monaco" charset="0"/>
                <a:ea typeface="Monaco" charset="0"/>
                <a:cs typeface="Monaco" charset="0"/>
              </a:rPr>
              <a:t>, </a:t>
            </a:r>
            <a:r>
              <a:rPr lang="en-US" dirty="0" err="1">
                <a:latin typeface="Monaco" charset="0"/>
                <a:ea typeface="Monaco" charset="0"/>
                <a:cs typeface="Monaco" charset="0"/>
              </a:rPr>
              <a:t>aes</a:t>
            </a:r>
            <a:r>
              <a:rPr lang="en-US" dirty="0">
                <a:latin typeface="Monaco" charset="0"/>
                <a:ea typeface="Monaco" charset="0"/>
                <a:cs typeface="Monaco" charset="0"/>
              </a:rPr>
              <a:t>(x = </a:t>
            </a:r>
            <a:r>
              <a:rPr lang="en-US" dirty="0" err="1">
                <a:latin typeface="Monaco" charset="0"/>
                <a:ea typeface="Monaco" charset="0"/>
                <a:cs typeface="Monaco" charset="0"/>
              </a:rPr>
              <a:t>Sepal.Width</a:t>
            </a:r>
            <a:r>
              <a:rPr lang="en-US" dirty="0">
                <a:latin typeface="Monaco" charset="0"/>
                <a:ea typeface="Monaco" charset="0"/>
                <a:cs typeface="Monaco" charset="0"/>
              </a:rPr>
              <a:t>, y =  </a:t>
            </a:r>
            <a:r>
              <a:rPr lang="en-US" dirty="0" err="1">
                <a:latin typeface="Monaco" charset="0"/>
                <a:ea typeface="Monaco" charset="0"/>
                <a:cs typeface="Monaco" charset="0"/>
              </a:rPr>
              <a:t>Sepal.Length</a:t>
            </a:r>
            <a:r>
              <a:rPr lang="en-US" dirty="0">
                <a:latin typeface="Monaco" charset="0"/>
                <a:ea typeface="Monaco" charset="0"/>
                <a:cs typeface="Monaco" charset="0"/>
              </a:rPr>
              <a:t>)) + </a:t>
            </a:r>
            <a:endParaRPr lang="en-US" dirty="0" smtClean="0">
              <a:latin typeface="Monaco" charset="0"/>
              <a:ea typeface="Monaco" charset="0"/>
              <a:cs typeface="Monaco" charset="0"/>
            </a:endParaRPr>
          </a:p>
          <a:p>
            <a:r>
              <a:rPr lang="en-US" dirty="0">
                <a:latin typeface="Monaco" charset="0"/>
                <a:ea typeface="Monaco" charset="0"/>
                <a:cs typeface="Monaco" charset="0"/>
              </a:rPr>
              <a:t>	</a:t>
            </a:r>
            <a:r>
              <a:rPr lang="en-US" dirty="0" err="1" smtClean="0">
                <a:latin typeface="Monaco" charset="0"/>
                <a:ea typeface="Monaco" charset="0"/>
                <a:cs typeface="Monaco" charset="0"/>
              </a:rPr>
              <a:t>geom_point</a:t>
            </a:r>
            <a:r>
              <a:rPr lang="en-US" dirty="0">
                <a:latin typeface="Monaco" charset="0"/>
                <a:ea typeface="Monaco" charset="0"/>
                <a:cs typeface="Monaco" charset="0"/>
              </a:rPr>
              <a:t>() + </a:t>
            </a:r>
            <a:r>
              <a:rPr lang="en-US" b="1" dirty="0" err="1">
                <a:solidFill>
                  <a:srgbClr val="C00000"/>
                </a:solidFill>
                <a:latin typeface="Monaco" charset="0"/>
                <a:ea typeface="Monaco" charset="0"/>
                <a:cs typeface="Monaco" charset="0"/>
              </a:rPr>
              <a:t>geom_smooth</a:t>
            </a:r>
            <a:r>
              <a:rPr lang="en-US" b="1" dirty="0">
                <a:solidFill>
                  <a:srgbClr val="C00000"/>
                </a:solidFill>
                <a:latin typeface="Monaco" charset="0"/>
                <a:ea typeface="Monaco" charset="0"/>
                <a:cs typeface="Monaco" charset="0"/>
              </a:rPr>
              <a:t>(method = "lm")</a:t>
            </a:r>
          </a:p>
        </p:txBody>
      </p:sp>
    </p:spTree>
    <p:extLst>
      <p:ext uri="{BB962C8B-B14F-4D97-AF65-F5344CB8AC3E}">
        <p14:creationId xmlns:p14="http://schemas.microsoft.com/office/powerpoint/2010/main" val="835134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the regression</a:t>
            </a:r>
          </a:p>
        </p:txBody>
      </p:sp>
      <p:sp>
        <p:nvSpPr>
          <p:cNvPr id="4" name="TextBox 3"/>
          <p:cNvSpPr txBox="1"/>
          <p:nvPr/>
        </p:nvSpPr>
        <p:spPr>
          <a:xfrm>
            <a:off x="963827" y="2060075"/>
            <a:ext cx="10482357" cy="1200329"/>
          </a:xfrm>
          <a:prstGeom prst="rect">
            <a:avLst/>
          </a:prstGeom>
          <a:noFill/>
        </p:spPr>
        <p:txBody>
          <a:bodyPr wrap="none" rtlCol="0">
            <a:spAutoFit/>
          </a:bodyPr>
          <a:lstStyle/>
          <a:p>
            <a:r>
              <a:rPr lang="en-US" dirty="0" err="1">
                <a:latin typeface="Monaco" charset="0"/>
                <a:ea typeface="Monaco" charset="0"/>
                <a:cs typeface="Monaco" charset="0"/>
              </a:rPr>
              <a:t>ggplot</a:t>
            </a:r>
            <a:r>
              <a:rPr lang="en-US" dirty="0">
                <a:latin typeface="Monaco" charset="0"/>
                <a:ea typeface="Monaco" charset="0"/>
                <a:cs typeface="Monaco" charset="0"/>
              </a:rPr>
              <a:t>(</a:t>
            </a:r>
            <a:r>
              <a:rPr lang="en-US" dirty="0" err="1">
                <a:latin typeface="Monaco" charset="0"/>
                <a:ea typeface="Monaco" charset="0"/>
                <a:cs typeface="Monaco" charset="0"/>
              </a:rPr>
              <a:t>setosa</a:t>
            </a:r>
            <a:r>
              <a:rPr lang="en-US" dirty="0">
                <a:latin typeface="Monaco" charset="0"/>
                <a:ea typeface="Monaco" charset="0"/>
                <a:cs typeface="Monaco" charset="0"/>
              </a:rPr>
              <a:t>, </a:t>
            </a:r>
            <a:r>
              <a:rPr lang="en-US" dirty="0" err="1">
                <a:latin typeface="Monaco" charset="0"/>
                <a:ea typeface="Monaco" charset="0"/>
                <a:cs typeface="Monaco" charset="0"/>
              </a:rPr>
              <a:t>aes</a:t>
            </a:r>
            <a:r>
              <a:rPr lang="en-US" dirty="0">
                <a:latin typeface="Monaco" charset="0"/>
                <a:ea typeface="Monaco" charset="0"/>
                <a:cs typeface="Monaco" charset="0"/>
              </a:rPr>
              <a:t>(x = </a:t>
            </a:r>
            <a:r>
              <a:rPr lang="en-US" dirty="0" err="1">
                <a:latin typeface="Monaco" charset="0"/>
                <a:ea typeface="Monaco" charset="0"/>
                <a:cs typeface="Monaco" charset="0"/>
              </a:rPr>
              <a:t>Sepal.Width</a:t>
            </a:r>
            <a:r>
              <a:rPr lang="en-US" dirty="0">
                <a:latin typeface="Monaco" charset="0"/>
                <a:ea typeface="Monaco" charset="0"/>
                <a:cs typeface="Monaco" charset="0"/>
              </a:rPr>
              <a:t>, y =  </a:t>
            </a:r>
            <a:r>
              <a:rPr lang="en-US" dirty="0" err="1">
                <a:latin typeface="Monaco" charset="0"/>
                <a:ea typeface="Monaco" charset="0"/>
                <a:cs typeface="Monaco" charset="0"/>
              </a:rPr>
              <a:t>Sepal.Length</a:t>
            </a:r>
            <a:r>
              <a:rPr lang="en-US" dirty="0">
                <a:latin typeface="Monaco" charset="0"/>
                <a:ea typeface="Monaco" charset="0"/>
                <a:cs typeface="Monaco" charset="0"/>
              </a:rPr>
              <a:t>)) + </a:t>
            </a:r>
            <a:endParaRPr lang="en-US" dirty="0" smtClean="0">
              <a:latin typeface="Monaco" charset="0"/>
              <a:ea typeface="Monaco" charset="0"/>
              <a:cs typeface="Monaco" charset="0"/>
            </a:endParaRPr>
          </a:p>
          <a:p>
            <a:r>
              <a:rPr lang="en-US" dirty="0">
                <a:latin typeface="Monaco" charset="0"/>
                <a:ea typeface="Monaco" charset="0"/>
                <a:cs typeface="Monaco" charset="0"/>
              </a:rPr>
              <a:t>	</a:t>
            </a:r>
            <a:r>
              <a:rPr lang="en-US" dirty="0" err="1" smtClean="0">
                <a:latin typeface="Monaco" charset="0"/>
                <a:ea typeface="Monaco" charset="0"/>
                <a:cs typeface="Monaco" charset="0"/>
              </a:rPr>
              <a:t>geom_point</a:t>
            </a:r>
            <a:r>
              <a:rPr lang="en-US" dirty="0">
                <a:latin typeface="Monaco" charset="0"/>
                <a:ea typeface="Monaco" charset="0"/>
                <a:cs typeface="Monaco" charset="0"/>
              </a:rPr>
              <a:t>() + </a:t>
            </a:r>
            <a:r>
              <a:rPr lang="en-US" b="1" dirty="0" err="1">
                <a:solidFill>
                  <a:srgbClr val="C00000"/>
                </a:solidFill>
                <a:latin typeface="Monaco" charset="0"/>
                <a:ea typeface="Monaco" charset="0"/>
                <a:cs typeface="Monaco" charset="0"/>
              </a:rPr>
              <a:t>geom_smooth</a:t>
            </a:r>
            <a:r>
              <a:rPr lang="en-US" b="1" dirty="0">
                <a:solidFill>
                  <a:srgbClr val="C00000"/>
                </a:solidFill>
                <a:latin typeface="Monaco" charset="0"/>
                <a:ea typeface="Monaco" charset="0"/>
                <a:cs typeface="Monaco" charset="0"/>
              </a:rPr>
              <a:t>(method = "lm</a:t>
            </a:r>
            <a:r>
              <a:rPr lang="en-US" b="1" dirty="0" smtClean="0">
                <a:solidFill>
                  <a:srgbClr val="C00000"/>
                </a:solidFill>
                <a:latin typeface="Monaco" charset="0"/>
                <a:ea typeface="Monaco" charset="0"/>
                <a:cs typeface="Monaco" charset="0"/>
              </a:rPr>
              <a:t>") </a:t>
            </a:r>
            <a:r>
              <a:rPr lang="en-US" b="1" dirty="0" smtClean="0">
                <a:latin typeface="Monaco" charset="0"/>
                <a:ea typeface="Monaco" charset="0"/>
                <a:cs typeface="Monaco" charset="0"/>
              </a:rPr>
              <a:t>+</a:t>
            </a:r>
          </a:p>
          <a:p>
            <a:r>
              <a:rPr lang="en-US" b="1" dirty="0" smtClean="0">
                <a:solidFill>
                  <a:srgbClr val="0070C0"/>
                </a:solidFill>
                <a:latin typeface="Monaco" charset="0"/>
                <a:ea typeface="Monaco" charset="0"/>
                <a:cs typeface="Monaco" charset="0"/>
              </a:rPr>
              <a:t>	</a:t>
            </a:r>
            <a:r>
              <a:rPr lang="en-US" b="1" dirty="0" err="1" smtClean="0">
                <a:solidFill>
                  <a:srgbClr val="0070C0"/>
                </a:solidFill>
                <a:latin typeface="Monaco" charset="0"/>
                <a:ea typeface="Monaco" charset="0"/>
                <a:cs typeface="Monaco" charset="0"/>
              </a:rPr>
              <a:t>geom_text</a:t>
            </a:r>
            <a:r>
              <a:rPr lang="en-US" b="1" dirty="0" smtClean="0">
                <a:solidFill>
                  <a:srgbClr val="0070C0"/>
                </a:solidFill>
                <a:latin typeface="Monaco" charset="0"/>
                <a:ea typeface="Monaco" charset="0"/>
                <a:cs typeface="Monaco" charset="0"/>
              </a:rPr>
              <a:t>(</a:t>
            </a:r>
            <a:r>
              <a:rPr lang="mr-IN" b="1" dirty="0" err="1">
                <a:solidFill>
                  <a:srgbClr val="0070C0"/>
                </a:solidFill>
                <a:latin typeface="Monaco" charset="0"/>
                <a:ea typeface="Monaco" charset="0"/>
                <a:cs typeface="Monaco" charset="0"/>
              </a:rPr>
              <a:t>x</a:t>
            </a:r>
            <a:r>
              <a:rPr lang="mr-IN" b="1" dirty="0">
                <a:solidFill>
                  <a:srgbClr val="0070C0"/>
                </a:solidFill>
                <a:latin typeface="Monaco" charset="0"/>
                <a:ea typeface="Monaco" charset="0"/>
                <a:cs typeface="Monaco" charset="0"/>
              </a:rPr>
              <a:t> = 2.75, </a:t>
            </a:r>
            <a:r>
              <a:rPr lang="mr-IN" b="1" dirty="0" err="1">
                <a:solidFill>
                  <a:srgbClr val="0070C0"/>
                </a:solidFill>
                <a:latin typeface="Monaco" charset="0"/>
                <a:ea typeface="Monaco" charset="0"/>
                <a:cs typeface="Monaco" charset="0"/>
              </a:rPr>
              <a:t>y</a:t>
            </a:r>
            <a:r>
              <a:rPr lang="mr-IN" b="1" dirty="0">
                <a:solidFill>
                  <a:srgbClr val="0070C0"/>
                </a:solidFill>
                <a:latin typeface="Monaco" charset="0"/>
                <a:ea typeface="Monaco" charset="0"/>
                <a:cs typeface="Monaco" charset="0"/>
              </a:rPr>
              <a:t> = 5.5, </a:t>
            </a:r>
            <a:r>
              <a:rPr lang="mr-IN" b="1" dirty="0" err="1">
                <a:solidFill>
                  <a:srgbClr val="0070C0"/>
                </a:solidFill>
                <a:latin typeface="Monaco" charset="0"/>
                <a:ea typeface="Monaco" charset="0"/>
                <a:cs typeface="Monaco" charset="0"/>
              </a:rPr>
              <a:t>label</a:t>
            </a:r>
            <a:r>
              <a:rPr lang="mr-IN" b="1" dirty="0">
                <a:solidFill>
                  <a:srgbClr val="0070C0"/>
                </a:solidFill>
                <a:latin typeface="Monaco" charset="0"/>
                <a:ea typeface="Monaco" charset="0"/>
                <a:cs typeface="Monaco" charset="0"/>
              </a:rPr>
              <a:t> = "</a:t>
            </a:r>
            <a:r>
              <a:rPr lang="mr-IN" b="1" dirty="0" err="1">
                <a:solidFill>
                  <a:srgbClr val="0070C0"/>
                </a:solidFill>
                <a:latin typeface="Monaco" charset="0"/>
                <a:ea typeface="Monaco" charset="0"/>
                <a:cs typeface="Monaco" charset="0"/>
              </a:rPr>
              <a:t>y</a:t>
            </a:r>
            <a:r>
              <a:rPr lang="mr-IN" b="1" dirty="0">
                <a:solidFill>
                  <a:srgbClr val="0070C0"/>
                </a:solidFill>
                <a:latin typeface="Monaco" charset="0"/>
                <a:ea typeface="Monaco" charset="0"/>
                <a:cs typeface="Monaco" charset="0"/>
              </a:rPr>
              <a:t>=2.639 + 0.69x", </a:t>
            </a:r>
            <a:r>
              <a:rPr lang="mr-IN" b="1" dirty="0" err="1">
                <a:solidFill>
                  <a:srgbClr val="0070C0"/>
                </a:solidFill>
                <a:latin typeface="Monaco" charset="0"/>
                <a:ea typeface="Monaco" charset="0"/>
                <a:cs typeface="Monaco" charset="0"/>
              </a:rPr>
              <a:t>color</a:t>
            </a:r>
            <a:r>
              <a:rPr lang="mr-IN" b="1" dirty="0">
                <a:solidFill>
                  <a:srgbClr val="0070C0"/>
                </a:solidFill>
                <a:latin typeface="Monaco" charset="0"/>
                <a:ea typeface="Monaco" charset="0"/>
                <a:cs typeface="Monaco" charset="0"/>
              </a:rPr>
              <a:t>="</a:t>
            </a:r>
            <a:r>
              <a:rPr lang="mr-IN" b="1" dirty="0" err="1">
                <a:solidFill>
                  <a:srgbClr val="0070C0"/>
                </a:solidFill>
                <a:latin typeface="Monaco" charset="0"/>
                <a:ea typeface="Monaco" charset="0"/>
                <a:cs typeface="Monaco" charset="0"/>
              </a:rPr>
              <a:t>red</a:t>
            </a:r>
            <a:r>
              <a:rPr lang="mr-IN" b="1" dirty="0">
                <a:solidFill>
                  <a:srgbClr val="0070C0"/>
                </a:solidFill>
                <a:latin typeface="Monaco" charset="0"/>
                <a:ea typeface="Monaco" charset="0"/>
                <a:cs typeface="Monaco" charset="0"/>
              </a:rPr>
              <a:t>")</a:t>
            </a:r>
          </a:p>
          <a:p>
            <a:endParaRPr lang="en-US" b="1" dirty="0">
              <a:solidFill>
                <a:srgbClr val="C00000"/>
              </a:solidFill>
              <a:latin typeface="Monaco" charset="0"/>
              <a:ea typeface="Monaco" charset="0"/>
              <a:cs typeface="Monaco"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414" y="3121728"/>
            <a:ext cx="4690872" cy="3127248"/>
          </a:xfrm>
          <a:prstGeom prst="rect">
            <a:avLst/>
          </a:prstGeom>
        </p:spPr>
      </p:pic>
    </p:spTree>
    <p:extLst>
      <p:ext uri="{BB962C8B-B14F-4D97-AF65-F5344CB8AC3E}">
        <p14:creationId xmlns:p14="http://schemas.microsoft.com/office/powerpoint/2010/main" val="367802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the regression</a:t>
            </a:r>
          </a:p>
        </p:txBody>
      </p:sp>
      <p:sp>
        <p:nvSpPr>
          <p:cNvPr id="4" name="TextBox 3"/>
          <p:cNvSpPr txBox="1"/>
          <p:nvPr/>
        </p:nvSpPr>
        <p:spPr>
          <a:xfrm>
            <a:off x="963827" y="2060075"/>
            <a:ext cx="10937610" cy="1200329"/>
          </a:xfrm>
          <a:prstGeom prst="rect">
            <a:avLst/>
          </a:prstGeom>
          <a:noFill/>
        </p:spPr>
        <p:txBody>
          <a:bodyPr wrap="none" rtlCol="0">
            <a:spAutoFit/>
          </a:bodyPr>
          <a:lstStyle/>
          <a:p>
            <a:r>
              <a:rPr lang="en-US" dirty="0" err="1">
                <a:latin typeface="Monaco" charset="0"/>
                <a:ea typeface="Monaco" charset="0"/>
                <a:cs typeface="Monaco" charset="0"/>
              </a:rPr>
              <a:t>ggplot</a:t>
            </a:r>
            <a:r>
              <a:rPr lang="en-US" dirty="0">
                <a:latin typeface="Monaco" charset="0"/>
                <a:ea typeface="Monaco" charset="0"/>
                <a:cs typeface="Monaco" charset="0"/>
              </a:rPr>
              <a:t>(</a:t>
            </a:r>
            <a:r>
              <a:rPr lang="en-US" dirty="0" err="1">
                <a:latin typeface="Monaco" charset="0"/>
                <a:ea typeface="Monaco" charset="0"/>
                <a:cs typeface="Monaco" charset="0"/>
              </a:rPr>
              <a:t>setosa</a:t>
            </a:r>
            <a:r>
              <a:rPr lang="en-US" dirty="0">
                <a:latin typeface="Monaco" charset="0"/>
                <a:ea typeface="Monaco" charset="0"/>
                <a:cs typeface="Monaco" charset="0"/>
              </a:rPr>
              <a:t>, </a:t>
            </a:r>
            <a:r>
              <a:rPr lang="en-US" dirty="0" err="1">
                <a:latin typeface="Monaco" charset="0"/>
                <a:ea typeface="Monaco" charset="0"/>
                <a:cs typeface="Monaco" charset="0"/>
              </a:rPr>
              <a:t>aes</a:t>
            </a:r>
            <a:r>
              <a:rPr lang="en-US" dirty="0">
                <a:latin typeface="Monaco" charset="0"/>
                <a:ea typeface="Monaco" charset="0"/>
                <a:cs typeface="Monaco" charset="0"/>
              </a:rPr>
              <a:t>(x = </a:t>
            </a:r>
            <a:r>
              <a:rPr lang="en-US" dirty="0" err="1">
                <a:latin typeface="Monaco" charset="0"/>
                <a:ea typeface="Monaco" charset="0"/>
                <a:cs typeface="Monaco" charset="0"/>
              </a:rPr>
              <a:t>Sepal.Width</a:t>
            </a:r>
            <a:r>
              <a:rPr lang="en-US" dirty="0">
                <a:latin typeface="Monaco" charset="0"/>
                <a:ea typeface="Monaco" charset="0"/>
                <a:cs typeface="Monaco" charset="0"/>
              </a:rPr>
              <a:t>, y =  </a:t>
            </a:r>
            <a:r>
              <a:rPr lang="en-US" dirty="0" err="1">
                <a:latin typeface="Monaco" charset="0"/>
                <a:ea typeface="Monaco" charset="0"/>
                <a:cs typeface="Monaco" charset="0"/>
              </a:rPr>
              <a:t>Sepal.Length</a:t>
            </a:r>
            <a:r>
              <a:rPr lang="en-US" dirty="0">
                <a:latin typeface="Monaco" charset="0"/>
                <a:ea typeface="Monaco" charset="0"/>
                <a:cs typeface="Monaco" charset="0"/>
              </a:rPr>
              <a:t>)) + </a:t>
            </a:r>
            <a:endParaRPr lang="en-US" dirty="0" smtClean="0">
              <a:latin typeface="Monaco" charset="0"/>
              <a:ea typeface="Monaco" charset="0"/>
              <a:cs typeface="Monaco" charset="0"/>
            </a:endParaRPr>
          </a:p>
          <a:p>
            <a:r>
              <a:rPr lang="en-US" dirty="0">
                <a:latin typeface="Monaco" charset="0"/>
                <a:ea typeface="Monaco" charset="0"/>
                <a:cs typeface="Monaco" charset="0"/>
              </a:rPr>
              <a:t>	</a:t>
            </a:r>
            <a:r>
              <a:rPr lang="en-US" dirty="0" err="1" smtClean="0">
                <a:latin typeface="Monaco" charset="0"/>
                <a:ea typeface="Monaco" charset="0"/>
                <a:cs typeface="Monaco" charset="0"/>
              </a:rPr>
              <a:t>geom_point</a:t>
            </a:r>
            <a:r>
              <a:rPr lang="en-US" dirty="0">
                <a:latin typeface="Monaco" charset="0"/>
                <a:ea typeface="Monaco" charset="0"/>
                <a:cs typeface="Monaco" charset="0"/>
              </a:rPr>
              <a:t>() + </a:t>
            </a:r>
            <a:r>
              <a:rPr lang="en-US" b="1" dirty="0" err="1">
                <a:solidFill>
                  <a:srgbClr val="C00000"/>
                </a:solidFill>
                <a:latin typeface="Monaco" charset="0"/>
                <a:ea typeface="Monaco" charset="0"/>
                <a:cs typeface="Monaco" charset="0"/>
              </a:rPr>
              <a:t>geom_smooth</a:t>
            </a:r>
            <a:r>
              <a:rPr lang="en-US" b="1" dirty="0">
                <a:solidFill>
                  <a:srgbClr val="C00000"/>
                </a:solidFill>
                <a:latin typeface="Monaco" charset="0"/>
                <a:ea typeface="Monaco" charset="0"/>
                <a:cs typeface="Monaco" charset="0"/>
              </a:rPr>
              <a:t>(method = "lm</a:t>
            </a:r>
            <a:r>
              <a:rPr lang="en-US" b="1" dirty="0" smtClean="0">
                <a:solidFill>
                  <a:srgbClr val="C00000"/>
                </a:solidFill>
                <a:latin typeface="Monaco" charset="0"/>
                <a:ea typeface="Monaco" charset="0"/>
                <a:cs typeface="Monaco" charset="0"/>
              </a:rPr>
              <a:t>") </a:t>
            </a:r>
            <a:r>
              <a:rPr lang="en-US" b="1" dirty="0" smtClean="0">
                <a:latin typeface="Monaco" charset="0"/>
                <a:ea typeface="Monaco" charset="0"/>
                <a:cs typeface="Monaco" charset="0"/>
              </a:rPr>
              <a:t>+</a:t>
            </a:r>
          </a:p>
          <a:p>
            <a:r>
              <a:rPr lang="en-US" b="1" dirty="0">
                <a:solidFill>
                  <a:srgbClr val="0070C0"/>
                </a:solidFill>
                <a:latin typeface="Monaco" charset="0"/>
                <a:ea typeface="Monaco" charset="0"/>
                <a:cs typeface="Monaco" charset="0"/>
              </a:rPr>
              <a:t> </a:t>
            </a:r>
            <a:r>
              <a:rPr lang="en-US" b="1" dirty="0" smtClean="0">
                <a:solidFill>
                  <a:srgbClr val="0070C0"/>
                </a:solidFill>
                <a:latin typeface="Monaco" charset="0"/>
                <a:ea typeface="Monaco" charset="0"/>
                <a:cs typeface="Monaco" charset="0"/>
              </a:rPr>
              <a:t>      </a:t>
            </a:r>
            <a:r>
              <a:rPr lang="mr-IN" b="1" dirty="0" err="1" smtClean="0">
                <a:solidFill>
                  <a:srgbClr val="0070C0"/>
                </a:solidFill>
                <a:latin typeface="Monaco" charset="0"/>
                <a:ea typeface="Monaco" charset="0"/>
                <a:cs typeface="Monaco" charset="0"/>
              </a:rPr>
              <a:t>geom_text</a:t>
            </a:r>
            <a:r>
              <a:rPr lang="mr-IN" b="1" dirty="0" smtClean="0">
                <a:solidFill>
                  <a:srgbClr val="0070C0"/>
                </a:solidFill>
                <a:latin typeface="Monaco" charset="0"/>
                <a:ea typeface="Monaco" charset="0"/>
                <a:cs typeface="Monaco" charset="0"/>
              </a:rPr>
              <a:t>(</a:t>
            </a:r>
            <a:r>
              <a:rPr lang="mr-IN" b="1" dirty="0" err="1" smtClean="0">
                <a:solidFill>
                  <a:srgbClr val="0070C0"/>
                </a:solidFill>
                <a:latin typeface="Monaco" charset="0"/>
                <a:ea typeface="Monaco" charset="0"/>
                <a:cs typeface="Monaco" charset="0"/>
              </a:rPr>
              <a:t>x</a:t>
            </a:r>
            <a:r>
              <a:rPr lang="mr-IN" b="1" dirty="0" smtClean="0">
                <a:solidFill>
                  <a:srgbClr val="0070C0"/>
                </a:solidFill>
                <a:latin typeface="Monaco" charset="0"/>
                <a:ea typeface="Monaco" charset="0"/>
                <a:cs typeface="Monaco" charset="0"/>
              </a:rPr>
              <a:t>=2.75</a:t>
            </a:r>
            <a:r>
              <a:rPr lang="mr-IN" b="1" dirty="0">
                <a:solidFill>
                  <a:srgbClr val="0070C0"/>
                </a:solidFill>
                <a:latin typeface="Monaco" charset="0"/>
                <a:ea typeface="Monaco" charset="0"/>
                <a:cs typeface="Monaco" charset="0"/>
              </a:rPr>
              <a:t>, </a:t>
            </a:r>
            <a:r>
              <a:rPr lang="mr-IN" b="1" dirty="0" err="1" smtClean="0">
                <a:solidFill>
                  <a:srgbClr val="0070C0"/>
                </a:solidFill>
                <a:latin typeface="Monaco" charset="0"/>
                <a:ea typeface="Monaco" charset="0"/>
                <a:cs typeface="Monaco" charset="0"/>
              </a:rPr>
              <a:t>y</a:t>
            </a:r>
            <a:r>
              <a:rPr lang="mr-IN" b="1" dirty="0" smtClean="0">
                <a:solidFill>
                  <a:srgbClr val="0070C0"/>
                </a:solidFill>
                <a:latin typeface="Monaco" charset="0"/>
                <a:ea typeface="Monaco" charset="0"/>
                <a:cs typeface="Monaco" charset="0"/>
              </a:rPr>
              <a:t>=5.5</a:t>
            </a:r>
            <a:r>
              <a:rPr lang="mr-IN" b="1" dirty="0">
                <a:solidFill>
                  <a:srgbClr val="0070C0"/>
                </a:solidFill>
                <a:latin typeface="Monaco" charset="0"/>
                <a:ea typeface="Monaco" charset="0"/>
                <a:cs typeface="Monaco" charset="0"/>
              </a:rPr>
              <a:t>, </a:t>
            </a:r>
            <a:r>
              <a:rPr lang="mr-IN" b="1" dirty="0" err="1" smtClean="0">
                <a:solidFill>
                  <a:srgbClr val="0070C0"/>
                </a:solidFill>
                <a:latin typeface="Monaco" charset="0"/>
                <a:ea typeface="Monaco" charset="0"/>
                <a:cs typeface="Monaco" charset="0"/>
              </a:rPr>
              <a:t>label</a:t>
            </a:r>
            <a:r>
              <a:rPr lang="mr-IN" b="1" dirty="0" smtClean="0">
                <a:solidFill>
                  <a:srgbClr val="0070C0"/>
                </a:solidFill>
                <a:latin typeface="Monaco" charset="0"/>
                <a:ea typeface="Monaco" charset="0"/>
                <a:cs typeface="Monaco" charset="0"/>
              </a:rPr>
              <a:t>="</a:t>
            </a:r>
            <a:r>
              <a:rPr lang="mr-IN" b="1" dirty="0">
                <a:solidFill>
                  <a:srgbClr val="0070C0"/>
                </a:solidFill>
                <a:latin typeface="Monaco" charset="0"/>
                <a:ea typeface="Monaco" charset="0"/>
                <a:cs typeface="Monaco" charset="0"/>
              </a:rPr>
              <a:t>r^2 == 0.585", </a:t>
            </a:r>
            <a:r>
              <a:rPr lang="mr-IN" b="1" dirty="0" err="1" smtClean="0">
                <a:solidFill>
                  <a:srgbClr val="0070C0"/>
                </a:solidFill>
                <a:latin typeface="Monaco" charset="0"/>
                <a:ea typeface="Monaco" charset="0"/>
                <a:cs typeface="Monaco" charset="0"/>
              </a:rPr>
              <a:t>parse</a:t>
            </a:r>
            <a:r>
              <a:rPr lang="mr-IN" b="1" dirty="0" smtClean="0">
                <a:solidFill>
                  <a:srgbClr val="0070C0"/>
                </a:solidFill>
                <a:latin typeface="Monaco" charset="0"/>
                <a:ea typeface="Monaco" charset="0"/>
                <a:cs typeface="Monaco" charset="0"/>
              </a:rPr>
              <a:t>=TRUE, </a:t>
            </a:r>
            <a:r>
              <a:rPr lang="mr-IN" b="1" dirty="0" err="1">
                <a:solidFill>
                  <a:srgbClr val="0070C0"/>
                </a:solidFill>
                <a:latin typeface="Monaco" charset="0"/>
                <a:ea typeface="Monaco" charset="0"/>
                <a:cs typeface="Monaco" charset="0"/>
              </a:rPr>
              <a:t>color</a:t>
            </a:r>
            <a:r>
              <a:rPr lang="mr-IN" b="1" dirty="0">
                <a:solidFill>
                  <a:srgbClr val="0070C0"/>
                </a:solidFill>
                <a:latin typeface="Monaco" charset="0"/>
                <a:ea typeface="Monaco" charset="0"/>
                <a:cs typeface="Monaco" charset="0"/>
              </a:rPr>
              <a:t>="</a:t>
            </a:r>
            <a:r>
              <a:rPr lang="mr-IN" b="1" dirty="0" err="1">
                <a:solidFill>
                  <a:srgbClr val="0070C0"/>
                </a:solidFill>
                <a:latin typeface="Monaco" charset="0"/>
                <a:ea typeface="Monaco" charset="0"/>
                <a:cs typeface="Monaco" charset="0"/>
              </a:rPr>
              <a:t>red</a:t>
            </a:r>
            <a:r>
              <a:rPr lang="mr-IN" b="1" dirty="0">
                <a:solidFill>
                  <a:srgbClr val="0070C0"/>
                </a:solidFill>
                <a:latin typeface="Monaco" charset="0"/>
                <a:ea typeface="Monaco" charset="0"/>
                <a:cs typeface="Monaco" charset="0"/>
              </a:rPr>
              <a:t>")</a:t>
            </a:r>
          </a:p>
          <a:p>
            <a:endParaRPr lang="en-US" b="1" dirty="0">
              <a:solidFill>
                <a:srgbClr val="C00000"/>
              </a:solidFill>
              <a:latin typeface="Monaco" charset="0"/>
              <a:ea typeface="Monaco" charset="0"/>
              <a:cs typeface="Monaco"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192" y="3118104"/>
            <a:ext cx="4690872" cy="3127248"/>
          </a:xfrm>
          <a:prstGeom prst="rect">
            <a:avLst/>
          </a:prstGeom>
        </p:spPr>
      </p:pic>
    </p:spTree>
    <p:extLst>
      <p:ext uri="{BB962C8B-B14F-4D97-AF65-F5344CB8AC3E}">
        <p14:creationId xmlns:p14="http://schemas.microsoft.com/office/powerpoint/2010/main" val="13519804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break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4378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Models</a:t>
            </a:r>
            <a:endParaRPr lang="en-US" dirty="0"/>
          </a:p>
        </p:txBody>
      </p:sp>
      <p:sp>
        <p:nvSpPr>
          <p:cNvPr id="3" name="Content Placeholder 2"/>
          <p:cNvSpPr>
            <a:spLocks noGrp="1"/>
          </p:cNvSpPr>
          <p:nvPr>
            <p:ph idx="1"/>
          </p:nvPr>
        </p:nvSpPr>
        <p:spPr>
          <a:xfrm>
            <a:off x="2276114" y="1858091"/>
            <a:ext cx="7700731" cy="563834"/>
          </a:xfrm>
        </p:spPr>
        <p:txBody>
          <a:bodyPr/>
          <a:lstStyle/>
          <a:p>
            <a:r>
              <a:rPr lang="en-US" dirty="0">
                <a:solidFill>
                  <a:srgbClr val="C00000"/>
                </a:solidFill>
                <a:latin typeface="Monaco" charset="0"/>
                <a:ea typeface="Monaco" charset="0"/>
                <a:cs typeface="Monaco" charset="0"/>
              </a:rPr>
              <a:t>Numeric response ~ </a:t>
            </a:r>
            <a:r>
              <a:rPr lang="en-US" dirty="0" smtClean="0">
                <a:solidFill>
                  <a:srgbClr val="C00000"/>
                </a:solidFill>
                <a:latin typeface="Monaco" charset="0"/>
                <a:ea typeface="Monaco" charset="0"/>
                <a:cs typeface="Monaco" charset="0"/>
              </a:rPr>
              <a:t>&lt;predictors</a:t>
            </a:r>
            <a:r>
              <a:rPr lang="en-US" dirty="0">
                <a:solidFill>
                  <a:srgbClr val="C00000"/>
                </a:solidFill>
                <a:latin typeface="Monaco" charset="0"/>
                <a:ea typeface="Monaco" charset="0"/>
                <a:cs typeface="Monaco" charset="0"/>
              </a:rPr>
              <a:t>&gt; </a:t>
            </a:r>
          </a:p>
          <a:p>
            <a:endParaRPr lang="en-US" dirty="0">
              <a:latin typeface="Monaco" charset="0"/>
              <a:ea typeface="Monaco" charset="0"/>
              <a:cs typeface="Monaco" charset="0"/>
            </a:endParaRPr>
          </a:p>
        </p:txBody>
      </p:sp>
    </p:spTree>
    <p:extLst>
      <p:ext uri="{BB962C8B-B14F-4D97-AF65-F5344CB8AC3E}">
        <p14:creationId xmlns:p14="http://schemas.microsoft.com/office/powerpoint/2010/main" val="46858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Models, broadly</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Single numeric predictor: Regression</a:t>
            </a:r>
          </a:p>
          <a:p>
            <a:r>
              <a:rPr lang="en-US" dirty="0" smtClean="0"/>
              <a:t>Single categorical predictor: ANOVA!</a:t>
            </a:r>
          </a:p>
          <a:p>
            <a:r>
              <a:rPr lang="en-US" dirty="0" smtClean="0"/>
              <a:t>Multiple numeric predictors: multiple regression</a:t>
            </a:r>
          </a:p>
          <a:p>
            <a:r>
              <a:rPr lang="en-US" dirty="0" smtClean="0"/>
              <a:t>Multiple categorical predictors: MANOVA</a:t>
            </a:r>
          </a:p>
          <a:p>
            <a:r>
              <a:rPr lang="en-US" dirty="0" smtClean="0"/>
              <a:t>Single categorical and </a:t>
            </a:r>
            <a:r>
              <a:rPr lang="en-US" i="1" dirty="0" smtClean="0"/>
              <a:t>n</a:t>
            </a:r>
            <a:r>
              <a:rPr lang="en-US" dirty="0" smtClean="0"/>
              <a:t> numeric predictors</a:t>
            </a:r>
            <a:r>
              <a:rPr lang="en-US" dirty="0"/>
              <a:t>: </a:t>
            </a:r>
            <a:r>
              <a:rPr lang="en-US" dirty="0" smtClean="0"/>
              <a:t>ANCOVA</a:t>
            </a:r>
            <a:endParaRPr lang="en-US" dirty="0"/>
          </a:p>
          <a:p>
            <a:r>
              <a:rPr lang="en-US" dirty="0" smtClean="0"/>
              <a:t>Multiple categorical </a:t>
            </a:r>
            <a:r>
              <a:rPr lang="en-US" dirty="0"/>
              <a:t>and </a:t>
            </a:r>
            <a:r>
              <a:rPr lang="en-US" i="1" dirty="0"/>
              <a:t>n</a:t>
            </a:r>
            <a:r>
              <a:rPr lang="en-US" dirty="0"/>
              <a:t> numeric predictors: </a:t>
            </a:r>
            <a:r>
              <a:rPr lang="en-US" dirty="0" smtClean="0"/>
              <a:t>MANCOVA</a:t>
            </a:r>
            <a:endParaRPr lang="en-US" dirty="0"/>
          </a:p>
          <a:p>
            <a:endParaRPr lang="en-US" dirty="0" smtClean="0"/>
          </a:p>
          <a:p>
            <a:endParaRPr lang="en-US" dirty="0"/>
          </a:p>
        </p:txBody>
      </p:sp>
      <p:sp>
        <p:nvSpPr>
          <p:cNvPr id="4" name="Rectangle 3"/>
          <p:cNvSpPr/>
          <p:nvPr/>
        </p:nvSpPr>
        <p:spPr>
          <a:xfrm>
            <a:off x="3642509" y="1845734"/>
            <a:ext cx="5285421" cy="369332"/>
          </a:xfrm>
          <a:prstGeom prst="rect">
            <a:avLst/>
          </a:prstGeom>
        </p:spPr>
        <p:txBody>
          <a:bodyPr wrap="none">
            <a:spAutoFit/>
          </a:bodyPr>
          <a:lstStyle/>
          <a:p>
            <a:r>
              <a:rPr lang="en-US" b="1" dirty="0" smtClean="0">
                <a:solidFill>
                  <a:srgbClr val="C00000"/>
                </a:solidFill>
                <a:latin typeface="Monaco" charset="0"/>
                <a:ea typeface="Monaco" charset="0"/>
                <a:cs typeface="Monaco" charset="0"/>
              </a:rPr>
              <a:t>lm(Numeric </a:t>
            </a:r>
            <a:r>
              <a:rPr lang="en-US" b="1" dirty="0">
                <a:solidFill>
                  <a:srgbClr val="C00000"/>
                </a:solidFill>
                <a:latin typeface="Monaco" charset="0"/>
                <a:ea typeface="Monaco" charset="0"/>
                <a:cs typeface="Monaco" charset="0"/>
              </a:rPr>
              <a:t>response ~ </a:t>
            </a:r>
            <a:r>
              <a:rPr lang="en-US" b="1" dirty="0" smtClean="0">
                <a:solidFill>
                  <a:srgbClr val="C00000"/>
                </a:solidFill>
                <a:latin typeface="Monaco" charset="0"/>
                <a:ea typeface="Monaco" charset="0"/>
                <a:cs typeface="Monaco" charset="0"/>
              </a:rPr>
              <a:t>&lt;predictors&gt;) </a:t>
            </a:r>
            <a:endParaRPr lang="en-US" b="1" dirty="0">
              <a:solidFill>
                <a:srgbClr val="C00000"/>
              </a:solidFill>
              <a:latin typeface="Monaco" charset="0"/>
              <a:ea typeface="Monaco" charset="0"/>
              <a:cs typeface="Monaco" charset="0"/>
            </a:endParaRPr>
          </a:p>
        </p:txBody>
      </p:sp>
    </p:spTree>
    <p:extLst>
      <p:ext uri="{BB962C8B-B14F-4D97-AF65-F5344CB8AC3E}">
        <p14:creationId xmlns:p14="http://schemas.microsoft.com/office/powerpoint/2010/main" val="967157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meets linear modeling</a:t>
            </a:r>
            <a:endParaRPr lang="en-US" dirty="0"/>
          </a:p>
        </p:txBody>
      </p:sp>
      <p:sp>
        <p:nvSpPr>
          <p:cNvPr id="4" name="TextBox 3"/>
          <p:cNvSpPr txBox="1"/>
          <p:nvPr/>
        </p:nvSpPr>
        <p:spPr>
          <a:xfrm>
            <a:off x="321278" y="1841029"/>
            <a:ext cx="5881817" cy="1138773"/>
          </a:xfrm>
          <a:prstGeom prst="rect">
            <a:avLst/>
          </a:prstGeom>
          <a:noFill/>
        </p:spPr>
        <p:txBody>
          <a:bodyPr wrap="square" rtlCol="0">
            <a:spAutoFit/>
          </a:bodyPr>
          <a:lstStyle/>
          <a:p>
            <a:r>
              <a:rPr lang="en-US" sz="1400" b="1" dirty="0" smtClean="0">
                <a:latin typeface="Monaco" charset="0"/>
                <a:ea typeface="Monaco" charset="0"/>
                <a:cs typeface="Monaco" charset="0"/>
              </a:rPr>
              <a:t>&gt; summary(</a:t>
            </a:r>
            <a:r>
              <a:rPr lang="en-US" sz="1400" b="1" dirty="0" err="1" smtClean="0">
                <a:latin typeface="Monaco" charset="0"/>
                <a:ea typeface="Monaco" charset="0"/>
                <a:cs typeface="Monaco" charset="0"/>
              </a:rPr>
              <a:t>aov</a:t>
            </a:r>
            <a:r>
              <a:rPr lang="en-US" sz="1400" b="1" dirty="0" smtClean="0">
                <a:latin typeface="Monaco" charset="0"/>
                <a:ea typeface="Monaco" charset="0"/>
                <a:cs typeface="Monaco" charset="0"/>
              </a:rPr>
              <a:t>(calcium </a:t>
            </a:r>
            <a:r>
              <a:rPr lang="en-US" sz="1400" b="1" dirty="0">
                <a:latin typeface="Monaco" charset="0"/>
                <a:ea typeface="Monaco" charset="0"/>
                <a:cs typeface="Monaco" charset="0"/>
              </a:rPr>
              <a:t>~ group, data = </a:t>
            </a:r>
            <a:r>
              <a:rPr lang="en-US" sz="1400" b="1" dirty="0" err="1">
                <a:latin typeface="Monaco" charset="0"/>
                <a:ea typeface="Monaco" charset="0"/>
                <a:cs typeface="Monaco" charset="0"/>
              </a:rPr>
              <a:t>tidy.data</a:t>
            </a:r>
            <a:r>
              <a:rPr lang="en-US" sz="1400" b="1" dirty="0" smtClean="0">
                <a:latin typeface="Monaco" charset="0"/>
                <a:ea typeface="Monaco" charset="0"/>
                <a:cs typeface="Monaco" charset="0"/>
              </a:rPr>
              <a:t>))</a:t>
            </a:r>
          </a:p>
          <a:p>
            <a:r>
              <a:rPr lang="is-IS" sz="1400" dirty="0">
                <a:latin typeface="Monaco" charset="0"/>
                <a:ea typeface="Monaco" charset="0"/>
                <a:cs typeface="Monaco" charset="0"/>
              </a:rPr>
              <a:t>            Df Sum Sq Mean Sq F value   Pr(&gt;F)    </a:t>
            </a:r>
          </a:p>
          <a:p>
            <a:r>
              <a:rPr lang="is-IS" sz="1400" dirty="0">
                <a:latin typeface="Monaco" charset="0"/>
                <a:ea typeface="Monaco" charset="0"/>
                <a:cs typeface="Monaco" charset="0"/>
              </a:rPr>
              <a:t>group        2 944144  472072   14.36 0.000328 ***</a:t>
            </a:r>
          </a:p>
          <a:p>
            <a:r>
              <a:rPr lang="is-IS" sz="1400" dirty="0">
                <a:latin typeface="Monaco" charset="0"/>
                <a:ea typeface="Monaco" charset="0"/>
                <a:cs typeface="Monaco" charset="0"/>
              </a:rPr>
              <a:t>Residuals   15 493167   32878</a:t>
            </a:r>
            <a:r>
              <a:rPr lang="is-IS" sz="1200" dirty="0"/>
              <a:t>                     </a:t>
            </a:r>
          </a:p>
          <a:p>
            <a:endParaRPr lang="en-US" sz="1200" b="1" dirty="0">
              <a:latin typeface="Monaco" charset="0"/>
              <a:ea typeface="Monaco" charset="0"/>
              <a:cs typeface="Monaco" charset="0"/>
            </a:endParaRPr>
          </a:p>
        </p:txBody>
      </p:sp>
      <p:sp>
        <p:nvSpPr>
          <p:cNvPr id="5" name="TextBox 4"/>
          <p:cNvSpPr txBox="1"/>
          <p:nvPr/>
        </p:nvSpPr>
        <p:spPr>
          <a:xfrm>
            <a:off x="10178489" y="0"/>
            <a:ext cx="1954381" cy="2246769"/>
          </a:xfrm>
          <a:prstGeom prst="rect">
            <a:avLst/>
          </a:prstGeom>
          <a:noFill/>
        </p:spPr>
        <p:txBody>
          <a:bodyPr wrap="none" rtlCol="0">
            <a:spAutoFit/>
          </a:bodyPr>
          <a:lstStyle/>
          <a:p>
            <a:r>
              <a:rPr lang="is-IS" sz="1000" dirty="0">
                <a:latin typeface="Monaco" charset="0"/>
                <a:ea typeface="Monaco" charset="0"/>
                <a:cs typeface="Monaco" charset="0"/>
              </a:rPr>
              <a:t>          group calcium</a:t>
            </a:r>
          </a:p>
          <a:p>
            <a:r>
              <a:rPr lang="is-IS" sz="1000" dirty="0">
                <a:latin typeface="Monaco" charset="0"/>
                <a:ea typeface="Monaco" charset="0"/>
                <a:cs typeface="Monaco" charset="0"/>
              </a:rPr>
              <a:t> 1       normal    1200</a:t>
            </a:r>
          </a:p>
          <a:p>
            <a:r>
              <a:rPr lang="is-IS" sz="1000" dirty="0">
                <a:latin typeface="Monaco" charset="0"/>
                <a:ea typeface="Monaco" charset="0"/>
                <a:cs typeface="Monaco" charset="0"/>
              </a:rPr>
              <a:t> 2       normal    1000</a:t>
            </a:r>
          </a:p>
          <a:p>
            <a:r>
              <a:rPr lang="is-IS" sz="1000" dirty="0">
                <a:latin typeface="Monaco" charset="0"/>
                <a:ea typeface="Monaco" charset="0"/>
                <a:cs typeface="Monaco" charset="0"/>
              </a:rPr>
              <a:t> 3       normal     980</a:t>
            </a:r>
          </a:p>
          <a:p>
            <a:r>
              <a:rPr lang="is-IS" sz="1000" dirty="0">
                <a:latin typeface="Monaco" charset="0"/>
                <a:ea typeface="Monaco" charset="0"/>
                <a:cs typeface="Monaco" charset="0"/>
              </a:rPr>
              <a:t> 4       normal     900</a:t>
            </a:r>
          </a:p>
          <a:p>
            <a:r>
              <a:rPr lang="is-IS" sz="1000" dirty="0">
                <a:latin typeface="Monaco" charset="0"/>
                <a:ea typeface="Monaco" charset="0"/>
                <a:cs typeface="Monaco" charset="0"/>
              </a:rPr>
              <a:t> 5       normal     750</a:t>
            </a:r>
          </a:p>
          <a:p>
            <a:r>
              <a:rPr lang="is-IS" sz="1000" dirty="0">
                <a:latin typeface="Monaco" charset="0"/>
                <a:ea typeface="Monaco" charset="0"/>
                <a:cs typeface="Monaco" charset="0"/>
              </a:rPr>
              <a:t> 6       normal     800</a:t>
            </a:r>
          </a:p>
          <a:p>
            <a:r>
              <a:rPr lang="is-IS" sz="1000" dirty="0">
                <a:latin typeface="Monaco" charset="0"/>
                <a:ea typeface="Monaco" charset="0"/>
                <a:cs typeface="Monaco" charset="0"/>
              </a:rPr>
              <a:t> 7   osteopenia    1000</a:t>
            </a:r>
          </a:p>
          <a:p>
            <a:r>
              <a:rPr lang="is-IS" sz="1000" dirty="0">
                <a:latin typeface="Monaco" charset="0"/>
                <a:ea typeface="Monaco" charset="0"/>
                <a:cs typeface="Monaco" charset="0"/>
              </a:rPr>
              <a:t> 8   osteopenia    1100</a:t>
            </a:r>
          </a:p>
          <a:p>
            <a:r>
              <a:rPr lang="is-IS" sz="1000" dirty="0">
                <a:latin typeface="Monaco" charset="0"/>
                <a:ea typeface="Monaco" charset="0"/>
                <a:cs typeface="Monaco" charset="0"/>
              </a:rPr>
              <a:t> 9   osteopenia     700</a:t>
            </a:r>
          </a:p>
          <a:p>
            <a:r>
              <a:rPr lang="is-IS" sz="1000" dirty="0">
                <a:latin typeface="Monaco" charset="0"/>
                <a:ea typeface="Monaco" charset="0"/>
                <a:cs typeface="Monaco" charset="0"/>
              </a:rPr>
              <a:t>10   osteopenia     800</a:t>
            </a:r>
          </a:p>
          <a:p>
            <a:r>
              <a:rPr lang="is-IS" sz="1000" dirty="0">
                <a:latin typeface="Monaco" charset="0"/>
                <a:ea typeface="Monaco" charset="0"/>
                <a:cs typeface="Monaco" charset="0"/>
              </a:rPr>
              <a:t>11   osteopenia     500</a:t>
            </a:r>
          </a:p>
          <a:p>
            <a:r>
              <a:rPr lang="is-IS" sz="1000" dirty="0">
                <a:latin typeface="Monaco" charset="0"/>
                <a:ea typeface="Monaco" charset="0"/>
                <a:cs typeface="Monaco" charset="0"/>
              </a:rPr>
              <a:t>12   osteopenia     </a:t>
            </a:r>
            <a:r>
              <a:rPr lang="is-IS" sz="1000" dirty="0" smtClean="0">
                <a:latin typeface="Monaco" charset="0"/>
                <a:ea typeface="Monaco" charset="0"/>
                <a:cs typeface="Monaco" charset="0"/>
              </a:rPr>
              <a:t>700</a:t>
            </a:r>
          </a:p>
          <a:p>
            <a:r>
              <a:rPr lang="is-IS" sz="1000" dirty="0" smtClean="0">
                <a:latin typeface="Monaco" charset="0"/>
                <a:ea typeface="Monaco" charset="0"/>
                <a:cs typeface="Monaco" charset="0"/>
              </a:rPr>
              <a:t>...</a:t>
            </a:r>
            <a:endParaRPr lang="is-IS" sz="1000" dirty="0">
              <a:latin typeface="Monaco" charset="0"/>
              <a:ea typeface="Monaco" charset="0"/>
              <a:cs typeface="Monaco" charset="0"/>
            </a:endParaRPr>
          </a:p>
        </p:txBody>
      </p:sp>
      <p:sp>
        <p:nvSpPr>
          <p:cNvPr id="6" name="TextBox 5"/>
          <p:cNvSpPr txBox="1"/>
          <p:nvPr/>
        </p:nvSpPr>
        <p:spPr>
          <a:xfrm>
            <a:off x="284207" y="3201002"/>
            <a:ext cx="7784756" cy="2523768"/>
          </a:xfrm>
          <a:prstGeom prst="rect">
            <a:avLst/>
          </a:prstGeom>
          <a:noFill/>
        </p:spPr>
        <p:txBody>
          <a:bodyPr wrap="square" rtlCol="0">
            <a:spAutoFit/>
          </a:bodyPr>
          <a:lstStyle/>
          <a:p>
            <a:r>
              <a:rPr lang="is-IS" sz="1600" b="1" dirty="0">
                <a:latin typeface="Monaco" charset="0"/>
                <a:ea typeface="Monaco" charset="0"/>
                <a:cs typeface="Monaco" charset="0"/>
              </a:rPr>
              <a:t>&gt; summary(lm(calcium ~ group, data = tidy.data))</a:t>
            </a:r>
          </a:p>
          <a:p>
            <a:endParaRPr lang="is-IS" sz="1600" b="1" dirty="0" smtClean="0">
              <a:latin typeface="Monaco" charset="0"/>
              <a:ea typeface="Monaco" charset="0"/>
              <a:cs typeface="Monaco" charset="0"/>
            </a:endParaRPr>
          </a:p>
          <a:p>
            <a:r>
              <a:rPr lang="is-IS" sz="1400" b="1" dirty="0" smtClean="0">
                <a:latin typeface="Monaco" charset="0"/>
                <a:ea typeface="Monaco" charset="0"/>
                <a:cs typeface="Monaco" charset="0"/>
              </a:rPr>
              <a:t>Coefficients</a:t>
            </a:r>
            <a:r>
              <a:rPr lang="is-IS" sz="1400" b="1" dirty="0">
                <a:latin typeface="Monaco" charset="0"/>
                <a:ea typeface="Monaco" charset="0"/>
                <a:cs typeface="Monaco" charset="0"/>
              </a:rPr>
              <a:t>:</a:t>
            </a:r>
          </a:p>
          <a:p>
            <a:r>
              <a:rPr lang="is-IS" sz="1400" b="1" dirty="0">
                <a:latin typeface="Monaco" charset="0"/>
                <a:ea typeface="Monaco" charset="0"/>
                <a:cs typeface="Monaco" charset="0"/>
              </a:rPr>
              <a:t>                  Estimate Std. Error t value Pr(&gt;|t|)    </a:t>
            </a:r>
          </a:p>
          <a:p>
            <a:r>
              <a:rPr lang="is-IS" sz="1400" b="1" dirty="0">
                <a:latin typeface="Monaco" charset="0"/>
                <a:ea typeface="Monaco" charset="0"/>
                <a:cs typeface="Monaco" charset="0"/>
              </a:rPr>
              <a:t>(Intercept)         938.33      74.02  12.676 2.04e-09 ***</a:t>
            </a:r>
          </a:p>
          <a:p>
            <a:r>
              <a:rPr lang="is-IS" sz="1400" b="1" dirty="0">
                <a:solidFill>
                  <a:srgbClr val="00B050"/>
                </a:solidFill>
                <a:latin typeface="Monaco" charset="0"/>
                <a:ea typeface="Monaco" charset="0"/>
                <a:cs typeface="Monaco" charset="0"/>
              </a:rPr>
              <a:t>grouposteopenia    -138.33     104.69  -1.321 0.206168 </a:t>
            </a:r>
            <a:r>
              <a:rPr lang="is-IS" sz="1400" b="1" dirty="0">
                <a:latin typeface="Monaco" charset="0"/>
                <a:ea typeface="Monaco" charset="0"/>
                <a:cs typeface="Monaco" charset="0"/>
              </a:rPr>
              <a:t>   </a:t>
            </a:r>
          </a:p>
          <a:p>
            <a:r>
              <a:rPr lang="is-IS" sz="1400" b="1" dirty="0">
                <a:solidFill>
                  <a:schemeClr val="accent6"/>
                </a:solidFill>
                <a:latin typeface="Monaco" charset="0"/>
                <a:ea typeface="Monaco" charset="0"/>
                <a:cs typeface="Monaco" charset="0"/>
              </a:rPr>
              <a:t>grouposteoporosis  -540.00     104.69  -5.158 0.000117 </a:t>
            </a:r>
            <a:r>
              <a:rPr lang="is-IS" sz="1400" b="1" dirty="0" smtClean="0">
                <a:solidFill>
                  <a:schemeClr val="accent6"/>
                </a:solidFill>
                <a:latin typeface="Monaco" charset="0"/>
                <a:ea typeface="Monaco" charset="0"/>
                <a:cs typeface="Monaco" charset="0"/>
              </a:rPr>
              <a:t>***</a:t>
            </a:r>
            <a:r>
              <a:rPr lang="is-IS" sz="1400" b="1" dirty="0">
                <a:solidFill>
                  <a:schemeClr val="accent6"/>
                </a:solidFill>
                <a:latin typeface="Monaco" charset="0"/>
                <a:ea typeface="Monaco" charset="0"/>
                <a:cs typeface="Monaco" charset="0"/>
              </a:rPr>
              <a:t/>
            </a:r>
            <a:br>
              <a:rPr lang="is-IS" sz="1400" b="1" dirty="0">
                <a:solidFill>
                  <a:schemeClr val="accent6"/>
                </a:solidFill>
                <a:latin typeface="Monaco" charset="0"/>
                <a:ea typeface="Monaco" charset="0"/>
                <a:cs typeface="Monaco" charset="0"/>
              </a:rPr>
            </a:br>
            <a:endParaRPr lang="is-IS" sz="1400" b="1" dirty="0">
              <a:solidFill>
                <a:schemeClr val="accent6"/>
              </a:solidFill>
              <a:latin typeface="Monaco" charset="0"/>
              <a:ea typeface="Monaco" charset="0"/>
              <a:cs typeface="Monaco" charset="0"/>
            </a:endParaRPr>
          </a:p>
          <a:p>
            <a:r>
              <a:rPr lang="is-IS" sz="1400" b="1" dirty="0">
                <a:latin typeface="Monaco" charset="0"/>
                <a:ea typeface="Monaco" charset="0"/>
                <a:cs typeface="Monaco" charset="0"/>
              </a:rPr>
              <a:t>Residual standard error: 181.3 on 15 degrees of freedom</a:t>
            </a:r>
          </a:p>
          <a:p>
            <a:r>
              <a:rPr lang="is-IS" sz="1400" b="1" dirty="0">
                <a:solidFill>
                  <a:srgbClr val="0070C0"/>
                </a:solidFill>
                <a:latin typeface="Monaco" charset="0"/>
                <a:ea typeface="Monaco" charset="0"/>
                <a:cs typeface="Monaco" charset="0"/>
              </a:rPr>
              <a:t>Multiple R-squared:  0.6569, Adjusted R-squared:  0.6111 </a:t>
            </a:r>
          </a:p>
          <a:p>
            <a:r>
              <a:rPr lang="is-IS" sz="1400" b="1" dirty="0">
                <a:latin typeface="Monaco" charset="0"/>
                <a:ea typeface="Monaco" charset="0"/>
                <a:cs typeface="Monaco" charset="0"/>
              </a:rPr>
              <a:t>F-statistic: 14.36 on 2 and 15 DF,  p-value: 0.000328</a:t>
            </a:r>
          </a:p>
        </p:txBody>
      </p:sp>
      <p:sp>
        <p:nvSpPr>
          <p:cNvPr id="10" name="TextBox 9"/>
          <p:cNvSpPr txBox="1"/>
          <p:nvPr/>
        </p:nvSpPr>
        <p:spPr>
          <a:xfrm>
            <a:off x="6536728" y="5338836"/>
            <a:ext cx="4226011" cy="584775"/>
          </a:xfrm>
          <a:prstGeom prst="rect">
            <a:avLst/>
          </a:prstGeom>
          <a:noFill/>
        </p:spPr>
        <p:txBody>
          <a:bodyPr wrap="square" rtlCol="0">
            <a:spAutoFit/>
          </a:bodyPr>
          <a:lstStyle/>
          <a:p>
            <a:r>
              <a:rPr lang="en-US" sz="1600" b="1" dirty="0" smtClean="0">
                <a:solidFill>
                  <a:srgbClr val="0070C0"/>
                </a:solidFill>
              </a:rPr>
              <a:t>What group you belong to explains ~61% of the variation in calcium intake</a:t>
            </a:r>
            <a:endParaRPr lang="en-US" sz="1600" b="1" dirty="0">
              <a:solidFill>
                <a:srgbClr val="0070C0"/>
              </a:solidFill>
            </a:endParaRPr>
          </a:p>
        </p:txBody>
      </p:sp>
      <p:sp>
        <p:nvSpPr>
          <p:cNvPr id="11" name="TextBox 10"/>
          <p:cNvSpPr txBox="1"/>
          <p:nvPr/>
        </p:nvSpPr>
        <p:spPr>
          <a:xfrm>
            <a:off x="6790039" y="3689104"/>
            <a:ext cx="4108624" cy="830997"/>
          </a:xfrm>
          <a:prstGeom prst="rect">
            <a:avLst/>
          </a:prstGeom>
          <a:noFill/>
        </p:spPr>
        <p:txBody>
          <a:bodyPr wrap="square" rtlCol="0">
            <a:spAutoFit/>
          </a:bodyPr>
          <a:lstStyle/>
          <a:p>
            <a:r>
              <a:rPr lang="en-US" sz="1600" b="1" dirty="0" smtClean="0">
                <a:solidFill>
                  <a:srgbClr val="00B050"/>
                </a:solidFill>
              </a:rPr>
              <a:t>For every unit increase in normal group calcium intake, osteopenia calcium intake decreases by 138.33 </a:t>
            </a:r>
            <a:r>
              <a:rPr lang="en-US" sz="1600" b="1" smtClean="0">
                <a:solidFill>
                  <a:srgbClr val="00B050"/>
                </a:solidFill>
              </a:rPr>
              <a:t>on average</a:t>
            </a:r>
            <a:endParaRPr lang="en-US" sz="1600" b="1" dirty="0">
              <a:solidFill>
                <a:srgbClr val="00B050"/>
              </a:solidFill>
            </a:endParaRPr>
          </a:p>
        </p:txBody>
      </p:sp>
      <p:sp>
        <p:nvSpPr>
          <p:cNvPr id="12" name="TextBox 11"/>
          <p:cNvSpPr txBox="1"/>
          <p:nvPr/>
        </p:nvSpPr>
        <p:spPr>
          <a:xfrm>
            <a:off x="6790039" y="4471080"/>
            <a:ext cx="4108624" cy="830997"/>
          </a:xfrm>
          <a:prstGeom prst="rect">
            <a:avLst/>
          </a:prstGeom>
          <a:noFill/>
        </p:spPr>
        <p:txBody>
          <a:bodyPr wrap="square" rtlCol="0">
            <a:spAutoFit/>
          </a:bodyPr>
          <a:lstStyle/>
          <a:p>
            <a:r>
              <a:rPr lang="en-US" sz="1600" b="1" dirty="0" smtClean="0">
                <a:solidFill>
                  <a:schemeClr val="accent6"/>
                </a:solidFill>
              </a:rPr>
              <a:t>For every unit increase in normal group calcium intake, osteoporosis calcium intake decreases by 540 on average</a:t>
            </a:r>
            <a:endParaRPr lang="en-US" sz="1600" b="1" dirty="0">
              <a:solidFill>
                <a:schemeClr val="accent6"/>
              </a:solidFill>
            </a:endParaRPr>
          </a:p>
        </p:txBody>
      </p:sp>
      <p:grpSp>
        <p:nvGrpSpPr>
          <p:cNvPr id="20" name="Group 19"/>
          <p:cNvGrpSpPr/>
          <p:nvPr/>
        </p:nvGrpSpPr>
        <p:grpSpPr>
          <a:xfrm>
            <a:off x="6910517" y="3689104"/>
            <a:ext cx="3243651" cy="842014"/>
            <a:chOff x="7933036" y="2724570"/>
            <a:chExt cx="2483710" cy="654908"/>
          </a:xfrm>
        </p:grpSpPr>
        <p:cxnSp>
          <p:nvCxnSpPr>
            <p:cNvPr id="16" name="Straight Connector 15"/>
            <p:cNvCxnSpPr/>
            <p:nvPr/>
          </p:nvCxnSpPr>
          <p:spPr>
            <a:xfrm>
              <a:off x="7933036" y="2724570"/>
              <a:ext cx="2483710" cy="654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7933036" y="2724570"/>
              <a:ext cx="2483710" cy="654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Left Bracket 20"/>
          <p:cNvSpPr/>
          <p:nvPr/>
        </p:nvSpPr>
        <p:spPr>
          <a:xfrm>
            <a:off x="55609" y="2410415"/>
            <a:ext cx="265669" cy="3150126"/>
          </a:xfrm>
          <a:prstGeom prst="leftBracket">
            <a:avLst/>
          </a:prstGeom>
          <a:ln w="31750">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72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a:t>
            </a:r>
            <a:r>
              <a:rPr lang="en-US" b="1" dirty="0" smtClean="0">
                <a:solidFill>
                  <a:srgbClr val="0070C0"/>
                </a:solidFill>
              </a:rPr>
              <a:t>An</a:t>
            </a:r>
            <a:r>
              <a:rPr lang="en-US" dirty="0" smtClean="0"/>
              <a:t>alysis </a:t>
            </a:r>
            <a:r>
              <a:rPr lang="en-US" b="1" dirty="0">
                <a:solidFill>
                  <a:srgbClr val="0070C0"/>
                </a:solidFill>
              </a:rPr>
              <a:t>o</a:t>
            </a:r>
            <a:r>
              <a:rPr lang="en-US" dirty="0"/>
              <a:t>f </a:t>
            </a:r>
            <a:r>
              <a:rPr lang="en-US" b="1" dirty="0" smtClean="0">
                <a:solidFill>
                  <a:srgbClr val="0070C0"/>
                </a:solidFill>
              </a:rPr>
              <a:t>Va</a:t>
            </a:r>
            <a:r>
              <a:rPr lang="en-US" dirty="0" smtClean="0"/>
              <a:t>riance</a:t>
            </a:r>
            <a:endParaRPr lang="en-US" dirty="0"/>
          </a:p>
        </p:txBody>
      </p:sp>
      <p:sp>
        <p:nvSpPr>
          <p:cNvPr id="3" name="Content Placeholder 2"/>
          <p:cNvSpPr>
            <a:spLocks noGrp="1"/>
          </p:cNvSpPr>
          <p:nvPr>
            <p:ph idx="1"/>
          </p:nvPr>
        </p:nvSpPr>
        <p:spPr/>
        <p:txBody>
          <a:bodyPr>
            <a:normAutofit lnSpcReduction="10000"/>
          </a:bodyPr>
          <a:lstStyle/>
          <a:p>
            <a:r>
              <a:rPr lang="en-US" dirty="0" smtClean="0"/>
              <a:t>Used to compare more than 2</a:t>
            </a:r>
            <a:r>
              <a:rPr lang="en-US" i="1" dirty="0" smtClean="0"/>
              <a:t> </a:t>
            </a:r>
            <a:r>
              <a:rPr lang="en-US" dirty="0" smtClean="0"/>
              <a:t>means (among </a:t>
            </a:r>
            <a:r>
              <a:rPr lang="en-US" i="1" dirty="0" smtClean="0"/>
              <a:t>k</a:t>
            </a:r>
            <a:r>
              <a:rPr lang="en-US" dirty="0" smtClean="0"/>
              <a:t> groups)</a:t>
            </a:r>
          </a:p>
          <a:p>
            <a:endParaRPr lang="en-US" dirty="0" smtClean="0"/>
          </a:p>
          <a:p>
            <a:r>
              <a:rPr lang="en-US" dirty="0" smtClean="0"/>
              <a:t>Ho: All means are the same, i.e.  𝜇</a:t>
            </a:r>
            <a:r>
              <a:rPr lang="en-US" baseline="-25000" dirty="0" smtClean="0"/>
              <a:t>1</a:t>
            </a:r>
            <a:r>
              <a:rPr lang="en-US" dirty="0" smtClean="0"/>
              <a:t> = 𝜇</a:t>
            </a:r>
            <a:r>
              <a:rPr lang="en-US" baseline="-25000" dirty="0" smtClean="0"/>
              <a:t>2</a:t>
            </a:r>
            <a:r>
              <a:rPr lang="en-US" dirty="0" smtClean="0"/>
              <a:t> = </a:t>
            </a:r>
            <a:r>
              <a:rPr lang="mr-IN" dirty="0" smtClean="0"/>
              <a:t>…</a:t>
            </a:r>
            <a:r>
              <a:rPr lang="en-US" dirty="0" smtClean="0"/>
              <a:t> = 𝜇</a:t>
            </a:r>
            <a:r>
              <a:rPr lang="en-US" baseline="-25000" dirty="0" smtClean="0"/>
              <a:t>k</a:t>
            </a:r>
            <a:r>
              <a:rPr lang="en-US" dirty="0" smtClean="0"/>
              <a:t> </a:t>
            </a:r>
          </a:p>
          <a:p>
            <a:r>
              <a:rPr lang="en-US" dirty="0" smtClean="0"/>
              <a:t>Ha: At least one mean is different, i.e. at least one 𝜇</a:t>
            </a:r>
            <a:r>
              <a:rPr lang="en-US" baseline="-25000" dirty="0" smtClean="0"/>
              <a:t>&lt;1-k&gt;</a:t>
            </a:r>
            <a:r>
              <a:rPr lang="en-US" dirty="0" smtClean="0"/>
              <a:t> differs</a:t>
            </a:r>
          </a:p>
          <a:p>
            <a:endParaRPr lang="en-US" dirty="0"/>
          </a:p>
          <a:p>
            <a:r>
              <a:rPr lang="en-US" dirty="0" smtClean="0"/>
              <a:t>Why "can't" we use a </a:t>
            </a:r>
            <a:r>
              <a:rPr lang="en-US" i="1" dirty="0" smtClean="0"/>
              <a:t>t</a:t>
            </a:r>
            <a:r>
              <a:rPr lang="en-US" dirty="0" smtClean="0"/>
              <a:t>-test?</a:t>
            </a:r>
          </a:p>
          <a:p>
            <a:pPr lvl="1"/>
            <a:r>
              <a:rPr lang="en-US" dirty="0" smtClean="0"/>
              <a:t>We can do all the comparisons and use a P-value correction</a:t>
            </a:r>
          </a:p>
          <a:p>
            <a:pPr lvl="1"/>
            <a:r>
              <a:rPr lang="en-US" dirty="0" smtClean="0"/>
              <a:t>ANOVA is preferred</a:t>
            </a:r>
            <a:endParaRPr lang="en-US" dirty="0"/>
          </a:p>
        </p:txBody>
      </p:sp>
    </p:spTree>
    <p:extLst>
      <p:ext uri="{BB962C8B-B14F-4D97-AF65-F5344CB8AC3E}">
        <p14:creationId xmlns:p14="http://schemas.microsoft.com/office/powerpoint/2010/main" val="488444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Example</a:t>
            </a:r>
            <a:endParaRPr lang="en-US" dirty="0"/>
          </a:p>
        </p:txBody>
      </p:sp>
      <p:sp>
        <p:nvSpPr>
          <p:cNvPr id="3" name="Content Placeholder 2"/>
          <p:cNvSpPr>
            <a:spLocks noGrp="1"/>
          </p:cNvSpPr>
          <p:nvPr>
            <p:ph idx="1"/>
          </p:nvPr>
        </p:nvSpPr>
        <p:spPr>
          <a:xfrm>
            <a:off x="1097280" y="1845734"/>
            <a:ext cx="10058400" cy="4440766"/>
          </a:xfrm>
        </p:spPr>
        <p:txBody>
          <a:bodyPr>
            <a:normAutofit/>
          </a:bodyPr>
          <a:lstStyle/>
          <a:p>
            <a:pPr>
              <a:lnSpc>
                <a:spcPct val="100000"/>
              </a:lnSpc>
              <a:spcBef>
                <a:spcPts val="0"/>
              </a:spcBef>
              <a:spcAft>
                <a:spcPts val="0"/>
              </a:spcAft>
              <a:buClrTx/>
            </a:pPr>
            <a:r>
              <a:rPr lang="en-US" sz="2200" dirty="0" smtClean="0"/>
              <a:t>A clinical trial asks if there is a difference in </a:t>
            </a:r>
            <a:r>
              <a:rPr lang="en-US" sz="2200" dirty="0"/>
              <a:t>mean daily calcium intake in adults with </a:t>
            </a:r>
            <a:r>
              <a:rPr lang="en-US" sz="2200" u="sng" dirty="0"/>
              <a:t>normal bone density</a:t>
            </a:r>
            <a:r>
              <a:rPr lang="en-US" sz="2200" dirty="0"/>
              <a:t>, </a:t>
            </a:r>
            <a:r>
              <a:rPr lang="en-US" sz="2200" u="sng" dirty="0"/>
              <a:t>adults with </a:t>
            </a:r>
            <a:r>
              <a:rPr lang="en-US" sz="2200" u="sng" dirty="0" smtClean="0"/>
              <a:t>osteopenia</a:t>
            </a:r>
            <a:r>
              <a:rPr lang="en-US" sz="2200" dirty="0" smtClean="0"/>
              <a:t>, and </a:t>
            </a:r>
            <a:r>
              <a:rPr lang="en-US" sz="2200" u="sng" dirty="0"/>
              <a:t>adults with osteoporosis</a:t>
            </a:r>
            <a:r>
              <a:rPr lang="en-US" sz="2200" dirty="0"/>
              <a:t>. </a:t>
            </a:r>
            <a:r>
              <a:rPr lang="en-US" sz="2200" dirty="0" smtClean="0"/>
              <a:t>Each </a:t>
            </a:r>
            <a:r>
              <a:rPr lang="en-US" sz="2200" dirty="0"/>
              <a:t>participant's daily calcium intake is measured based on reported food </a:t>
            </a:r>
            <a:r>
              <a:rPr lang="en-US" sz="2200" dirty="0" smtClean="0"/>
              <a:t>intake.</a:t>
            </a:r>
          </a:p>
          <a:p>
            <a:pPr>
              <a:lnSpc>
                <a:spcPct val="100000"/>
              </a:lnSpc>
              <a:spcBef>
                <a:spcPts val="0"/>
              </a:spcBef>
              <a:spcAft>
                <a:spcPts val="0"/>
              </a:spcAft>
              <a:buClrTx/>
            </a:pPr>
            <a:endParaRPr lang="en-US" sz="2200" dirty="0"/>
          </a:p>
          <a:p>
            <a:pPr>
              <a:lnSpc>
                <a:spcPct val="100000"/>
              </a:lnSpc>
              <a:spcBef>
                <a:spcPts val="0"/>
              </a:spcBef>
              <a:spcAft>
                <a:spcPts val="0"/>
              </a:spcAft>
              <a:buClrTx/>
            </a:pPr>
            <a:endParaRPr lang="en-US" sz="2200" dirty="0" smtClean="0"/>
          </a:p>
          <a:p>
            <a:pPr>
              <a:lnSpc>
                <a:spcPct val="100000"/>
              </a:lnSpc>
              <a:spcBef>
                <a:spcPts val="0"/>
              </a:spcBef>
              <a:spcAft>
                <a:spcPts val="0"/>
              </a:spcAft>
              <a:buClrTx/>
            </a:pPr>
            <a:endParaRPr lang="en-US" sz="2200" dirty="0"/>
          </a:p>
          <a:p>
            <a:pPr>
              <a:lnSpc>
                <a:spcPct val="100000"/>
              </a:lnSpc>
              <a:spcBef>
                <a:spcPts val="0"/>
              </a:spcBef>
              <a:spcAft>
                <a:spcPts val="0"/>
              </a:spcAft>
              <a:buClrTx/>
            </a:pPr>
            <a:endParaRPr lang="en-US" sz="2200" dirty="0" smtClean="0"/>
          </a:p>
          <a:p>
            <a:pPr>
              <a:lnSpc>
                <a:spcPct val="100000"/>
              </a:lnSpc>
              <a:spcBef>
                <a:spcPts val="0"/>
              </a:spcBef>
              <a:spcAft>
                <a:spcPts val="0"/>
              </a:spcAft>
              <a:buClrTx/>
            </a:pPr>
            <a:endParaRPr lang="en-US" sz="2200" dirty="0"/>
          </a:p>
          <a:p>
            <a:pPr>
              <a:lnSpc>
                <a:spcPct val="100000"/>
              </a:lnSpc>
              <a:spcBef>
                <a:spcPts val="0"/>
              </a:spcBef>
              <a:spcAft>
                <a:spcPts val="0"/>
              </a:spcAft>
              <a:buClrTx/>
            </a:pPr>
            <a:endParaRPr lang="en-US" sz="2200" dirty="0" smtClean="0"/>
          </a:p>
          <a:p>
            <a:pPr>
              <a:lnSpc>
                <a:spcPct val="100000"/>
              </a:lnSpc>
              <a:spcBef>
                <a:spcPts val="0"/>
              </a:spcBef>
              <a:spcAft>
                <a:spcPts val="0"/>
              </a:spcAft>
              <a:buClrTx/>
            </a:pPr>
            <a:endParaRPr lang="en-US" sz="2200" dirty="0"/>
          </a:p>
          <a:p>
            <a:pPr>
              <a:lnSpc>
                <a:spcPct val="100000"/>
              </a:lnSpc>
              <a:spcBef>
                <a:spcPts val="0"/>
              </a:spcBef>
              <a:spcAft>
                <a:spcPts val="0"/>
              </a:spcAft>
              <a:buClrTx/>
            </a:pPr>
            <a:endParaRPr lang="en-US" sz="2200" dirty="0" smtClean="0"/>
          </a:p>
          <a:p>
            <a:pPr algn="ctr">
              <a:lnSpc>
                <a:spcPct val="100000"/>
              </a:lnSpc>
              <a:spcBef>
                <a:spcPts val="0"/>
              </a:spcBef>
              <a:spcAft>
                <a:spcPts val="0"/>
              </a:spcAft>
              <a:buClrTx/>
            </a:pPr>
            <a:r>
              <a:rPr lang="en-US" sz="2200" b="1" dirty="0" smtClean="0"/>
              <a:t>Is there a difference in mean calcium intake across groups?</a:t>
            </a:r>
          </a:p>
        </p:txBody>
      </p:sp>
      <p:graphicFrame>
        <p:nvGraphicFramePr>
          <p:cNvPr id="4" name="Table 3"/>
          <p:cNvGraphicFramePr>
            <a:graphicFrameLocks noGrp="1"/>
          </p:cNvGraphicFramePr>
          <p:nvPr>
            <p:extLst>
              <p:ext uri="{D42A27DB-BD31-4B8C-83A1-F6EECF244321}">
                <p14:modId xmlns:p14="http://schemas.microsoft.com/office/powerpoint/2010/main" val="1118148705"/>
              </p:ext>
            </p:extLst>
          </p:nvPr>
        </p:nvGraphicFramePr>
        <p:xfrm>
          <a:off x="1779111" y="2931795"/>
          <a:ext cx="8694738" cy="2560320"/>
        </p:xfrm>
        <a:graphic>
          <a:graphicData uri="http://schemas.openxmlformats.org/drawingml/2006/table">
            <a:tbl>
              <a:tblPr/>
              <a:tblGrid>
                <a:gridCol w="2898246"/>
                <a:gridCol w="2898246"/>
                <a:gridCol w="2898246"/>
              </a:tblGrid>
              <a:tr h="0">
                <a:tc>
                  <a:txBody>
                    <a:bodyPr/>
                    <a:lstStyle/>
                    <a:p>
                      <a:pPr algn="ctr" fontAlgn="t"/>
                      <a:r>
                        <a:rPr lang="en-US" b="1">
                          <a:solidFill>
                            <a:srgbClr val="C00000"/>
                          </a:solidFill>
                          <a:effectLst/>
                        </a:rPr>
                        <a:t>Normal Bone Density</a:t>
                      </a:r>
                      <a:endParaRPr lang="en-US">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b="1">
                          <a:solidFill>
                            <a:srgbClr val="C00000"/>
                          </a:solidFill>
                          <a:effectLst/>
                        </a:rPr>
                        <a:t>Osteopenia</a:t>
                      </a:r>
                      <a:endParaRPr lang="en-US">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b="1">
                          <a:solidFill>
                            <a:srgbClr val="C00000"/>
                          </a:solidFill>
                          <a:effectLst/>
                        </a:rPr>
                        <a:t>Osteoporosis</a:t>
                      </a:r>
                      <a:endParaRPr lang="en-US">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0">
                <a:tc>
                  <a:txBody>
                    <a:bodyPr/>
                    <a:lstStyle/>
                    <a:p>
                      <a:pPr algn="ctr" fontAlgn="t"/>
                      <a:r>
                        <a:rPr lang="is-IS">
                          <a:solidFill>
                            <a:srgbClr val="000000"/>
                          </a:solidFill>
                          <a:effectLst/>
                        </a:rPr>
                        <a:t>1200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a:solidFill>
                            <a:srgbClr val="000000"/>
                          </a:solidFill>
                          <a:effectLst/>
                        </a:rPr>
                        <a:t>1000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cs-CZ" dirty="0" smtClean="0">
                          <a:solidFill>
                            <a:srgbClr val="000000"/>
                          </a:solidFill>
                          <a:effectLst/>
                        </a:rPr>
                        <a:t>490</a:t>
                      </a:r>
                      <a:endParaRPr lang="cs-CZ" dirty="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0">
                <a:tc>
                  <a:txBody>
                    <a:bodyPr/>
                    <a:lstStyle/>
                    <a:p>
                      <a:pPr algn="ctr" fontAlgn="t"/>
                      <a:r>
                        <a:rPr lang="is-IS">
                          <a:solidFill>
                            <a:srgbClr val="000000"/>
                          </a:solidFill>
                          <a:effectLst/>
                        </a:rPr>
                        <a:t>1000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a:solidFill>
                            <a:srgbClr val="000000"/>
                          </a:solidFill>
                          <a:effectLst/>
                        </a:rPr>
                        <a:t>1100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dirty="0">
                          <a:solidFill>
                            <a:srgbClr val="000000"/>
                          </a:solidFill>
                          <a:effectLst/>
                        </a:rPr>
                        <a:t>650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0">
                <a:tc>
                  <a:txBody>
                    <a:bodyPr/>
                    <a:lstStyle/>
                    <a:p>
                      <a:pPr algn="ctr" fontAlgn="t"/>
                      <a:r>
                        <a:rPr lang="en-US">
                          <a:solidFill>
                            <a:srgbClr val="000000"/>
                          </a:solidFill>
                          <a:effectLst/>
                        </a:rPr>
                        <a:t>980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dirty="0">
                          <a:solidFill>
                            <a:srgbClr val="000000"/>
                          </a:solidFill>
                          <a:effectLst/>
                        </a:rPr>
                        <a:t>700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dirty="0" smtClean="0">
                          <a:solidFill>
                            <a:srgbClr val="000000"/>
                          </a:solidFill>
                          <a:effectLst/>
                        </a:rPr>
                        <a:t>200</a:t>
                      </a:r>
                      <a:endParaRPr lang="is-IS" dirty="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0">
                <a:tc>
                  <a:txBody>
                    <a:bodyPr/>
                    <a:lstStyle/>
                    <a:p>
                      <a:pPr algn="ctr" fontAlgn="t"/>
                      <a:r>
                        <a:rPr lang="is-IS">
                          <a:solidFill>
                            <a:srgbClr val="000000"/>
                          </a:solidFill>
                          <a:effectLst/>
                        </a:rPr>
                        <a:t>900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a:solidFill>
                            <a:srgbClr val="000000"/>
                          </a:solidFill>
                          <a:effectLst/>
                        </a:rPr>
                        <a:t>800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dirty="0" smtClean="0">
                          <a:solidFill>
                            <a:srgbClr val="000000"/>
                          </a:solidFill>
                          <a:effectLst/>
                        </a:rPr>
                        <a:t>300</a:t>
                      </a:r>
                      <a:endParaRPr lang="is-IS" dirty="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0">
                <a:tc>
                  <a:txBody>
                    <a:bodyPr/>
                    <a:lstStyle/>
                    <a:p>
                      <a:pPr algn="ctr" fontAlgn="t"/>
                      <a:r>
                        <a:rPr lang="en-US">
                          <a:solidFill>
                            <a:srgbClr val="000000"/>
                          </a:solidFill>
                          <a:effectLst/>
                        </a:rPr>
                        <a:t>750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a:solidFill>
                            <a:srgbClr val="000000"/>
                          </a:solidFill>
                          <a:effectLst/>
                        </a:rPr>
                        <a:t>500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a:solidFill>
                            <a:srgbClr val="000000"/>
                          </a:solidFill>
                          <a:effectLst/>
                        </a:rPr>
                        <a:t>400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0">
                <a:tc>
                  <a:txBody>
                    <a:bodyPr/>
                    <a:lstStyle/>
                    <a:p>
                      <a:pPr algn="ctr" fontAlgn="t"/>
                      <a:r>
                        <a:rPr lang="is-IS" dirty="0">
                          <a:solidFill>
                            <a:srgbClr val="000000"/>
                          </a:solidFill>
                          <a:effectLst/>
                        </a:rPr>
                        <a:t>800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is-IS">
                          <a:solidFill>
                            <a:srgbClr val="000000"/>
                          </a:solidFill>
                          <a:effectLst/>
                        </a:rPr>
                        <a:t>700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dirty="0">
                          <a:solidFill>
                            <a:srgbClr val="000000"/>
                          </a:solidFill>
                          <a:effectLst/>
                        </a:rPr>
                        <a:t>350</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8440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ANOVA compares sources </a:t>
            </a:r>
            <a:r>
              <a:rPr lang="en-US" sz="4200" dirty="0"/>
              <a:t>of </a:t>
            </a:r>
            <a:r>
              <a:rPr lang="en-US" sz="4200" i="1" dirty="0"/>
              <a:t>variance</a:t>
            </a:r>
            <a:r>
              <a:rPr lang="en-US" sz="4200" dirty="0"/>
              <a:t> </a:t>
            </a:r>
            <a:r>
              <a:rPr lang="en-US" sz="4200" dirty="0" smtClean="0"/>
              <a:t>with </a:t>
            </a:r>
            <a:r>
              <a:rPr lang="en-US" sz="4200" dirty="0"/>
              <a:t>the </a:t>
            </a:r>
            <a:r>
              <a:rPr lang="en-US" sz="4200" b="1" dirty="0"/>
              <a:t>F statistic</a:t>
            </a:r>
            <a:endParaRPr lang="en-US" sz="4200" dirty="0"/>
          </a:p>
        </p:txBody>
      </p:sp>
      <p:sp>
        <p:nvSpPr>
          <p:cNvPr id="3" name="Content Placeholder 2"/>
          <p:cNvSpPr>
            <a:spLocks noGrp="1"/>
          </p:cNvSpPr>
          <p:nvPr>
            <p:ph idx="1"/>
          </p:nvPr>
        </p:nvSpPr>
        <p:spPr>
          <a:xfrm>
            <a:off x="1097280" y="1845734"/>
            <a:ext cx="11094720" cy="4023360"/>
          </a:xfrm>
        </p:spPr>
        <p:txBody>
          <a:bodyPr/>
          <a:lstStyle/>
          <a:p>
            <a:r>
              <a:rPr lang="en-US" dirty="0" smtClean="0"/>
              <a:t>Variance </a:t>
            </a:r>
            <a:r>
              <a:rPr lang="en-US" i="1" dirty="0" smtClean="0"/>
              <a:t>within</a:t>
            </a:r>
            <a:r>
              <a:rPr lang="en-US" dirty="0" smtClean="0"/>
              <a:t> each group is the </a:t>
            </a:r>
            <a:r>
              <a:rPr lang="en-US" b="1" dirty="0" smtClean="0"/>
              <a:t>error mean square</a:t>
            </a:r>
            <a:r>
              <a:rPr lang="en-US" dirty="0" smtClean="0"/>
              <a:t> (</a:t>
            </a:r>
            <a:r>
              <a:rPr lang="en-US" dirty="0" err="1" smtClean="0"/>
              <a:t>MS</a:t>
            </a:r>
            <a:r>
              <a:rPr lang="en-US" baseline="-25000" dirty="0" err="1" smtClean="0"/>
              <a:t>error</a:t>
            </a:r>
            <a:r>
              <a:rPr lang="en-US" dirty="0" smtClean="0"/>
              <a:t>)</a:t>
            </a:r>
          </a:p>
          <a:p>
            <a:pPr lvl="1"/>
            <a:r>
              <a:rPr lang="en-US" dirty="0" smtClean="0"/>
              <a:t>Pooled sample variance</a:t>
            </a:r>
          </a:p>
          <a:p>
            <a:r>
              <a:rPr lang="en-US" dirty="0" smtClean="0"/>
              <a:t>Variance </a:t>
            </a:r>
            <a:r>
              <a:rPr lang="en-US" i="1" dirty="0" smtClean="0"/>
              <a:t>between</a:t>
            </a:r>
            <a:r>
              <a:rPr lang="en-US" dirty="0" smtClean="0"/>
              <a:t> each group is the </a:t>
            </a:r>
            <a:r>
              <a:rPr lang="en-US" b="1" dirty="0" smtClean="0"/>
              <a:t>group mean square </a:t>
            </a:r>
            <a:r>
              <a:rPr lang="en-US" dirty="0" smtClean="0"/>
              <a:t>(</a:t>
            </a:r>
            <a:r>
              <a:rPr lang="en-US" dirty="0" err="1" smtClean="0"/>
              <a:t>Ms</a:t>
            </a:r>
            <a:r>
              <a:rPr lang="en-US" baseline="-25000" dirty="0" err="1" smtClean="0"/>
              <a:t>group</a:t>
            </a:r>
            <a:r>
              <a:rPr lang="en-US" dirty="0"/>
              <a:t>)</a:t>
            </a:r>
            <a:endParaRPr lang="en-US" dirty="0"/>
          </a:p>
        </p:txBody>
      </p:sp>
      <p:grpSp>
        <p:nvGrpSpPr>
          <p:cNvPr id="22" name="Group 21"/>
          <p:cNvGrpSpPr/>
          <p:nvPr/>
        </p:nvGrpSpPr>
        <p:grpSpPr>
          <a:xfrm>
            <a:off x="1316840" y="3560906"/>
            <a:ext cx="5109385" cy="2728494"/>
            <a:chOff x="1266963" y="3140600"/>
            <a:chExt cx="5109385" cy="2728494"/>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4321" b="7443"/>
            <a:stretch/>
          </p:blipFill>
          <p:spPr>
            <a:xfrm>
              <a:off x="1266963" y="3434336"/>
              <a:ext cx="5033867" cy="2434758"/>
            </a:xfrm>
            <a:prstGeom prst="rect">
              <a:avLst/>
            </a:prstGeom>
          </p:spPr>
        </p:pic>
        <p:cxnSp>
          <p:nvCxnSpPr>
            <p:cNvPr id="11" name="Straight Connector 10"/>
            <p:cNvCxnSpPr/>
            <p:nvPr/>
          </p:nvCxnSpPr>
          <p:spPr>
            <a:xfrm>
              <a:off x="2078183" y="5372269"/>
              <a:ext cx="1961803" cy="0"/>
            </a:xfrm>
            <a:prstGeom prst="line">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059084" y="3609970"/>
              <a:ext cx="1529542" cy="2772"/>
            </a:xfrm>
            <a:prstGeom prst="line">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16470" y="4925153"/>
              <a:ext cx="959878" cy="430887"/>
            </a:xfrm>
            <a:prstGeom prst="rect">
              <a:avLst/>
            </a:prstGeom>
            <a:noFill/>
          </p:spPr>
          <p:txBody>
            <a:bodyPr wrap="none" rtlCol="0">
              <a:spAutoFit/>
            </a:bodyPr>
            <a:lstStyle/>
            <a:p>
              <a:r>
                <a:rPr lang="en-US" sz="2200" b="1" dirty="0" err="1" smtClean="0"/>
                <a:t>MS</a:t>
              </a:r>
              <a:r>
                <a:rPr lang="en-US" sz="2200" b="1" baseline="-25000" dirty="0" err="1" smtClean="0"/>
                <a:t>error</a:t>
              </a:r>
              <a:endParaRPr lang="en-US" sz="2200" b="1" dirty="0"/>
            </a:p>
          </p:txBody>
        </p:sp>
        <p:sp>
          <p:nvSpPr>
            <p:cNvPr id="17" name="TextBox 16"/>
            <p:cNvSpPr txBox="1"/>
            <p:nvPr/>
          </p:nvSpPr>
          <p:spPr>
            <a:xfrm>
              <a:off x="3237566" y="3140600"/>
              <a:ext cx="1022396" cy="430887"/>
            </a:xfrm>
            <a:prstGeom prst="rect">
              <a:avLst/>
            </a:prstGeom>
            <a:noFill/>
          </p:spPr>
          <p:txBody>
            <a:bodyPr wrap="none" rtlCol="0">
              <a:spAutoFit/>
            </a:bodyPr>
            <a:lstStyle/>
            <a:p>
              <a:r>
                <a:rPr lang="en-US" sz="2200" b="1" dirty="0" err="1" smtClean="0"/>
                <a:t>MS</a:t>
              </a:r>
              <a:r>
                <a:rPr lang="en-US" sz="2200" b="1" baseline="-25000" dirty="0" err="1" smtClean="0"/>
                <a:t>group</a:t>
              </a:r>
              <a:endParaRPr lang="en-US" sz="2200" b="1" dirty="0"/>
            </a:p>
          </p:txBody>
        </p:sp>
        <p:cxnSp>
          <p:nvCxnSpPr>
            <p:cNvPr id="18" name="Straight Connector 17"/>
            <p:cNvCxnSpPr/>
            <p:nvPr/>
          </p:nvCxnSpPr>
          <p:spPr>
            <a:xfrm>
              <a:off x="3361114" y="5140597"/>
              <a:ext cx="1961803" cy="0"/>
            </a:xfrm>
            <a:prstGeom prst="line">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83896" y="4939008"/>
              <a:ext cx="1539021" cy="0"/>
            </a:xfrm>
            <a:prstGeom prst="line">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1" name="TextBox 20"/>
              <p:cNvSpPr txBox="1"/>
              <p:nvPr/>
            </p:nvSpPr>
            <p:spPr>
              <a:xfrm>
                <a:off x="7396481" y="4306721"/>
                <a:ext cx="3674226" cy="10902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3000" b="1" i="1" smtClean="0">
                          <a:latin typeface="Cambria Math" charset="0"/>
                        </a:rPr>
                        <m:t>𝑭</m:t>
                      </m:r>
                      <m:r>
                        <a:rPr lang="en-US" sz="3000" b="1" i="1" smtClean="0">
                          <a:latin typeface="Cambria Math" charset="0"/>
                        </a:rPr>
                        <m:t>= </m:t>
                      </m:r>
                      <m:f>
                        <m:fPr>
                          <m:ctrlPr>
                            <a:rPr lang="mr-IN" sz="3000" b="1" i="1" smtClean="0">
                              <a:latin typeface="Cambria Math" charset="0"/>
                            </a:rPr>
                          </m:ctrlPr>
                        </m:fPr>
                        <m:num>
                          <m:sSub>
                            <m:sSubPr>
                              <m:ctrlPr>
                                <a:rPr lang="en-US" sz="3000" b="1" i="1" smtClean="0">
                                  <a:latin typeface="Cambria Math" charset="0"/>
                                </a:rPr>
                              </m:ctrlPr>
                            </m:sSubPr>
                            <m:e>
                              <m:r>
                                <a:rPr lang="en-US" sz="3000" b="1" i="1" smtClean="0">
                                  <a:latin typeface="Cambria Math" charset="0"/>
                                </a:rPr>
                                <m:t>𝑴𝑺</m:t>
                              </m:r>
                            </m:e>
                            <m:sub>
                              <m:r>
                                <a:rPr lang="en-US" sz="3000" b="1" i="1" smtClean="0">
                                  <a:latin typeface="Cambria Math" charset="0"/>
                                </a:rPr>
                                <m:t>𝒆𝒓𝒓𝒐𝒓</m:t>
                              </m:r>
                            </m:sub>
                          </m:sSub>
                        </m:num>
                        <m:den>
                          <m:sSub>
                            <m:sSubPr>
                              <m:ctrlPr>
                                <a:rPr lang="en-US" sz="3000" b="1" i="1" smtClean="0">
                                  <a:latin typeface="Cambria Math" charset="0"/>
                                </a:rPr>
                              </m:ctrlPr>
                            </m:sSubPr>
                            <m:e>
                              <m:r>
                                <a:rPr lang="en-US" sz="3000" b="1" i="1" smtClean="0">
                                  <a:latin typeface="Cambria Math" charset="0"/>
                                </a:rPr>
                                <m:t>𝑴𝑺</m:t>
                              </m:r>
                            </m:e>
                            <m:sub>
                              <m:r>
                                <a:rPr lang="en-US" sz="3000" b="1" i="1" smtClean="0">
                                  <a:latin typeface="Cambria Math" charset="0"/>
                                </a:rPr>
                                <m:t>𝒈𝒓𝒐𝒖𝒑</m:t>
                              </m:r>
                            </m:sub>
                          </m:sSub>
                        </m:den>
                      </m:f>
                    </m:oMath>
                  </m:oMathPara>
                </a14:m>
                <a:endParaRPr lang="en-US" sz="3000" b="1" dirty="0"/>
              </a:p>
            </p:txBody>
          </p:sp>
        </mc:Choice>
        <mc:Fallback>
          <p:sp>
            <p:nvSpPr>
              <p:cNvPr id="21" name="TextBox 20"/>
              <p:cNvSpPr txBox="1">
                <a:spLocks noRot="1" noChangeAspect="1" noMove="1" noResize="1" noEditPoints="1" noAdjustHandles="1" noChangeArrowheads="1" noChangeShapeType="1" noTextEdit="1"/>
              </p:cNvSpPr>
              <p:nvPr/>
            </p:nvSpPr>
            <p:spPr>
              <a:xfrm>
                <a:off x="7396481" y="4306721"/>
                <a:ext cx="3674226" cy="1090298"/>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374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b="1" dirty="0" smtClean="0"/>
              <a:t>F</a:t>
            </a:r>
            <a:r>
              <a:rPr lang="en-US" dirty="0" smtClean="0"/>
              <a:t> statistic</a:t>
            </a:r>
            <a:endParaRPr lang="en-US" dirty="0"/>
          </a:p>
        </p:txBody>
      </p:sp>
      <p:sp>
        <p:nvSpPr>
          <p:cNvPr id="3" name="Content Placeholder 2"/>
          <p:cNvSpPr>
            <a:spLocks noGrp="1"/>
          </p:cNvSpPr>
          <p:nvPr>
            <p:ph idx="1"/>
          </p:nvPr>
        </p:nvSpPr>
        <p:spPr/>
        <p:txBody>
          <a:bodyPr/>
          <a:lstStyle/>
          <a:p>
            <a:r>
              <a:rPr lang="en-US" dirty="0" smtClean="0"/>
              <a:t>If Ho is true, </a:t>
            </a:r>
            <a:r>
              <a:rPr lang="en-US" dirty="0" err="1" smtClean="0"/>
              <a:t>MS</a:t>
            </a:r>
            <a:r>
              <a:rPr lang="en-US" baseline="-25000" dirty="0" err="1" smtClean="0"/>
              <a:t>error</a:t>
            </a:r>
            <a:r>
              <a:rPr lang="en-US" baseline="-25000" dirty="0" smtClean="0"/>
              <a:t> </a:t>
            </a:r>
            <a:r>
              <a:rPr lang="en-US" b="1" dirty="0" smtClean="0"/>
              <a:t>≅</a:t>
            </a:r>
            <a:r>
              <a:rPr lang="en-US" dirty="0" smtClean="0"/>
              <a:t>  </a:t>
            </a:r>
            <a:r>
              <a:rPr lang="en-US" dirty="0" err="1" smtClean="0"/>
              <a:t>MS</a:t>
            </a:r>
            <a:r>
              <a:rPr lang="en-US" baseline="-25000" dirty="0" err="1" smtClean="0"/>
              <a:t>group</a:t>
            </a:r>
            <a:endParaRPr lang="en-US" baseline="-25000" dirty="0" smtClean="0"/>
          </a:p>
          <a:p>
            <a:endParaRPr lang="en-US" dirty="0" smtClean="0"/>
          </a:p>
          <a:p>
            <a:r>
              <a:rPr lang="en-US" dirty="0"/>
              <a:t>If Ho is </a:t>
            </a:r>
            <a:r>
              <a:rPr lang="en-US" dirty="0" smtClean="0"/>
              <a:t>false, </a:t>
            </a:r>
            <a:r>
              <a:rPr lang="en-US" dirty="0" err="1"/>
              <a:t>MS</a:t>
            </a:r>
            <a:r>
              <a:rPr lang="en-US" baseline="-25000" dirty="0" err="1"/>
              <a:t>error</a:t>
            </a:r>
            <a:r>
              <a:rPr lang="en-US" baseline="-25000" dirty="0"/>
              <a:t> </a:t>
            </a:r>
            <a:r>
              <a:rPr lang="en-US" dirty="0" smtClean="0"/>
              <a:t>&lt; </a:t>
            </a:r>
            <a:r>
              <a:rPr lang="en-US" dirty="0" err="1" smtClean="0"/>
              <a:t>MS</a:t>
            </a:r>
            <a:r>
              <a:rPr lang="en-US" baseline="-25000" dirty="0" err="1" smtClean="0"/>
              <a:t>group</a:t>
            </a:r>
            <a:endParaRPr lang="en-US" baseline="-25000" dirty="0" smtClean="0"/>
          </a:p>
          <a:p>
            <a:endParaRPr lang="en-US" baseline="-25000" dirty="0" smtClean="0"/>
          </a:p>
          <a:p>
            <a:r>
              <a:rPr lang="en-US" dirty="0" smtClean="0"/>
              <a:t>DF for </a:t>
            </a:r>
            <a:r>
              <a:rPr lang="en-US" dirty="0" err="1" smtClean="0"/>
              <a:t>MS</a:t>
            </a:r>
            <a:r>
              <a:rPr lang="en-US" baseline="-25000" dirty="0" err="1" smtClean="0"/>
              <a:t>error</a:t>
            </a:r>
            <a:r>
              <a:rPr lang="en-US" dirty="0" smtClean="0"/>
              <a:t> = </a:t>
            </a:r>
            <a:r>
              <a:rPr lang="en-US" i="1" dirty="0"/>
              <a:t>N </a:t>
            </a:r>
            <a:r>
              <a:rPr lang="mr-IN" i="1" dirty="0"/>
              <a:t>–</a:t>
            </a:r>
            <a:r>
              <a:rPr lang="en-US" i="1" dirty="0"/>
              <a:t> </a:t>
            </a:r>
            <a:r>
              <a:rPr lang="en-US" i="1" dirty="0" smtClean="0"/>
              <a:t>k</a:t>
            </a:r>
            <a:endParaRPr lang="en-US" dirty="0" smtClean="0"/>
          </a:p>
          <a:p>
            <a:r>
              <a:rPr lang="en-US" dirty="0"/>
              <a:t>DF for </a:t>
            </a:r>
            <a:r>
              <a:rPr lang="en-US" dirty="0" err="1" smtClean="0"/>
              <a:t>MS</a:t>
            </a:r>
            <a:r>
              <a:rPr lang="en-US" baseline="-25000" dirty="0" err="1" smtClean="0"/>
              <a:t>group</a:t>
            </a:r>
            <a:r>
              <a:rPr lang="en-US" dirty="0" smtClean="0"/>
              <a:t> =</a:t>
            </a:r>
            <a:r>
              <a:rPr lang="en-US" i="1" dirty="0"/>
              <a:t> k</a:t>
            </a:r>
            <a:r>
              <a:rPr lang="en-US" dirty="0"/>
              <a:t> </a:t>
            </a:r>
            <a:r>
              <a:rPr lang="mr-IN" dirty="0"/>
              <a:t>–</a:t>
            </a:r>
            <a:r>
              <a:rPr lang="en-US" dirty="0"/>
              <a:t> 1</a:t>
            </a:r>
          </a:p>
          <a:p>
            <a:endParaRPr lang="en-US" dirty="0"/>
          </a:p>
          <a:p>
            <a:endParaRPr lang="en-US" dirty="0" smtClean="0"/>
          </a:p>
          <a:p>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7745614" y="647062"/>
                <a:ext cx="3674226" cy="10902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3000" b="1" i="1" smtClean="0">
                          <a:latin typeface="Cambria Math" charset="0"/>
                        </a:rPr>
                        <m:t>𝑭</m:t>
                      </m:r>
                      <m:r>
                        <a:rPr lang="en-US" sz="3000" b="1" i="1" smtClean="0">
                          <a:latin typeface="Cambria Math" charset="0"/>
                        </a:rPr>
                        <m:t>= </m:t>
                      </m:r>
                      <m:f>
                        <m:fPr>
                          <m:ctrlPr>
                            <a:rPr lang="mr-IN" sz="3000" b="1" i="1" smtClean="0">
                              <a:latin typeface="Cambria Math" charset="0"/>
                            </a:rPr>
                          </m:ctrlPr>
                        </m:fPr>
                        <m:num>
                          <m:sSub>
                            <m:sSubPr>
                              <m:ctrlPr>
                                <a:rPr lang="en-US" sz="3000" b="1" i="1" smtClean="0">
                                  <a:latin typeface="Cambria Math" charset="0"/>
                                </a:rPr>
                              </m:ctrlPr>
                            </m:sSubPr>
                            <m:e>
                              <m:r>
                                <a:rPr lang="en-US" sz="3000" b="1" i="1" smtClean="0">
                                  <a:latin typeface="Cambria Math" charset="0"/>
                                </a:rPr>
                                <m:t>𝑴𝑺</m:t>
                              </m:r>
                            </m:e>
                            <m:sub>
                              <m:r>
                                <a:rPr lang="en-US" sz="3000" b="1" i="1" smtClean="0">
                                  <a:latin typeface="Cambria Math" charset="0"/>
                                </a:rPr>
                                <m:t>𝒆𝒓𝒓𝒐𝒓</m:t>
                              </m:r>
                            </m:sub>
                          </m:sSub>
                        </m:num>
                        <m:den>
                          <m:sSub>
                            <m:sSubPr>
                              <m:ctrlPr>
                                <a:rPr lang="en-US" sz="3000" b="1" i="1" smtClean="0">
                                  <a:latin typeface="Cambria Math" charset="0"/>
                                </a:rPr>
                              </m:ctrlPr>
                            </m:sSubPr>
                            <m:e>
                              <m:r>
                                <a:rPr lang="en-US" sz="3000" b="1" i="1" smtClean="0">
                                  <a:latin typeface="Cambria Math" charset="0"/>
                                </a:rPr>
                                <m:t>𝑴𝑺</m:t>
                              </m:r>
                            </m:e>
                            <m:sub>
                              <m:r>
                                <a:rPr lang="en-US" sz="3000" b="1" i="1" smtClean="0">
                                  <a:latin typeface="Cambria Math" charset="0"/>
                                </a:rPr>
                                <m:t>𝒈𝒓𝒐𝒖𝒑</m:t>
                              </m:r>
                            </m:sub>
                          </m:sSub>
                        </m:den>
                      </m:f>
                    </m:oMath>
                  </m:oMathPara>
                </a14:m>
                <a:endParaRPr lang="en-US" sz="3000" b="1" dirty="0"/>
              </a:p>
            </p:txBody>
          </p:sp>
        </mc:Choice>
        <mc:Fallback>
          <p:sp>
            <p:nvSpPr>
              <p:cNvPr id="4" name="TextBox 3"/>
              <p:cNvSpPr txBox="1">
                <a:spLocks noRot="1" noChangeAspect="1" noMove="1" noResize="1" noEditPoints="1" noAdjustHandles="1" noChangeArrowheads="1" noChangeShapeType="1" noTextEdit="1"/>
              </p:cNvSpPr>
              <p:nvPr/>
            </p:nvSpPr>
            <p:spPr>
              <a:xfrm>
                <a:off x="7745614" y="647062"/>
                <a:ext cx="3674226" cy="1090298"/>
              </a:xfrm>
              <a:prstGeom prst="rect">
                <a:avLst/>
              </a:prstGeom>
              <a:blipFill rotWithShape="0">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6575367" y="2097819"/>
            <a:ext cx="5293360" cy="3970020"/>
          </a:xfrm>
          <a:prstGeom prst="rect">
            <a:avLst/>
          </a:prstGeom>
        </p:spPr>
      </p:pic>
      <p:sp>
        <p:nvSpPr>
          <p:cNvPr id="6" name="TextBox 5"/>
          <p:cNvSpPr txBox="1"/>
          <p:nvPr/>
        </p:nvSpPr>
        <p:spPr>
          <a:xfrm>
            <a:off x="8687514" y="6067839"/>
            <a:ext cx="3504486" cy="215444"/>
          </a:xfrm>
          <a:prstGeom prst="rect">
            <a:avLst/>
          </a:prstGeom>
          <a:noFill/>
        </p:spPr>
        <p:txBody>
          <a:bodyPr wrap="none" rtlCol="0">
            <a:spAutoFit/>
          </a:bodyPr>
          <a:lstStyle/>
          <a:p>
            <a:r>
              <a:rPr lang="en-US" sz="800" dirty="0"/>
              <a:t>https://</a:t>
            </a:r>
            <a:r>
              <a:rPr lang="en-US" sz="800" dirty="0" err="1"/>
              <a:t>en.wikipedia.org</a:t>
            </a:r>
            <a:r>
              <a:rPr lang="en-US" sz="800" dirty="0"/>
              <a:t>/wiki/F-distribution#/media/</a:t>
            </a:r>
            <a:r>
              <a:rPr lang="en-US" sz="800" dirty="0" err="1"/>
              <a:t>File:F-distribution_pdf.svg</a:t>
            </a:r>
            <a:endParaRPr lang="en-US" sz="800" dirty="0"/>
          </a:p>
        </p:txBody>
      </p:sp>
      <p:sp>
        <p:nvSpPr>
          <p:cNvPr id="7" name="TextBox 6"/>
          <p:cNvSpPr txBox="1"/>
          <p:nvPr/>
        </p:nvSpPr>
        <p:spPr>
          <a:xfrm>
            <a:off x="4605250" y="5798568"/>
            <a:ext cx="3940233" cy="369332"/>
          </a:xfrm>
          <a:prstGeom prst="rect">
            <a:avLst/>
          </a:prstGeom>
          <a:noFill/>
        </p:spPr>
        <p:txBody>
          <a:bodyPr wrap="square" rtlCol="0">
            <a:spAutoFit/>
          </a:bodyPr>
          <a:lstStyle/>
          <a:p>
            <a:r>
              <a:rPr lang="en-US" b="1" dirty="0" smtClean="0"/>
              <a:t>We use only the upper tail for P-value</a:t>
            </a:r>
            <a:endParaRPr lang="en-US" b="1" dirty="0"/>
          </a:p>
        </p:txBody>
      </p:sp>
    </p:spTree>
    <p:extLst>
      <p:ext uri="{BB962C8B-B14F-4D97-AF65-F5344CB8AC3E}">
        <p14:creationId xmlns:p14="http://schemas.microsoft.com/office/powerpoint/2010/main" val="15807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the F statistic</a:t>
            </a:r>
            <a:endParaRPr lang="en-US" dirty="0"/>
          </a:p>
        </p:txBody>
      </p:sp>
      <p:pic>
        <p:nvPicPr>
          <p:cNvPr id="4" name="Picture 3"/>
          <p:cNvPicPr>
            <a:picLocks noChangeAspect="1"/>
          </p:cNvPicPr>
          <p:nvPr/>
        </p:nvPicPr>
        <p:blipFill>
          <a:blip r:embed="rId2"/>
          <a:stretch>
            <a:fillRect/>
          </a:stretch>
        </p:blipFill>
        <p:spPr>
          <a:xfrm>
            <a:off x="498070" y="2070317"/>
            <a:ext cx="3780443" cy="3158660"/>
          </a:xfrm>
          <a:prstGeom prst="rect">
            <a:avLst/>
          </a:prstGeom>
        </p:spPr>
      </p:pic>
      <p:pic>
        <p:nvPicPr>
          <p:cNvPr id="5" name="Picture 4"/>
          <p:cNvPicPr>
            <a:picLocks noChangeAspect="1"/>
          </p:cNvPicPr>
          <p:nvPr/>
        </p:nvPicPr>
        <p:blipFill rotWithShape="1">
          <a:blip r:embed="rId3"/>
          <a:srcRect t="50832"/>
          <a:stretch/>
        </p:blipFill>
        <p:spPr>
          <a:xfrm>
            <a:off x="5186911" y="3940233"/>
            <a:ext cx="7005089" cy="1288744"/>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7745614" y="647062"/>
                <a:ext cx="3674226" cy="10902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3000" b="1" i="1" smtClean="0">
                          <a:latin typeface="Cambria Math" charset="0"/>
                        </a:rPr>
                        <m:t>𝑭</m:t>
                      </m:r>
                      <m:r>
                        <a:rPr lang="en-US" sz="3000" b="1" i="1" smtClean="0">
                          <a:latin typeface="Cambria Math" charset="0"/>
                        </a:rPr>
                        <m:t>= </m:t>
                      </m:r>
                      <m:f>
                        <m:fPr>
                          <m:ctrlPr>
                            <a:rPr lang="mr-IN" sz="3000" b="1" i="1" smtClean="0">
                              <a:latin typeface="Cambria Math" charset="0"/>
                            </a:rPr>
                          </m:ctrlPr>
                        </m:fPr>
                        <m:num>
                          <m:sSub>
                            <m:sSubPr>
                              <m:ctrlPr>
                                <a:rPr lang="en-US" sz="3000" b="1" i="1" smtClean="0">
                                  <a:latin typeface="Cambria Math" charset="0"/>
                                </a:rPr>
                              </m:ctrlPr>
                            </m:sSubPr>
                            <m:e>
                              <m:r>
                                <a:rPr lang="en-US" sz="3000" b="1" i="1" smtClean="0">
                                  <a:latin typeface="Cambria Math" charset="0"/>
                                </a:rPr>
                                <m:t>𝑴𝑺</m:t>
                              </m:r>
                            </m:e>
                            <m:sub>
                              <m:r>
                                <a:rPr lang="en-US" sz="3000" b="1" i="1" smtClean="0">
                                  <a:latin typeface="Cambria Math" charset="0"/>
                                </a:rPr>
                                <m:t>𝒆𝒓𝒓𝒐𝒓</m:t>
                              </m:r>
                            </m:sub>
                          </m:sSub>
                        </m:num>
                        <m:den>
                          <m:sSub>
                            <m:sSubPr>
                              <m:ctrlPr>
                                <a:rPr lang="en-US" sz="3000" b="1" i="1" smtClean="0">
                                  <a:latin typeface="Cambria Math" charset="0"/>
                                </a:rPr>
                              </m:ctrlPr>
                            </m:sSubPr>
                            <m:e>
                              <m:r>
                                <a:rPr lang="en-US" sz="3000" b="1" i="1" smtClean="0">
                                  <a:latin typeface="Cambria Math" charset="0"/>
                                </a:rPr>
                                <m:t>𝑴𝑺</m:t>
                              </m:r>
                            </m:e>
                            <m:sub>
                              <m:r>
                                <a:rPr lang="en-US" sz="3000" b="1" i="1" smtClean="0">
                                  <a:latin typeface="Cambria Math" charset="0"/>
                                </a:rPr>
                                <m:t>𝒈𝒓𝒐𝒖𝒑</m:t>
                              </m:r>
                            </m:sub>
                          </m:sSub>
                        </m:den>
                      </m:f>
                    </m:oMath>
                  </m:oMathPara>
                </a14:m>
                <a:endParaRPr lang="en-US" sz="3000" b="1" dirty="0"/>
              </a:p>
            </p:txBody>
          </p:sp>
        </mc:Choice>
        <mc:Fallback>
          <p:sp>
            <p:nvSpPr>
              <p:cNvPr id="6" name="TextBox 5"/>
              <p:cNvSpPr txBox="1">
                <a:spLocks noRot="1" noChangeAspect="1" noMove="1" noResize="1" noEditPoints="1" noAdjustHandles="1" noChangeArrowheads="1" noChangeShapeType="1" noTextEdit="1"/>
              </p:cNvSpPr>
              <p:nvPr/>
            </p:nvSpPr>
            <p:spPr>
              <a:xfrm>
                <a:off x="7745614" y="647062"/>
                <a:ext cx="3674226" cy="1090298"/>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88834300"/>
      </p:ext>
    </p:extLst>
  </p:cSld>
  <p:clrMapOvr>
    <a:masterClrMapping/>
  </p:clrMapOvr>
</p:sld>
</file>

<file path=ppt/theme/theme1.xml><?xml version="1.0" encoding="utf-8"?>
<a:theme xmlns:a="http://schemas.openxmlformats.org/drawingml/2006/main" name="Retrospec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2266</TotalTime>
  <Words>1956</Words>
  <Application>Microsoft Macintosh PowerPoint</Application>
  <PresentationFormat>Widescreen</PresentationFormat>
  <Paragraphs>411</Paragraphs>
  <Slides>48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Calibri</vt:lpstr>
      <vt:lpstr>Calibri Light</vt:lpstr>
      <vt:lpstr>Cambria Math</vt:lpstr>
      <vt:lpstr>Mangal</vt:lpstr>
      <vt:lpstr>Monaco</vt:lpstr>
      <vt:lpstr>Arial</vt:lpstr>
      <vt:lpstr>Retrospect</vt:lpstr>
      <vt:lpstr>Linear modeling I</vt:lpstr>
      <vt:lpstr>Announcing Final Project (25%)</vt:lpstr>
      <vt:lpstr>Scientific questions</vt:lpstr>
      <vt:lpstr>Linear Modeling</vt:lpstr>
      <vt:lpstr>ANOVA: Analysis of Variance</vt:lpstr>
      <vt:lpstr>ANOVA Example</vt:lpstr>
      <vt:lpstr>ANOVA compares sources of variance with the F statistic</vt:lpstr>
      <vt:lpstr>The F statistic</vt:lpstr>
      <vt:lpstr>Computing the F statistic</vt:lpstr>
      <vt:lpstr>Computing the F statistic</vt:lpstr>
      <vt:lpstr>Computing the F statistic</vt:lpstr>
      <vt:lpstr>Running the ANOVA</vt:lpstr>
      <vt:lpstr>Running the ANOVA</vt:lpstr>
      <vt:lpstr>Obtaining the ANOVA table</vt:lpstr>
      <vt:lpstr>Reports and conclusions</vt:lpstr>
      <vt:lpstr>Unplanned comparisons with the  Tukey-Kramer Method</vt:lpstr>
      <vt:lpstr>Running Tukey's test on ANOVA</vt:lpstr>
      <vt:lpstr>Reports and conclusions, round 2</vt:lpstr>
      <vt:lpstr>ANOVA assumptions</vt:lpstr>
      <vt:lpstr>Kruskal-Wallis is the non-parametric alternative</vt:lpstr>
      <vt:lpstr>Exercise break</vt:lpstr>
      <vt:lpstr>Correlation</vt:lpstr>
      <vt:lpstr>Perfect correlations</vt:lpstr>
      <vt:lpstr>Variability (error) has a substantial influence</vt:lpstr>
      <vt:lpstr>Calculating the correlation coefficient</vt:lpstr>
      <vt:lpstr>Example: correlation between irises</vt:lpstr>
      <vt:lpstr>Example: correlation between irises</vt:lpstr>
      <vt:lpstr>Hypothesis testing: tests r = 0</vt:lpstr>
      <vt:lpstr>Nonlinear data</vt:lpstr>
      <vt:lpstr>Nonlinear data</vt:lpstr>
      <vt:lpstr>Spearman rank nonparametric correlation</vt:lpstr>
      <vt:lpstr>Assumptions</vt:lpstr>
      <vt:lpstr>Exercise break</vt:lpstr>
      <vt:lpstr>Regression</vt:lpstr>
      <vt:lpstr>Least squares approach</vt:lpstr>
      <vt:lpstr>Least squares approach</vt:lpstr>
      <vt:lpstr>Calculating slope and intercept</vt:lpstr>
      <vt:lpstr>Executing a linear model</vt:lpstr>
      <vt:lpstr>Testing a linear model</vt:lpstr>
      <vt:lpstr>Coefficients</vt:lpstr>
      <vt:lpstr>R2</vt:lpstr>
      <vt:lpstr>Visualizing the regression</vt:lpstr>
      <vt:lpstr>Visualizing the regression</vt:lpstr>
      <vt:lpstr>Visualizing the regression</vt:lpstr>
      <vt:lpstr>Exercise break</vt:lpstr>
      <vt:lpstr>Linear Models</vt:lpstr>
      <vt:lpstr>Linear Models, broadly</vt:lpstr>
      <vt:lpstr>ANOVA meets linear modeling</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Nonparametric and permutation tests</dc:title>
  <dc:creator>Stephanie J. Spielman</dc:creator>
  <cp:lastModifiedBy>Stephanie J. Spielman</cp:lastModifiedBy>
  <cp:revision>684</cp:revision>
  <cp:lastPrinted>2017-10-15T15:43:37Z</cp:lastPrinted>
  <dcterms:created xsi:type="dcterms:W3CDTF">2017-10-05T14:12:26Z</dcterms:created>
  <dcterms:modified xsi:type="dcterms:W3CDTF">2017-10-19T20:04:33Z</dcterms:modified>
</cp:coreProperties>
</file>