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45"/>
  </p:notesMasterIdLst>
  <p:sldIdLst>
    <p:sldId id="258" r:id="rId2"/>
    <p:sldId id="257" r:id="rId3"/>
    <p:sldId id="259" r:id="rId4"/>
    <p:sldId id="264" r:id="rId5"/>
    <p:sldId id="266" r:id="rId6"/>
    <p:sldId id="265" r:id="rId7"/>
    <p:sldId id="270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1" r:id="rId16"/>
    <p:sldId id="286" r:id="rId17"/>
    <p:sldId id="285" r:id="rId18"/>
    <p:sldId id="283" r:id="rId19"/>
    <p:sldId id="287" r:id="rId20"/>
    <p:sldId id="289" r:id="rId21"/>
    <p:sldId id="28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7" r:id="rId34"/>
    <p:sldId id="308" r:id="rId35"/>
    <p:sldId id="300" r:id="rId36"/>
    <p:sldId id="304" r:id="rId37"/>
    <p:sldId id="302" r:id="rId38"/>
    <p:sldId id="301" r:id="rId39"/>
    <p:sldId id="309" r:id="rId40"/>
    <p:sldId id="310" r:id="rId41"/>
    <p:sldId id="311" r:id="rId42"/>
    <p:sldId id="303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/>
    <p:restoredTop sz="94682"/>
  </p:normalViewPr>
  <p:slideViewPr>
    <p:cSldViewPr snapToGrid="0" snapToObjects="1">
      <p:cViewPr>
        <p:scale>
          <a:sx n="66" d="100"/>
          <a:sy n="66" d="100"/>
        </p:scale>
        <p:origin x="12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D69CC-F9EC-864D-B462-4858A38B5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</a:t>
            </a:r>
            <a:r>
              <a:rPr lang="en-US" dirty="0" smtClean="0"/>
              <a:t>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</a:t>
            </a:r>
            <a:r>
              <a:rPr lang="en-US" dirty="0" smtClean="0"/>
              <a:t>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56" y="2601511"/>
            <a:ext cx="5021943" cy="36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aes(x = Sepal.Length, y = Petal.Length)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  <a:r>
              <a:rPr lang="is-I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21943" cy="3616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3207657"/>
            <a:ext cx="4621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Pass in the data frame as your first argument 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5"/>
                </a:solidFill>
              </a:rPr>
              <a:t>Aesthetics map the data onto plot characteristics, here x and y axes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Display the data geometrically as points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</a:t>
            </a:r>
            <a:r>
              <a:rPr lang="is-IS" sz="1600" b="1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color = "red"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5" y="2606040"/>
            <a:ext cx="5015935" cy="3611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207657"/>
            <a:ext cx="462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Placing color inside </a:t>
            </a:r>
            <a:r>
              <a:rPr lang="en-US" b="1" dirty="0" err="1" smtClean="0">
                <a:solidFill>
                  <a:schemeClr val="accent1"/>
                </a:solidFill>
              </a:rPr>
              <a:t>aesethetic</a:t>
            </a:r>
            <a:r>
              <a:rPr lang="en-US" b="1" dirty="0" smtClean="0">
                <a:solidFill>
                  <a:schemeClr val="accent1"/>
                </a:solidFill>
              </a:rPr>
              <a:t> maps it to the data. </a:t>
            </a:r>
          </a:p>
        </p:txBody>
      </p:sp>
    </p:spTree>
    <p:extLst>
      <p:ext uri="{BB962C8B-B14F-4D97-AF65-F5344CB8AC3E}">
        <p14:creationId xmlns:p14="http://schemas.microsoft.com/office/powerpoint/2010/main" val="1980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color, shape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Aesthetics may be placed inside the relevant </a:t>
            </a:r>
            <a:r>
              <a:rPr lang="en-US" dirty="0" err="1" smtClean="0"/>
              <a:t>geom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93" y="4120737"/>
            <a:ext cx="55172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## Remember dplyr!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iris %&gt;% ggplot(aes(x = Sepal.Length, y = Petal.Length)) + geom_point(</a:t>
            </a:r>
            <a:r>
              <a:rPr lang="is-IS" sz="16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= Species, shape = Species)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Correctly color all points blue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Petal.Length))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geom_point(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color = "blue"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Use some fake data: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fake.data &lt;- data.frame(t = 1:10, y = runif(10, 1, 100))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327097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4675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404813" indent="-171450">
              <a:buFont typeface="Arial" charset="0"/>
              <a:buChar char="•"/>
            </a:pPr>
            <a:r>
              <a:rPr lang="en-US" sz="3100" dirty="0" smtClean="0">
                <a:ea typeface="Monaco" charset="0"/>
                <a:cs typeface="Monaco" charset="0"/>
              </a:rPr>
              <a:t>Document presentation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RMarkdown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strike="sngStrike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aes(x = t, y = y)) + geom_point(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aes(size=y)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7288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7733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line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color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xlab("Sepal Length") + ylab("Count") + ggtitle("Histogram of iris sepal lengths")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309395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82" y="2734339"/>
            <a:ext cx="3166093" cy="34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0" y="2726672"/>
            <a:ext cx="3220798" cy="35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24" y="2697350"/>
            <a:ext cx="3285506" cy="3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66" y="2732271"/>
            <a:ext cx="3196464" cy="34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Boxplots: Customizing the fill mappings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13" y="2760773"/>
            <a:ext cx="3211087" cy="3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441236"/>
            <a:ext cx="920496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scale_fill_manual</a:t>
            </a:r>
            <a:r>
              <a:rPr lang="en-US" dirty="0" smtClean="0"/>
              <a:t>() also tweaks legend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"purple"), name = "Species name", labels=c("SETOSA", "VIRGINICA", "VERSICOLOR"))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26" y="2994235"/>
            <a:ext cx="2928587" cy="32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09" y="2016736"/>
            <a:ext cx="1080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Ordering depends on factor levels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levels(iris$Species)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"versicolor"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ange order of levels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iris$Species &lt;- factor(iris$Species, levels=c("virginica", "setosa", "versicolor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"))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### Replot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geom_boxplot() + 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scale_fill_manual(values=c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("red", "blue", "purple"))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80" y="3562597"/>
            <a:ext cx="2528567" cy="2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apply to violin plots as well.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359636"/>
            <a:ext cx="11094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 Create another categorical variable for grouping purpopses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iris %&gt;% 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group_by(Species) %&gt;%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mutate(size = ifelse(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Sepal.Width &gt; median(Sepal.Width)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"big"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"small"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-&gt; iris2</a:t>
            </a:r>
          </a:p>
          <a:p>
            <a:pPr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is-IS" sz="1300" dirty="0">
                <a:latin typeface="Monaco" charset="0"/>
                <a:ea typeface="Monaco" charset="0"/>
                <a:cs typeface="Monaco" charset="0"/>
              </a:rPr>
            </a:b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pPr lvl="3"/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878" y="3329132"/>
            <a:ext cx="112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Condition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8669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 if TRUE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7174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Value if FALSE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Species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fill=size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9" y="2789903"/>
            <a:ext cx="3485535" cy="34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93" y="2867383"/>
            <a:ext cx="3449737" cy="34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dirty="0" smtClean="0"/>
              <a:t>Detour: </a:t>
            </a:r>
            <a:r>
              <a:rPr lang="en-US" sz="4500" dirty="0" err="1" smtClean="0"/>
              <a:t>scale_color_manual</a:t>
            </a:r>
            <a:r>
              <a:rPr lang="en-US" sz="4500" dirty="0" smtClean="0"/>
              <a:t>() customizes color</a:t>
            </a:r>
            <a:endParaRPr 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</a:p>
          <a:p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scale_color_manual(values=c("cornflowerblue", "deepskyblue4", "lightcyan4"))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3494224"/>
            <a:ext cx="2519570" cy="27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Detour round 2: scale_&lt;fill/color&gt;_??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many</a:t>
            </a:r>
            <a:r>
              <a:rPr lang="en-US" dirty="0" smtClean="0"/>
              <a:t> scales to use besides default and custom.</a:t>
            </a:r>
          </a:p>
          <a:p>
            <a:pPr lvl="1"/>
            <a:r>
              <a:rPr lang="en-US" dirty="0" smtClean="0"/>
              <a:t>scale_&lt;fil/color&gt;_brewer() uses pre-made color schemes from </a:t>
            </a:r>
            <a:r>
              <a:rPr lang="en-US" dirty="0" err="1" smtClean="0"/>
              <a:t>colorbrewer.org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scale_color_gradient</a:t>
            </a:r>
            <a:r>
              <a:rPr lang="en-US" dirty="0" smtClean="0"/>
              <a:t>() can take a low and high to fill along a spectrum</a:t>
            </a:r>
          </a:p>
          <a:p>
            <a:endParaRPr lang="en-US" dirty="0"/>
          </a:p>
          <a:p>
            <a:r>
              <a:rPr lang="en-US" dirty="0"/>
              <a:t>See here: http://ggplot2.tidyverse.org/reference/#scales</a:t>
            </a:r>
          </a:p>
        </p:txBody>
      </p:sp>
    </p:spTree>
    <p:extLst>
      <p:ext uri="{BB962C8B-B14F-4D97-AF65-F5344CB8AC3E}">
        <p14:creationId xmlns:p14="http://schemas.microsoft.com/office/powerpoint/2010/main" val="12120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geom_violin()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98" y="1394526"/>
            <a:ext cx="3771900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15" y="2845283"/>
            <a:ext cx="3071178" cy="33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Species))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2768705"/>
            <a:ext cx="3169920" cy="34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Stacked/grouped bar plot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377561"/>
            <a:ext cx="3771900" cy="412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110" y="2016736"/>
            <a:ext cx="110947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58" y="4093029"/>
            <a:ext cx="3789627" cy="2015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2800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2800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sz="2800" dirty="0" smtClean="0"/>
              <a:t> is used for visualization/plotting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size))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73" y="2697345"/>
            <a:ext cx="5240852" cy="34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7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size))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 geom_bar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position = "dodge"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30" y="2733742"/>
            <a:ext cx="5321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7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geom_density()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847733"/>
            <a:ext cx="5527590" cy="3450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4907280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the tail of the </a:t>
            </a:r>
            <a:r>
              <a:rPr lang="en-US" dirty="0" err="1" smtClean="0">
                <a:solidFill>
                  <a:srgbClr val="FF0000"/>
                </a:solidFill>
              </a:rPr>
              <a:t>setosa</a:t>
            </a:r>
            <a:r>
              <a:rPr lang="en-US" dirty="0" smtClean="0">
                <a:solidFill>
                  <a:srgbClr val="FF0000"/>
                </a:solidFill>
              </a:rPr>
              <a:t> distribution look like?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194" y="2040800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geom_density( </a:t>
            </a:r>
            <a:r>
              <a:rPr lang="is-IS" sz="1600" b="1" dirty="0" smtClean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53" y="2731168"/>
            <a:ext cx="5955302" cy="37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60555"/>
              </p:ext>
            </p:extLst>
          </p:nvPr>
        </p:nvGraphicFramePr>
        <p:xfrm>
          <a:off x="3075418" y="2057502"/>
          <a:ext cx="6554965" cy="343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503"/>
                <a:gridCol w="4599462"/>
              </a:tblGrid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rows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create new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group_by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establish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data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tally()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observations in 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summary statistic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arrange()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arrange rows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operator %&gt;%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onaco" charset="0"/>
                <a:cs typeface="Monaco" charset="0"/>
              </a:rPr>
              <a:t>“Pipes” output from one function/operation as input to the next</a:t>
            </a: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6452" y="3065587"/>
            <a:ext cx="824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Find the mean of iris sepal lengths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5805410"/>
            <a:ext cx="65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“forward assignment” operator follows the logical flow of piping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9" y="3065587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Start simple: display data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head(iris)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head()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demo are on </a:t>
            </a:r>
            <a:r>
              <a:rPr lang="en-US" dirty="0" err="1" smtClean="0"/>
              <a:t>sjspielman.org</a:t>
            </a:r>
            <a:r>
              <a:rPr lang="en-US" dirty="0" smtClean="0"/>
              <a:t>/bio5312_fall2017/day2_tidyverse1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with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endParaRPr lang="en-US" sz="4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package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ggplot2 </a:t>
            </a:r>
            <a:r>
              <a:rPr lang="en-US" dirty="0" smtClean="0"/>
              <a:t>is a graphics package that implements a </a:t>
            </a:r>
            <a:r>
              <a:rPr lang="en-US" b="1" dirty="0" smtClean="0"/>
              <a:t>g</a:t>
            </a:r>
            <a:r>
              <a:rPr lang="en-US" dirty="0" smtClean="0"/>
              <a:t>rammar of </a:t>
            </a:r>
            <a:r>
              <a:rPr lang="en-US" b="1" dirty="0" smtClean="0"/>
              <a:t>g</a:t>
            </a:r>
            <a:r>
              <a:rPr lang="en-US" dirty="0" smtClean="0"/>
              <a:t>raphics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Operates on </a:t>
            </a:r>
            <a:r>
              <a:rPr lang="en-US" i="1" dirty="0" smtClean="0">
                <a:ea typeface="Monaco" charset="0"/>
                <a:cs typeface="Monaco" charset="0"/>
              </a:rPr>
              <a:t>data frames</a:t>
            </a:r>
            <a:r>
              <a:rPr lang="en-US" dirty="0" smtClean="0">
                <a:ea typeface="Monaco" charset="0"/>
                <a:cs typeface="Monaco" charset="0"/>
              </a:rPr>
              <a:t>, not vectors like Base R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Explicitly differentiates between the data and the representation of the data</a:t>
            </a:r>
            <a:endParaRPr lang="en-US" dirty="0">
              <a:ea typeface="Monaco" charset="0"/>
              <a:cs typeface="Monaco" charset="0"/>
            </a:endParaRPr>
          </a:p>
          <a:p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78302"/>
              </p:ext>
            </p:extLst>
          </p:nvPr>
        </p:nvGraphicFramePr>
        <p:xfrm>
          <a:off x="1235165" y="2336799"/>
          <a:ext cx="9766663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98"/>
                <a:gridCol w="7256465"/>
              </a:tblGrid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Grammar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element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is it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data frame being plotted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Geometrics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geometric shape that will represent the data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Point, boxplot, histogram,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violin, bar,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Aesthetics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aesthetics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the geometric object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Color, size, shape,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1143" y="5907313"/>
            <a:ext cx="364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*Table is tiny subset of what ggplot2 has to offer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4542</TotalTime>
  <Words>1363</Words>
  <Application>Microsoft Macintosh PowerPoint</Application>
  <PresentationFormat>Widescreen</PresentationFormat>
  <Paragraphs>251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.AppleSystemUIFont</vt:lpstr>
      <vt:lpstr>Calibri</vt:lpstr>
      <vt:lpstr>Calibri Light</vt:lpstr>
      <vt:lpstr>Monaco</vt:lpstr>
      <vt:lpstr>Wingdings</vt:lpstr>
      <vt:lpstr>Arial</vt:lpstr>
      <vt:lpstr>Retrospect</vt:lpstr>
      <vt:lpstr>Enter the Tidyverse</vt:lpstr>
      <vt:lpstr>What is the “tidyverse”?</vt:lpstr>
      <vt:lpstr>Focus is on tidy dataframes</vt:lpstr>
      <vt:lpstr>Working with tidy data</vt:lpstr>
      <vt:lpstr>The fundamental verbs of dplyr</vt:lpstr>
      <vt:lpstr>The pipe operator %&gt;%</vt:lpstr>
      <vt:lpstr>dplyr demo</vt:lpstr>
      <vt:lpstr>Visualizing with ggplot2</vt:lpstr>
      <vt:lpstr>The ggplot2 grammar</vt:lpstr>
      <vt:lpstr>Example: scatterplot</vt:lpstr>
      <vt:lpstr>Example: scatterplot</vt:lpstr>
      <vt:lpstr>Example: scatterplot with color</vt:lpstr>
      <vt:lpstr>Example: scatterplot with aes color</vt:lpstr>
      <vt:lpstr>Example: scatterplot with aes color, shape</vt:lpstr>
      <vt:lpstr>Aesthetics may be placed inside the relevant geom</vt:lpstr>
      <vt:lpstr>Aesthetics are for mapping only</vt:lpstr>
      <vt:lpstr>Aesthetics are for mapping only</vt:lpstr>
      <vt:lpstr>Example: multiple geoms</vt:lpstr>
      <vt:lpstr>Make sure aesthetic mappings are properly applied</vt:lpstr>
      <vt:lpstr>Make sure aesthetic mappings are properly applied</vt:lpstr>
      <vt:lpstr>Histograms</vt:lpstr>
      <vt:lpstr>Histograms</vt:lpstr>
      <vt:lpstr>Histograms</vt:lpstr>
      <vt:lpstr>Histograms</vt:lpstr>
      <vt:lpstr>Boxplots</vt:lpstr>
      <vt:lpstr>Boxplots</vt:lpstr>
      <vt:lpstr>Boxplots</vt:lpstr>
      <vt:lpstr>Boxplots</vt:lpstr>
      <vt:lpstr>Boxplots: Customizing the fill mappings</vt:lpstr>
      <vt:lpstr>scale_fill_manual() also tweaks legend</vt:lpstr>
      <vt:lpstr>Changing the order</vt:lpstr>
      <vt:lpstr>Grouped boxplots</vt:lpstr>
      <vt:lpstr>Grouped boxplots</vt:lpstr>
      <vt:lpstr>Grouped boxplots</vt:lpstr>
      <vt:lpstr>Detour: scale_color_manual() customizes color</vt:lpstr>
      <vt:lpstr>Detour round 2: scale_&lt;fill/color&gt;_??</vt:lpstr>
      <vt:lpstr>Violin plot</vt:lpstr>
      <vt:lpstr>Bar plot</vt:lpstr>
      <vt:lpstr>Stacked/grouped bar plot</vt:lpstr>
      <vt:lpstr>Stacked/grouped bar plot</vt:lpstr>
      <vt:lpstr>Stacked/grouped bar plot</vt:lpstr>
      <vt:lpstr>Density plot</vt:lpstr>
      <vt:lpstr>Density plot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290</cp:revision>
  <dcterms:created xsi:type="dcterms:W3CDTF">2017-08-26T18:09:45Z</dcterms:created>
  <dcterms:modified xsi:type="dcterms:W3CDTF">2017-09-04T16:13:27Z</dcterms:modified>
</cp:coreProperties>
</file>