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3" r:id="rId1"/>
  </p:sldMasterIdLst>
  <p:notesMasterIdLst>
    <p:notesMasterId r:id="rId34"/>
  </p:notesMasterIdLst>
  <p:sldIdLst>
    <p:sldId id="256" r:id="rId2"/>
    <p:sldId id="258" r:id="rId3"/>
    <p:sldId id="260" r:id="rId4"/>
    <p:sldId id="263" r:id="rId5"/>
    <p:sldId id="264" r:id="rId6"/>
    <p:sldId id="281" r:id="rId7"/>
    <p:sldId id="282" r:id="rId8"/>
    <p:sldId id="283" r:id="rId9"/>
    <p:sldId id="284" r:id="rId10"/>
    <p:sldId id="286" r:id="rId11"/>
    <p:sldId id="273" r:id="rId12"/>
    <p:sldId id="261" r:id="rId13"/>
    <p:sldId id="265" r:id="rId14"/>
    <p:sldId id="288" r:id="rId15"/>
    <p:sldId id="287" r:id="rId16"/>
    <p:sldId id="266" r:id="rId17"/>
    <p:sldId id="276" r:id="rId18"/>
    <p:sldId id="267" r:id="rId19"/>
    <p:sldId id="278" r:id="rId20"/>
    <p:sldId id="277" r:id="rId21"/>
    <p:sldId id="279" r:id="rId22"/>
    <p:sldId id="280" r:id="rId23"/>
    <p:sldId id="268" r:id="rId24"/>
    <p:sldId id="262" r:id="rId25"/>
    <p:sldId id="272" r:id="rId26"/>
    <p:sldId id="290" r:id="rId27"/>
    <p:sldId id="291" r:id="rId28"/>
    <p:sldId id="292" r:id="rId29"/>
    <p:sldId id="293" r:id="rId30"/>
    <p:sldId id="295" r:id="rId31"/>
    <p:sldId id="294" r:id="rId32"/>
    <p:sldId id="29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715"/>
  </p:normalViewPr>
  <p:slideViewPr>
    <p:cSldViewPr snapToGrid="0" snapToObjects="1">
      <p:cViewPr>
        <p:scale>
          <a:sx n="94" d="100"/>
          <a:sy n="94" d="100"/>
        </p:scale>
        <p:origin x="6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9A833-E765-7D41-96DE-4BE65F7DBB91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09A5-9C0D-AB4F-B692-674CF966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vs median,</a:t>
            </a:r>
            <a:r>
              <a:rPr lang="en-US" baseline="0" dirty="0" smtClean="0"/>
              <a:t> symmetric or </a:t>
            </a:r>
            <a:r>
              <a:rPr lang="en-US" baseline="0" dirty="0" err="1" smtClean="0"/>
              <a:t>asym</a:t>
            </a:r>
            <a:r>
              <a:rPr lang="en-US" baseline="0" dirty="0" smtClean="0"/>
              <a:t>, is it unimodal?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are there outliers</a:t>
            </a:r>
            <a:r>
              <a:rPr lang="en-US" baseline="0" dirty="0" smtClean="0"/>
              <a:t> in one and not the other?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20663">
              <a:buClr>
                <a:schemeClr val="accent4"/>
              </a:buClr>
              <a:buFont typeface="Arial" charset="0"/>
              <a:buChar char="•"/>
              <a:tabLst/>
              <a:defRPr sz="2600"/>
            </a:lvl1pPr>
            <a:lvl2pPr>
              <a:buClr>
                <a:schemeClr val="accent4"/>
              </a:buClr>
              <a:defRPr sz="22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4"/>
        </a:buClr>
        <a:buSzPct val="110000"/>
        <a:buFont typeface="Arial" charset="0"/>
        <a:buChar char="•"/>
        <a:tabLst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jspielman.org/bio5312_fall2017" TargetMode="External"/><Relationship Id="rId3" Type="http://schemas.openxmlformats.org/officeDocument/2006/relationships/hyperlink" Target="https://canvas.temple.ed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journals.plos.org/plosbiology/article?id=10.1371/journal.pbio.1002128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Biostatistics, Day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A </a:t>
            </a:r>
            <a:r>
              <a:rPr lang="en-US" strike="sngStrike" dirty="0"/>
              <a:t>researcher selects the first 58 student volunteers that sign up for a study </a:t>
            </a:r>
          </a:p>
          <a:p>
            <a:r>
              <a:rPr lang="en-US" b="1" dirty="0"/>
              <a:t>A computer program numbers all residents in a community, and then uses a random-number </a:t>
            </a:r>
            <a:r>
              <a:rPr lang="en-US" b="1" dirty="0" smtClean="0"/>
              <a:t>generator </a:t>
            </a:r>
            <a:r>
              <a:rPr lang="en-US" b="1" dirty="0"/>
              <a:t>to select 26 residents </a:t>
            </a:r>
          </a:p>
          <a:p>
            <a:r>
              <a:rPr lang="en-US" b="1" dirty="0"/>
              <a:t>A researcher vigorously shakes a box containing equally sized balls and takes the first 3 that fall </a:t>
            </a:r>
            <a:r>
              <a:rPr lang="en-US" b="1" dirty="0" smtClean="0"/>
              <a:t>out of </a:t>
            </a:r>
            <a:r>
              <a:rPr lang="en-US" b="1" dirty="0"/>
              <a:t>the box. </a:t>
            </a:r>
          </a:p>
          <a:p>
            <a:r>
              <a:rPr lang="en-US" strike="sngStrike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to concisely describe data, numerically and visually</a:t>
            </a:r>
          </a:p>
          <a:p>
            <a:endParaRPr lang="en-US" dirty="0" smtClean="0"/>
          </a:p>
          <a:p>
            <a:r>
              <a:rPr lang="en-US" dirty="0" smtClean="0"/>
              <a:t>Generally the first step in data exploration and statistical analysis</a:t>
            </a:r>
          </a:p>
          <a:p>
            <a:pPr lvl="1"/>
            <a:r>
              <a:rPr lang="en-US" dirty="0" smtClean="0"/>
              <a:t>Identify missing values, outliers, etc.</a:t>
            </a:r>
          </a:p>
          <a:p>
            <a:pPr lvl="1"/>
            <a:r>
              <a:rPr lang="en-US" dirty="0" smtClean="0"/>
              <a:t>Check assumptions required to fit models or perform statistical tests</a:t>
            </a:r>
          </a:p>
          <a:p>
            <a:pPr lvl="1"/>
            <a:r>
              <a:rPr lang="en-US" dirty="0" smtClean="0"/>
              <a:t>Identify trends that merit further study</a:t>
            </a:r>
          </a:p>
        </p:txBody>
      </p:sp>
    </p:spTree>
    <p:extLst>
      <p:ext uri="{BB962C8B-B14F-4D97-AF65-F5344CB8AC3E}">
        <p14:creationId xmlns:p14="http://schemas.microsoft.com/office/powerpoint/2010/main" val="35104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and 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Descriptors of distributions</a:t>
            </a:r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78156"/>
            <a:ext cx="10485120" cy="3390937"/>
          </a:xfrm>
        </p:spPr>
        <p:txBody>
          <a:bodyPr numCol="2">
            <a:normAutofit/>
          </a:bodyPr>
          <a:lstStyle/>
          <a:p>
            <a:pPr marL="11112" indent="0">
              <a:buNone/>
            </a:pPr>
            <a:r>
              <a:rPr lang="en-US" b="1" dirty="0" smtClean="0"/>
              <a:t>Quantitative data</a:t>
            </a:r>
          </a:p>
          <a:p>
            <a:pPr marL="201168" lvl="1" indent="0">
              <a:buNone/>
            </a:pPr>
            <a:r>
              <a:rPr lang="en-US" dirty="0" smtClean="0"/>
              <a:t>Continuous </a:t>
            </a:r>
          </a:p>
          <a:p>
            <a:pPr marL="201168" lvl="1" indent="0">
              <a:buNone/>
            </a:pPr>
            <a:r>
              <a:rPr lang="en-US" dirty="0" smtClean="0"/>
              <a:t>Discrete (includes count data)</a:t>
            </a:r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r>
              <a:rPr lang="en-US" b="1" dirty="0" smtClean="0"/>
              <a:t>Categorical data</a:t>
            </a:r>
          </a:p>
          <a:p>
            <a:pPr marL="201168" lvl="1" indent="0">
              <a:buNone/>
            </a:pPr>
            <a:r>
              <a:rPr lang="en-US" dirty="0" smtClean="0"/>
              <a:t>Nominal</a:t>
            </a:r>
          </a:p>
          <a:p>
            <a:pPr marL="201168" lvl="1" indent="0">
              <a:buNone/>
            </a:pPr>
            <a:r>
              <a:rPr lang="en-US" dirty="0" smtClean="0"/>
              <a:t>Ordinal</a:t>
            </a:r>
          </a:p>
          <a:p>
            <a:pPr marL="201168" lvl="1" indent="0">
              <a:buNone/>
            </a:pPr>
            <a:r>
              <a:rPr lang="en-US" dirty="0" smtClean="0"/>
              <a:t>Binary*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80795"/>
            <a:ext cx="10058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you analyze and visualize data depends on the </a:t>
            </a:r>
            <a:r>
              <a:rPr lang="en-US" sz="2600" i="1" dirty="0" smtClean="0"/>
              <a:t>type</a:t>
            </a:r>
            <a:r>
              <a:rPr lang="en-US" sz="2600" dirty="0" smtClean="0"/>
              <a:t> of data you have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Any real-number value within some range</a:t>
            </a:r>
          </a:p>
          <a:p>
            <a:pPr lvl="1"/>
            <a:endParaRPr lang="en-US" dirty="0"/>
          </a:p>
          <a:p>
            <a:r>
              <a:rPr lang="en-US" dirty="0" smtClean="0"/>
              <a:t>Discrete </a:t>
            </a:r>
          </a:p>
          <a:p>
            <a:pPr lvl="1"/>
            <a:r>
              <a:rPr lang="en-US" dirty="0" smtClean="0"/>
              <a:t>Values are in indivisible units, i.e. whole or counting numbers</a:t>
            </a:r>
          </a:p>
          <a:p>
            <a:pPr lvl="1"/>
            <a:r>
              <a:rPr lang="en-US" dirty="0" smtClean="0"/>
              <a:t>Includes </a:t>
            </a:r>
            <a:r>
              <a:rPr lang="en-US" b="1" dirty="0" smtClean="0"/>
              <a:t>count data </a:t>
            </a:r>
            <a:r>
              <a:rPr lang="en-US" dirty="0" smtClean="0"/>
              <a:t>(number of cups of coffee per day, number of amino acids in a protein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10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Nominal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Hair color, eye color, sex chromosome genotype (XX, XY, XO, XXY, XYY)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Ordinal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Categories with a </a:t>
            </a:r>
            <a:r>
              <a:rPr lang="en-US" i="1" dirty="0" smtClean="0"/>
              <a:t>natural ordering</a:t>
            </a:r>
            <a:endParaRPr lang="en-US" dirty="0" smtClean="0"/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Bad, fair, good, excellent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A, B, C, 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Binary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Yes/no, True/False</a:t>
            </a:r>
          </a:p>
        </p:txBody>
      </p:sp>
    </p:spTree>
    <p:extLst>
      <p:ext uri="{BB962C8B-B14F-4D97-AF65-F5344CB8AC3E}">
        <p14:creationId xmlns:p14="http://schemas.microsoft.com/office/powerpoint/2010/main" val="71369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914400">
                <a:normAutofit lnSpcReduction="10000"/>
              </a:bodyPr>
              <a:lstStyle/>
              <a:p>
                <a:pPr marL="11112" indent="0">
                  <a:buNone/>
                </a:pPr>
                <a:r>
                  <a:rPr lang="en-US" b="1" dirty="0" smtClean="0"/>
                  <a:t>Continuous</a:t>
                </a:r>
                <a:endParaRPr lang="en-US" dirty="0" smtClean="0"/>
              </a:p>
              <a:p>
                <a:pPr marL="11112" indent="0">
                  <a:buNone/>
                </a:pPr>
                <a:endParaRPr lang="en-US" i="1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Mean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11112" indent="0">
                  <a:buNone/>
                </a:pPr>
                <a:endParaRPr lang="en-US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Median</a:t>
                </a:r>
              </a:p>
              <a:p>
                <a:pPr lvl="1"/>
                <a:r>
                  <a:rPr lang="en-US" dirty="0" smtClean="0"/>
                  <a:t>For odd </a:t>
                </a:r>
                <a:r>
                  <a:rPr lang="en-US" i="1" dirty="0" smtClean="0"/>
                  <a:t>n,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 smtClean="0"/>
                  <a:t>th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observation </a:t>
                </a:r>
              </a:p>
              <a:p>
                <a:pPr lvl="1"/>
                <a:r>
                  <a:rPr lang="en-US" dirty="0" smtClean="0"/>
                  <a:t>For even </a:t>
                </a:r>
                <a:r>
                  <a:rPr lang="en-US" i="1" dirty="0" smtClean="0"/>
                  <a:t>n</a:t>
                </a:r>
                <a:r>
                  <a:rPr lang="en-US" i="1" dirty="0"/>
                  <a:t>, </a:t>
                </a:r>
                <a:r>
                  <a:rPr lang="en-US" dirty="0"/>
                  <a:t>the </a:t>
                </a:r>
                <a:r>
                  <a:rPr lang="en-US" dirty="0" smtClean="0"/>
                  <a:t>average of the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/>
                  <a:t>t</a:t>
                </a:r>
                <a:r>
                  <a:rPr lang="en-US" i="1" dirty="0" smtClean="0"/>
                  <a:t>h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i="1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observation </a:t>
                </a:r>
              </a:p>
              <a:p>
                <a:pPr marL="201168" lvl="1" indent="0">
                  <a:buNone/>
                </a:pPr>
                <a:r>
                  <a:rPr lang="en-US" sz="2600" b="1" dirty="0" smtClean="0"/>
                  <a:t>Discrete</a:t>
                </a:r>
                <a:endParaRPr lang="en-US" sz="2600" b="1" dirty="0"/>
              </a:p>
              <a:p>
                <a:pPr marL="201168" lvl="1" indent="0">
                  <a:buNone/>
                </a:pPr>
                <a:endParaRPr lang="en-US" sz="2600" b="1" dirty="0" smtClean="0"/>
              </a:p>
              <a:p>
                <a:pPr marL="201168" lvl="1" indent="0">
                  <a:buNone/>
                </a:pPr>
                <a:endParaRPr lang="en-US" sz="2600" i="1" dirty="0" smtClean="0"/>
              </a:p>
              <a:p>
                <a:pPr marL="201168" lvl="1" indent="0">
                  <a:buNone/>
                </a:pPr>
                <a:r>
                  <a:rPr lang="en-US" sz="2600" i="1" dirty="0" smtClean="0"/>
                  <a:t>Median</a:t>
                </a:r>
                <a:endParaRPr lang="en-US" sz="2600" dirty="0" smtClean="0"/>
              </a:p>
              <a:p>
                <a:pPr lvl="1"/>
                <a:r>
                  <a:rPr lang="en-US" dirty="0" smtClean="0"/>
                  <a:t>The most frequent appearing observation in the distribution (commonly used for discrete data)</a:t>
                </a:r>
              </a:p>
              <a:p>
                <a:pPr lvl="1"/>
                <a:r>
                  <a:rPr lang="en-US" dirty="0" smtClean="0"/>
                  <a:t>1, 2, 2, 2, 3, 4, 4, 5, 6  </a:t>
                </a:r>
                <a:r>
                  <a:rPr lang="en-US" b="1" dirty="0" smtClean="0">
                    <a:sym typeface="Wingdings"/>
                  </a:rPr>
                  <a:t> 2</a:t>
                </a:r>
                <a:endParaRPr lang="en-US" b="1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4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 in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04" y="2055379"/>
            <a:ext cx="8445500" cy="3632200"/>
          </a:xfrm>
        </p:spPr>
      </p:pic>
      <p:sp>
        <p:nvSpPr>
          <p:cNvPr id="5" name="TextBox 4"/>
          <p:cNvSpPr txBox="1"/>
          <p:nvPr/>
        </p:nvSpPr>
        <p:spPr>
          <a:xfrm>
            <a:off x="9492343" y="5181600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i.imgur.com</a:t>
            </a:r>
            <a:r>
              <a:rPr lang="en-US" sz="800" dirty="0"/>
              <a:t>/</a:t>
            </a:r>
            <a:r>
              <a:rPr lang="en-US" sz="800" dirty="0" err="1"/>
              <a:t>YSEYhha.jpg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406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Standard deviation and variance</a:t>
            </a:r>
          </a:p>
          <a:p>
            <a:r>
              <a:rPr lang="en-US" dirty="0" smtClean="0"/>
              <a:t>Interquartile range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75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2, 4, 6, 7, 9, 100, 105, 122, 500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498</a:t>
            </a:r>
          </a:p>
          <a:p>
            <a:endParaRPr lang="en-US" b="1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Not the most fantastic descriptor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hard to compare distributions with this 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course materials will be hosted here: </a:t>
            </a:r>
            <a:r>
              <a:rPr lang="en-US" dirty="0" smtClean="0">
                <a:hlinkClick r:id="rId2"/>
              </a:rPr>
              <a:t>http://sjspielman.org/bio5312_fall2017</a:t>
            </a:r>
            <a:endParaRPr lang="en-US" dirty="0" smtClean="0"/>
          </a:p>
          <a:p>
            <a:r>
              <a:rPr lang="en-US" dirty="0" smtClean="0"/>
              <a:t>Submit assignments via Canvas: </a:t>
            </a:r>
            <a:r>
              <a:rPr lang="en-US" dirty="0">
                <a:hlinkClick r:id="rId3"/>
              </a:rPr>
              <a:t>https://canvas.temple.edu</a:t>
            </a:r>
            <a:endParaRPr lang="en-US" dirty="0"/>
          </a:p>
          <a:p>
            <a:r>
              <a:rPr lang="en-US" dirty="0" smtClean="0"/>
              <a:t>Please bring your laptop to class!</a:t>
            </a:r>
          </a:p>
          <a:p>
            <a:endParaRPr lang="en-US" dirty="0"/>
          </a:p>
          <a:p>
            <a:r>
              <a:rPr lang="en-US" dirty="0" smtClean="0"/>
              <a:t>Office SERC 643</a:t>
            </a:r>
          </a:p>
          <a:p>
            <a:pPr lvl="1"/>
            <a:r>
              <a:rPr lang="en-US" dirty="0" smtClean="0"/>
              <a:t>Weekly office hours Friday 1-3 ground floor of SERC </a:t>
            </a:r>
            <a:r>
              <a:rPr lang="en-US" dirty="0" smtClean="0">
                <a:sym typeface="Wingdings"/>
              </a:rPr>
              <a:t> vote?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and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Generally discussed in the context of </a:t>
                </a:r>
                <a:r>
                  <a:rPr lang="en-US" b="1" dirty="0" smtClean="0"/>
                  <a:t>mean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Deviance</a:t>
                </a:r>
                <a:r>
                  <a:rPr lang="en-US" dirty="0" smtClean="0"/>
                  <a:t> describes how each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th data point </a:t>
                </a:r>
                <a:r>
                  <a:rPr lang="en-US" i="1" dirty="0" smtClean="0"/>
                  <a:t>deviates</a:t>
                </a:r>
                <a:r>
                  <a:rPr lang="en-US" dirty="0" smtClean="0"/>
                  <a:t> from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</a:t>
                </a:r>
                <a:r>
                  <a:rPr lang="mr-IN" b="1" dirty="0" smtClean="0"/>
                  <a:t>…</a:t>
                </a:r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Standard deviation</a:t>
                </a:r>
                <a:r>
                  <a:rPr lang="en-US" dirty="0" smtClean="0"/>
                  <a:t> of a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b="0" i="0" smtClean="0">
                        <a:latin typeface="Cambria Math" charset="0"/>
                      </a:rPr>
                      <m:t>      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40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Generally discussed in the context of </a:t>
            </a:r>
            <a:r>
              <a:rPr lang="en-US" b="1" dirty="0" smtClean="0"/>
              <a:t>median</a:t>
            </a:r>
          </a:p>
          <a:p>
            <a:endParaRPr lang="en-US" b="1" dirty="0"/>
          </a:p>
          <a:p>
            <a:r>
              <a:rPr lang="en-US" b="1" dirty="0" smtClean="0"/>
              <a:t>Quartiles</a:t>
            </a:r>
            <a:r>
              <a:rPr lang="en-US" b="1" i="1" dirty="0" smtClean="0"/>
              <a:t> </a:t>
            </a:r>
            <a:r>
              <a:rPr lang="en-US" dirty="0" smtClean="0"/>
              <a:t>divide the data into four equal parts (“</a:t>
            </a:r>
            <a:r>
              <a:rPr lang="en-US" dirty="0" err="1" smtClean="0"/>
              <a:t>quar</a:t>
            </a:r>
            <a:r>
              <a:rPr lang="en-US" dirty="0" smtClean="0"/>
              <a:t>”!)</a:t>
            </a:r>
          </a:p>
          <a:p>
            <a:endParaRPr lang="en-US" dirty="0" smtClean="0"/>
          </a:p>
          <a:p>
            <a:pPr marL="11112" indent="0" algn="ctr">
              <a:buNone/>
            </a:pPr>
            <a:r>
              <a:rPr lang="en-US" dirty="0" smtClean="0"/>
              <a:t>62 64 68 </a:t>
            </a:r>
            <a:r>
              <a:rPr lang="en-US" b="1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70 70 74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dirty="0" smtClean="0"/>
              <a:t>74 75 76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 smtClean="0"/>
              <a:t> 78 78 80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Interquartile range (IQR) </a:t>
            </a:r>
            <a:r>
              <a:rPr lang="en-US" dirty="0" smtClean="0"/>
              <a:t>is the difference between the third and first quartile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Q3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Q1 = 77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69 = 8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much of the data does the IQR encompass?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Five number summary:</a:t>
            </a:r>
            <a:r>
              <a:rPr lang="en-US" dirty="0" smtClean="0">
                <a:solidFill>
                  <a:schemeClr val="tx1"/>
                </a:solidFill>
              </a:rPr>
              <a:t> min, Q1, median, Q3, max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5171" y="409302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Q1: 69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714" y="409302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Q3: 77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3164" y="33528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Q2*: 74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6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between “measurement families”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and IQR are much more robust to outliers/extremes compared to mean and </a:t>
            </a:r>
            <a:r>
              <a:rPr lang="en-US" dirty="0" err="1" smtClean="0"/>
              <a:t>sd</a:t>
            </a:r>
            <a:r>
              <a:rPr lang="en-US" dirty="0" smtClean="0"/>
              <a:t>/variance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[figure]</a:t>
            </a:r>
          </a:p>
        </p:txBody>
      </p:sp>
    </p:spTree>
    <p:extLst>
      <p:ext uri="{BB962C8B-B14F-4D97-AF65-F5344CB8AC3E}">
        <p14:creationId xmlns:p14="http://schemas.microsoft.com/office/powerpoint/2010/main" val="131202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Coefficient of variation </a:t>
                </a:r>
                <a:r>
                  <a:rPr lang="en-US" dirty="0" smtClean="0"/>
                  <a:t>is the standard deviation expressed as a percentage of the mean (aka normalized)</a:t>
                </a:r>
              </a:p>
              <a:p>
                <a:endParaRPr lang="en-US" b="1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𝑪𝑶𝑽</m:t>
                    </m:r>
                    <m:r>
                      <a:rPr lang="en-US" b="1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𝒔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mr-IN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𝒀</m:t>
                            </m:r>
                          </m:e>
                        </m:acc>
                      </m:den>
                    </m:f>
                    <m:r>
                      <a:rPr lang="mr-I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𝟏𝟎𝟎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%</m:t>
                    </m:r>
                  </m:oMath>
                </a14:m>
                <a:endParaRPr lang="en-US" b="1" dirty="0" smtClean="0"/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Useful measure for comparing variability between two differently-scaled </a:t>
                </a:r>
                <a:r>
                  <a:rPr lang="en-US" dirty="0" smtClean="0"/>
                  <a:t>datasets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36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Different types of plots are used to represent different types of data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b="1" dirty="0" smtClean="0"/>
              <a:t>Continuous data				Categorical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Histogram/density plot		   		    Bar 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Boxplot                                                                                         Line plot*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Violin plot</a:t>
            </a:r>
            <a:endParaRPr lang="en-US" dirty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b="1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b="1" dirty="0" smtClean="0"/>
              <a:t>Comparing two continuous variables		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Comparing two categorical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variables</a:t>
            </a:r>
            <a:endParaRPr lang="en-US" b="1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Scatterplot					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Interaction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*Line plots can do a lot, </a:t>
            </a:r>
            <a:r>
              <a:rPr lang="en-US" dirty="0" smtClean="0"/>
              <a:t>though. Trends of time </a:t>
            </a: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42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6" y="2230892"/>
            <a:ext cx="4070604" cy="37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61824" cy="4023360"/>
          </a:xfrm>
        </p:spPr>
        <p:txBody>
          <a:bodyPr/>
          <a:lstStyle/>
          <a:p>
            <a:r>
              <a:rPr lang="en-US" dirty="0"/>
              <a:t>Graphical representation of a five-number </a:t>
            </a:r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“Whiskers” calculated as data within +/- 1.5 IQR</a:t>
            </a:r>
          </a:p>
          <a:p>
            <a:endParaRPr lang="en-US" dirty="0"/>
          </a:p>
        </p:txBody>
      </p:sp>
      <p:pic>
        <p:nvPicPr>
          <p:cNvPr id="4" name="Content Placeholder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7" y="1985346"/>
            <a:ext cx="4724232" cy="4466781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468576" y="2591337"/>
            <a:ext cx="291357" cy="76045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9670307" y="3342175"/>
            <a:ext cx="283063" cy="66291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0800000">
            <a:off x="8075608" y="5195991"/>
            <a:ext cx="138864" cy="176803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85248" y="2782089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8422855" y="4019661"/>
            <a:ext cx="291357" cy="76045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77347" y="5098609"/>
            <a:ext cx="1061489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outliers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9527" y="4210413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17539" y="3265103"/>
            <a:ext cx="655924" cy="393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13199" y="3071797"/>
            <a:ext cx="1233993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Median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6676" y="2048329"/>
            <a:ext cx="1467625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“whiskers”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65665" y="2382939"/>
            <a:ext cx="1038215" cy="4603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17539" y="2417661"/>
            <a:ext cx="1128995" cy="20027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281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say about this distribution based on its boxplot?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59" y="1737360"/>
            <a:ext cx="5063241" cy="4787315"/>
          </a:xfrm>
        </p:spPr>
      </p:pic>
    </p:spTree>
    <p:extLst>
      <p:ext uri="{BB962C8B-B14F-4D97-AF65-F5344CB8AC3E}">
        <p14:creationId xmlns:p14="http://schemas.microsoft.com/office/powerpoint/2010/main" val="134665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Boxplots: The plot thickens*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6" y="2078275"/>
            <a:ext cx="4254582" cy="4022725"/>
          </a:xfrm>
        </p:spPr>
      </p:pic>
      <p:sp>
        <p:nvSpPr>
          <p:cNvPr id="4" name="TextBox 3"/>
          <p:cNvSpPr txBox="1"/>
          <p:nvPr/>
        </p:nvSpPr>
        <p:spPr>
          <a:xfrm>
            <a:off x="11155680" y="6100999"/>
            <a:ext cx="130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*Pun intended.</a:t>
            </a:r>
            <a:endParaRPr lang="en-US" sz="1200" dirty="0"/>
          </a:p>
        </p:txBody>
      </p:sp>
      <p:sp>
        <p:nvSpPr>
          <p:cNvPr id="7" name="Striped Right Arrow 6"/>
          <p:cNvSpPr/>
          <p:nvPr/>
        </p:nvSpPr>
        <p:spPr>
          <a:xfrm>
            <a:off x="4965564" y="3301848"/>
            <a:ext cx="1310185" cy="900752"/>
          </a:xfrm>
          <a:prstGeom prst="striped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09" y="2304202"/>
            <a:ext cx="5794415" cy="37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4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21" y="1985701"/>
            <a:ext cx="7267124" cy="4203992"/>
          </a:xfrm>
        </p:spPr>
      </p:pic>
    </p:spTree>
    <p:extLst>
      <p:ext uri="{BB962C8B-B14F-4D97-AF65-F5344CB8AC3E}">
        <p14:creationId xmlns:p14="http://schemas.microsoft.com/office/powerpoint/2010/main" val="15374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is to </a:t>
            </a:r>
            <a:r>
              <a:rPr lang="en-US" b="1" dirty="0" smtClean="0"/>
              <a:t>analyze, interpret, and visualize </a:t>
            </a:r>
            <a:r>
              <a:rPr lang="en-US" dirty="0" smtClean="0"/>
              <a:t>data in the biological sciences</a:t>
            </a:r>
          </a:p>
          <a:p>
            <a:r>
              <a:rPr lang="en-US" dirty="0" smtClean="0"/>
              <a:t>Achieved via statistical analysis and data science techniques in R</a:t>
            </a:r>
          </a:p>
          <a:p>
            <a:endParaRPr lang="en-US" dirty="0"/>
          </a:p>
          <a:p>
            <a:r>
              <a:rPr lang="en-US" b="1" dirty="0" smtClean="0"/>
              <a:t>This is not a course in statistical theory. </a:t>
            </a:r>
          </a:p>
          <a:p>
            <a:pPr lvl="1"/>
            <a:r>
              <a:rPr lang="en-US" dirty="0" smtClean="0"/>
              <a:t>Yes there is math, you personally won’t do more than algebra (thanks, computers!)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5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Cautionary tale in </a:t>
            </a:r>
            <a:r>
              <a:rPr lang="en-US" dirty="0" err="1" smtClean="0"/>
              <a:t>barplots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73"/>
          <a:stretch/>
        </p:blipFill>
        <p:spPr>
          <a:xfrm>
            <a:off x="1550818" y="2325667"/>
            <a:ext cx="9151323" cy="3501927"/>
          </a:xfrm>
        </p:spPr>
      </p:pic>
      <p:sp>
        <p:nvSpPr>
          <p:cNvPr id="5" name="TextBox 4"/>
          <p:cNvSpPr txBox="1"/>
          <p:nvPr/>
        </p:nvSpPr>
        <p:spPr>
          <a:xfrm>
            <a:off x="8639033" y="5827594"/>
            <a:ext cx="2516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1200" dirty="0">
                <a:hlinkClick r:id="rId3"/>
              </a:rPr>
              <a:t>http://journals.plos.org/plosbiology/article?id=10.1371/journal.pbio.1002128</a:t>
            </a:r>
            <a:endParaRPr lang="en-US" altLang="x-none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2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2" y="2019935"/>
            <a:ext cx="4813300" cy="3670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8" y="2019935"/>
            <a:ext cx="4813300" cy="3670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02806" y="5390866"/>
            <a:ext cx="1037230" cy="299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8372" y="2975213"/>
            <a:ext cx="384412" cy="1311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52179" y="5757366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explanatory/independent variable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721" y="2387650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response/dependent variable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54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504" y="354843"/>
            <a:ext cx="3502016" cy="1282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dirty="0" smtClean="0"/>
              <a:t>BREAK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89848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 smtClean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Descriptive and Summary </a:t>
            </a:r>
            <a:r>
              <a:rPr lang="en-US" b="1" dirty="0" smtClean="0"/>
              <a:t>Statistics</a:t>
            </a:r>
          </a:p>
          <a:p>
            <a:r>
              <a:rPr lang="en-US" b="1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what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Statistics </a:t>
            </a:r>
            <a:r>
              <a:rPr lang="en-US" dirty="0" smtClean="0"/>
              <a:t>is the study of the collection, analysis</a:t>
            </a:r>
            <a:r>
              <a:rPr lang="en-US" dirty="0"/>
              <a:t>, interpretation, presentation, and organization of data. </a:t>
            </a:r>
            <a:endParaRPr lang="en-US" dirty="0" smtClean="0"/>
          </a:p>
          <a:p>
            <a:r>
              <a:rPr lang="en-US" dirty="0" smtClean="0"/>
              <a:t>We use statistics to </a:t>
            </a:r>
            <a:r>
              <a:rPr lang="en-US" b="1" dirty="0" smtClean="0"/>
              <a:t>make inferences about phenomena using samples </a:t>
            </a:r>
            <a:r>
              <a:rPr lang="en-US" dirty="0" smtClean="0"/>
              <a:t>and </a:t>
            </a:r>
            <a:r>
              <a:rPr lang="en-US" b="1" dirty="0" smtClean="0"/>
              <a:t>quantify uncertainty of data</a:t>
            </a:r>
          </a:p>
          <a:p>
            <a:r>
              <a:rPr lang="en-US" b="1" dirty="0" smtClean="0"/>
              <a:t>Biostatistics </a:t>
            </a:r>
            <a:r>
              <a:rPr lang="en-US" dirty="0" smtClean="0"/>
              <a:t>is (surprisingly!) a branch of </a:t>
            </a:r>
            <a:r>
              <a:rPr lang="en-US" dirty="0"/>
              <a:t>applied statistics </a:t>
            </a:r>
            <a:r>
              <a:rPr lang="en-US" dirty="0" smtClean="0"/>
              <a:t>geared towards to </a:t>
            </a:r>
            <a:r>
              <a:rPr lang="en-US" dirty="0"/>
              <a:t>medical and biological </a:t>
            </a:r>
            <a:r>
              <a:rPr lang="en-US" dirty="0" smtClean="0"/>
              <a:t>problems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1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 and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Populations</a:t>
            </a:r>
            <a:r>
              <a:rPr lang="en-US" dirty="0" smtClean="0"/>
              <a:t> are the entire collection of individuals/units/etc. a researcher is interested in</a:t>
            </a:r>
          </a:p>
          <a:p>
            <a:pPr lvl="1"/>
            <a:r>
              <a:rPr lang="en-US" dirty="0" smtClean="0"/>
              <a:t>Generally we can never know the true composition of a population</a:t>
            </a:r>
          </a:p>
          <a:p>
            <a:pPr lvl="1"/>
            <a:r>
              <a:rPr lang="en-US" dirty="0" smtClean="0"/>
              <a:t>Populations are described with </a:t>
            </a:r>
            <a:r>
              <a:rPr lang="en-US" b="1" dirty="0" smtClean="0"/>
              <a:t>parameters</a:t>
            </a:r>
            <a:endParaRPr lang="en-US" dirty="0"/>
          </a:p>
          <a:p>
            <a:r>
              <a:rPr lang="en-US" b="1" dirty="0" smtClean="0"/>
              <a:t>Samples</a:t>
            </a:r>
            <a:r>
              <a:rPr lang="en-US" dirty="0" smtClean="0"/>
              <a:t> are </a:t>
            </a:r>
            <a:r>
              <a:rPr lang="en-US" i="1" dirty="0" smtClean="0"/>
              <a:t>subsets</a:t>
            </a:r>
            <a:r>
              <a:rPr lang="en-US" dirty="0"/>
              <a:t> </a:t>
            </a:r>
            <a:r>
              <a:rPr lang="en-US" dirty="0" smtClean="0"/>
              <a:t>of individuals/units from populations</a:t>
            </a:r>
          </a:p>
          <a:p>
            <a:pPr lvl="1"/>
            <a:r>
              <a:rPr lang="en-US" dirty="0" smtClean="0"/>
              <a:t>We use </a:t>
            </a:r>
            <a:r>
              <a:rPr lang="en-US" i="1" dirty="0" smtClean="0"/>
              <a:t>hypothesis testing </a:t>
            </a:r>
            <a:r>
              <a:rPr lang="en-US" dirty="0" smtClean="0"/>
              <a:t>to (try to) draw population-level conclusions from samples</a:t>
            </a:r>
          </a:p>
          <a:p>
            <a:pPr lvl="1"/>
            <a:r>
              <a:rPr lang="en-US" dirty="0" smtClean="0"/>
              <a:t>Samples are described with</a:t>
            </a:r>
            <a:r>
              <a:rPr lang="en-US" b="1" dirty="0" smtClean="0"/>
              <a:t> estimates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Parameters and estimates use different notations, as we will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sample?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769632" cy="4023360"/>
          </a:xfrm>
        </p:spPr>
        <p:txBody>
          <a:bodyPr/>
          <a:lstStyle/>
          <a:p>
            <a:r>
              <a:rPr lang="en-US" dirty="0" smtClean="0"/>
              <a:t>In an ideal world, a sample is </a:t>
            </a:r>
            <a:r>
              <a:rPr lang="en-US" i="1" dirty="0" smtClean="0"/>
              <a:t>unbiased </a:t>
            </a:r>
            <a:r>
              <a:rPr lang="en-US" dirty="0" smtClean="0"/>
              <a:t>and features </a:t>
            </a:r>
            <a:r>
              <a:rPr lang="en-US" i="1" dirty="0" smtClean="0"/>
              <a:t>low sampling error</a:t>
            </a:r>
          </a:p>
          <a:p>
            <a:pPr lvl="1"/>
            <a:r>
              <a:rPr lang="en-US" dirty="0" smtClean="0"/>
              <a:t>Bias is a </a:t>
            </a:r>
            <a:r>
              <a:rPr lang="en-US" i="1" dirty="0" smtClean="0"/>
              <a:t>systematic </a:t>
            </a:r>
            <a:r>
              <a:rPr lang="en-US" dirty="0" smtClean="0"/>
              <a:t>discrepancy between estimate and parameter</a:t>
            </a:r>
          </a:p>
          <a:p>
            <a:pPr lvl="1"/>
            <a:endParaRPr lang="en-US" i="1" dirty="0" smtClean="0"/>
          </a:p>
          <a:p>
            <a:endParaRPr lang="en-US" i="1" dirty="0"/>
          </a:p>
          <a:p>
            <a:r>
              <a:rPr lang="en-US" dirty="0"/>
              <a:t>Samples should be </a:t>
            </a:r>
            <a:r>
              <a:rPr lang="en-US" i="1" dirty="0" smtClean="0"/>
              <a:t>randomly chosen</a:t>
            </a:r>
            <a:endParaRPr lang="en-US" b="1" i="1" dirty="0"/>
          </a:p>
          <a:p>
            <a:pPr lvl="1"/>
            <a:r>
              <a:rPr lang="en-US" dirty="0"/>
              <a:t>Each population unit should have an </a:t>
            </a:r>
            <a:r>
              <a:rPr lang="en-US" i="1" dirty="0"/>
              <a:t>equal </a:t>
            </a:r>
            <a:r>
              <a:rPr lang="en-US" dirty="0" smtClean="0"/>
              <a:t>and </a:t>
            </a:r>
            <a:r>
              <a:rPr lang="en-US" i="1" dirty="0"/>
              <a:t>independent</a:t>
            </a:r>
            <a:r>
              <a:rPr lang="en-US" dirty="0"/>
              <a:t> chance of being chosen for a given sample</a:t>
            </a:r>
          </a:p>
          <a:p>
            <a:endParaRPr lang="en-US" i="1" dirty="0"/>
          </a:p>
          <a:p>
            <a:pPr lvl="1"/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19" y="2924178"/>
            <a:ext cx="3369003" cy="33585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022278" y="5547977"/>
            <a:ext cx="1426029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030992" y="2310028"/>
            <a:ext cx="0" cy="61415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08331" y="2382982"/>
            <a:ext cx="6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Bias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3421" y="515453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Sampling error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66912" y="3144982"/>
            <a:ext cx="1662545" cy="167640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40883" y="3608340"/>
            <a:ext cx="1426029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3308" y="3144982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Low bias and low sampling error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2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researcher selects the first 58 student volunteers that sign up for a study </a:t>
            </a:r>
          </a:p>
          <a:p>
            <a:r>
              <a:rPr lang="en-US" dirty="0"/>
              <a:t>A computer program numbers all residents in a community, and then uses a random-number </a:t>
            </a:r>
            <a:r>
              <a:rPr lang="en-US" dirty="0" smtClean="0"/>
              <a:t>generator </a:t>
            </a:r>
            <a:r>
              <a:rPr lang="en-US" dirty="0"/>
              <a:t>to select 26 residents </a:t>
            </a:r>
          </a:p>
          <a:p>
            <a:r>
              <a:rPr lang="en-US" dirty="0"/>
              <a:t>A researcher vigorously shakes a box containing equally sized balls and takes the first 3 that fall </a:t>
            </a:r>
            <a:r>
              <a:rPr lang="en-US" dirty="0" smtClean="0"/>
              <a:t>out of </a:t>
            </a:r>
            <a:r>
              <a:rPr lang="en-US" dirty="0"/>
              <a:t>the box. </a:t>
            </a:r>
          </a:p>
          <a:p>
            <a:r>
              <a:rPr lang="en-US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47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639</TotalTime>
  <Words>1235</Words>
  <Application>Microsoft Macintosh PowerPoint</Application>
  <PresentationFormat>Widescreen</PresentationFormat>
  <Paragraphs>214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Cambria Math</vt:lpstr>
      <vt:lpstr>Mangal</vt:lpstr>
      <vt:lpstr>Wingdings</vt:lpstr>
      <vt:lpstr>Arial</vt:lpstr>
      <vt:lpstr>Retrospect</vt:lpstr>
      <vt:lpstr>Biostatistics, Day One</vt:lpstr>
      <vt:lpstr>Logistics</vt:lpstr>
      <vt:lpstr>Course goals</vt:lpstr>
      <vt:lpstr>Course topics</vt:lpstr>
      <vt:lpstr>Course topics</vt:lpstr>
      <vt:lpstr>But first, what are we doing here?</vt:lpstr>
      <vt:lpstr>Populations and samples</vt:lpstr>
      <vt:lpstr>What makes a good sample?</vt:lpstr>
      <vt:lpstr>Pop quiz: Is it random?</vt:lpstr>
      <vt:lpstr>Pop quiz: Is it random?</vt:lpstr>
      <vt:lpstr>Descriptive and Summary Statistics</vt:lpstr>
      <vt:lpstr>Descriptive and Summary Statistics</vt:lpstr>
      <vt:lpstr>Types of data</vt:lpstr>
      <vt:lpstr>Quantitative data</vt:lpstr>
      <vt:lpstr>Categorical data</vt:lpstr>
      <vt:lpstr>Measures of Location</vt:lpstr>
      <vt:lpstr>Measures of location in distributions</vt:lpstr>
      <vt:lpstr>Measures of spread</vt:lpstr>
      <vt:lpstr>Range</vt:lpstr>
      <vt:lpstr>Standard deviation and variance</vt:lpstr>
      <vt:lpstr>Interquartile range</vt:lpstr>
      <vt:lpstr>Comparing between “measurement families”</vt:lpstr>
      <vt:lpstr>Measures of variability</vt:lpstr>
      <vt:lpstr>Visualizing data</vt:lpstr>
      <vt:lpstr>Histogram</vt:lpstr>
      <vt:lpstr>Boxplot</vt:lpstr>
      <vt:lpstr>What can we say about this distribution based on its boxplot?</vt:lpstr>
      <vt:lpstr>Boxplots: The plot thickens*</vt:lpstr>
      <vt:lpstr>Barplot</vt:lpstr>
      <vt:lpstr>Cautionary tale in barplots</vt:lpstr>
      <vt:lpstr>Scatterplot</vt:lpstr>
      <vt:lpstr>BREAK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Biostatistics, Day One</dc:title>
  <dc:creator>Stephanie Spielman</dc:creator>
  <cp:lastModifiedBy>Stephanie J. Spielman</cp:lastModifiedBy>
  <cp:revision>313</cp:revision>
  <dcterms:created xsi:type="dcterms:W3CDTF">2017-07-29T14:49:20Z</dcterms:created>
  <dcterms:modified xsi:type="dcterms:W3CDTF">2017-08-21T22:16:53Z</dcterms:modified>
</cp:coreProperties>
</file>