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69"/>
  </p:notesMasterIdLst>
  <p:sldIdLst>
    <p:sldId id="256" r:id="rId2"/>
    <p:sldId id="323" r:id="rId3"/>
    <p:sldId id="277" r:id="rId4"/>
    <p:sldId id="278" r:id="rId5"/>
    <p:sldId id="279" r:id="rId6"/>
    <p:sldId id="280" r:id="rId7"/>
    <p:sldId id="281" r:id="rId8"/>
    <p:sldId id="282" r:id="rId9"/>
    <p:sldId id="287" r:id="rId10"/>
    <p:sldId id="286" r:id="rId11"/>
    <p:sldId id="288" r:id="rId12"/>
    <p:sldId id="289" r:id="rId13"/>
    <p:sldId id="273" r:id="rId14"/>
    <p:sldId id="274" r:id="rId15"/>
    <p:sldId id="275" r:id="rId16"/>
    <p:sldId id="276" r:id="rId17"/>
    <p:sldId id="294" r:id="rId18"/>
    <p:sldId id="296" r:id="rId19"/>
    <p:sldId id="301" r:id="rId20"/>
    <p:sldId id="297" r:id="rId21"/>
    <p:sldId id="303" r:id="rId22"/>
    <p:sldId id="304" r:id="rId23"/>
    <p:sldId id="305" r:id="rId24"/>
    <p:sldId id="295" r:id="rId25"/>
    <p:sldId id="302" r:id="rId26"/>
    <p:sldId id="300" r:id="rId27"/>
    <p:sldId id="306" r:id="rId28"/>
    <p:sldId id="298" r:id="rId29"/>
    <p:sldId id="307" r:id="rId30"/>
    <p:sldId id="299" r:id="rId31"/>
    <p:sldId id="321" r:id="rId32"/>
    <p:sldId id="324" r:id="rId33"/>
    <p:sldId id="325" r:id="rId34"/>
    <p:sldId id="308" r:id="rId35"/>
    <p:sldId id="265" r:id="rId36"/>
    <p:sldId id="309" r:id="rId37"/>
    <p:sldId id="311" r:id="rId38"/>
    <p:sldId id="317" r:id="rId39"/>
    <p:sldId id="315" r:id="rId40"/>
    <p:sldId id="318" r:id="rId41"/>
    <p:sldId id="319" r:id="rId42"/>
    <p:sldId id="320" r:id="rId43"/>
    <p:sldId id="312" r:id="rId44"/>
    <p:sldId id="313" r:id="rId45"/>
    <p:sldId id="326" r:id="rId46"/>
    <p:sldId id="322" r:id="rId47"/>
    <p:sldId id="327" r:id="rId48"/>
    <p:sldId id="328" r:id="rId49"/>
    <p:sldId id="329" r:id="rId50"/>
    <p:sldId id="335" r:id="rId51"/>
    <p:sldId id="330" r:id="rId52"/>
    <p:sldId id="331" r:id="rId53"/>
    <p:sldId id="332" r:id="rId54"/>
    <p:sldId id="333" r:id="rId55"/>
    <p:sldId id="338" r:id="rId56"/>
    <p:sldId id="334" r:id="rId57"/>
    <p:sldId id="336" r:id="rId58"/>
    <p:sldId id="337" r:id="rId59"/>
    <p:sldId id="339" r:id="rId60"/>
    <p:sldId id="340" r:id="rId61"/>
    <p:sldId id="341" r:id="rId62"/>
    <p:sldId id="342" r:id="rId63"/>
    <p:sldId id="343" r:id="rId64"/>
    <p:sldId id="344" r:id="rId65"/>
    <p:sldId id="347" r:id="rId66"/>
    <p:sldId id="346" r:id="rId67"/>
    <p:sldId id="345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65"/>
    <p:restoredTop sz="93632"/>
  </p:normalViewPr>
  <p:slideViewPr>
    <p:cSldViewPr snapToGrid="0" snapToObjects="1">
      <p:cViewPr varScale="1">
        <p:scale>
          <a:sx n="66" d="100"/>
          <a:sy n="66" d="100"/>
        </p:scale>
        <p:origin x="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6CEAD-DD3D-334D-A963-BC72DE2105C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478AD-CFE1-334F-AC71-B5D4CA12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48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53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53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6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19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70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6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79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56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56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6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E10013-459B-E649-8F53-4AAACF4AFE97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E10013-459B-E649-8F53-4AAACF4AFE97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01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/web/packages/broom/vignettes/broom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jtleek/slipp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xkcd.com/882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Resampling statistics and multiple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Stephanie J. </a:t>
            </a:r>
            <a:r>
              <a:rPr lang="en-US" dirty="0" err="1" smtClean="0"/>
              <a:t>spielman</a:t>
            </a:r>
            <a:r>
              <a:rPr lang="en-US" dirty="0" smtClean="0"/>
              <a:t>, </a:t>
            </a:r>
            <a:r>
              <a:rPr lang="en-US" dirty="0" err="1" smtClean="0"/>
              <a:t>phd</a:t>
            </a:r>
            <a:endParaRPr lang="en-US" dirty="0" smtClean="0"/>
          </a:p>
          <a:p>
            <a:r>
              <a:rPr lang="en-US" dirty="0" smtClean="0"/>
              <a:t>bio5312,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full duck simulation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1779687"/>
            <a:ext cx="103348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all.chisq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()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e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0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/3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x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1:1e5){   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duck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sample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blue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green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purple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"), 10,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replace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)   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b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duck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== "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blue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")   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g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duck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== "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green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")   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duck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== "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purple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")   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chisqu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&lt;- ((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b-e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)^2)/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+ ((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g-e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)^2)/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+ ((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p-e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)^2)/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  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all.chisq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all.chisq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chisqu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60325" lvl="1" indent="-46038"/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length(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all.chisq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pt-BR" dirty="0" smtClean="0">
                <a:latin typeface="Monaco" charset="0"/>
                <a:ea typeface="Monaco" charset="0"/>
                <a:cs typeface="Monaco" charset="0"/>
              </a:rPr>
              <a:t>[1</a:t>
            </a:r>
            <a:r>
              <a:rPr lang="pt-BR" dirty="0">
                <a:latin typeface="Monaco" charset="0"/>
                <a:ea typeface="Monaco" charset="0"/>
                <a:cs typeface="Monaco" charset="0"/>
              </a:rPr>
              <a:t>] </a:t>
            </a:r>
            <a:r>
              <a:rPr lang="pt-BR" dirty="0" smtClean="0">
                <a:latin typeface="Monaco" charset="0"/>
                <a:ea typeface="Monaco" charset="0"/>
                <a:cs typeface="Monaco" charset="0"/>
              </a:rPr>
              <a:t>100000</a:t>
            </a:r>
            <a:endParaRPr lang="pt-BR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mr-IN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5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Duck simulation testing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226607"/>
              </p:ext>
            </p:extLst>
          </p:nvPr>
        </p:nvGraphicFramePr>
        <p:xfrm>
          <a:off x="7481661" y="478649"/>
          <a:ext cx="3598998" cy="1152031"/>
        </p:xfrm>
        <a:graphic>
          <a:graphicData uri="http://schemas.openxmlformats.org/drawingml/2006/table">
            <a:tbl>
              <a:tblPr/>
              <a:tblGrid>
                <a:gridCol w="1061979"/>
                <a:gridCol w="1069617"/>
                <a:gridCol w="1467402"/>
              </a:tblGrid>
              <a:tr h="4014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Duck color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#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Observed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# expected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green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purple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3.34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0199" y="5242391"/>
            <a:ext cx="10110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## Compute the probability of being as or more extreme as test statistic</a:t>
            </a:r>
          </a:p>
          <a:p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all.chisq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&gt;= 0.8)/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length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all.chisq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mr-IN" dirty="0">
                <a:latin typeface="Monaco" charset="0"/>
                <a:ea typeface="Monaco" charset="0"/>
                <a:cs typeface="Monaco" charset="0"/>
              </a:rPr>
              <a:t>[1] 0.78705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9"/>
          <a:stretch/>
        </p:blipFill>
        <p:spPr>
          <a:xfrm>
            <a:off x="2849880" y="1856730"/>
            <a:ext cx="6553200" cy="35710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80659" y="1011981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3EFF"/>
                </a:solidFill>
              </a:rPr>
              <a:t>𝝌</a:t>
            </a:r>
            <a:r>
              <a:rPr lang="en-US" sz="2000" b="1" baseline="30000" dirty="0" smtClean="0">
                <a:solidFill>
                  <a:srgbClr val="C03EFF"/>
                </a:solidFill>
              </a:rPr>
              <a:t>2</a:t>
            </a:r>
            <a:r>
              <a:rPr lang="en-US" sz="2000" b="1" dirty="0" smtClean="0">
                <a:solidFill>
                  <a:srgbClr val="C03EFF"/>
                </a:solidFill>
              </a:rPr>
              <a:t> = 0.8</a:t>
            </a:r>
            <a:endParaRPr lang="en-US" sz="2000" b="1" dirty="0">
              <a:solidFill>
                <a:srgbClr val="C03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52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Duck simulation results,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P=0.787, we fail to reject the null hypothesis. We have no evidence that duck color distributions differ from 1:1:1.</a:t>
            </a:r>
          </a:p>
        </p:txBody>
      </p:sp>
    </p:spTree>
    <p:extLst>
      <p:ext uri="{BB962C8B-B14F-4D97-AF65-F5344CB8AC3E}">
        <p14:creationId xmlns:p14="http://schemas.microsoft.com/office/powerpoint/2010/main" val="33052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(randomization)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computer-intensive non-parametric approach for comparing samples</a:t>
            </a:r>
          </a:p>
          <a:p>
            <a:endParaRPr lang="en-US" dirty="0" smtClean="0"/>
          </a:p>
          <a:p>
            <a:r>
              <a:rPr lang="en-US" dirty="0" smtClean="0"/>
              <a:t>Approach: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Choose </a:t>
            </a:r>
            <a:r>
              <a:rPr lang="en-US" dirty="0"/>
              <a:t>a statistic that measures the effect you are looking for.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Construct </a:t>
            </a:r>
            <a:r>
              <a:rPr lang="en-US" dirty="0"/>
              <a:t>the sampling distribution that this statistic would have </a:t>
            </a:r>
            <a:r>
              <a:rPr lang="en-US" u="sng" dirty="0"/>
              <a:t>if the </a:t>
            </a:r>
            <a:r>
              <a:rPr lang="en-US" u="sng" dirty="0" smtClean="0"/>
              <a:t>effect were </a:t>
            </a:r>
            <a:r>
              <a:rPr lang="en-US" i="1" u="sng" dirty="0" smtClean="0"/>
              <a:t>not</a:t>
            </a:r>
            <a:r>
              <a:rPr lang="en-US" u="sng" dirty="0" smtClean="0"/>
              <a:t> present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Locate </a:t>
            </a:r>
            <a:r>
              <a:rPr lang="en-US" dirty="0"/>
              <a:t>the observed </a:t>
            </a:r>
            <a:r>
              <a:rPr lang="en-US" dirty="0" smtClean="0"/>
              <a:t>statistic (i.e. from your data) </a:t>
            </a:r>
            <a:r>
              <a:rPr lang="en-US" dirty="0"/>
              <a:t>on this distribution. </a:t>
            </a:r>
            <a:r>
              <a:rPr lang="en-US" dirty="0" smtClean="0"/>
              <a:t>Area to the tail = </a:t>
            </a:r>
            <a:r>
              <a:rPr lang="en-US" dirty="0" err="1" smtClean="0"/>
              <a:t>Pvalue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549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tests randomize observed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425881"/>
              </p:ext>
            </p:extLst>
          </p:nvPr>
        </p:nvGraphicFramePr>
        <p:xfrm>
          <a:off x="1744978" y="2423159"/>
          <a:ext cx="640081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1"/>
              </a:tblGrid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483179"/>
              </p:ext>
            </p:extLst>
          </p:nvPr>
        </p:nvGraphicFramePr>
        <p:xfrm>
          <a:off x="8686798" y="2423159"/>
          <a:ext cx="640081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1"/>
              </a:tblGrid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718560" y="3975378"/>
            <a:ext cx="3733799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41419" y="3099257"/>
            <a:ext cx="4229100" cy="76944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Randomly shuffle observations across groups</a:t>
            </a:r>
            <a:endParaRPr lang="en-US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58846"/>
              </p:ext>
            </p:extLst>
          </p:nvPr>
        </p:nvGraphicFramePr>
        <p:xfrm>
          <a:off x="2743198" y="2423159"/>
          <a:ext cx="640081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1"/>
              </a:tblGrid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14650"/>
              </p:ext>
            </p:extLst>
          </p:nvPr>
        </p:nvGraphicFramePr>
        <p:xfrm>
          <a:off x="9944095" y="2423159"/>
          <a:ext cx="640081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1"/>
              </a:tblGrid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when null is true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4511" b="4876"/>
          <a:stretch/>
        </p:blipFill>
        <p:spPr>
          <a:xfrm>
            <a:off x="8125611" y="1844935"/>
            <a:ext cx="3030069" cy="43891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95118" y="6126482"/>
            <a:ext cx="31914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faculty.washington.edu</a:t>
            </a:r>
            <a:r>
              <a:rPr lang="en-US" sz="800" dirty="0"/>
              <a:t>/</a:t>
            </a:r>
            <a:r>
              <a:rPr lang="en-US" sz="800" dirty="0" err="1"/>
              <a:t>kenrice</a:t>
            </a:r>
            <a:r>
              <a:rPr lang="en-US" sz="800" dirty="0"/>
              <a:t>/</a:t>
            </a:r>
            <a:r>
              <a:rPr lang="en-US" sz="800" dirty="0" err="1"/>
              <a:t>sisg</a:t>
            </a:r>
            <a:r>
              <a:rPr lang="en-US" sz="800" dirty="0"/>
              <a:t>/SISG-08-06.pdf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2061" r="35960" b="4876"/>
          <a:stretch/>
        </p:blipFill>
        <p:spPr>
          <a:xfrm>
            <a:off x="4292301" y="1844935"/>
            <a:ext cx="2779058" cy="43891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7409" b="4876"/>
          <a:stretch/>
        </p:blipFill>
        <p:spPr>
          <a:xfrm>
            <a:off x="623943" y="1844935"/>
            <a:ext cx="2782646" cy="438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4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when null is false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4511" b="4876"/>
          <a:stretch/>
        </p:blipFill>
        <p:spPr>
          <a:xfrm>
            <a:off x="8125611" y="1844935"/>
            <a:ext cx="3030069" cy="43891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95118" y="6126482"/>
            <a:ext cx="31914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faculty.washington.edu</a:t>
            </a:r>
            <a:r>
              <a:rPr lang="en-US" sz="800" dirty="0"/>
              <a:t>/</a:t>
            </a:r>
            <a:r>
              <a:rPr lang="en-US" sz="800" dirty="0" err="1"/>
              <a:t>kenrice</a:t>
            </a:r>
            <a:r>
              <a:rPr lang="en-US" sz="800" dirty="0"/>
              <a:t>/</a:t>
            </a:r>
            <a:r>
              <a:rPr lang="en-US" sz="800" dirty="0" err="1"/>
              <a:t>sisg</a:t>
            </a:r>
            <a:r>
              <a:rPr lang="en-US" sz="800" dirty="0"/>
              <a:t>/SISG-08-06.pdf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2061" r="35960" b="4876"/>
          <a:stretch/>
        </p:blipFill>
        <p:spPr>
          <a:xfrm>
            <a:off x="4292301" y="1844935"/>
            <a:ext cx="2779058" cy="43891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67753" b="10983"/>
          <a:stretch/>
        </p:blipFill>
        <p:spPr>
          <a:xfrm>
            <a:off x="621792" y="1844935"/>
            <a:ext cx="2735729" cy="418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5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permutation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measuring the length of bumblebees between two species with the following data (mm):</a:t>
            </a:r>
          </a:p>
          <a:p>
            <a:pPr lvl="1"/>
            <a:r>
              <a:rPr lang="en-US" dirty="0" smtClean="0"/>
              <a:t>Species A: 4.5, 4.6, 4.1, 5.2</a:t>
            </a:r>
          </a:p>
          <a:p>
            <a:pPr lvl="1"/>
            <a:r>
              <a:rPr lang="en-US" dirty="0" smtClean="0"/>
              <a:t>Species B: 5.1, 4.7, 5.4, 4.8, 4.9</a:t>
            </a:r>
          </a:p>
          <a:p>
            <a:endParaRPr lang="en-US" dirty="0" smtClean="0"/>
          </a:p>
          <a:p>
            <a:r>
              <a:rPr lang="en-US" dirty="0" smtClean="0"/>
              <a:t>Do the bumblebee species tend to have the same lengths?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5074920"/>
            <a:ext cx="691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Ho: Bumblebee species A and B have the same lengths on average</a:t>
            </a:r>
          </a:p>
          <a:p>
            <a:r>
              <a:rPr lang="en-US" dirty="0" smtClean="0"/>
              <a:t>Ha: Bumblebee species A and B have different lengths on average.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9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permutations of my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Species A: </a:t>
            </a:r>
            <a:r>
              <a:rPr lang="en-US" b="1" dirty="0" smtClean="0">
                <a:solidFill>
                  <a:srgbClr val="00B050"/>
                </a:solidFill>
              </a:rPr>
              <a:t>4.5, 4.6, 4.1, 5.2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Species B: </a:t>
            </a:r>
            <a:r>
              <a:rPr lang="en-US" b="1" dirty="0" smtClean="0">
                <a:solidFill>
                  <a:srgbClr val="7030A0"/>
                </a:solidFill>
              </a:rPr>
              <a:t>5.1, 4.7, 5.4, 4.8, 4.9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Species </a:t>
            </a:r>
            <a:r>
              <a:rPr lang="en-US" sz="2600" dirty="0" smtClean="0">
                <a:solidFill>
                  <a:schemeClr val="tx1"/>
                </a:solidFill>
              </a:rPr>
              <a:t>A: </a:t>
            </a:r>
            <a:r>
              <a:rPr lang="en-US" sz="2600" dirty="0">
                <a:solidFill>
                  <a:srgbClr val="00B050"/>
                </a:solidFill>
              </a:rPr>
              <a:t>4.5, </a:t>
            </a:r>
            <a:r>
              <a:rPr lang="en-US" sz="2600" dirty="0" smtClean="0">
                <a:solidFill>
                  <a:srgbClr val="7030A0"/>
                </a:solidFill>
              </a:rPr>
              <a:t>5.1, </a:t>
            </a:r>
            <a:r>
              <a:rPr lang="en-US" sz="2600" dirty="0" smtClean="0">
                <a:solidFill>
                  <a:srgbClr val="00B050"/>
                </a:solidFill>
              </a:rPr>
              <a:t>4.1, 5.2</a:t>
            </a:r>
          </a:p>
          <a:p>
            <a:r>
              <a:rPr lang="en-US" sz="2600" dirty="0">
                <a:solidFill>
                  <a:schemeClr val="tx1"/>
                </a:solidFill>
              </a:rPr>
              <a:t>Species </a:t>
            </a:r>
            <a:r>
              <a:rPr lang="en-US" sz="2600" dirty="0" smtClean="0">
                <a:solidFill>
                  <a:schemeClr val="tx1"/>
                </a:solidFill>
              </a:rPr>
              <a:t>B: </a:t>
            </a:r>
            <a:r>
              <a:rPr lang="en-US" sz="2600" dirty="0">
                <a:solidFill>
                  <a:srgbClr val="00B050"/>
                </a:solidFill>
              </a:rPr>
              <a:t>4.6</a:t>
            </a:r>
            <a:r>
              <a:rPr lang="en-US" sz="2600" dirty="0" smtClean="0">
                <a:solidFill>
                  <a:srgbClr val="7030A0"/>
                </a:solidFill>
              </a:rPr>
              <a:t>, </a:t>
            </a:r>
            <a:r>
              <a:rPr lang="en-US" sz="2600" dirty="0">
                <a:solidFill>
                  <a:srgbClr val="7030A0"/>
                </a:solidFill>
              </a:rPr>
              <a:t>4.7, 5.4, 4.8, 4.9</a:t>
            </a:r>
          </a:p>
          <a:p>
            <a:endParaRPr lang="en-US" sz="2600" dirty="0" smtClean="0">
              <a:solidFill>
                <a:srgbClr val="00B050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Species </a:t>
            </a:r>
            <a:r>
              <a:rPr lang="en-US" sz="2600" dirty="0" smtClean="0">
                <a:solidFill>
                  <a:schemeClr val="tx1"/>
                </a:solidFill>
              </a:rPr>
              <a:t>A: </a:t>
            </a:r>
            <a:r>
              <a:rPr lang="en-US" sz="2600" dirty="0" smtClean="0">
                <a:solidFill>
                  <a:srgbClr val="00B050"/>
                </a:solidFill>
              </a:rPr>
              <a:t>4.6, </a:t>
            </a:r>
            <a:r>
              <a:rPr lang="en-US" sz="2600" dirty="0" smtClean="0">
                <a:solidFill>
                  <a:srgbClr val="7030A0"/>
                </a:solidFill>
              </a:rPr>
              <a:t>4.7, 4.8, 4.9</a:t>
            </a:r>
            <a:endParaRPr lang="en-US" sz="2600" dirty="0">
              <a:solidFill>
                <a:srgbClr val="00B050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Species </a:t>
            </a:r>
            <a:r>
              <a:rPr lang="en-US" sz="2600" dirty="0" smtClean="0">
                <a:solidFill>
                  <a:schemeClr val="tx1"/>
                </a:solidFill>
              </a:rPr>
              <a:t>B: </a:t>
            </a:r>
            <a:r>
              <a:rPr lang="en-US" sz="2600" dirty="0" smtClean="0">
                <a:solidFill>
                  <a:srgbClr val="00B050"/>
                </a:solidFill>
              </a:rPr>
              <a:t>4.5</a:t>
            </a:r>
            <a:r>
              <a:rPr lang="en-US" sz="2600" dirty="0" smtClean="0">
                <a:solidFill>
                  <a:srgbClr val="7030A0"/>
                </a:solidFill>
              </a:rPr>
              <a:t>, </a:t>
            </a:r>
            <a:r>
              <a:rPr lang="en-US" sz="2600" dirty="0">
                <a:solidFill>
                  <a:srgbClr val="00B050"/>
                </a:solidFill>
              </a:rPr>
              <a:t>4.1, </a:t>
            </a:r>
            <a:r>
              <a:rPr lang="en-US" sz="2600" dirty="0" smtClean="0">
                <a:solidFill>
                  <a:srgbClr val="00B050"/>
                </a:solidFill>
              </a:rPr>
              <a:t>5.2, </a:t>
            </a:r>
            <a:r>
              <a:rPr lang="en-US" sz="2600" dirty="0" smtClean="0">
                <a:solidFill>
                  <a:srgbClr val="7030A0"/>
                </a:solidFill>
              </a:rPr>
              <a:t>5.4, 5.1</a:t>
            </a:r>
            <a:endParaRPr lang="en-US" sz="2600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9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bee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Choose my test statistic, here </a:t>
            </a:r>
            <a:r>
              <a:rPr lang="en-US" sz="3200" i="1" dirty="0" smtClean="0">
                <a:solidFill>
                  <a:schemeClr val="tx1"/>
                </a:solidFill>
              </a:rPr>
              <a:t>t</a:t>
            </a:r>
            <a:r>
              <a:rPr lang="en-US" sz="3200" dirty="0" smtClean="0">
                <a:solidFill>
                  <a:schemeClr val="tx1"/>
                </a:solidFill>
              </a:rPr>
              <a:t>, and compute on data</a:t>
            </a:r>
            <a:endParaRPr lang="en-US" sz="3200" i="1" baseline="30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3200" baseline="30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7030A0"/>
                </a:solidFill>
              </a:rPr>
              <a:t>Create </a:t>
            </a:r>
            <a:r>
              <a:rPr lang="en-US" sz="3200" b="1" dirty="0" smtClean="0">
                <a:solidFill>
                  <a:srgbClr val="7030A0"/>
                </a:solidFill>
              </a:rPr>
              <a:t>a lot</a:t>
            </a:r>
            <a:r>
              <a:rPr lang="en-US" sz="3200" dirty="0" smtClean="0">
                <a:solidFill>
                  <a:srgbClr val="7030A0"/>
                </a:solidFill>
              </a:rPr>
              <a:t> of permuted datasets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2600" dirty="0" smtClean="0">
                <a:solidFill>
                  <a:srgbClr val="7030A0"/>
                </a:solidFill>
              </a:rPr>
              <a:t>Compute </a:t>
            </a:r>
            <a:r>
              <a:rPr lang="en-US" sz="2800" i="1" dirty="0" smtClean="0">
                <a:solidFill>
                  <a:srgbClr val="7030A0"/>
                </a:solidFill>
              </a:rPr>
              <a:t>t </a:t>
            </a:r>
            <a:r>
              <a:rPr lang="en-US" sz="2800" dirty="0" smtClean="0">
                <a:solidFill>
                  <a:srgbClr val="7030A0"/>
                </a:solidFill>
              </a:rPr>
              <a:t>for each dataset to construct null sampling distribution</a:t>
            </a:r>
            <a:endParaRPr lang="en-US" sz="2800" i="1" baseline="30000" dirty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Compute P-value as probability of being as or more extreme than </a:t>
            </a:r>
            <a:r>
              <a:rPr lang="en-US" sz="3200" i="1" dirty="0" smtClean="0">
                <a:solidFill>
                  <a:schemeClr val="tx1"/>
                </a:solidFill>
              </a:rPr>
              <a:t>t</a:t>
            </a:r>
            <a:r>
              <a:rPr lang="en-US" sz="3200" dirty="0" smtClean="0">
                <a:solidFill>
                  <a:schemeClr val="tx1"/>
                </a:solidFill>
              </a:rPr>
              <a:t> calculated from data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you wait, install the following R packages: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devtools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2. coin</a:t>
            </a:r>
          </a:p>
          <a:p>
            <a:endParaRPr lang="en-US" dirty="0"/>
          </a:p>
          <a:p>
            <a:r>
              <a:rPr lang="en-US" dirty="0" smtClean="0"/>
              <a:t>3. </a:t>
            </a:r>
            <a:r>
              <a:rPr lang="en-US" dirty="0" err="1" smtClean="0"/>
              <a:t>modelr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4. broom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0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Performing step 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your permuted data with 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modelr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::permute()</a:t>
            </a:r>
            <a:endParaRPr lang="en-US" dirty="0" smtClean="0"/>
          </a:p>
          <a:p>
            <a:pPr marL="920750" lvl="1" indent="-31750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your permutations with 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purrr:map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a typeface="Monaco" charset="0"/>
                <a:cs typeface="Monaco" charset="0"/>
              </a:rPr>
              <a:t>See the full permutation output with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broom::tidy() </a:t>
            </a:r>
            <a:r>
              <a:rPr lang="en-US" dirty="0" smtClean="0"/>
              <a:t>or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broom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::glance()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66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Exciting detour: the </a:t>
            </a:r>
            <a:r>
              <a:rPr lang="en-US" sz="3200" dirty="0" smtClean="0">
                <a:latin typeface="Monaco" charset="0"/>
                <a:ea typeface="Monaco" charset="0"/>
                <a:cs typeface="Monaco" charset="0"/>
              </a:rPr>
              <a:t>broom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507145" cy="4023360"/>
          </a:xfrm>
        </p:spPr>
        <p:txBody>
          <a:bodyPr/>
          <a:lstStyle/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broom</a:t>
            </a:r>
            <a:r>
              <a:rPr lang="en-US" dirty="0" smtClean="0"/>
              <a:t> tidies* up output from linear models and hypothesis tests</a:t>
            </a:r>
          </a:p>
          <a:p>
            <a:pPr lvl="1"/>
            <a:r>
              <a:rPr lang="en-US" dirty="0" smtClean="0"/>
              <a:t>Vignette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cran.r-project.org/web/packages/broom/vignettes/broom.html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sz="3200" dirty="0">
                <a:ea typeface="Calibri" charset="0"/>
                <a:cs typeface="Calibri" charset="0"/>
              </a:rPr>
              <a:t>F</a:t>
            </a:r>
            <a:r>
              <a:rPr lang="en-US" sz="3200" dirty="0" smtClean="0">
                <a:ea typeface="Calibri" charset="0"/>
                <a:cs typeface="Calibri" charset="0"/>
              </a:rPr>
              <a:t>unctions:</a:t>
            </a:r>
          </a:p>
          <a:p>
            <a:pPr lvl="1"/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tidy()</a:t>
            </a:r>
          </a:p>
          <a:p>
            <a:pPr lvl="1"/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glance()</a:t>
            </a:r>
          </a:p>
          <a:p>
            <a:pPr lvl="1"/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augment()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06935" y="5977468"/>
            <a:ext cx="89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*groan.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sz="3200" dirty="0">
                <a:latin typeface="Monaco" charset="0"/>
                <a:ea typeface="Monaco" charset="0"/>
                <a:cs typeface="Monaco" charset="0"/>
              </a:rPr>
              <a:t>broom</a:t>
            </a:r>
            <a:r>
              <a:rPr lang="en-US" sz="3200" dirty="0"/>
              <a:t> </a:t>
            </a:r>
            <a:r>
              <a:rPr lang="en-US" dirty="0" smtClean="0"/>
              <a:t>in hypothesis testing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77240" y="2255520"/>
            <a:ext cx="12054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versicolor &lt;- iris %&gt;% filter(Species == "versicolor")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setosa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&lt;- iris %&gt;% filter(Species == "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setosa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")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my.test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versicolor$Sepal.Length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setosa$Sepal.Length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endParaRPr lang="is-IS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is-IS" b="1" dirty="0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tidy(my.test)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estimate estimate1 estimate2 statistic      p.value parameter  conf.low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1     0.93     5.936     5.006  10.52099 3.746743e-17    86.538 0.7542926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conf.high                  method alternative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1  1.105707 Welch Two Sample t-test   two.sided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0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sz="3200" dirty="0">
                <a:latin typeface="Monaco" charset="0"/>
                <a:ea typeface="Monaco" charset="0"/>
                <a:cs typeface="Monaco" charset="0"/>
              </a:rPr>
              <a:t>broom</a:t>
            </a:r>
            <a:r>
              <a:rPr lang="en-US" sz="3200" dirty="0"/>
              <a:t> </a:t>
            </a:r>
            <a:r>
              <a:rPr lang="en-US" dirty="0" smtClean="0"/>
              <a:t>in hypothesis testing while piping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77240" y="2255520"/>
            <a:ext cx="12054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&gt; iris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%&gt;% </a:t>
            </a:r>
            <a:endParaRPr lang="is-I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	filter(Species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!= "virginica") %&gt;% </a:t>
            </a:r>
            <a:endParaRPr lang="is-I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is-IS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do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is-IS" b="1" dirty="0" smtClean="0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tidy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(t.test( </a:t>
            </a:r>
            <a:r>
              <a:rPr lang="is-IS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Sepal.Length~Species</a:t>
            </a:r>
            <a:r>
              <a:rPr lang="is-IS" b="1" dirty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, data</a:t>
            </a:r>
            <a:r>
              <a:rPr lang="is-IS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=.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)))</a:t>
            </a:r>
            <a:br>
              <a:rPr lang="is-IS" dirty="0" smtClean="0">
                <a:latin typeface="Monaco" charset="0"/>
                <a:ea typeface="Monaco" charset="0"/>
                <a:cs typeface="Monaco" charset="0"/>
              </a:rPr>
            </a:br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estimate estimate1 estimate2 statistic      p.value parameter  conf.low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1    -0.93     5.006     5.936 -10.52099 3.746743e-17    86.538 -1.105707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  conf.high                  method alternative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1 -0.7542926 Welch Two Sample t-test   two.sided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7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One: compute </a:t>
            </a:r>
            <a:r>
              <a:rPr lang="en-US" i="1" dirty="0" smtClean="0"/>
              <a:t>t</a:t>
            </a:r>
            <a:r>
              <a:rPr lang="en-US" dirty="0" smtClean="0"/>
              <a:t> for my data</a:t>
            </a:r>
            <a:endParaRPr lang="en-US" sz="40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7280" y="1737360"/>
            <a:ext cx="10820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bees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tibble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species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c(rep("a", 4), rep("b", 5)),</a:t>
            </a:r>
          </a:p>
          <a:p>
            <a:pPr marL="0" lvl="1"/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               lengths=c(4.5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4.6, 4.1,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5.2,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5.1, 4.7, 5.4, 4.8,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4.9))</a:t>
            </a:r>
          </a:p>
          <a:p>
            <a:pPr marL="0" lvl="1"/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(lengths ~species, data=bees)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Welch Two Sample t-test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dirty="0">
                <a:latin typeface="Monaco" charset="0"/>
                <a:ea typeface="Monaco" charset="0"/>
                <a:cs typeface="Monaco" charset="0"/>
              </a:rPr>
            </a:b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data:  lengths by species</a:t>
            </a:r>
          </a:p>
          <a:p>
            <a:r>
              <a:rPr lang="en-US" b="1" dirty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t = -1.4673</a:t>
            </a:r>
            <a:r>
              <a:rPr lang="en-US" b="1" dirty="0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US" b="1" dirty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4.7391, p-value = 0.2053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alternative hypothesis: true difference in means is not equal to 0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95 percent confidence interval: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 -1.0568836  0.2968836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sample estimates: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mean in group a mean in group b 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           4.60            4.98 </a:t>
            </a:r>
          </a:p>
          <a:p>
            <a:endParaRPr lang="mr-IN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4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Two: generate permutated data</a:t>
            </a:r>
            <a:endParaRPr lang="en-US" sz="40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7280" y="1737360"/>
            <a:ext cx="10820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library(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tidyverse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library(broom)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library(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modelr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marL="0" lvl="1"/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pPr marL="0" lvl="1"/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### Make 10000 permutations with permute(), from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modelr</a:t>
            </a:r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pPr marL="0" lvl="1"/>
            <a:r>
              <a:rPr lang="nb-NO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nb-NO" sz="1600" dirty="0" err="1" smtClean="0">
                <a:latin typeface="Monaco" charset="0"/>
                <a:ea typeface="Monaco" charset="0"/>
                <a:cs typeface="Monaco" charset="0"/>
              </a:rPr>
              <a:t>set.seed</a:t>
            </a:r>
            <a:r>
              <a:rPr lang="nb-NO" sz="1600" dirty="0" smtClean="0">
                <a:latin typeface="Monaco" charset="0"/>
                <a:ea typeface="Monaco" charset="0"/>
                <a:cs typeface="Monaco" charset="0"/>
              </a:rPr>
              <a:t>(567)</a:t>
            </a:r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pPr marL="0" lvl="1"/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&gt; N &lt;- 1e4</a:t>
            </a:r>
          </a:p>
          <a:p>
            <a:pPr marL="0" lvl="1"/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bee.perms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permute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(bees, N, lengths) ##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dataframe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number perms, column to permute</a:t>
            </a:r>
          </a:p>
          <a:p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de-DE" sz="1600" dirty="0" err="1" smtClean="0">
                <a:latin typeface="Monaco" charset="0"/>
                <a:ea typeface="Monaco" charset="0"/>
                <a:cs typeface="Monaco" charset="0"/>
              </a:rPr>
              <a:t>head</a:t>
            </a:r>
            <a:r>
              <a:rPr lang="de-DE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de-DE" sz="1600" dirty="0" err="1" smtClean="0">
                <a:latin typeface="Monaco" charset="0"/>
                <a:ea typeface="Monaco" charset="0"/>
                <a:cs typeface="Monaco" charset="0"/>
              </a:rPr>
              <a:t>bee.perms</a:t>
            </a:r>
            <a:r>
              <a:rPr lang="de-DE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de-DE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# A </a:t>
            </a:r>
            <a:r>
              <a:rPr lang="de-DE" sz="1600" dirty="0" err="1">
                <a:latin typeface="Monaco" charset="0"/>
                <a:ea typeface="Monaco" charset="0"/>
                <a:cs typeface="Monaco" charset="0"/>
              </a:rPr>
              <a:t>tibble</a:t>
            </a:r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: 10,000 x 2</a:t>
            </a:r>
          </a:p>
          <a:p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                </a:t>
            </a:r>
            <a:r>
              <a:rPr lang="de-DE" sz="1600" dirty="0" err="1">
                <a:latin typeface="Monaco" charset="0"/>
                <a:ea typeface="Monaco" charset="0"/>
                <a:cs typeface="Monaco" charset="0"/>
              </a:rPr>
              <a:t>perm</a:t>
            </a:r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   .</a:t>
            </a:r>
            <a:r>
              <a:rPr lang="de-DE" sz="1600" dirty="0" err="1">
                <a:latin typeface="Monaco" charset="0"/>
                <a:ea typeface="Monaco" charset="0"/>
                <a:cs typeface="Monaco" charset="0"/>
              </a:rPr>
              <a:t>id</a:t>
            </a:r>
            <a:endParaRPr lang="de-DE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              &lt;</a:t>
            </a:r>
            <a:r>
              <a:rPr lang="de-DE" sz="1600" dirty="0" err="1"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&gt; &lt;</a:t>
            </a:r>
            <a:r>
              <a:rPr lang="de-DE" sz="1600" dirty="0" err="1">
                <a:latin typeface="Monaco" charset="0"/>
                <a:ea typeface="Monaco" charset="0"/>
                <a:cs typeface="Monaco" charset="0"/>
              </a:rPr>
              <a:t>chr</a:t>
            </a:r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&gt;</a:t>
            </a:r>
          </a:p>
          <a:p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t-IT" sz="1600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&lt;S3: </a:t>
            </a:r>
            <a:r>
              <a:rPr lang="it-IT" sz="1600" dirty="0" err="1">
                <a:latin typeface="Monaco" charset="0"/>
                <a:ea typeface="Monaco" charset="0"/>
                <a:cs typeface="Monaco" charset="0"/>
              </a:rPr>
              <a:t>permutation</a:t>
            </a:r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&gt; 00001</a:t>
            </a:r>
          </a:p>
          <a:p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 2 &lt;S3: </a:t>
            </a:r>
            <a:r>
              <a:rPr lang="it-IT" sz="1600" dirty="0" err="1">
                <a:latin typeface="Monaco" charset="0"/>
                <a:ea typeface="Monaco" charset="0"/>
                <a:cs typeface="Monaco" charset="0"/>
              </a:rPr>
              <a:t>permutation</a:t>
            </a:r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&gt; 00002</a:t>
            </a:r>
          </a:p>
          <a:p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 3 &lt;S3: </a:t>
            </a:r>
            <a:r>
              <a:rPr lang="it-IT" sz="1600" dirty="0" err="1">
                <a:latin typeface="Monaco" charset="0"/>
                <a:ea typeface="Monaco" charset="0"/>
                <a:cs typeface="Monaco" charset="0"/>
              </a:rPr>
              <a:t>permutation</a:t>
            </a:r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&gt; 00003</a:t>
            </a:r>
          </a:p>
          <a:p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 4 &lt;S3: </a:t>
            </a:r>
            <a:r>
              <a:rPr lang="it-IT" sz="1600" dirty="0" err="1">
                <a:latin typeface="Monaco" charset="0"/>
                <a:ea typeface="Monaco" charset="0"/>
                <a:cs typeface="Monaco" charset="0"/>
              </a:rPr>
              <a:t>permutation</a:t>
            </a:r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&gt; 00004</a:t>
            </a:r>
          </a:p>
          <a:p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 5 &lt;S3: </a:t>
            </a:r>
            <a:r>
              <a:rPr lang="it-IT" sz="1600" dirty="0" err="1">
                <a:latin typeface="Monaco" charset="0"/>
                <a:ea typeface="Monaco" charset="0"/>
                <a:cs typeface="Monaco" charset="0"/>
              </a:rPr>
              <a:t>permutation</a:t>
            </a:r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&gt; 00005</a:t>
            </a:r>
          </a:p>
          <a:p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 6 &lt;S3: </a:t>
            </a:r>
            <a:r>
              <a:rPr lang="it-IT" sz="1600" dirty="0" err="1">
                <a:latin typeface="Monaco" charset="0"/>
                <a:ea typeface="Monaco" charset="0"/>
                <a:cs typeface="Monaco" charset="0"/>
              </a:rPr>
              <a:t>permutation</a:t>
            </a:r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&gt; 00006</a:t>
            </a:r>
          </a:p>
          <a:p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mr-IN" sz="16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36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Two: Compute </a:t>
            </a:r>
            <a:r>
              <a:rPr lang="en-US" i="1" dirty="0" smtClean="0"/>
              <a:t>t </a:t>
            </a:r>
            <a:r>
              <a:rPr lang="en-US" dirty="0" smtClean="0"/>
              <a:t>for each permutated dataset</a:t>
            </a:r>
            <a:endParaRPr lang="en-US" sz="40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5360" y="1737360"/>
            <a:ext cx="108204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bee.ttests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&lt;- map(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bee.perms$perm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~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lengths~species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data=.))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head(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bee.ttests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[[1]]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0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Welch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Two Sample t-test</a:t>
            </a:r>
          </a:p>
          <a:p>
            <a:endParaRPr lang="en-US" sz="10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data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:  lengths by species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t = -1.5636, 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 = 6.6843, p-value = 0.1639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alternative hypothesis: true difference in means is not equal to 0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95 percent confidence interval: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 -0.9602378  0.2002378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sample estimates: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mean in group a mean in group b 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           4.60            4.98 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000" dirty="0">
                <a:latin typeface="Monaco" charset="0"/>
                <a:ea typeface="Monaco" charset="0"/>
                <a:cs typeface="Monaco" charset="0"/>
              </a:rPr>
            </a:br>
            <a:endParaRPr lang="en-US" sz="1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[[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2]]</a:t>
            </a:r>
          </a:p>
          <a:p>
            <a:endParaRPr lang="en-US" sz="1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Welch Two Sample t-test</a:t>
            </a:r>
          </a:p>
          <a:p>
            <a:endParaRPr lang="en-US" sz="1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data:  lengths by species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t = -1.8074, 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 = 6.3713, p-value = 0.1178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alternative hypothesis: true difference in means is not equal to 0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95 percent confidence interval: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 -0.9923401  0.1423401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sample estimates: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mean in group a mean in group b 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          4.575           5.000 </a:t>
            </a:r>
          </a:p>
          <a:p>
            <a:r>
              <a:rPr lang="en-US" sz="1000" dirty="0"/>
              <a:t/>
            </a:r>
            <a:br>
              <a:rPr lang="en-US" sz="1000" dirty="0"/>
            </a:br>
            <a:endParaRPr lang="en-US" sz="1000" dirty="0"/>
          </a:p>
          <a:p>
            <a:endParaRPr lang="mr-IN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46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Two: Compute </a:t>
            </a:r>
            <a:r>
              <a:rPr lang="en-US" i="1" dirty="0" smtClean="0"/>
              <a:t>t </a:t>
            </a:r>
            <a:r>
              <a:rPr lang="en-US" dirty="0" smtClean="0"/>
              <a:t>for each permutated dataset</a:t>
            </a:r>
            <a:endParaRPr lang="en-US" sz="40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5360" y="1813560"/>
            <a:ext cx="108204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bee.ttests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&lt;- map(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bee.perms$perm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~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lengths~species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data=.))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tidied.bees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map_df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bee.ttests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, tidy, .id = "id")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head(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tidied.bees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is-IS" dirty="0"/>
              <a:t> </a:t>
            </a:r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 id estimate estimate1 estimate2  statistic   p.value parameter   conf.low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1  1   -0.380     4.600      4.98 -1.5635521 0.1639062  6.684311 -0.9602378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2  2   -0.425     4.575      5.00 -1.8074200 0.1178304  6.371305 -0.9923401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3  3    0.160     4.900      4.74  0.6064784 0.5637055  6.865079 -0.4663247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4  4   -0.065     4.775      4.84 -0.2156013 0.8386887  4.518027 -0.8655244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5  5   -0.245     4.675      4.92 -0.8733769 0.4214981  5.123589 -0.9609000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6  6   -0.335     4.625      4.96 -1.3358210 0.2245809  6.799964 -0.9315602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  conf.high                  method alternative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1 0.2002378 Welch Two Sample t-test   two.sided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2 0.1423401 Welch Two Sample t-test   two.sided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3 0.7863247 Welch Two Sample t-test   two.sided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4 0.7355244 Welch Two Sample t-test   two.sided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5 0.4709000 Welch Two Sample t-test   two.sided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6 0.2615602 Welch Two Sample t-test   two.sided</a:t>
            </a:r>
          </a:p>
          <a:p>
            <a:endParaRPr lang="mr-IN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3440" y="2575560"/>
            <a:ext cx="1188720" cy="1554480"/>
          </a:xfrm>
          <a:prstGeom prst="rect">
            <a:avLst/>
          </a:prstGeom>
          <a:noFill/>
          <a:ln w="50800">
            <a:solidFill>
              <a:srgbClr val="C03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the null constructed with permutation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640" y="1996440"/>
            <a:ext cx="12618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ggplot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tidied.bees,aes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(x = statistic)) + 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geom_histogram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(fill="white", color="deeppink4")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mr-IN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20" y="2778760"/>
            <a:ext cx="57404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5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the null constructed with permutation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640" y="1996440"/>
            <a:ext cx="12618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ggplot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tidied.bees,aes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(x = statistic)) + 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geom_histogram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(fill="white", color="deeppink4") + 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geom_vline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xintercept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= -1.4673, color="red")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+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geom_vline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xintercept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= 1.4673, color="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red")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mr-IN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60" y="3409174"/>
            <a:ext cx="4805680" cy="284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1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Computer-intensive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Monte Carlo simulation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Permutation/randomization test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Bootstrap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 smtClean="0"/>
              <a:t>Here, for computing CI and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3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Three: calculate our </a:t>
            </a:r>
            <a:r>
              <a:rPr lang="en-US" dirty="0" err="1" smtClean="0"/>
              <a:t>Pvalue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5360" y="1737360"/>
            <a:ext cx="1082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t.from.data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&lt;-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-1.4673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sum(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tidied.bees$statistic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&gt;= abs(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t.from.data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)) -&gt;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upper.tail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endParaRPr lang="is-IS" sz="1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sum(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tidied.bees$statistic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&lt;= -1*abs(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t.from.data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)) -&gt;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lower.tail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upper.tail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+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lower.tail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 /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nrow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tidied.bees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dirty="0">
                <a:latin typeface="Monaco" charset="0"/>
                <a:ea typeface="Monaco" charset="0"/>
                <a:cs typeface="Monaco" charset="0"/>
              </a:rPr>
              <a:t>[1] 0.1942</a:t>
            </a:r>
          </a:p>
          <a:p>
            <a:endParaRPr lang="mr-IN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280" y="4322683"/>
            <a:ext cx="954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With P=0.1942, we fail to reject the null hypothesis. We have no evidence that bumblebee species a and b have different lengths.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27647" y="5557996"/>
            <a:ext cx="73976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3EFF"/>
                </a:solidFill>
              </a:rPr>
              <a:t>Pop Quiz: P-values for a permutation test can never be 0. Why?</a:t>
            </a:r>
            <a:endParaRPr lang="en-US" sz="2200" dirty="0">
              <a:solidFill>
                <a:srgbClr val="C03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97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computations shown 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0120" y="2301240"/>
            <a:ext cx="9421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bee.ttests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&lt;- map(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bee.perms$perm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~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lengths~species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data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=.))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bee.results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&lt;- map(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bee.perms$perm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~&lt;only certain functions&gt;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167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the R package coin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Pre-dated the </a:t>
            </a:r>
            <a:r>
              <a:rPr lang="en-US" dirty="0" err="1" smtClean="0"/>
              <a:t>tidyverse</a:t>
            </a:r>
            <a:r>
              <a:rPr lang="en-US" dirty="0" smtClean="0"/>
              <a:t> but </a:t>
            </a:r>
            <a:r>
              <a:rPr lang="en-US" b="1" dirty="0" smtClean="0"/>
              <a:t>very</a:t>
            </a:r>
            <a:r>
              <a:rPr lang="en-US" dirty="0" smtClean="0"/>
              <a:t> convenient for simple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514600"/>
            <a:ext cx="721543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library(coin)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### Permutation test for two arbitrary samples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    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independence_test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(b ~ a, data)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independence_test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(lengths ~ species, data = bees)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dirty="0">
                <a:latin typeface="Monaco" charset="0"/>
                <a:ea typeface="Monaco" charset="0"/>
                <a:cs typeface="Monaco" charset="0"/>
              </a:rPr>
            </a:b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Asymptotic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General Independence Test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data:  lengths by species (a, b)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Z = -1.4337, p-value = 0.1517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alternative hypothesis: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two.sided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93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for contingency tables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2080" y="1737360"/>
            <a:ext cx="89154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&gt; sparrows 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%&gt;% </a:t>
            </a:r>
            <a:r>
              <a:rPr lang="en-US" sz="1500" dirty="0" err="1">
                <a:latin typeface="Monaco" charset="0"/>
                <a:ea typeface="Monaco" charset="0"/>
                <a:cs typeface="Monaco" charset="0"/>
              </a:rPr>
              <a:t>group_by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(Sex, Survival) %&gt;% tally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() -&gt; </a:t>
            </a:r>
            <a:r>
              <a:rPr lang="en-US" sz="1500" dirty="0" err="1" smtClean="0">
                <a:latin typeface="Monaco" charset="0"/>
                <a:ea typeface="Monaco" charset="0"/>
                <a:cs typeface="Monaco" charset="0"/>
              </a:rPr>
              <a:t>sex.survival</a:t>
            </a:r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     Sex Survival     n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Female    Alive    21</a:t>
            </a: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2 Female     Dead    28</a:t>
            </a: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3   Male    Alive    51</a:t>
            </a: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4   Male     Dead    36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500" dirty="0" err="1">
                <a:latin typeface="Monaco" charset="0"/>
                <a:ea typeface="Monaco" charset="0"/>
                <a:cs typeface="Monaco" charset="0"/>
              </a:rPr>
              <a:t>xtabs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(n ~ Sex + Survival, data = </a:t>
            </a:r>
            <a:r>
              <a:rPr lang="en-US" sz="1500" dirty="0" err="1">
                <a:latin typeface="Monaco" charset="0"/>
                <a:ea typeface="Monaco" charset="0"/>
                <a:cs typeface="Monaco" charset="0"/>
              </a:rPr>
              <a:t>sex.survival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1500" dirty="0" err="1" smtClean="0">
                <a:latin typeface="Monaco" charset="0"/>
                <a:ea typeface="Monaco" charset="0"/>
                <a:cs typeface="Monaco" charset="0"/>
              </a:rPr>
              <a:t>sex.survival.table</a:t>
            </a:r>
            <a:endParaRPr lang="en-US" sz="15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        Survival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Sex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      Alive Dead</a:t>
            </a: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  Female    21   28</a:t>
            </a: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  Male      51   36</a:t>
            </a:r>
          </a:p>
          <a:p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&gt;</a:t>
            </a:r>
            <a:r>
              <a:rPr lang="en-US" sz="1500" dirty="0" err="1" smtClean="0">
                <a:latin typeface="Monaco" charset="0"/>
                <a:ea typeface="Monaco" charset="0"/>
                <a:cs typeface="Monaco" charset="0"/>
              </a:rPr>
              <a:t>independence_test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500" dirty="0" err="1" smtClean="0">
                <a:latin typeface="Monaco" charset="0"/>
                <a:ea typeface="Monaco" charset="0"/>
                <a:cs typeface="Monaco" charset="0"/>
              </a:rPr>
              <a:t>sex.survival.table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Asymptotic General Independence 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Test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500" dirty="0">
                <a:latin typeface="Monaco" charset="0"/>
                <a:ea typeface="Monaco" charset="0"/>
                <a:cs typeface="Monaco" charset="0"/>
              </a:rPr>
            </a:br>
            <a:endParaRPr lang="en-US" sz="15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data:  Survival by Sex (Female, Male)</a:t>
            </a: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Z = -1.7617, p-value = 0.07813</a:t>
            </a: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alternative hypothesis: </a:t>
            </a:r>
            <a:r>
              <a:rPr lang="en-US" sz="1500" dirty="0" err="1">
                <a:latin typeface="Monaco" charset="0"/>
                <a:ea typeface="Monaco" charset="0"/>
                <a:cs typeface="Monaco" charset="0"/>
              </a:rPr>
              <a:t>two.sided</a:t>
            </a:r>
            <a:endParaRPr lang="en-US" sz="1500" dirty="0">
              <a:latin typeface="Monaco" charset="0"/>
              <a:ea typeface="Monaco" charset="0"/>
              <a:cs typeface="Monaco" charset="0"/>
            </a:endParaRPr>
          </a:p>
          <a:p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65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Bootstrapping uses resampling from the data with replacement to approximate the sampling distribution of an estimate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bootstrapping to calculate CI and standard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1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bootstrapping?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39440" y="2605193"/>
            <a:ext cx="2819400" cy="71712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39440" y="3848100"/>
            <a:ext cx="5672050" cy="76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39440" y="4190153"/>
            <a:ext cx="2499360" cy="143256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 rot="3088487">
            <a:off x="6394565" y="1955261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3088487">
            <a:off x="7313810" y="2605193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3088487">
            <a:off x="6460018" y="2594956"/>
            <a:ext cx="533400" cy="533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3088487">
            <a:off x="8170024" y="2322291"/>
            <a:ext cx="533400" cy="533400"/>
          </a:xfrm>
          <a:prstGeom prst="ellipse">
            <a:avLst/>
          </a:prstGeom>
          <a:solidFill>
            <a:srgbClr val="C03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3088487">
            <a:off x="7376510" y="1888374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3088487">
            <a:off x="9122526" y="3429232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3088487">
            <a:off x="9122526" y="4111875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3088487">
            <a:off x="10010254" y="4111874"/>
            <a:ext cx="533400" cy="533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3088487">
            <a:off x="10897985" y="3796262"/>
            <a:ext cx="533400" cy="533400"/>
          </a:xfrm>
          <a:prstGeom prst="ellipse">
            <a:avLst/>
          </a:prstGeom>
          <a:solidFill>
            <a:srgbClr val="C03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rot="3088487">
            <a:off x="10104471" y="3362345"/>
            <a:ext cx="533400" cy="533400"/>
          </a:xfrm>
          <a:prstGeom prst="ellipse">
            <a:avLst/>
          </a:prstGeom>
          <a:solidFill>
            <a:srgbClr val="C03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3088487">
            <a:off x="5860394" y="5699760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3088487">
            <a:off x="6598215" y="5485822"/>
            <a:ext cx="5334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3088487">
            <a:off x="5979278" y="4861404"/>
            <a:ext cx="533400" cy="533400"/>
          </a:xfrm>
          <a:prstGeom prst="ellipse">
            <a:avLst/>
          </a:prstGeom>
          <a:solidFill>
            <a:srgbClr val="C03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3088487">
            <a:off x="6692432" y="4736293"/>
            <a:ext cx="5334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738132" y="3110153"/>
            <a:ext cx="533400" cy="53340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71532" y="3643553"/>
            <a:ext cx="533400" cy="533400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684792" y="3910253"/>
            <a:ext cx="533400" cy="533400"/>
          </a:xfrm>
          <a:prstGeom prst="ellipse">
            <a:avLst/>
          </a:prstGeom>
          <a:solidFill>
            <a:srgbClr val="C0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385832" y="4361527"/>
            <a:ext cx="533400" cy="533400"/>
          </a:xfrm>
          <a:prstGeom prst="ellipse">
            <a:avLst/>
          </a:prstGeom>
          <a:solidFill>
            <a:srgbClr val="C03E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492512" y="2926426"/>
            <a:ext cx="533400" cy="533400"/>
          </a:xfrm>
          <a:prstGeom prst="ellipse">
            <a:avLst/>
          </a:prstGeom>
          <a:solidFill>
            <a:srgbClr val="FFC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3088487">
            <a:off x="7161414" y="5215159"/>
            <a:ext cx="5334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6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aside, this is jackknifing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5713" y="2012642"/>
            <a:ext cx="533400" cy="53340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9113" y="2546042"/>
            <a:ext cx="533400" cy="533400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2373" y="2812742"/>
            <a:ext cx="533400" cy="533400"/>
          </a:xfrm>
          <a:prstGeom prst="ellipse">
            <a:avLst/>
          </a:prstGeom>
          <a:solidFill>
            <a:srgbClr val="C0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13413" y="3264016"/>
            <a:ext cx="533400" cy="533400"/>
          </a:xfrm>
          <a:prstGeom prst="ellipse">
            <a:avLst/>
          </a:prstGeom>
          <a:solidFill>
            <a:srgbClr val="C03E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20093" y="1828915"/>
            <a:ext cx="533400" cy="533400"/>
          </a:xfrm>
          <a:prstGeom prst="ellipse">
            <a:avLst/>
          </a:prstGeom>
          <a:solidFill>
            <a:srgbClr val="FFC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07075" y="2304627"/>
            <a:ext cx="3552023" cy="2558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92696" y="2830097"/>
            <a:ext cx="6576984" cy="2341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15143" y="3545562"/>
            <a:ext cx="4882329" cy="173648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rot="3088487">
            <a:off x="7425475" y="2132000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3088487">
            <a:off x="6334438" y="2334977"/>
            <a:ext cx="533400" cy="533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3088487">
            <a:off x="5979279" y="1829974"/>
            <a:ext cx="533400" cy="533400"/>
          </a:xfrm>
          <a:prstGeom prst="ellipse">
            <a:avLst/>
          </a:prstGeom>
          <a:solidFill>
            <a:srgbClr val="C03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3088487">
            <a:off x="6830772" y="1904576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3088487">
            <a:off x="2904515" y="4948921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3088487">
            <a:off x="9007866" y="3013844"/>
            <a:ext cx="5334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3088487">
            <a:off x="9878966" y="3055620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3088487">
            <a:off x="9085419" y="3963785"/>
            <a:ext cx="533400" cy="533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3088487">
            <a:off x="8853038" y="2356599"/>
            <a:ext cx="533400" cy="533400"/>
          </a:xfrm>
          <a:prstGeom prst="ellipse">
            <a:avLst/>
          </a:prstGeom>
          <a:solidFill>
            <a:srgbClr val="C03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3088487">
            <a:off x="9704531" y="2431201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292696" y="3230189"/>
            <a:ext cx="6607104" cy="134350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 rot="3088487">
            <a:off x="9116728" y="4598803"/>
            <a:ext cx="5334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3088487">
            <a:off x="9987828" y="4640579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3088487">
            <a:off x="8007808" y="5309429"/>
            <a:ext cx="533400" cy="533400"/>
          </a:xfrm>
          <a:prstGeom prst="ellipse">
            <a:avLst/>
          </a:prstGeom>
          <a:solidFill>
            <a:srgbClr val="C03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3088487">
            <a:off x="9813393" y="4016160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3088487">
            <a:off x="7258276" y="5062140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3088487">
            <a:off x="6728810" y="5583086"/>
            <a:ext cx="533400" cy="533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rot="3088487">
            <a:off x="7437956" y="5698453"/>
            <a:ext cx="5334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004280" y="3890986"/>
            <a:ext cx="601760" cy="134928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 rot="3088487">
            <a:off x="2434546" y="5450729"/>
            <a:ext cx="533400" cy="533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 rot="3088487">
            <a:off x="1936226" y="5049217"/>
            <a:ext cx="533400" cy="533400"/>
          </a:xfrm>
          <a:prstGeom prst="ellipse">
            <a:avLst/>
          </a:prstGeom>
          <a:solidFill>
            <a:srgbClr val="C03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3088487">
            <a:off x="3125768" y="5609072"/>
            <a:ext cx="5334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 acidic rain estimation, the "regular way"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0120" y="1737360"/>
            <a:ext cx="1033272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rain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hr-HR" sz="1600" dirty="0" err="1">
                <a:latin typeface="Monaco" charset="0"/>
                <a:ea typeface="Monaco" charset="0"/>
                <a:cs typeface="Monaco" charset="0"/>
              </a:rPr>
              <a:t>tibble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(pH = c(4.73, 5.28, 5.06, 5.16, 5.25, 5.11, 4.79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))</a:t>
            </a:r>
          </a:p>
          <a:p>
            <a:endParaRPr lang="hr-HR" sz="16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hr-HR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mean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rain$pH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1] 5.054286</a:t>
            </a:r>
          </a:p>
          <a:p>
            <a:endParaRPr lang="hr-HR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## 95% CI as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estimate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 +- t_0.025*SE</a:t>
            </a:r>
          </a:p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&gt; se &lt;-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sd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rain$pH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)/</a:t>
            </a:r>
            <a:r>
              <a:rPr lang="hr-HR" sz="1600" dirty="0" err="1">
                <a:latin typeface="Monaco" charset="0"/>
                <a:ea typeface="Monaco" charset="0"/>
                <a:cs typeface="Monaco" charset="0"/>
              </a:rPr>
              <a:t>sqrt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>
                <a:latin typeface="Monaco" charset="0"/>
                <a:ea typeface="Monaco" charset="0"/>
                <a:cs typeface="Monaco" charset="0"/>
              </a:rPr>
              <a:t>nrow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>
                <a:latin typeface="Monaco" charset="0"/>
                <a:ea typeface="Monaco" charset="0"/>
                <a:cs typeface="Monaco" charset="0"/>
              </a:rPr>
              <a:t>rain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)) </a:t>
            </a:r>
          </a:p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nrow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rain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) -1</a:t>
            </a:r>
          </a:p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mr-IN" sz="1600" dirty="0" err="1" smtClean="0">
                <a:latin typeface="Monaco" charset="0"/>
                <a:ea typeface="Monaco" charset="0"/>
                <a:cs typeface="Monaco" charset="0"/>
              </a:rPr>
              <a:t>qt</a:t>
            </a:r>
            <a:r>
              <a:rPr lang="mr-IN" sz="1600" dirty="0" smtClean="0">
                <a:latin typeface="Monaco" charset="0"/>
                <a:ea typeface="Monaco" charset="0"/>
                <a:cs typeface="Monaco" charset="0"/>
              </a:rPr>
              <a:t>(0.025,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mr-IN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 * se</a:t>
            </a:r>
          </a:p>
          <a:p>
            <a:r>
              <a:rPr lang="mr-IN" sz="1600" dirty="0">
                <a:latin typeface="Monaco" charset="0"/>
                <a:ea typeface="Monaco" charset="0"/>
                <a:cs typeface="Monaco" charset="0"/>
              </a:rPr>
              <a:t>[1] -0.1992792</a:t>
            </a:r>
          </a:p>
          <a:p>
            <a:endParaRPr lang="hr-HR" sz="1600" dirty="0">
              <a:latin typeface="Monaco" charset="0"/>
              <a:ea typeface="Monaco" charset="0"/>
              <a:cs typeface="Monaco" charset="0"/>
            </a:endParaRP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20217" y="4815126"/>
            <a:ext cx="5601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Estimate for WA rain acidity is 5.05 +- 0.199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5852160"/>
            <a:ext cx="11247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BUT our assumptions for this approach were not met, so we should use the bootstrap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1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bootstrap to estimate rain 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0120" y="1737360"/>
            <a:ext cx="103327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nb-NO" sz="16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nb-NO" sz="1600" dirty="0" err="1" smtClean="0">
                <a:latin typeface="Monaco" charset="0"/>
                <a:ea typeface="Monaco" charset="0"/>
                <a:cs typeface="Monaco" charset="0"/>
              </a:rPr>
              <a:t>set.seed</a:t>
            </a:r>
            <a:r>
              <a:rPr lang="nb-NO" sz="1600" dirty="0" smtClean="0">
                <a:latin typeface="Monaco" charset="0"/>
                <a:ea typeface="Monaco" charset="0"/>
                <a:cs typeface="Monaco" charset="0"/>
              </a:rPr>
              <a:t>(199)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devtools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::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install_github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('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jtleek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/slipper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')</a:t>
            </a:r>
            <a:br>
              <a:rPr lang="en-US" sz="1600" dirty="0" smtClean="0">
                <a:latin typeface="Monaco" charset="0"/>
                <a:ea typeface="Monaco" charset="0"/>
                <a:cs typeface="Monaco" charset="0"/>
              </a:rPr>
            </a:br>
            <a:endParaRPr lang="hr-HR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rain.boot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slipper(rain, mean(pH), B=10000) </a:t>
            </a:r>
          </a:p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head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rain.boot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       type    </a:t>
            </a:r>
            <a:r>
              <a:rPr lang="nl-NL" sz="1600" dirty="0" err="1">
                <a:latin typeface="Monaco" charset="0"/>
                <a:ea typeface="Monaco" charset="0"/>
                <a:cs typeface="Monaco" charset="0"/>
              </a:rPr>
              <a:t>value</a:t>
            </a:r>
            <a:endParaRPr lang="nl-NL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1  </a:t>
            </a:r>
            <a:r>
              <a:rPr lang="nl-NL" sz="1600" dirty="0" err="1">
                <a:latin typeface="Monaco" charset="0"/>
                <a:ea typeface="Monaco" charset="0"/>
                <a:cs typeface="Monaco" charset="0"/>
              </a:rPr>
              <a:t>observed</a:t>
            </a:r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 5.054286</a:t>
            </a:r>
          </a:p>
          <a:p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2 bootstrap 5.090000</a:t>
            </a:r>
          </a:p>
          <a:p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3 bootstrap 5.115714</a:t>
            </a:r>
          </a:p>
          <a:p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4 bootstrap 4.984286</a:t>
            </a:r>
          </a:p>
          <a:p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5 bootstrap 5.015714</a:t>
            </a:r>
          </a:p>
          <a:p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6 bootstrap 5.164286</a:t>
            </a:r>
          </a:p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hr-HR" sz="16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rain.boot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 %&gt;% filter(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type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== "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bootstrap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") %&gt;%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summarize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mean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value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))</a:t>
            </a:r>
            <a:endParaRPr lang="hr-HR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de-DE" sz="1600" dirty="0" err="1">
                <a:latin typeface="Monaco" charset="0"/>
                <a:ea typeface="Monaco" charset="0"/>
                <a:cs typeface="Monaco" charset="0"/>
              </a:rPr>
              <a:t>mean</a:t>
            </a:r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de-DE" sz="1600" dirty="0" err="1">
                <a:latin typeface="Monaco" charset="0"/>
                <a:ea typeface="Monaco" charset="0"/>
                <a:cs typeface="Monaco" charset="0"/>
              </a:rPr>
              <a:t>value</a:t>
            </a:r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1    5.054452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15400" y="5974080"/>
            <a:ext cx="387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jtleek</a:t>
            </a:r>
            <a:r>
              <a:rPr lang="en-US" dirty="0">
                <a:hlinkClick r:id="rId3"/>
              </a:rPr>
              <a:t>/slipper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8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Test statistics have a true sampling distribution under specific conditions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i="1" dirty="0" smtClean="0"/>
              <a:t>t</a:t>
            </a:r>
            <a:r>
              <a:rPr lang="en-US" dirty="0" smtClean="0"/>
              <a:t>-statistics from data have a </a:t>
            </a:r>
            <a:r>
              <a:rPr lang="en-US" i="1" dirty="0" smtClean="0"/>
              <a:t>t</a:t>
            </a:r>
            <a:r>
              <a:rPr lang="en-US" dirty="0" smtClean="0"/>
              <a:t> sampling distribution when data is normal and/or N is sufficiently large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𝝌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statistics </a:t>
            </a:r>
            <a:r>
              <a:rPr lang="en-US" dirty="0"/>
              <a:t>from </a:t>
            </a:r>
            <a:r>
              <a:rPr lang="en-US" dirty="0" smtClean="0"/>
              <a:t>data have a </a:t>
            </a:r>
            <a:r>
              <a:rPr lang="en-US" dirty="0"/>
              <a:t>𝝌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sampling distribution when N is sufficiently large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We can use </a:t>
            </a:r>
            <a:r>
              <a:rPr lang="en-US" b="1" dirty="0" smtClean="0"/>
              <a:t>simulation </a:t>
            </a:r>
            <a:r>
              <a:rPr lang="en-US" dirty="0" smtClean="0"/>
              <a:t>to </a:t>
            </a:r>
            <a:r>
              <a:rPr lang="en-US" b="1" dirty="0" smtClean="0"/>
              <a:t>approximate</a:t>
            </a:r>
            <a:r>
              <a:rPr lang="en-US" dirty="0"/>
              <a:t> </a:t>
            </a:r>
            <a:r>
              <a:rPr lang="en-US" dirty="0" smtClean="0"/>
              <a:t>an analytically unknown/</a:t>
            </a:r>
            <a:r>
              <a:rPr lang="en-US" dirty="0" err="1" smtClean="0"/>
              <a:t>untractable</a:t>
            </a:r>
            <a:r>
              <a:rPr lang="en-US" dirty="0" smtClean="0"/>
              <a:t> sampling distribution for given conditions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the bootstrap sampling distribution of the mean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" y="1893391"/>
            <a:ext cx="11612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rain.boot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%&gt;% </a:t>
            </a:r>
            <a:endParaRPr lang="nb-NO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	filter(type 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== "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bootstrap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") %&gt;% </a:t>
            </a:r>
            <a:endParaRPr lang="nb-NO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nb-NO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ggplot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aes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(x 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value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)) + 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geom_histogram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fill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white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color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 ="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steelblue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")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3249751"/>
            <a:ext cx="64643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the bootstrap sampling distribution of the mean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" y="1893391"/>
            <a:ext cx="11612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rain.boot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%&gt;% </a:t>
            </a:r>
            <a:endParaRPr lang="nb-NO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	filter(type 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== "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bootstrap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") %&gt;% </a:t>
            </a:r>
            <a:endParaRPr lang="nb-NO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nb-NO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ggplot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aes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(x 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value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)) + 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geom_histogram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fill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white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color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 ="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steelblue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")+</a:t>
            </a:r>
            <a:endParaRPr lang="nb-NO" dirty="0">
              <a:latin typeface="Monaco" charset="0"/>
              <a:ea typeface="Monaco" charset="0"/>
              <a:cs typeface="Monaco" charset="0"/>
            </a:endParaRPr>
          </a:p>
          <a:p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geom_vline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xintercept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=5.054286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color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="red", 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size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=1.5) + 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geom_vline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xintercept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=5.054452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color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="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wheat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")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40" y="3377415"/>
            <a:ext cx="6007100" cy="286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together, computing the bootstrap estimates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74520" y="2179320"/>
            <a:ext cx="845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rain %&gt;% 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slipper(mean(pH),B=10000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 %&gt;%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filter(type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=="bootstrap") %&gt;%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summarize(mean = mean(value),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	  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ci_low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= quantile(value,0.025),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             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ci_high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= quantile(value,0.975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))</a:t>
            </a:r>
          </a:p>
          <a:p>
            <a:r>
              <a:rPr lang="de-DE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de-DE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de-DE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dirty="0">
                <a:latin typeface="Monaco" charset="0"/>
                <a:ea typeface="Monaco" charset="0"/>
                <a:cs typeface="Monaco" charset="0"/>
              </a:rPr>
              <a:t>    </a:t>
            </a:r>
            <a:r>
              <a:rPr lang="de-DE" dirty="0" err="1">
                <a:latin typeface="Monaco" charset="0"/>
                <a:ea typeface="Monaco" charset="0"/>
                <a:cs typeface="Monaco" charset="0"/>
              </a:rPr>
              <a:t>mean</a:t>
            </a:r>
            <a:r>
              <a:rPr lang="de-DE" dirty="0">
                <a:latin typeface="Monaco" charset="0"/>
                <a:ea typeface="Monaco" charset="0"/>
                <a:cs typeface="Monaco" charset="0"/>
              </a:rPr>
              <a:t>   </a:t>
            </a:r>
            <a:r>
              <a:rPr lang="de-DE" dirty="0" err="1">
                <a:latin typeface="Monaco" charset="0"/>
                <a:ea typeface="Monaco" charset="0"/>
                <a:cs typeface="Monaco" charset="0"/>
              </a:rPr>
              <a:t>ci_low</a:t>
            </a:r>
            <a:r>
              <a:rPr lang="de-DE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de-DE" dirty="0" err="1">
                <a:latin typeface="Monaco" charset="0"/>
                <a:ea typeface="Monaco" charset="0"/>
                <a:cs typeface="Monaco" charset="0"/>
              </a:rPr>
              <a:t>ci_high</a:t>
            </a:r>
            <a:endParaRPr lang="de-DE" dirty="0">
              <a:latin typeface="Monaco" charset="0"/>
              <a:ea typeface="Monaco" charset="0"/>
              <a:cs typeface="Monaco" charset="0"/>
            </a:endParaRPr>
          </a:p>
          <a:p>
            <a:r>
              <a:rPr lang="de-DE" dirty="0">
                <a:latin typeface="Monaco" charset="0"/>
                <a:ea typeface="Monaco" charset="0"/>
                <a:cs typeface="Monaco" charset="0"/>
              </a:rPr>
              <a:t>1 5.053425 4.894286 5.192857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6360" y="5041642"/>
            <a:ext cx="95402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Our bootstrap estimate: pH has a mean of 5.053 with a 95% CI of [4.89, 5.19]</a:t>
            </a:r>
          </a:p>
          <a:p>
            <a:endParaRPr lang="en-US" sz="2200" dirty="0"/>
          </a:p>
          <a:p>
            <a:r>
              <a:rPr lang="en-US" sz="2200" dirty="0" smtClean="0"/>
              <a:t>"Regular" bootstrap was 5.05 with 95% CI of [4.85, 5.24]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0998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might we want to estimate from the bee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for </a:t>
            </a:r>
            <a:r>
              <a:rPr lang="en-US" i="1" dirty="0"/>
              <a:t>difference of means</a:t>
            </a:r>
            <a:endParaRPr lang="en-US" dirty="0"/>
          </a:p>
          <a:p>
            <a:r>
              <a:rPr lang="en-US" dirty="0" smtClean="0"/>
              <a:t>Confidence interval for </a:t>
            </a:r>
            <a:r>
              <a:rPr lang="en-US" i="1" dirty="0" smtClean="0"/>
              <a:t>difference of means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26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bootstraps when data frame has multiple samples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120" y="2005964"/>
            <a:ext cx="55473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nl-NL" sz="1600" dirty="0" err="1">
                <a:latin typeface="Monaco" charset="0"/>
                <a:ea typeface="Monaco" charset="0"/>
                <a:cs typeface="Monaco" charset="0"/>
              </a:rPr>
              <a:t>bees</a:t>
            </a:r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 %&gt;% filter(species == "a") -&gt; </a:t>
            </a:r>
            <a:r>
              <a:rPr lang="nl-NL" sz="1600" dirty="0" err="1" smtClean="0">
                <a:latin typeface="Monaco" charset="0"/>
                <a:ea typeface="Monaco" charset="0"/>
                <a:cs typeface="Monaco" charset="0"/>
              </a:rPr>
              <a:t>bees.a</a:t>
            </a:r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&gt; bees.a </a:t>
            </a:r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%&gt;% </a:t>
            </a:r>
            <a:endParaRPr lang="is-I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    slipper(mean(lengths</a:t>
            </a:r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), </a:t>
            </a:r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B=1e4) </a:t>
            </a:r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%&gt;% </a:t>
            </a:r>
            <a:endParaRPr lang="is-I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    mutate(species </a:t>
            </a:r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= "a</a:t>
            </a:r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") -&gt; a.boot</a:t>
            </a:r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       type value species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1   observed 4.600       a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2  bootstrap 4.575       a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3  bootstrap 4.200       a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4  bootstrap 4.650       a</a:t>
            </a:r>
          </a:p>
          <a:p>
            <a:r>
              <a:rPr lang="nl-NL" sz="1600" dirty="0" smtClean="0">
                <a:latin typeface="Monaco" charset="0"/>
                <a:ea typeface="Monaco" charset="0"/>
                <a:cs typeface="Monaco" charset="0"/>
              </a:rPr>
              <a:t>...</a:t>
            </a:r>
            <a:endParaRPr lang="nl-NL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3923" y="1975186"/>
            <a:ext cx="54922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nl-NL" sz="1600" dirty="0" err="1">
                <a:latin typeface="Monaco" charset="0"/>
                <a:ea typeface="Monaco" charset="0"/>
                <a:cs typeface="Monaco" charset="0"/>
              </a:rPr>
              <a:t>bees</a:t>
            </a:r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 %&gt;% filter(species == "b") -&gt; </a:t>
            </a:r>
            <a:r>
              <a:rPr lang="nl-NL" sz="1600" dirty="0" err="1">
                <a:latin typeface="Monaco" charset="0"/>
                <a:ea typeface="Monaco" charset="0"/>
                <a:cs typeface="Monaco" charset="0"/>
              </a:rPr>
              <a:t>bees.b</a:t>
            </a:r>
            <a:endParaRPr lang="nl-NL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&gt; bees.b </a:t>
            </a:r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%&gt;% 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     slipper(mean(lengths), B=1e4) %&gt;% 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     mutate(species = </a:t>
            </a:r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"b") -&gt; b.boot</a:t>
            </a:r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      type value species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1  observed  4.98       b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2 bootstrap  5.10       b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3 bootstrap  4.84       b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4 bootstrap  4.88       b</a:t>
            </a:r>
          </a:p>
          <a:p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...</a:t>
            </a:r>
            <a:endParaRPr lang="is-IS" sz="16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4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con't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5360" y="1857313"/>
            <a:ext cx="967244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full.boot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rbind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a.boot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b.boot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head(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full.boot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      type value species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1  observed 4.600       a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2 bootstrap 4.750       a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3 bootstrap 4.450       a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full.boot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%&gt;% 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 filter(type == "bootstrap") %&gt;% 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group_by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(species) %&gt;%       ### Add unique ID per group line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  mutate(n = 1:n()) %&gt;%       ### ""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600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spread(species, value)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      type     n     a     b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    &lt;fctr&gt; &lt;int&gt; &lt;dbl&gt; &lt;dbl&gt;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1 bootstrap     1 4.750  5.10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2 bootstrap     2 4.450  4.84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3 bootstrap     3 4.500  4.88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con't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4920" y="1876217"/>
            <a:ext cx="893064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full.boot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%&gt;% 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   filter(type == "bootstrap") %&gt;% 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group_by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(species) %&gt;%       ### Add unique ID per group line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   mutate(n = 1:n()) %&gt;%       ### ""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   spread(species, value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 %&gt;%</a:t>
            </a:r>
          </a:p>
          <a:p>
            <a:r>
              <a:rPr lang="en-US" sz="1600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    mutate(value = a </a:t>
            </a:r>
            <a:r>
              <a:rPr lang="mr-IN" sz="1600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–</a:t>
            </a:r>
            <a:r>
              <a:rPr lang="en-US" sz="1600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 b) %&gt;%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 summarize(mean 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= mean(value),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    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ci_low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= quantile(value,0.025), 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           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ci_high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= quantile(value,0.975))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# A tibble: 1 x 3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       mean ci_low ci_high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      &lt;dbl&gt;  &lt;dbl&gt;   &lt;dbl&gt;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1 -0.3816805 -0.815    0.07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5462171"/>
            <a:ext cx="11536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The bootstrap difference in mean bee lengths is -0.382 with a 95% bootstrap CI of [-0.815, 0.07]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9760" y="5893058"/>
            <a:ext cx="926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Pop quiz! Recall our permutation test gave P=0.19. Is the bootstrap consistent?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52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7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https://xkcd.com/882/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Run tests until you get a significant result = </a:t>
            </a:r>
            <a:r>
              <a:rPr lang="en-US" b="1" dirty="0" smtClean="0"/>
              <a:t>no.</a:t>
            </a:r>
          </a:p>
          <a:p>
            <a:pPr lvl="1"/>
            <a:r>
              <a:rPr lang="en-US" dirty="0" smtClean="0"/>
              <a:t>Data dredging</a:t>
            </a:r>
          </a:p>
          <a:p>
            <a:pPr lvl="1"/>
            <a:r>
              <a:rPr lang="en-US" dirty="0" smtClean="0"/>
              <a:t>P-hacking</a:t>
            </a:r>
          </a:p>
          <a:p>
            <a:pPr lvl="1"/>
            <a:r>
              <a:rPr lang="en-US" dirty="0" smtClean="0"/>
              <a:t>Data fishing</a:t>
            </a:r>
          </a:p>
          <a:p>
            <a:pPr lvl="1"/>
            <a:r>
              <a:rPr lang="en-US" dirty="0" smtClean="0"/>
              <a:t>Data snooping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120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positive rate increases with more tests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Single test</a:t>
            </a:r>
          </a:p>
          <a:p>
            <a:r>
              <a:rPr lang="en-US" dirty="0"/>
              <a:t> </a:t>
            </a:r>
            <a:r>
              <a:rPr lang="en-US" dirty="0" smtClean="0"/>
              <a:t>   P(false positive) = α</a:t>
            </a:r>
          </a:p>
          <a:p>
            <a:r>
              <a:rPr lang="en-US" dirty="0"/>
              <a:t> </a:t>
            </a:r>
            <a:r>
              <a:rPr lang="en-US" dirty="0" smtClean="0"/>
              <a:t>   P(not false positive) = 1-</a:t>
            </a:r>
            <a:r>
              <a:rPr lang="en-US" dirty="0"/>
              <a:t> </a:t>
            </a:r>
            <a:r>
              <a:rPr lang="en-US" dirty="0" smtClean="0"/>
              <a:t>α</a:t>
            </a:r>
          </a:p>
          <a:p>
            <a:endParaRPr lang="en-US" dirty="0"/>
          </a:p>
          <a:p>
            <a:r>
              <a:rPr lang="en-US" b="1" dirty="0" smtClean="0"/>
              <a:t>N tests</a:t>
            </a:r>
          </a:p>
          <a:p>
            <a:r>
              <a:rPr lang="en-US" dirty="0" smtClean="0"/>
              <a:t>   P(no false positives) </a:t>
            </a:r>
            <a:r>
              <a:rPr lang="en-US" dirty="0"/>
              <a:t>= </a:t>
            </a:r>
            <a:r>
              <a:rPr lang="en-US" dirty="0" smtClean="0"/>
              <a:t>(1 - α)</a:t>
            </a:r>
            <a:r>
              <a:rPr lang="en-US" baseline="30000" dirty="0" smtClean="0"/>
              <a:t>N</a:t>
            </a:r>
          </a:p>
          <a:p>
            <a:r>
              <a:rPr lang="en-US" baseline="30000" dirty="0"/>
              <a:t> </a:t>
            </a:r>
            <a:r>
              <a:rPr lang="en-US" baseline="30000" dirty="0" smtClean="0"/>
              <a:t>  </a:t>
            </a:r>
            <a:r>
              <a:rPr lang="en-US" dirty="0" smtClean="0"/>
              <a:t> P(at least 1 false positive) = 1 -  </a:t>
            </a:r>
            <a:r>
              <a:rPr lang="en-US" dirty="0"/>
              <a:t>(1 - α)</a:t>
            </a:r>
            <a:r>
              <a:rPr lang="en-US" baseline="30000" dirty="0"/>
              <a:t>N</a:t>
            </a:r>
          </a:p>
          <a:p>
            <a:endParaRPr lang="en-US" dirty="0"/>
          </a:p>
          <a:p>
            <a:pPr algn="ctr"/>
            <a:r>
              <a:rPr lang="en-US" dirty="0" smtClean="0"/>
              <a:t>For N=20 and α=0.05, P(at least 1 false positive) = 65%</a:t>
            </a:r>
            <a:endParaRPr lang="en-US" dirty="0"/>
          </a:p>
          <a:p>
            <a:pPr algn="ctr"/>
            <a:r>
              <a:rPr lang="en-US" dirty="0"/>
              <a:t>For </a:t>
            </a:r>
            <a:r>
              <a:rPr lang="en-US" dirty="0" smtClean="0"/>
              <a:t>N=100 </a:t>
            </a:r>
            <a:r>
              <a:rPr lang="en-US" dirty="0"/>
              <a:t>and α=0.05, P(at least 1 false positive) = </a:t>
            </a:r>
            <a:r>
              <a:rPr lang="en-US" dirty="0" smtClean="0"/>
              <a:t>99%</a:t>
            </a:r>
            <a:endParaRPr lang="en-US" dirty="0"/>
          </a:p>
          <a:p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870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Involves randomly sampling data from a probability distribution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841751"/>
            <a:ext cx="98347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### Random sample of N=15 for </a:t>
            </a:r>
            <a:r>
              <a:rPr lang="en-US" i="1" smtClean="0">
                <a:latin typeface="Monaco" charset="0"/>
                <a:ea typeface="Monaco" charset="0"/>
                <a:cs typeface="Monaco" charset="0"/>
              </a:rPr>
              <a:t>N(3.5,4)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rnorm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(15, 3.5, 2)</a:t>
            </a:r>
          </a:p>
          <a:p>
            <a:r>
              <a:rPr lang="pt-BR" dirty="0">
                <a:latin typeface="Monaco" charset="0"/>
                <a:ea typeface="Monaco" charset="0"/>
                <a:cs typeface="Monaco" charset="0"/>
              </a:rPr>
              <a:t> [1]  5.8166897  3.3402803  2.1469112  3.3038842  5.0005214  2.9234959</a:t>
            </a:r>
          </a:p>
          <a:p>
            <a:r>
              <a:rPr lang="pt-BR" dirty="0">
                <a:latin typeface="Monaco" charset="0"/>
                <a:ea typeface="Monaco" charset="0"/>
                <a:cs typeface="Monaco" charset="0"/>
              </a:rPr>
              <a:t> [7]  4.6663932  3.1889110  6.2384465  5.8085365  1.7456411  0.3697735</a:t>
            </a:r>
          </a:p>
          <a:p>
            <a:r>
              <a:rPr lang="pt-BR" dirty="0">
                <a:latin typeface="Monaco" charset="0"/>
                <a:ea typeface="Monaco" charset="0"/>
                <a:cs typeface="Monaco" charset="0"/>
              </a:rPr>
              <a:t>[13] -1.4639567  5.8856386  8.2788721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84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Many tests on iris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" y="2240280"/>
            <a:ext cx="570701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versicolor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&lt;- iris %&gt;% filter(Species == "versicolor")</a:t>
            </a:r>
          </a:p>
          <a:p>
            <a:r>
              <a:rPr lang="en-US" sz="1100" dirty="0" err="1" smtClean="0">
                <a:latin typeface="Monaco" charset="0"/>
                <a:ea typeface="Monaco" charset="0"/>
                <a:cs typeface="Monaco" charset="0"/>
              </a:rPr>
              <a:t>virginica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iris %&gt;% filter(Species == 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100" dirty="0" err="1" smtClean="0">
                <a:latin typeface="Monaco" charset="0"/>
                <a:ea typeface="Monaco" charset="0"/>
                <a:cs typeface="Monaco" charset="0"/>
              </a:rPr>
              <a:t>virginica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")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dirty="0" err="1" smtClean="0">
                <a:latin typeface="Monaco" charset="0"/>
                <a:ea typeface="Monaco" charset="0"/>
                <a:cs typeface="Monaco" charset="0"/>
              </a:rPr>
              <a:t>setosa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&lt;- iris %&gt;% filter(Species == "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setosa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")</a:t>
            </a:r>
          </a:p>
          <a:p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versicolor$Sepal.Length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virginica$Sepal.Length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1.866144e-07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versicolor$Sepal.Length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setosa$Sepal.Length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3.746743e-17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virginica$Sepal.Length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setosa$Sepal.Length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3.966867e-25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versicolor$Sepal.Width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virginica$Sepal.Width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0.001819483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versicolor$Sepal.Width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setosa$Sepal.Width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2.484228e-15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virginica$Sepal.Width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setosa$Sepal.Width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</a:t>
            </a:r>
            <a:r>
              <a:rPr lang="en-US" sz="1100" b="1" dirty="0" smtClean="0">
                <a:latin typeface="Monaco" charset="0"/>
                <a:ea typeface="Monaco" charset="0"/>
                <a:cs typeface="Monaco" charset="0"/>
              </a:rPr>
              <a:t>4.570771e-09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  </a:t>
            </a:r>
          </a:p>
          <a:p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endParaRPr lang="en-US" sz="11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7960" y="2886611"/>
            <a:ext cx="5707012" cy="22929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versicolor$Petal.Length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virginica$Petal.Length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4.900288e-22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versicolor$Petal.Length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setosa$Petal.Length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9.934433e-46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virginica$Petal.Length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setosa$Petal.Length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9.269628e-50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  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versicolor$Petal.Width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virginica$Petal.Width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2.111534e-25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versicolor$Petal.Width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setosa$Petal.Width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2.717008e-47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virginica$Petal.Width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setosa$Petal.Width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2.437136e-48</a:t>
            </a:r>
          </a:p>
        </p:txBody>
      </p:sp>
    </p:spTree>
    <p:extLst>
      <p:ext uri="{BB962C8B-B14F-4D97-AF65-F5344CB8AC3E}">
        <p14:creationId xmlns:p14="http://schemas.microsoft.com/office/powerpoint/2010/main" val="99938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broad types of error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b="1" dirty="0" smtClean="0"/>
              <a:t>Family-wise error rate (FWER)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Probability of having at least one false positive among all tests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Probability of rejecting at least one true null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Corrections control FWER &lt;= α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b="1" dirty="0" smtClean="0"/>
              <a:t>False discovery rate (FDR)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Expected proportion of false positives among rejected hypotheses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Rate that false discoveries occur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FP / (FP + TP)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/>
              <a:t>Corrections control </a:t>
            </a:r>
            <a:r>
              <a:rPr lang="en-US" dirty="0" smtClean="0"/>
              <a:t>FDR &lt;= </a:t>
            </a:r>
            <a:r>
              <a:rPr lang="en-US" dirty="0"/>
              <a:t>α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541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FWER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b="1" dirty="0" smtClean="0"/>
              <a:t>Bonferroni</a:t>
            </a:r>
            <a:r>
              <a:rPr lang="en-US" dirty="0" smtClean="0"/>
              <a:t> correction is the most common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For </a:t>
            </a:r>
            <a:r>
              <a:rPr lang="en-US" i="1" dirty="0" smtClean="0"/>
              <a:t>m</a:t>
            </a:r>
            <a:r>
              <a:rPr lang="en-US" dirty="0" smtClean="0"/>
              <a:t> tests, change α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α/m and assess significance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My 6 tests gave P = {</a:t>
            </a:r>
            <a:r>
              <a:rPr lang="en-US" dirty="0" smtClean="0">
                <a:solidFill>
                  <a:srgbClr val="00B050"/>
                </a:solidFill>
              </a:rPr>
              <a:t>0.01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0.03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0.004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0.027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0.0006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0.048</a:t>
            </a:r>
            <a:r>
              <a:rPr lang="en-US" dirty="0" smtClean="0"/>
              <a:t>}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0.05 </a:t>
            </a:r>
            <a:r>
              <a:rPr lang="en-US" dirty="0" smtClean="0">
                <a:sym typeface="Wingdings"/>
              </a:rPr>
              <a:t> 0.05</a:t>
            </a:r>
            <a:r>
              <a:rPr lang="en-US" dirty="0" smtClean="0"/>
              <a:t>/6 </a:t>
            </a:r>
            <a:r>
              <a:rPr lang="en-US" dirty="0" smtClean="0">
                <a:sym typeface="Wingdings"/>
              </a:rPr>
              <a:t> My new </a:t>
            </a:r>
            <a:r>
              <a:rPr lang="en-US" dirty="0" smtClean="0"/>
              <a:t>α is </a:t>
            </a:r>
            <a:r>
              <a:rPr lang="en-US" dirty="0" smtClean="0">
                <a:sym typeface="Wingdings"/>
              </a:rPr>
              <a:t>0.0083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P </a:t>
            </a:r>
            <a:r>
              <a:rPr lang="en-US" dirty="0"/>
              <a:t>= {</a:t>
            </a:r>
            <a:r>
              <a:rPr lang="en-US" dirty="0">
                <a:solidFill>
                  <a:srgbClr val="FF0000"/>
                </a:solidFill>
              </a:rPr>
              <a:t>0.01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0.03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0.004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0.027</a:t>
            </a:r>
            <a:r>
              <a:rPr lang="en-US" dirty="0" smtClean="0"/>
              <a:t>,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0.0006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0.048</a:t>
            </a:r>
            <a:r>
              <a:rPr lang="en-US" dirty="0" smtClean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Can alternatively multiply P-values by </a:t>
            </a:r>
            <a:r>
              <a:rPr lang="en-US" i="1" dirty="0" smtClean="0"/>
              <a:t>m </a:t>
            </a:r>
            <a:r>
              <a:rPr lang="en-US" dirty="0" smtClean="0"/>
              <a:t>and use original α (0.05)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raw P </a:t>
            </a:r>
            <a:r>
              <a:rPr lang="en-US" dirty="0"/>
              <a:t>= {</a:t>
            </a:r>
            <a:r>
              <a:rPr lang="en-US" dirty="0">
                <a:solidFill>
                  <a:srgbClr val="00B050"/>
                </a:solidFill>
              </a:rPr>
              <a:t>0.01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0.03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0.004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0.027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0.0006</a:t>
            </a:r>
            <a:r>
              <a:rPr lang="en-US" dirty="0"/>
              <a:t>, </a:t>
            </a:r>
            <a:r>
              <a:rPr lang="en-US" dirty="0" smtClean="0">
                <a:solidFill>
                  <a:srgbClr val="00B050"/>
                </a:solidFill>
              </a:rPr>
              <a:t>0.048</a:t>
            </a:r>
            <a:r>
              <a:rPr lang="en-US" dirty="0" smtClean="0"/>
              <a:t>}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b="1" dirty="0" smtClean="0"/>
              <a:t>corrected P</a:t>
            </a:r>
            <a:r>
              <a:rPr lang="en-US" dirty="0" smtClean="0"/>
              <a:t> = {</a:t>
            </a:r>
            <a:r>
              <a:rPr lang="en-US" dirty="0" smtClean="0">
                <a:solidFill>
                  <a:srgbClr val="FF0000"/>
                </a:solidFill>
              </a:rPr>
              <a:t>0.06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0.18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0.024</a:t>
            </a:r>
            <a:r>
              <a:rPr lang="en-US" dirty="0" smtClean="0"/>
              <a:t>,</a:t>
            </a:r>
            <a:r>
              <a:rPr lang="hr-HR" dirty="0" smtClean="0"/>
              <a:t> </a:t>
            </a:r>
            <a:r>
              <a:rPr lang="hr-HR" dirty="0" smtClean="0">
                <a:solidFill>
                  <a:srgbClr val="FF0000"/>
                </a:solidFill>
              </a:rPr>
              <a:t>0.162</a:t>
            </a:r>
            <a:r>
              <a:rPr lang="hr-HR" dirty="0" smtClean="0"/>
              <a:t> </a:t>
            </a:r>
            <a:r>
              <a:rPr lang="hr-HR" dirty="0" smtClean="0">
                <a:solidFill>
                  <a:srgbClr val="00B050"/>
                </a:solidFill>
              </a:rPr>
              <a:t>0.0036</a:t>
            </a:r>
            <a:r>
              <a:rPr lang="hr-HR" dirty="0" smtClean="0"/>
              <a:t>, </a:t>
            </a:r>
            <a:r>
              <a:rPr lang="hr-HR" strike="sngStrike" dirty="0" smtClean="0">
                <a:solidFill>
                  <a:srgbClr val="FF0000"/>
                </a:solidFill>
              </a:rPr>
              <a:t>2.88</a:t>
            </a:r>
            <a:r>
              <a:rPr lang="hr-HR" dirty="0" smtClean="0">
                <a:solidFill>
                  <a:srgbClr val="FF0000"/>
                </a:solidFill>
              </a:rPr>
              <a:t> 1.0</a:t>
            </a:r>
            <a:r>
              <a:rPr lang="hr-HR" dirty="0" smtClean="0"/>
              <a:t>}</a:t>
            </a:r>
            <a:endParaRPr lang="hr-HR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Holm (BH) method uses a </a:t>
            </a:r>
            <a:r>
              <a:rPr lang="en-US" i="1" dirty="0" smtClean="0"/>
              <a:t>stepwise </a:t>
            </a:r>
            <a:r>
              <a:rPr lang="en-US" dirty="0" smtClean="0"/>
              <a:t> procedure to control FWER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30840" cy="40233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Uses a </a:t>
            </a:r>
            <a:r>
              <a:rPr lang="en-US" i="1" dirty="0" smtClean="0">
                <a:solidFill>
                  <a:schemeClr val="tx1"/>
                </a:solidFill>
              </a:rPr>
              <a:t>stepwise </a:t>
            </a:r>
            <a:r>
              <a:rPr lang="en-US" dirty="0" smtClean="0">
                <a:solidFill>
                  <a:schemeClr val="tx1"/>
                </a:solidFill>
              </a:rPr>
              <a:t> (step-down) procedure to control FWER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Order </a:t>
            </a:r>
            <a:r>
              <a:rPr lang="en-US" dirty="0">
                <a:solidFill>
                  <a:schemeClr val="tx1"/>
                </a:solidFill>
              </a:rPr>
              <a:t>P-values from </a:t>
            </a:r>
            <a:r>
              <a:rPr lang="en-US" i="1" dirty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 tests from smallest to largest and rank </a:t>
            </a:r>
            <a:r>
              <a:rPr lang="en-US" i="1" dirty="0" smtClean="0">
                <a:solidFill>
                  <a:schemeClr val="tx1"/>
                </a:solidFill>
              </a:rPr>
              <a:t>k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For a given α, find the </a:t>
            </a:r>
            <a:r>
              <a:rPr lang="en-US" b="1" dirty="0" smtClean="0">
                <a:solidFill>
                  <a:schemeClr val="tx1"/>
                </a:solidFill>
              </a:rPr>
              <a:t>smallest </a:t>
            </a:r>
            <a:r>
              <a:rPr lang="en-US" i="1" dirty="0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 where </a:t>
            </a:r>
            <a:r>
              <a:rPr lang="en-US" i="1" dirty="0" err="1" smtClean="0">
                <a:solidFill>
                  <a:schemeClr val="tx1"/>
                </a:solidFill>
              </a:rPr>
              <a:t>P</a:t>
            </a:r>
            <a:r>
              <a:rPr lang="en-US" i="1" baseline="-25000" dirty="0" err="1" smtClean="0">
                <a:solidFill>
                  <a:schemeClr val="tx1"/>
                </a:solidFill>
              </a:rPr>
              <a:t>k</a:t>
            </a:r>
            <a:r>
              <a:rPr lang="en-US" i="1" dirty="0" smtClean="0">
                <a:solidFill>
                  <a:schemeClr val="tx1"/>
                </a:solidFill>
              </a:rPr>
              <a:t> &gt; α/(m+1-k)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Reject Ho for all P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mr-IN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</a:rPr>
              <a:t>k-1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Fail to reject Ho for all </a:t>
            </a:r>
            <a:r>
              <a:rPr lang="en-US" dirty="0" err="1" smtClean="0">
                <a:solidFill>
                  <a:schemeClr val="tx1"/>
                </a:solidFill>
              </a:rPr>
              <a:t>P</a:t>
            </a:r>
            <a:r>
              <a:rPr lang="en-US" baseline="-25000" dirty="0" err="1" smtClean="0">
                <a:solidFill>
                  <a:schemeClr val="tx1"/>
                </a:solidFill>
              </a:rPr>
              <a:t>k</a:t>
            </a:r>
            <a:r>
              <a:rPr lang="mr-IN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  <a:p>
            <a:pPr marL="806958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98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Holm (Bonferroni-Holm) FWER correction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5720" y="1737360"/>
            <a:ext cx="6614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P </a:t>
            </a:r>
            <a:r>
              <a:rPr lang="en-US" sz="2500" dirty="0"/>
              <a:t>= {</a:t>
            </a:r>
            <a:r>
              <a:rPr lang="en-US" sz="2500" dirty="0">
                <a:solidFill>
                  <a:srgbClr val="00B050"/>
                </a:solidFill>
              </a:rPr>
              <a:t>0.01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0.03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0.004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0.027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0.0006</a:t>
            </a:r>
            <a:r>
              <a:rPr lang="en-US" sz="2500" dirty="0"/>
              <a:t>, </a:t>
            </a:r>
            <a:r>
              <a:rPr lang="en-US" sz="2500" smtClean="0">
                <a:solidFill>
                  <a:srgbClr val="00B050"/>
                </a:solidFill>
              </a:rPr>
              <a:t>0.048</a:t>
            </a:r>
            <a:r>
              <a:rPr lang="en-US" sz="2500" smtClean="0"/>
              <a:t>}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711384"/>
              </p:ext>
            </p:extLst>
          </p:nvPr>
        </p:nvGraphicFramePr>
        <p:xfrm>
          <a:off x="3677920" y="2315845"/>
          <a:ext cx="970280" cy="3585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280"/>
              </a:tblGrid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Raw 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0.048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419861"/>
              </p:ext>
            </p:extLst>
          </p:nvPr>
        </p:nvGraphicFramePr>
        <p:xfrm>
          <a:off x="4648200" y="2315845"/>
          <a:ext cx="2641600" cy="2627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</a:tblGrid>
              <a:tr h="518795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</a:pPr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α/(m-k+1)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0.05/(6-1+1) = </a:t>
                      </a:r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18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0.05/(6-2+1) = 0.01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0.05/(6-3+1) = 0.0125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5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0.05/(6-4+1) = 0.0125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89800" y="2857739"/>
            <a:ext cx="30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 </a:t>
            </a:r>
            <a:r>
              <a:rPr lang="en-US" dirty="0" smtClean="0"/>
              <a:t>is smaller</a:t>
            </a:r>
            <a:r>
              <a:rPr lang="en-US" smtClean="0"/>
              <a:t>, continue</a:t>
            </a:r>
            <a:endParaRPr 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7289800" y="3417502"/>
            <a:ext cx="30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 </a:t>
            </a:r>
            <a:r>
              <a:rPr lang="en-US" dirty="0" smtClean="0"/>
              <a:t>is smaller</a:t>
            </a:r>
            <a:r>
              <a:rPr lang="en-US" smtClean="0"/>
              <a:t>, continue</a:t>
            </a:r>
            <a:endParaRPr 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4963160" y="5662949"/>
            <a:ext cx="6614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P </a:t>
            </a:r>
            <a:r>
              <a:rPr lang="en-US" sz="2500" dirty="0"/>
              <a:t>= {</a:t>
            </a:r>
            <a:r>
              <a:rPr lang="en-US" sz="2500" dirty="0">
                <a:solidFill>
                  <a:srgbClr val="00B050"/>
                </a:solidFill>
              </a:rPr>
              <a:t>0.01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FF0000"/>
                </a:solidFill>
              </a:rPr>
              <a:t>0.03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0.004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FF0000"/>
                </a:solidFill>
              </a:rPr>
              <a:t>0.027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0.0006</a:t>
            </a:r>
            <a:r>
              <a:rPr lang="en-US" sz="2500" dirty="0"/>
              <a:t>, </a:t>
            </a:r>
            <a:r>
              <a:rPr lang="en-US" sz="2500" dirty="0" smtClean="0">
                <a:solidFill>
                  <a:srgbClr val="FF0000"/>
                </a:solidFill>
              </a:rPr>
              <a:t>0.048</a:t>
            </a:r>
            <a:r>
              <a:rPr lang="en-US" sz="2500" dirty="0" smtClean="0"/>
              <a:t>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89800" y="3923994"/>
            <a:ext cx="30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 </a:t>
            </a:r>
            <a:r>
              <a:rPr lang="en-US" dirty="0" smtClean="0"/>
              <a:t>is smaller</a:t>
            </a:r>
            <a:r>
              <a:rPr lang="en-US" smtClean="0"/>
              <a:t>, continue</a:t>
            </a:r>
            <a:endParaRPr 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7289800" y="4412028"/>
            <a:ext cx="30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 </a:t>
            </a:r>
            <a:r>
              <a:rPr lang="en-US" dirty="0" smtClean="0"/>
              <a:t>is greater, </a:t>
            </a:r>
            <a:r>
              <a:rPr lang="en-US" b="1" dirty="0" smtClean="0"/>
              <a:t>STOP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653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Holm FWER correction with corrected 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1823382"/>
            <a:ext cx="6614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/>
              <a:t>P</a:t>
            </a:r>
            <a:r>
              <a:rPr lang="en-US" sz="2500" baseline="-25000" dirty="0" err="1" smtClean="0"/>
              <a:t>corrected</a:t>
            </a:r>
            <a:r>
              <a:rPr lang="en-US" sz="2500" dirty="0" smtClean="0"/>
              <a:t> = </a:t>
            </a:r>
            <a:r>
              <a:rPr lang="en-US" sz="2500" i="1" dirty="0" smtClean="0"/>
              <a:t>m*</a:t>
            </a:r>
            <a:r>
              <a:rPr lang="en-US" sz="2500" i="1" dirty="0" err="1" smtClean="0"/>
              <a:t>p</a:t>
            </a:r>
            <a:r>
              <a:rPr lang="en-US" sz="2500" i="1" baseline="-25000" dirty="0" err="1" smtClean="0"/>
              <a:t>k</a:t>
            </a:r>
            <a:r>
              <a:rPr lang="en-US" sz="2500" i="1" baseline="-25000" dirty="0" smtClean="0"/>
              <a:t>,</a:t>
            </a:r>
            <a:r>
              <a:rPr lang="en-US" sz="2500" i="1" dirty="0" smtClean="0"/>
              <a:t> </a:t>
            </a:r>
            <a:r>
              <a:rPr lang="en-US" sz="2500" dirty="0" smtClean="0"/>
              <a:t>k=1</a:t>
            </a:r>
          </a:p>
          <a:p>
            <a:r>
              <a:rPr lang="en-US" sz="2500" dirty="0"/>
              <a:t> </a:t>
            </a:r>
            <a:r>
              <a:rPr lang="en-US" sz="2500" dirty="0" smtClean="0"/>
              <a:t>             = max[ p</a:t>
            </a:r>
            <a:r>
              <a:rPr lang="en-US" sz="2500" baseline="-25000" dirty="0" smtClean="0"/>
              <a:t>(k-1)</a:t>
            </a:r>
            <a:r>
              <a:rPr lang="en-US" sz="2500" dirty="0" smtClean="0"/>
              <a:t>, </a:t>
            </a:r>
            <a:r>
              <a:rPr lang="en-US" sz="2500" dirty="0" err="1" smtClean="0"/>
              <a:t>p</a:t>
            </a:r>
            <a:r>
              <a:rPr lang="en-US" sz="2500" baseline="-25000" dirty="0" err="1" smtClean="0"/>
              <a:t>k</a:t>
            </a:r>
            <a:r>
              <a:rPr lang="en-US" sz="2500" dirty="0" smtClean="0"/>
              <a:t>*(</a:t>
            </a:r>
            <a:r>
              <a:rPr lang="en-US" sz="2500" i="1" dirty="0" smtClean="0"/>
              <a:t>m-k+1) </a:t>
            </a:r>
            <a:r>
              <a:rPr lang="en-US" sz="2500" dirty="0" smtClean="0"/>
              <a:t>],    k&gt;1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67288"/>
              </p:ext>
            </p:extLst>
          </p:nvPr>
        </p:nvGraphicFramePr>
        <p:xfrm>
          <a:off x="7659370" y="2054014"/>
          <a:ext cx="970280" cy="4194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280"/>
              </a:tblGrid>
              <a:tr h="52154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Raw 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0.048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617477"/>
              </p:ext>
            </p:extLst>
          </p:nvPr>
        </p:nvGraphicFramePr>
        <p:xfrm>
          <a:off x="8629650" y="2054014"/>
          <a:ext cx="2735580" cy="4234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580"/>
              </a:tblGrid>
              <a:tr h="52154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Holm-corrected 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0.0006 * 6 = </a:t>
                      </a:r>
                      <a:r>
                        <a:rPr lang="nb-N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0.004 * (6-2+1) =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max(0.0036, 0.02) =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0.01 * (6-3+1) = </a:t>
                      </a:r>
                      <a:r>
                        <a:rPr lang="nb-N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max(0.02, 0.04) =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nb-NO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0.027 * (6-4+1) = </a:t>
                      </a:r>
                      <a:r>
                        <a:rPr lang="nb-N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max(0.04, 0.081) =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0.081</a:t>
                      </a:r>
                      <a:endParaRPr lang="nb-NO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0.03 * (6-5+1) = </a:t>
                      </a:r>
                      <a:r>
                        <a:rPr lang="nb-N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max(0.081, 0.06) =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0.081</a:t>
                      </a:r>
                      <a:endParaRPr lang="nb-NO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0.048 * (6-6+1) = </a:t>
                      </a:r>
                      <a:r>
                        <a:rPr lang="nb-N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max(0.081, 0.048) =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0.081</a:t>
                      </a:r>
                      <a:endParaRPr lang="nb-NO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 flipH="1">
            <a:off x="7452360" y="2685156"/>
            <a:ext cx="0" cy="1612524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452360" y="4483476"/>
            <a:ext cx="0" cy="161252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61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error with FDR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FWER control procedures are </a:t>
            </a:r>
            <a:r>
              <a:rPr lang="en-US" b="1" dirty="0" smtClean="0"/>
              <a:t>highly conservative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Bonferroni is the most severe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Guarantees low false positive rate at the cost of a high false negative rate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FDR control procedures are much more powerful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You end up with more significant results, at the cost of a higher false positive rate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Invented as a response to the severe conservatism of Bonferroni, etc.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0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FDR with </a:t>
            </a:r>
            <a:r>
              <a:rPr lang="en-US" dirty="0" err="1" smtClean="0"/>
              <a:t>Benjamini-Hotchberg</a:t>
            </a:r>
            <a:r>
              <a:rPr lang="en-US" dirty="0" smtClean="0"/>
              <a:t> ("BH")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30840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This is also a stepwise ("step-up") procedure</a:t>
            </a:r>
          </a:p>
          <a:p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Determine the FDR you are willing to live with with, </a:t>
            </a:r>
            <a:r>
              <a:rPr lang="en-US" i="1" dirty="0" smtClean="0">
                <a:solidFill>
                  <a:schemeClr val="tx1"/>
                </a:solidFill>
              </a:rPr>
              <a:t>Q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Order </a:t>
            </a:r>
            <a:r>
              <a:rPr lang="en-US" dirty="0">
                <a:solidFill>
                  <a:schemeClr val="tx1"/>
                </a:solidFill>
              </a:rPr>
              <a:t>P-values from </a:t>
            </a:r>
            <a:r>
              <a:rPr lang="en-US" i="1" dirty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 tests from smallest to </a:t>
            </a:r>
            <a:r>
              <a:rPr lang="en-US" dirty="0" smtClean="0">
                <a:solidFill>
                  <a:schemeClr val="tx1"/>
                </a:solidFill>
              </a:rPr>
              <a:t>largest and rank </a:t>
            </a:r>
            <a:endParaRPr lang="en-US" i="1" dirty="0">
              <a:solidFill>
                <a:schemeClr val="tx1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tx1"/>
                </a:solidFill>
              </a:rPr>
              <a:t>a given </a:t>
            </a:r>
            <a:r>
              <a:rPr lang="en-US" dirty="0" smtClean="0">
                <a:solidFill>
                  <a:schemeClr val="tx1"/>
                </a:solidFill>
              </a:rPr>
              <a:t>Q, </a:t>
            </a:r>
            <a:r>
              <a:rPr lang="en-US" dirty="0">
                <a:solidFill>
                  <a:schemeClr val="tx1"/>
                </a:solidFill>
              </a:rPr>
              <a:t>find the </a:t>
            </a:r>
            <a:r>
              <a:rPr lang="en-US" b="1" dirty="0" smtClean="0">
                <a:solidFill>
                  <a:schemeClr val="tx1"/>
                </a:solidFill>
              </a:rPr>
              <a:t>largest </a:t>
            </a:r>
            <a:r>
              <a:rPr lang="en-US" i="1" dirty="0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where </a:t>
            </a:r>
            <a:r>
              <a:rPr lang="en-US" i="1" dirty="0" err="1">
                <a:solidFill>
                  <a:schemeClr val="tx1"/>
                </a:solidFill>
              </a:rPr>
              <a:t>P</a:t>
            </a:r>
            <a:r>
              <a:rPr lang="en-US" i="1" baseline="-25000" dirty="0" err="1">
                <a:solidFill>
                  <a:schemeClr val="tx1"/>
                </a:solidFill>
              </a:rPr>
              <a:t>k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≤ Q * k/m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Reject all Ho for P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mr-IN" dirty="0" smtClean="0">
                <a:solidFill>
                  <a:schemeClr val="tx1"/>
                </a:solidFill>
              </a:rPr>
              <a:t>…</a:t>
            </a:r>
            <a:r>
              <a:rPr lang="en-US" dirty="0" err="1" smtClean="0">
                <a:solidFill>
                  <a:schemeClr val="tx1"/>
                </a:solidFill>
              </a:rPr>
              <a:t>P</a:t>
            </a:r>
            <a:r>
              <a:rPr lang="en-US" baseline="-25000" dirty="0" err="1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  <a:p>
            <a:pPr marL="80695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Fail to reject Ho for P</a:t>
            </a:r>
            <a:r>
              <a:rPr lang="en-US" baseline="-25000" dirty="0" smtClean="0">
                <a:solidFill>
                  <a:schemeClr val="tx1"/>
                </a:solidFill>
              </a:rPr>
              <a:t>k+1</a:t>
            </a:r>
            <a:r>
              <a:rPr lang="mr-IN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3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BH FDR procedure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5720" y="1737360"/>
            <a:ext cx="6614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P </a:t>
            </a:r>
            <a:r>
              <a:rPr lang="en-US" sz="2500" dirty="0"/>
              <a:t>= {</a:t>
            </a:r>
            <a:r>
              <a:rPr lang="en-US" sz="2500" dirty="0">
                <a:solidFill>
                  <a:srgbClr val="00B050"/>
                </a:solidFill>
              </a:rPr>
              <a:t>0.01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0.03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0.004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0.027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0.0006</a:t>
            </a:r>
            <a:r>
              <a:rPr lang="en-US" sz="2500" dirty="0"/>
              <a:t>, </a:t>
            </a:r>
            <a:r>
              <a:rPr lang="en-US" sz="2500" dirty="0" smtClean="0">
                <a:solidFill>
                  <a:srgbClr val="00B050"/>
                </a:solidFill>
              </a:rPr>
              <a:t>0.048</a:t>
            </a:r>
            <a:r>
              <a:rPr lang="en-US" sz="2500" dirty="0" smtClean="0"/>
              <a:t>}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228460"/>
              </p:ext>
            </p:extLst>
          </p:nvPr>
        </p:nvGraphicFramePr>
        <p:xfrm>
          <a:off x="3677920" y="2315845"/>
          <a:ext cx="970280" cy="3585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280"/>
              </a:tblGrid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Raw 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0.048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695440" y="5481429"/>
            <a:ext cx="30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 </a:t>
            </a:r>
            <a:r>
              <a:rPr lang="en-US" dirty="0" smtClean="0"/>
              <a:t>is smaller, </a:t>
            </a:r>
            <a:r>
              <a:rPr lang="en-US" b="1" dirty="0" smtClean="0"/>
              <a:t>STOP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417379"/>
              </p:ext>
            </p:extLst>
          </p:nvPr>
        </p:nvGraphicFramePr>
        <p:xfrm>
          <a:off x="4648200" y="2315845"/>
          <a:ext cx="2087880" cy="3585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880"/>
              </a:tblGrid>
              <a:tr h="512233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</a:pPr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α * k/m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0.05 * 6/6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0.05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85060" y="5850761"/>
            <a:ext cx="6614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P </a:t>
            </a:r>
            <a:r>
              <a:rPr lang="en-US" sz="2500" dirty="0"/>
              <a:t>= {</a:t>
            </a:r>
            <a:r>
              <a:rPr lang="en-US" sz="2500" dirty="0">
                <a:solidFill>
                  <a:srgbClr val="00B050"/>
                </a:solidFill>
              </a:rPr>
              <a:t>0.01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0.03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0.004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0.027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0.0006</a:t>
            </a:r>
            <a:r>
              <a:rPr lang="en-US" sz="2500" dirty="0"/>
              <a:t>, </a:t>
            </a:r>
            <a:r>
              <a:rPr lang="en-US" sz="2500" dirty="0" smtClean="0">
                <a:solidFill>
                  <a:srgbClr val="00B050"/>
                </a:solidFill>
              </a:rPr>
              <a:t>0.048</a:t>
            </a:r>
            <a:r>
              <a:rPr lang="en-US" sz="2500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FDR correction with corrected 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1823382"/>
            <a:ext cx="6614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/>
              <a:t>P</a:t>
            </a:r>
            <a:r>
              <a:rPr lang="en-US" sz="2500" baseline="-25000" dirty="0" err="1" smtClean="0"/>
              <a:t>corrected</a:t>
            </a:r>
            <a:r>
              <a:rPr lang="en-US" sz="2500" dirty="0" smtClean="0"/>
              <a:t> = </a:t>
            </a:r>
            <a:r>
              <a:rPr lang="en-US" sz="2500" i="1" dirty="0" err="1" smtClean="0"/>
              <a:t>p</a:t>
            </a:r>
            <a:r>
              <a:rPr lang="en-US" sz="2500" i="1" baseline="-25000" dirty="0" err="1" smtClean="0"/>
              <a:t>k</a:t>
            </a:r>
            <a:r>
              <a:rPr lang="en-US" sz="2500" i="1" baseline="-25000" dirty="0" smtClean="0"/>
              <a:t>,</a:t>
            </a:r>
            <a:r>
              <a:rPr lang="en-US" sz="2500" i="1" dirty="0" smtClean="0"/>
              <a:t> </a:t>
            </a:r>
            <a:r>
              <a:rPr lang="en-US" sz="2500" dirty="0" smtClean="0"/>
              <a:t>k=m</a:t>
            </a:r>
          </a:p>
          <a:p>
            <a:r>
              <a:rPr lang="en-US" sz="2500" dirty="0"/>
              <a:t> </a:t>
            </a:r>
            <a:r>
              <a:rPr lang="en-US" sz="2500" dirty="0" smtClean="0"/>
              <a:t>             = min[ p</a:t>
            </a:r>
            <a:r>
              <a:rPr lang="en-US" sz="2500" baseline="-25000" dirty="0" smtClean="0"/>
              <a:t>(k+1)</a:t>
            </a:r>
            <a:r>
              <a:rPr lang="en-US" sz="2500" dirty="0" smtClean="0"/>
              <a:t>, </a:t>
            </a:r>
            <a:r>
              <a:rPr lang="en-US" sz="2500" dirty="0" err="1" smtClean="0"/>
              <a:t>p</a:t>
            </a:r>
            <a:r>
              <a:rPr lang="en-US" sz="2500" baseline="-25000" dirty="0" err="1" smtClean="0"/>
              <a:t>k</a:t>
            </a:r>
            <a:r>
              <a:rPr lang="en-US" sz="2500" dirty="0" smtClean="0"/>
              <a:t>*(</a:t>
            </a:r>
            <a:r>
              <a:rPr lang="en-US" sz="2500" i="1" dirty="0" smtClean="0"/>
              <a:t>m/k) </a:t>
            </a:r>
            <a:r>
              <a:rPr lang="en-US" sz="2500" dirty="0" smtClean="0"/>
              <a:t>],    k&lt;m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209923"/>
              </p:ext>
            </p:extLst>
          </p:nvPr>
        </p:nvGraphicFramePr>
        <p:xfrm>
          <a:off x="7659370" y="1965960"/>
          <a:ext cx="970280" cy="4322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280"/>
              </a:tblGrid>
              <a:tr h="61264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Raw 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651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31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914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38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38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31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0.048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6409"/>
              </p:ext>
            </p:extLst>
          </p:nvPr>
        </p:nvGraphicFramePr>
        <p:xfrm>
          <a:off x="8629650" y="1950720"/>
          <a:ext cx="3364230" cy="4337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4230"/>
              </a:tblGrid>
              <a:tr h="624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FDR-corrected 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0.0006 * 6/1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0.0036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min(0.012, 0.0036) =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0.0036</a:t>
                      </a:r>
                      <a:endParaRPr lang="nb-NO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0.004 * 6/2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0.012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min(0.02, 0.012) =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0.012</a:t>
                      </a:r>
                      <a:endParaRPr lang="nb-NO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0.01 * 6/3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min(0.036, 0.02) =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lang="nb-NO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0.027 * 6/4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0.0405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min(0.036, 0.0405) =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  <a:endParaRPr lang="nb-NO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0.03 * 6/5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0.036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min(0.048, 0.036) =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  <a:endParaRPr lang="nb-NO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0.048</a:t>
                      </a:r>
                      <a:endParaRPr lang="nb-NO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7452360" y="2529840"/>
            <a:ext cx="0" cy="3758352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60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simulation for 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Decide your test statistic</a:t>
            </a:r>
          </a:p>
          <a:p>
            <a:pPr marL="806450" lvl="1" indent="-277813"/>
            <a:r>
              <a:rPr lang="en-US" dirty="0" smtClean="0"/>
              <a:t>Make your own quantity or use a "standard" quantity 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dirty="0"/>
              <a:t>𝝌</a:t>
            </a:r>
            <a:r>
              <a:rPr lang="en-US" baseline="30000" dirty="0" smtClean="0"/>
              <a:t>2</a:t>
            </a:r>
            <a:r>
              <a:rPr lang="en-US" dirty="0" smtClean="0"/>
              <a:t>,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i="1" dirty="0" smtClean="0"/>
              <a:t>S</a:t>
            </a:r>
            <a:r>
              <a:rPr lang="en-US" dirty="0" smtClean="0"/>
              <a:t> independent datasets under conditions of interest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test statistic </a:t>
            </a:r>
            <a:r>
              <a:rPr lang="en-US" i="1" dirty="0" smtClean="0"/>
              <a:t>T</a:t>
            </a:r>
            <a:r>
              <a:rPr lang="en-US" i="1" baseline="-25000" dirty="0"/>
              <a:t>S</a:t>
            </a:r>
            <a:r>
              <a:rPr lang="en-US" dirty="0" smtClean="0"/>
              <a:t> for each simulated dataset</a:t>
            </a:r>
          </a:p>
          <a:p>
            <a:pPr marL="806450" lvl="1" indent="-277813"/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i="1" dirty="0" smtClean="0"/>
              <a:t>, T</a:t>
            </a:r>
            <a:r>
              <a:rPr lang="en-US" i="1" baseline="-25000" dirty="0" smtClean="0"/>
              <a:t>2</a:t>
            </a:r>
            <a:r>
              <a:rPr lang="en-US" i="1" dirty="0" smtClean="0"/>
              <a:t>, T</a:t>
            </a:r>
            <a:r>
              <a:rPr lang="en-US" i="1" baseline="-25000" dirty="0" smtClean="0"/>
              <a:t>3</a:t>
            </a:r>
            <a:r>
              <a:rPr lang="en-US" i="1" dirty="0" smtClean="0"/>
              <a:t>, </a:t>
            </a:r>
            <a:r>
              <a:rPr lang="mr-IN" i="1" dirty="0" smtClean="0"/>
              <a:t>…</a:t>
            </a:r>
            <a:r>
              <a:rPr lang="en-US" i="1" dirty="0" smtClean="0"/>
              <a:t>T</a:t>
            </a:r>
            <a:r>
              <a:rPr lang="en-US" i="1" baseline="-25000" dirty="0" smtClean="0"/>
              <a:t>S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Sampling distribution = null</a:t>
            </a:r>
            <a:endParaRPr lang="en-US" i="1" dirty="0" smtClean="0"/>
          </a:p>
          <a:p>
            <a:pPr marL="528638" indent="-514350">
              <a:buFont typeface="+mj-lt"/>
              <a:buAutoNum type="arabicPeriod"/>
            </a:pPr>
            <a:r>
              <a:rPr lang="en-US" dirty="0" smtClean="0"/>
              <a:t>Compute P-value by finding your test statistic in this </a:t>
            </a:r>
            <a:r>
              <a:rPr lang="en-US" i="1" dirty="0" smtClean="0"/>
              <a:t>T</a:t>
            </a:r>
            <a:r>
              <a:rPr lang="en-US" i="1" baseline="-25000" dirty="0" smtClean="0"/>
              <a:t>S</a:t>
            </a:r>
            <a:r>
              <a:rPr lang="en-US" i="1" dirty="0" smtClean="0"/>
              <a:t> </a:t>
            </a:r>
            <a:r>
              <a:rPr lang="en-US" dirty="0" smtClean="0"/>
              <a:t>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0120" y="5515151"/>
            <a:ext cx="1057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Use computers to imitate the process of repeated sampling from a population to approximate the null distribution of the test statistic.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6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makes it </a:t>
            </a:r>
            <a:r>
              <a:rPr lang="en-US" b="1" dirty="0" smtClean="0"/>
              <a:t>super easy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3520" y="1841242"/>
            <a:ext cx="96621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p.values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pt-BR" sz="1600" dirty="0" err="1"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pt-BR" sz="1600" dirty="0">
                <a:latin typeface="Monaco" charset="0"/>
                <a:ea typeface="Monaco" charset="0"/>
                <a:cs typeface="Monaco" charset="0"/>
              </a:rPr>
              <a:t>(0.0006, 0.004, 0.01, 0.027, 0.03, 0.048)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### Holm is default</a:t>
            </a:r>
          </a:p>
          <a:p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p.adjust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p.values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pt-BR" sz="1600" dirty="0">
                <a:latin typeface="Monaco" charset="0"/>
                <a:ea typeface="Monaco" charset="0"/>
                <a:cs typeface="Monaco" charset="0"/>
              </a:rPr>
              <a:t>[1] 0.0036 0.0200 0.0400 0.0810 0.0810 0.0810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### Specify Bonferroni</a:t>
            </a:r>
          </a:p>
          <a:p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p.adjust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p.values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, method = "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bonferroni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")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pt-BR" sz="1600" dirty="0">
                <a:latin typeface="Monaco" charset="0"/>
                <a:ea typeface="Monaco" charset="0"/>
                <a:cs typeface="Monaco" charset="0"/>
              </a:rPr>
              <a:t>[1] 0.0036 0.0240 0.0600 0.1620 0.1800 0.2880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### Specify as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bonf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for when you can't remember if 2 r's or 2 n's</a:t>
            </a:r>
          </a:p>
          <a:p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p.adjust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p.values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, method = "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bonf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")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pt-BR" sz="1600" dirty="0" smtClean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pt-BR" sz="1600" dirty="0">
                <a:latin typeface="Monaco" charset="0"/>
                <a:ea typeface="Monaco" charset="0"/>
                <a:cs typeface="Monaco" charset="0"/>
              </a:rPr>
              <a:t>1] 0.0036 0.0240 0.0600 0.1620 0.1800 0.2880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### Specify FDR</a:t>
            </a:r>
          </a:p>
          <a:p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p.adjust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p.values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, method =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fdr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")</a:t>
            </a:r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pt-BR" sz="1600" dirty="0">
                <a:latin typeface="Monaco" charset="0"/>
                <a:ea typeface="Monaco" charset="0"/>
                <a:cs typeface="Monaco" charset="0"/>
              </a:rPr>
              <a:t>[1] 0.0036 0.0120 0.0200 0.0360 0.0360 0.0480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2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sum() to determine number of significant results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93520" y="1841242"/>
            <a:ext cx="966216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p.values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pt-BR" sz="1600" dirty="0" err="1"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pt-BR" sz="1600" dirty="0">
                <a:latin typeface="Monaco" charset="0"/>
                <a:ea typeface="Monaco" charset="0"/>
                <a:cs typeface="Monaco" charset="0"/>
              </a:rPr>
              <a:t>(0.0006, 0.004, 0.01, 0.027, 0.03, 0.048)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alpha &lt;- 0.05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### Holm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sum(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p.adjust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p.values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 &lt;= alpha )</a:t>
            </a:r>
          </a:p>
          <a:p>
            <a:r>
              <a:rPr lang="mr-IN" sz="1600" dirty="0">
                <a:latin typeface="Monaco" charset="0"/>
                <a:ea typeface="Monaco" charset="0"/>
                <a:cs typeface="Monaco" charset="0"/>
              </a:rPr>
              <a:t>[1] 3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### Bonferroni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sum(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p.adjust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p.values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, method = "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bonf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") &lt;= alpha)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1600" dirty="0">
                <a:latin typeface="Monaco" charset="0"/>
                <a:ea typeface="Monaco" charset="0"/>
                <a:cs typeface="Monaco" charset="0"/>
              </a:rPr>
              <a:t>[1] 2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### FDR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sum(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p.adjust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p.values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, method =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fdr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") 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&lt;= alpha)</a:t>
            </a:r>
          </a:p>
          <a:p>
            <a:r>
              <a:rPr lang="mr-IN" sz="1600" dirty="0">
                <a:latin typeface="Monaco" charset="0"/>
                <a:ea typeface="Monaco" charset="0"/>
                <a:cs typeface="Monaco" charset="0"/>
              </a:rPr>
              <a:t>[1] 6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6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multiple tests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Monaco" charset="0"/>
                <a:ea typeface="Monaco" charset="0"/>
                <a:cs typeface="Monaco" charset="0"/>
              </a:rPr>
              <a:t>pairwise.t.test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(response, grouping)</a:t>
            </a:r>
          </a:p>
          <a:p>
            <a:r>
              <a:rPr lang="en-US" sz="2000" dirty="0" err="1" smtClean="0">
                <a:latin typeface="Monaco" charset="0"/>
                <a:ea typeface="Monaco" charset="0"/>
                <a:cs typeface="Monaco" charset="0"/>
              </a:rPr>
              <a:t>pairwise.wilcox.test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(response, grouping)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03120" y="3042759"/>
            <a:ext cx="8823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pairwise.t.test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iris$Sepal.Width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iris$Species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Pairwise comparisons using t tests with pooled SD 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data: 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iris$Sepal.Width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and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iris$Species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 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6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          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setosa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  versicolor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versicolor &lt; 2e-16 -         </a:t>
            </a:r>
          </a:p>
          <a:p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virginica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  9.1e-10 0.0031    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P value adjustment method: holm 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55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 correction with "</a:t>
            </a:r>
            <a:r>
              <a:rPr lang="en-US" dirty="0" err="1" smtClean="0"/>
              <a:t>p.adj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087880"/>
            <a:ext cx="1005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pairwise.t.test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iris$Sepal.Width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iris$Species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b="1" dirty="0" err="1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p.adj</a:t>
            </a:r>
            <a:r>
              <a:rPr lang="en-US" b="1" dirty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en-US" b="1" dirty="0" err="1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fdr</a:t>
            </a:r>
            <a:r>
              <a:rPr lang="en-US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"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dirty="0">
                <a:latin typeface="Monaco" charset="0"/>
                <a:ea typeface="Monaco" charset="0"/>
                <a:cs typeface="Monaco" charset="0"/>
              </a:rPr>
            </a:b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Pairwise comparisons using t tests with pooled SD 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data: 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iris$Sepal.Width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and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iris$Species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 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dirty="0">
                <a:latin typeface="Monaco" charset="0"/>
                <a:ea typeface="Monaco" charset="0"/>
                <a:cs typeface="Monaco" charset="0"/>
              </a:rPr>
            </a:b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          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setosa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  versicolor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versicolor &lt; 2e-16 -         </a:t>
            </a:r>
          </a:p>
          <a:p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virginica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  6.8e-10 0.0031    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P value adjustment method: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fdr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 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5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triumphant return of broom!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087880"/>
            <a:ext cx="110947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pairwise.t.test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iris$Sepal.Width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iris$Species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p.adj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fdr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") </a:t>
            </a:r>
            <a:r>
              <a:rPr lang="en-US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%&gt;% tidy()</a:t>
            </a:r>
            <a:endParaRPr lang="en-US" b="1" dirty="0">
              <a:solidFill>
                <a:srgbClr val="C03EFF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dirty="0">
                <a:latin typeface="Monaco" charset="0"/>
                <a:ea typeface="Monaco" charset="0"/>
                <a:cs typeface="Monaco" charset="0"/>
              </a:rPr>
            </a:br>
            <a:r>
              <a:rPr lang="is-IS" dirty="0">
                <a:latin typeface="Monaco" charset="0"/>
                <a:ea typeface="Monaco" charset="0"/>
                <a:cs typeface="Monaco" charset="0"/>
              </a:rPr>
              <a:t>       group1     group2      p.value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1 versicolor     setosa 5.497468e-17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2  virginica     setosa 6.808435e-10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4  virginica versicolor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3.145180e-03</a:t>
            </a:r>
          </a:p>
          <a:p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### How many are significant at 0.05?</a:t>
            </a:r>
          </a:p>
          <a:p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pairwise.t.test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iris$Sepal.Width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iris$Species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p.adj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fdr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")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%&gt;%</a:t>
            </a:r>
          </a:p>
          <a:p>
            <a:r>
              <a:rPr lang="en-US" b="1" dirty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tidy() %&gt;%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mutate(sig =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&lt;= 0.05) %&gt;%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group_by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(sig) %&gt;% tally()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    sig     n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  &lt;lgl&gt; &lt;int&gt;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  TRUE     3</a:t>
            </a:r>
          </a:p>
          <a:p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10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thrilling age of GWAS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391" y="1866681"/>
            <a:ext cx="9537289" cy="4460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8355" y="-138075"/>
            <a:ext cx="5700007" cy="200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5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age of GWAS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48833"/>
          <a:stretch/>
        </p:blipFill>
        <p:spPr>
          <a:xfrm>
            <a:off x="818535" y="2035277"/>
            <a:ext cx="10227948" cy="32917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8535" y="5327029"/>
            <a:ext cx="12012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Figure 1. Manhattan plots of genome-wide association study on chicken aggressive-</a:t>
            </a:r>
            <a:r>
              <a:rPr lang="en-US" sz="1400" b="1" dirty="0" err="1"/>
              <a:t>behaviour</a:t>
            </a:r>
            <a:r>
              <a:rPr lang="en-US" sz="1400" b="1" dirty="0"/>
              <a:t> measured traits from T1 to T4 for all </a:t>
            </a:r>
            <a:r>
              <a:rPr lang="en-US" sz="1400" b="1" dirty="0" smtClean="0"/>
              <a:t>the </a:t>
            </a:r>
            <a:r>
              <a:rPr lang="en-US" sz="1400" b="1" dirty="0"/>
              <a:t>SNPs. </a:t>
            </a:r>
            <a:endParaRPr lang="en-US" sz="1400" b="1" dirty="0" smtClean="0"/>
          </a:p>
          <a:p>
            <a:r>
              <a:rPr lang="en-US" sz="1400" dirty="0" smtClean="0"/>
              <a:t>The associated </a:t>
            </a:r>
            <a:r>
              <a:rPr lang="en-US" sz="1400" dirty="0"/>
              <a:t>values (in terms of −log10P) are shown by chromosomes. </a:t>
            </a:r>
            <a:endParaRPr lang="en-US" sz="1400" dirty="0" smtClean="0"/>
          </a:p>
          <a:p>
            <a:r>
              <a:rPr lang="en-US" sz="1400" dirty="0" smtClean="0"/>
              <a:t>The </a:t>
            </a:r>
            <a:r>
              <a:rPr lang="en-US" sz="1400" dirty="0"/>
              <a:t>blue highlighted line indicates genome-wide association (</a:t>
            </a:r>
            <a:r>
              <a:rPr lang="en-US" sz="1400" i="1" dirty="0"/>
              <a:t>P </a:t>
            </a:r>
            <a:r>
              <a:rPr lang="en-US" sz="1400" dirty="0"/>
              <a:t>= 4.6E-6), </a:t>
            </a:r>
            <a:endParaRPr lang="en-US" sz="1400" dirty="0" smtClean="0"/>
          </a:p>
          <a:p>
            <a:r>
              <a:rPr lang="en-US" sz="1400" dirty="0" smtClean="0"/>
              <a:t>and </a:t>
            </a:r>
            <a:r>
              <a:rPr lang="en-US" sz="1400" dirty="0"/>
              <a:t>the red highlighted line indicates significance </a:t>
            </a:r>
            <a:r>
              <a:rPr lang="en-US" sz="1400" dirty="0" smtClean="0"/>
              <a:t> with </a:t>
            </a:r>
            <a:r>
              <a:rPr lang="en-US" sz="1400" dirty="0"/>
              <a:t>a </a:t>
            </a:r>
            <a:r>
              <a:rPr lang="en-US" sz="1400" i="1" dirty="0"/>
              <a:t>P</a:t>
            </a:r>
            <a:r>
              <a:rPr lang="en-US" sz="1400" dirty="0"/>
              <a:t>-value threshold of the 5% Bonferroni genome-wide </a:t>
            </a:r>
            <a:r>
              <a:rPr lang="en-US" sz="1400" dirty="0" smtClean="0"/>
              <a:t>significance </a:t>
            </a:r>
            <a:r>
              <a:rPr lang="en-US" sz="1400" dirty="0"/>
              <a:t>(</a:t>
            </a:r>
            <a:r>
              <a:rPr lang="en-US" sz="1400" i="1" dirty="0"/>
              <a:t>P </a:t>
            </a:r>
            <a:r>
              <a:rPr lang="en-US" sz="1400" dirty="0"/>
              <a:t>= 2.3E-7). </a:t>
            </a:r>
          </a:p>
        </p:txBody>
      </p:sp>
    </p:spTree>
    <p:extLst>
      <p:ext uri="{BB962C8B-B14F-4D97-AF65-F5344CB8AC3E}">
        <p14:creationId xmlns:p14="http://schemas.microsoft.com/office/powerpoint/2010/main" val="102906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simulation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a sample of 10 ducks: 4 are blue, 4 are green, and 2 are purple. Are duck colors evenly distributed?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68478"/>
              </p:ext>
            </p:extLst>
          </p:nvPr>
        </p:nvGraphicFramePr>
        <p:xfrm>
          <a:off x="1824084" y="4259909"/>
          <a:ext cx="5613036" cy="1405944"/>
        </p:xfrm>
        <a:graphic>
          <a:graphicData uri="http://schemas.openxmlformats.org/drawingml/2006/table">
            <a:tbl>
              <a:tblPr/>
              <a:tblGrid>
                <a:gridCol w="1656274"/>
                <a:gridCol w="1668186"/>
                <a:gridCol w="2288576"/>
              </a:tblGrid>
              <a:tr h="472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Duck color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#</a:t>
                      </a:r>
                      <a:r>
                        <a:rPr lang="en-US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Observed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# expected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blue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3.33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green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3.33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purple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3.34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97478" y="5665853"/>
            <a:ext cx="248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𝝌</a:t>
            </a:r>
            <a:r>
              <a:rPr lang="en-US" b="1" baseline="30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 assumption violated!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040" y="3019587"/>
            <a:ext cx="5974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Ho: Duck colors are evenly distributed 1:1:1.</a:t>
            </a:r>
          </a:p>
          <a:p>
            <a:r>
              <a:rPr lang="en-US" sz="2200" dirty="0" smtClean="0"/>
              <a:t>Ha: Duck colors are not evenly distributed 1:1:1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2357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the simulation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solidFill>
                  <a:schemeClr val="tx1"/>
                </a:solidFill>
              </a:rPr>
              <a:t>Choose my test statistic, here 𝝌</a:t>
            </a:r>
            <a:r>
              <a:rPr lang="en-US" sz="2600" baseline="30000" dirty="0" smtClean="0">
                <a:solidFill>
                  <a:schemeClr val="tx1"/>
                </a:solidFill>
              </a:rPr>
              <a:t>2</a:t>
            </a:r>
          </a:p>
          <a:p>
            <a:pPr marL="514350" indent="-514350">
              <a:buFont typeface="+mj-lt"/>
              <a:buAutoNum type="arabicPeriod"/>
            </a:pPr>
            <a:endParaRPr lang="en-US" sz="2600" baseline="30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solidFill>
                  <a:schemeClr val="tx1"/>
                </a:solidFill>
              </a:rPr>
              <a:t>Simulate a duck group and compute the 𝝌</a:t>
            </a:r>
            <a:r>
              <a:rPr lang="en-US" sz="2600" baseline="30000" dirty="0" smtClean="0">
                <a:solidFill>
                  <a:schemeClr val="tx1"/>
                </a:solidFill>
              </a:rPr>
              <a:t>2 </a:t>
            </a:r>
            <a:r>
              <a:rPr lang="en-US" sz="2600" dirty="0" smtClean="0">
                <a:solidFill>
                  <a:schemeClr val="tx1"/>
                </a:solidFill>
              </a:rPr>
              <a:t>statistic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solidFill>
                  <a:schemeClr val="tx1"/>
                </a:solidFill>
              </a:rPr>
              <a:t>Repeat </a:t>
            </a:r>
            <a:r>
              <a:rPr lang="en-US" sz="2600" b="1" dirty="0" smtClean="0">
                <a:solidFill>
                  <a:schemeClr val="tx1"/>
                </a:solidFill>
              </a:rPr>
              <a:t>a lot </a:t>
            </a:r>
            <a:r>
              <a:rPr lang="en-US" sz="2600" dirty="0" smtClean="0">
                <a:solidFill>
                  <a:schemeClr val="tx1"/>
                </a:solidFill>
              </a:rPr>
              <a:t>of times (1e4, 1e5)</a:t>
            </a:r>
          </a:p>
          <a:p>
            <a:endParaRPr lang="en-US" sz="2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a single group of ducks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8037" y="1889760"/>
            <a:ext cx="873187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latin typeface="Monaco" charset="0"/>
                <a:ea typeface="Monaco" charset="0"/>
                <a:cs typeface="Monaco" charset="0"/>
              </a:rPr>
              <a:t>### </a:t>
            </a:r>
            <a:r>
              <a:rPr lang="cs-CZ" dirty="0" err="1">
                <a:latin typeface="Monaco" charset="0"/>
                <a:ea typeface="Monaco" charset="0"/>
                <a:cs typeface="Monaco" charset="0"/>
              </a:rPr>
              <a:t>Simulate</a:t>
            </a:r>
            <a:r>
              <a:rPr lang="cs-CZ" dirty="0">
                <a:latin typeface="Monaco" charset="0"/>
                <a:ea typeface="Monaco" charset="0"/>
                <a:cs typeface="Monaco" charset="0"/>
              </a:rPr>
              <a:t> a </a:t>
            </a:r>
            <a:r>
              <a:rPr lang="cs-CZ" dirty="0" err="1" smtClean="0">
                <a:latin typeface="Monaco" charset="0"/>
                <a:ea typeface="Monaco" charset="0"/>
                <a:cs typeface="Monaco" charset="0"/>
              </a:rPr>
              <a:t>group</a:t>
            </a:r>
            <a:r>
              <a:rPr lang="cs-CZ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cs-CZ" dirty="0" err="1" smtClean="0">
                <a:latin typeface="Monaco" charset="0"/>
                <a:ea typeface="Monaco" charset="0"/>
                <a:cs typeface="Monaco" charset="0"/>
              </a:rPr>
              <a:t>of</a:t>
            </a:r>
            <a:r>
              <a:rPr lang="cs-CZ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cs-CZ" dirty="0" err="1" smtClean="0">
                <a:latin typeface="Monaco" charset="0"/>
                <a:ea typeface="Monaco" charset="0"/>
                <a:cs typeface="Monaco" charset="0"/>
              </a:rPr>
              <a:t>ducks</a:t>
            </a:r>
            <a:r>
              <a:rPr lang="cs-CZ" dirty="0" smtClean="0"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r>
              <a:rPr lang="cs-CZ" dirty="0" smtClean="0">
                <a:latin typeface="Monaco" charset="0"/>
                <a:ea typeface="Monaco" charset="0"/>
                <a:cs typeface="Monaco" charset="0"/>
              </a:rPr>
              <a:t>&gt; duck1 &lt;- sample(c("blue", "green", "</a:t>
            </a:r>
            <a:r>
              <a:rPr lang="cs-CZ" dirty="0" err="1" smtClean="0">
                <a:latin typeface="Monaco" charset="0"/>
                <a:ea typeface="Monaco" charset="0"/>
                <a:cs typeface="Monaco" charset="0"/>
              </a:rPr>
              <a:t>purple</a:t>
            </a:r>
            <a:r>
              <a:rPr lang="cs-CZ" dirty="0" smtClean="0">
                <a:latin typeface="Monaco" charset="0"/>
                <a:ea typeface="Monaco" charset="0"/>
                <a:cs typeface="Monaco" charset="0"/>
              </a:rPr>
              <a:t>"), 10, </a:t>
            </a:r>
            <a:r>
              <a:rPr lang="cs-CZ" dirty="0" err="1" smtClean="0">
                <a:latin typeface="Monaco" charset="0"/>
                <a:ea typeface="Monaco" charset="0"/>
                <a:cs typeface="Monaco" charset="0"/>
              </a:rPr>
              <a:t>replace</a:t>
            </a:r>
            <a:r>
              <a:rPr lang="cs-CZ" dirty="0" smtClean="0">
                <a:latin typeface="Monaco" charset="0"/>
                <a:ea typeface="Monaco" charset="0"/>
                <a:cs typeface="Monaco" charset="0"/>
              </a:rPr>
              <a:t>=T)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### compute chi-squared statistic from duck group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table(duck1)</a:t>
            </a:r>
            <a:endParaRPr lang="mr-IN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duck1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blue  green purple 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    4    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3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    3 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e &lt;- 10/3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((4-e)^2)/e + ((3-e)^2)/e + ((3-e)^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2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)/e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dirty="0">
                <a:latin typeface="Monaco" charset="0"/>
                <a:ea typeface="Monaco" charset="0"/>
                <a:cs typeface="Monaco" charset="0"/>
              </a:rPr>
              <a:t>[1]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0.2</a:t>
            </a:r>
            <a:endParaRPr lang="mr-IN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02280" y="5735479"/>
            <a:ext cx="6629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Do this 1e5 times to get 1e5𝝌</a:t>
            </a:r>
            <a:r>
              <a:rPr lang="en-US" sz="22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200" b="1" dirty="0" smtClean="0">
                <a:solidFill>
                  <a:srgbClr val="FF0000"/>
                </a:solidFill>
              </a:rPr>
              <a:t> test statistics 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7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1914</TotalTime>
  <Words>2921</Words>
  <Application>Microsoft Macintosh PowerPoint</Application>
  <PresentationFormat>Widescreen</PresentationFormat>
  <Paragraphs>718</Paragraphs>
  <Slides>67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Calibri</vt:lpstr>
      <vt:lpstr>Calibri Light</vt:lpstr>
      <vt:lpstr>Mangal</vt:lpstr>
      <vt:lpstr>Monaco</vt:lpstr>
      <vt:lpstr>Wingdings</vt:lpstr>
      <vt:lpstr>Retrospect</vt:lpstr>
      <vt:lpstr>Resampling statistics and multiple testing</vt:lpstr>
      <vt:lpstr>While you wait, install the following R packages:</vt:lpstr>
      <vt:lpstr>Computer-intensive methods</vt:lpstr>
      <vt:lpstr>Why use simulation</vt:lpstr>
      <vt:lpstr>Monte Carlo simulation</vt:lpstr>
      <vt:lpstr>Using simulation for hypothesis testing</vt:lpstr>
      <vt:lpstr>Example simulation study</vt:lpstr>
      <vt:lpstr>Performing the simulation study</vt:lpstr>
      <vt:lpstr>Simulating a single group of ducks</vt:lpstr>
      <vt:lpstr>The full duck simulation</vt:lpstr>
      <vt:lpstr>Duck simulation testing</vt:lpstr>
      <vt:lpstr>Duck simulation results, conclusions</vt:lpstr>
      <vt:lpstr>Permutation (randomization) test</vt:lpstr>
      <vt:lpstr>Permutation tests randomize observed data</vt:lpstr>
      <vt:lpstr>Permutation when null is true</vt:lpstr>
      <vt:lpstr>Permutation when null is false</vt:lpstr>
      <vt:lpstr>Example permutation test</vt:lpstr>
      <vt:lpstr>Some permutations of my data</vt:lpstr>
      <vt:lpstr>Testing the bee data</vt:lpstr>
      <vt:lpstr>Performing step 2</vt:lpstr>
      <vt:lpstr>Exciting detour: the broom package</vt:lpstr>
      <vt:lpstr>Using broom in hypothesis testing</vt:lpstr>
      <vt:lpstr>Using broom in hypothesis testing while piping</vt:lpstr>
      <vt:lpstr>Step One: compute t for my data</vt:lpstr>
      <vt:lpstr>Step Two: generate permutated data</vt:lpstr>
      <vt:lpstr>Step Two: Compute t for each permutated dataset</vt:lpstr>
      <vt:lpstr>Step Two: Compute t for each permutated dataset</vt:lpstr>
      <vt:lpstr>Visualize the null constructed with permutation</vt:lpstr>
      <vt:lpstr>Visualize the null constructed with permutation</vt:lpstr>
      <vt:lpstr>Step Three: calculate our Pvalue</vt:lpstr>
      <vt:lpstr>Note on computations shown here</vt:lpstr>
      <vt:lpstr>Note the R package coin…</vt:lpstr>
      <vt:lpstr>coin for contingency tables</vt:lpstr>
      <vt:lpstr>Exercise break</vt:lpstr>
      <vt:lpstr>Bootstrapping</vt:lpstr>
      <vt:lpstr>What is bootstrapping?</vt:lpstr>
      <vt:lpstr>As aside, this is jackknifing</vt:lpstr>
      <vt:lpstr>WA acidic rain estimation, the "regular way"</vt:lpstr>
      <vt:lpstr>Using the bootstrap to estimate rain pH</vt:lpstr>
      <vt:lpstr>Visualizing the bootstrap sampling distribution of the mean</vt:lpstr>
      <vt:lpstr>Visualizing the bootstrap sampling distribution of the mean</vt:lpstr>
      <vt:lpstr>All together, computing the bootstrap estimates</vt:lpstr>
      <vt:lpstr>What might we want to estimate from the bee data?</vt:lpstr>
      <vt:lpstr>Generate bootstraps when data frame has multiple samples</vt:lpstr>
      <vt:lpstr>con't</vt:lpstr>
      <vt:lpstr>con't</vt:lpstr>
      <vt:lpstr>Exercise break</vt:lpstr>
      <vt:lpstr>Multiple testing</vt:lpstr>
      <vt:lpstr>False positive rate increases with more tests</vt:lpstr>
      <vt:lpstr>Example: Many tests on iris</vt:lpstr>
      <vt:lpstr>Two broad types of error rates</vt:lpstr>
      <vt:lpstr>Controlling the FWER</vt:lpstr>
      <vt:lpstr>The Holm (BH) method uses a stepwise  procedure to control FWER</vt:lpstr>
      <vt:lpstr>Holm (Bonferroni-Holm) FWER correction</vt:lpstr>
      <vt:lpstr>Holm FWER correction with corrected P</vt:lpstr>
      <vt:lpstr>Controlling error with FDR</vt:lpstr>
      <vt:lpstr>Controlling FDR with Benjamini-Hotchberg ("BH")</vt:lpstr>
      <vt:lpstr>BH FDR procedure</vt:lpstr>
      <vt:lpstr>FDR correction with corrected P</vt:lpstr>
      <vt:lpstr>R makes it super easy</vt:lpstr>
      <vt:lpstr>Use sum() to determine number of significant results</vt:lpstr>
      <vt:lpstr>Running multiple tests in R</vt:lpstr>
      <vt:lpstr>Specify correction with "p.adj"</vt:lpstr>
      <vt:lpstr>The triumphant return of broom!</vt:lpstr>
      <vt:lpstr>The thrilling age of GWAS</vt:lpstr>
      <vt:lpstr>The age of GWAS</vt:lpstr>
      <vt:lpstr>Exercise break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Nonparametric and permutation tests</dc:title>
  <dc:creator>Stephanie J. Spielman</dc:creator>
  <cp:lastModifiedBy>Stephanie J. Spielman</cp:lastModifiedBy>
  <cp:revision>412</cp:revision>
  <cp:lastPrinted>2017-10-15T15:43:37Z</cp:lastPrinted>
  <dcterms:created xsi:type="dcterms:W3CDTF">2017-10-05T14:12:26Z</dcterms:created>
  <dcterms:modified xsi:type="dcterms:W3CDTF">2017-10-18T18:38:11Z</dcterms:modified>
</cp:coreProperties>
</file>