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3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82"/>
  </p:normalViewPr>
  <p:slideViewPr>
    <p:cSldViewPr snapToGrid="0" snapToObjects="1">
      <p:cViewPr varScale="1">
        <p:scale>
          <a:sx n="88" d="100"/>
          <a:sy n="88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2E81-AA2E-714C-9612-8B6C5D9DE73B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69CC-F9EC-864D-B462-4858A38B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73D10D-8B30-CE4D-869B-BCEF778BFD2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 the </a:t>
            </a:r>
            <a:r>
              <a:rPr lang="en-US" dirty="0" err="1" smtClean="0"/>
              <a:t>Tidyverse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</a:t>
            </a:r>
            <a:r>
              <a:rPr lang="en-US" dirty="0" err="1" smtClean="0"/>
              <a:t>tidyverse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275320" cy="4023360"/>
          </a:xfrm>
        </p:spPr>
        <p:txBody>
          <a:bodyPr/>
          <a:lstStyle/>
          <a:p>
            <a:r>
              <a:rPr lang="en-US" dirty="0" smtClean="0"/>
              <a:t>A collection of R packages largely developed by Hadley Wickham and others at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 emerged as staples of modern-day data science in the past 5—10 years</a:t>
            </a:r>
          </a:p>
          <a:p>
            <a:endParaRPr lang="en-US" dirty="0"/>
          </a:p>
          <a:p>
            <a:r>
              <a:rPr lang="en-US" dirty="0" smtClean="0"/>
              <a:t>We will focus on: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Visualization/plotting with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ggplot2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Data management and ”wrangling” with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and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1845734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b="1" dirty="0" smtClean="0"/>
              <a:t>tidy </a:t>
            </a:r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forms a column.</a:t>
            </a:r>
          </a:p>
          <a:p>
            <a:r>
              <a:rPr lang="en-US" dirty="0"/>
              <a:t>Each observation forms a row.</a:t>
            </a:r>
          </a:p>
          <a:p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6057"/>
            <a:ext cx="100584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vs tidy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2" t="38894"/>
          <a:stretch/>
        </p:blipFill>
        <p:spPr>
          <a:xfrm>
            <a:off x="6183086" y="2478338"/>
            <a:ext cx="3971108" cy="369562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9" r="47496" b="255"/>
          <a:stretch/>
        </p:blipFill>
        <p:spPr>
          <a:xfrm>
            <a:off x="1953623" y="2478338"/>
            <a:ext cx="4229463" cy="3695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9085" y="5196114"/>
            <a:ext cx="46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</a:t>
            </a:r>
            <a:r>
              <a:rPr lang="en-US" b="1" dirty="0" smtClean="0"/>
              <a:t>variables</a:t>
            </a:r>
            <a:r>
              <a:rPr lang="en-US" dirty="0" smtClean="0"/>
              <a:t> in this data?</a:t>
            </a:r>
          </a:p>
          <a:p>
            <a:r>
              <a:rPr lang="en-US" dirty="0" smtClean="0"/>
              <a:t>What are the </a:t>
            </a:r>
            <a:r>
              <a:rPr lang="en-US" b="1" dirty="0" smtClean="0"/>
              <a:t>observations</a:t>
            </a:r>
            <a:r>
              <a:rPr lang="en-US" dirty="0" smtClean="0"/>
              <a:t> in this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can we convert this table into a tidy data frame?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60611"/>
              </p:ext>
            </p:extLst>
          </p:nvPr>
        </p:nvGraphicFramePr>
        <p:xfrm>
          <a:off x="1097280" y="3081262"/>
          <a:ext cx="4746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survived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drug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placebo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80" y="4935462"/>
            <a:ext cx="6900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variables?</a:t>
            </a:r>
            <a:endParaRPr lang="en-US" dirty="0" smtClean="0"/>
          </a:p>
          <a:p>
            <a:pPr lvl="1"/>
            <a:r>
              <a:rPr lang="en-US" dirty="0" smtClean="0"/>
              <a:t>Remember: categories of a categorical variable </a:t>
            </a:r>
            <a:r>
              <a:rPr lang="en-US" i="1" dirty="0" smtClean="0"/>
              <a:t>are not variables</a:t>
            </a:r>
            <a:endParaRPr lang="en-US" dirty="0"/>
          </a:p>
          <a:p>
            <a:pPr lvl="1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observations?</a:t>
            </a:r>
            <a:endParaRPr lang="en-US" dirty="0" smtClean="0"/>
          </a:p>
          <a:p>
            <a:pPr lvl="1"/>
            <a:endParaRPr lang="en-US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22924"/>
              </p:ext>
            </p:extLst>
          </p:nvPr>
        </p:nvGraphicFramePr>
        <p:xfrm>
          <a:off x="6692536" y="3081262"/>
          <a:ext cx="47461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treatment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outcome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count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tidy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The package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can manipulate and manage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The package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r>
              <a:rPr lang="en-US" dirty="0" smtClean="0"/>
              <a:t> can rearrange data to convert to/from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The package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r>
              <a:rPr lang="en-US" dirty="0" smtClean="0"/>
              <a:t> can plot tidy data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205843"/>
            <a:ext cx="55530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09024"/>
              </p:ext>
            </p:extLst>
          </p:nvPr>
        </p:nvGraphicFramePr>
        <p:xfrm>
          <a:off x="3075418" y="2426834"/>
          <a:ext cx="610212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409"/>
                <a:gridCol w="42817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filter()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select rows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select()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select columns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mutate()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create new columns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group_by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establish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 data grouping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summarize()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calculate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summary statistic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arrange()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arrange rows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9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 operator %&gt;%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Monaco" charset="0"/>
                <a:cs typeface="Monaco" charset="0"/>
              </a:rPr>
              <a:t>“Pipes” output from one function/operation as input to the next</a:t>
            </a:r>
          </a:p>
          <a:p>
            <a:pPr lvl="1"/>
            <a:endParaRPr lang="en-US" dirty="0" smtClean="0"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6452" y="3065587"/>
            <a:ext cx="8244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Find the mean of iris sepal lengths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0" y="5805410"/>
            <a:ext cx="656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“forward assignment” operator follows the logical flow of piping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9" y="3065587"/>
            <a:ext cx="431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Start simple: display data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head(iris)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head()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data manipulation with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2090058"/>
            <a:ext cx="11094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head(iris)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Sepal.Length Sepal.Width Petal.Length Petal.Width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        5.1         3.5          1.4         0.2  setosa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          4.9         3.0          1.4         0.2  setosa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          4.7         3.2          1.3         0.2  setosa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4          4.6         3.1          1.5         0.2  setosa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5          5.0         3.6          1.4         0.2  setosa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6          5.4         3.9          1.7         0.4 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setosa</a:t>
            </a:r>
          </a:p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&gt; iris %&gt;% filter(Species == “setosa”) ## Equivalent to iris[iris$Species == “setosa”,]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iris %&gt;% filter(Species == “setosa”) -&gt; iris.setosa</a:t>
            </a:r>
          </a:p>
        </p:txBody>
      </p:sp>
    </p:spTree>
    <p:extLst>
      <p:ext uri="{BB962C8B-B14F-4D97-AF65-F5344CB8AC3E}">
        <p14:creationId xmlns:p14="http://schemas.microsoft.com/office/powerpoint/2010/main" val="16524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2830</TotalTime>
  <Words>328</Words>
  <Application>Microsoft Macintosh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Monaco</vt:lpstr>
      <vt:lpstr>Arial</vt:lpstr>
      <vt:lpstr>Retrospect</vt:lpstr>
      <vt:lpstr>Enter the Tidyverse</vt:lpstr>
      <vt:lpstr>What is the “tidyverse”?</vt:lpstr>
      <vt:lpstr>Focus is on tidy dataframes</vt:lpstr>
      <vt:lpstr>Messy vs tidy data</vt:lpstr>
      <vt:lpstr>Exercise</vt:lpstr>
      <vt:lpstr>Working with tidy data</vt:lpstr>
      <vt:lpstr>The fundamental verbs of dplyr</vt:lpstr>
      <vt:lpstr>The pipe operator %&gt;%</vt:lpstr>
      <vt:lpstr>Example: data manipulation with dplyr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J. Spielman</dc:creator>
  <cp:lastModifiedBy>Stephanie J. Spielman</cp:lastModifiedBy>
  <cp:revision>33</cp:revision>
  <dcterms:created xsi:type="dcterms:W3CDTF">2017-08-26T18:09:45Z</dcterms:created>
  <dcterms:modified xsi:type="dcterms:W3CDTF">2017-08-28T17:20:17Z</dcterms:modified>
</cp:coreProperties>
</file>