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2" r:id="rId1"/>
  </p:sldMasterIdLst>
  <p:notesMasterIdLst>
    <p:notesMasterId r:id="rId36"/>
  </p:notes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3" r:id="rId14"/>
    <p:sldId id="274" r:id="rId15"/>
    <p:sldId id="275" r:id="rId16"/>
    <p:sldId id="276" r:id="rId17"/>
    <p:sldId id="272" r:id="rId18"/>
    <p:sldId id="277" r:id="rId19"/>
    <p:sldId id="278" r:id="rId20"/>
    <p:sldId id="279" r:id="rId21"/>
    <p:sldId id="261" r:id="rId22"/>
    <p:sldId id="258" r:id="rId23"/>
    <p:sldId id="259" r:id="rId24"/>
    <p:sldId id="260" r:id="rId25"/>
    <p:sldId id="281" r:id="rId26"/>
    <p:sldId id="283" r:id="rId27"/>
    <p:sldId id="282" r:id="rId28"/>
    <p:sldId id="280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340"/>
  </p:normalViewPr>
  <p:slideViewPr>
    <p:cSldViewPr snapToGrid="0" snapToObjects="1">
      <p:cViewPr>
        <p:scale>
          <a:sx n="94" d="100"/>
          <a:sy n="94" d="100"/>
        </p:scale>
        <p:origin x="160" y="-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65DD5-A4BF-7A4A-AF3C-9ECB64E3AD29}" type="datetimeFigureOut">
              <a:rPr lang="en-US" smtClean="0"/>
              <a:t>9/7/17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455D7-87FC-9642-BFAF-719C44C2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05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5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76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75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429B-ADF8-BB43-9512-07006C0FD173}" type="datetimeFigureOut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6756-8814-A14C-BD76-5FEF031A5A3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429B-ADF8-BB43-9512-07006C0FD173}" type="datetimeFigureOut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6756-8814-A14C-BD76-5FEF031A5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429B-ADF8-BB43-9512-07006C0FD173}" type="datetimeFigureOut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6756-8814-A14C-BD76-5FEF031A5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200"/>
            </a:lvl2pPr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429B-ADF8-BB43-9512-07006C0FD173}" type="datetimeFigureOut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6756-8814-A14C-BD76-5FEF031A5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429B-ADF8-BB43-9512-07006C0FD173}" type="datetimeFigureOut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6756-8814-A14C-BD76-5FEF031A5A3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429B-ADF8-BB43-9512-07006C0FD173}" type="datetimeFigureOut">
              <a:rPr lang="en-US" smtClean="0"/>
              <a:t>9/7/17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6756-8814-A14C-BD76-5FEF031A5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429B-ADF8-BB43-9512-07006C0FD173}" type="datetimeFigureOut">
              <a:rPr lang="en-US" smtClean="0"/>
              <a:t>9/7/17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6756-8814-A14C-BD76-5FEF031A5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429B-ADF8-BB43-9512-07006C0FD173}" type="datetimeFigureOut">
              <a:rPr lang="en-US" smtClean="0"/>
              <a:t>9/7/17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6756-8814-A14C-BD76-5FEF031A5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429B-ADF8-BB43-9512-07006C0FD173}" type="datetimeFigureOut">
              <a:rPr lang="en-US" smtClean="0"/>
              <a:t>9/7/17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6756-8814-A14C-BD76-5FEF031A5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560429B-ADF8-BB43-9512-07006C0FD173}" type="datetimeFigureOut">
              <a:rPr lang="en-US" smtClean="0"/>
              <a:t>9/7/17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E86756-8814-A14C-BD76-5FEF031A5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429B-ADF8-BB43-9512-07006C0FD173}" type="datetimeFigureOut">
              <a:rPr lang="en-US" smtClean="0"/>
              <a:t>9/7/17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6756-8814-A14C-BD76-5FEF031A5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560429B-ADF8-BB43-9512-07006C0FD173}" type="datetimeFigureOut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1E86756-8814-A14C-BD76-5FEF031A5A3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21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Probability and </a:t>
            </a:r>
            <a:r>
              <a:rPr lang="en-US" dirty="0" err="1" smtClean="0"/>
              <a:t>Tidyverse</a:t>
            </a:r>
            <a:r>
              <a:rPr lang="en-US" dirty="0" smtClean="0"/>
              <a:t> II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bio5312 Fall2017</a:t>
            </a:r>
          </a:p>
          <a:p>
            <a:r>
              <a:rPr lang="en-US" dirty="0" err="1"/>
              <a:t>stephanie</a:t>
            </a:r>
            <a:r>
              <a:rPr lang="en-US" dirty="0"/>
              <a:t> j. </a:t>
            </a:r>
            <a:r>
              <a:rPr lang="en-US" dirty="0" err="1"/>
              <a:t>spielman</a:t>
            </a:r>
            <a:r>
              <a:rPr lang="en-US" dirty="0"/>
              <a:t>, PhD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919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5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Probability of event X </a:t>
            </a:r>
            <a:r>
              <a:rPr lang="en-US" b="1" dirty="0" smtClean="0"/>
              <a:t>and</a:t>
            </a:r>
            <a:r>
              <a:rPr lang="en-US" dirty="0" smtClean="0"/>
              <a:t> event 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Depends on dep/</a:t>
            </a:r>
            <a:r>
              <a:rPr lang="en-US" dirty="0" err="1" smtClean="0"/>
              <a:t>inde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286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Probability of </a:t>
            </a:r>
            <a:r>
              <a:rPr lang="en-US" b="1" dirty="0" smtClean="0"/>
              <a:t>independent</a:t>
            </a:r>
            <a:r>
              <a:rPr lang="en-US" i="1" dirty="0" smtClean="0"/>
              <a:t> </a:t>
            </a:r>
            <a:r>
              <a:rPr lang="en-US" dirty="0" smtClean="0"/>
              <a:t>events </a:t>
            </a:r>
            <a:r>
              <a:rPr lang="en-US" dirty="0"/>
              <a:t>X </a:t>
            </a:r>
            <a:r>
              <a:rPr lang="en-US" b="1" dirty="0"/>
              <a:t>and</a:t>
            </a:r>
            <a:r>
              <a:rPr lang="en-US" dirty="0"/>
              <a:t> </a:t>
            </a:r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54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Probability of </a:t>
            </a:r>
            <a:r>
              <a:rPr lang="en-US" b="1" dirty="0" smtClean="0"/>
              <a:t>dependent</a:t>
            </a:r>
            <a:r>
              <a:rPr lang="en-US" i="1" dirty="0" smtClean="0"/>
              <a:t> </a:t>
            </a:r>
            <a:r>
              <a:rPr lang="en-US" dirty="0" smtClean="0"/>
              <a:t>events </a:t>
            </a:r>
            <a:r>
              <a:rPr lang="en-US" dirty="0"/>
              <a:t>X </a:t>
            </a:r>
            <a:r>
              <a:rPr lang="en-US" b="1" dirty="0"/>
              <a:t>and</a:t>
            </a:r>
            <a:r>
              <a:rPr lang="en-US" dirty="0"/>
              <a:t> </a:t>
            </a:r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88327" y="9698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569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Probability of event X </a:t>
            </a:r>
            <a:r>
              <a:rPr lang="en-US" b="1" dirty="0" smtClean="0"/>
              <a:t>or </a:t>
            </a:r>
            <a:r>
              <a:rPr lang="en-US" dirty="0" smtClean="0"/>
              <a:t>event 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Depends on dep/</a:t>
            </a:r>
            <a:r>
              <a:rPr lang="en-US" dirty="0" err="1" smtClean="0"/>
              <a:t>inde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573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Probability of </a:t>
            </a:r>
            <a:r>
              <a:rPr lang="en-US" b="1" dirty="0" smtClean="0"/>
              <a:t>independent</a:t>
            </a:r>
            <a:r>
              <a:rPr lang="en-US" i="1" dirty="0" smtClean="0"/>
              <a:t> </a:t>
            </a:r>
            <a:r>
              <a:rPr lang="en-US" dirty="0" smtClean="0"/>
              <a:t>events </a:t>
            </a:r>
            <a:r>
              <a:rPr lang="en-US" dirty="0"/>
              <a:t>X </a:t>
            </a:r>
            <a:r>
              <a:rPr lang="en-US" b="1" dirty="0" smtClean="0"/>
              <a:t>or </a:t>
            </a:r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88327" y="9698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947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Probability of </a:t>
            </a:r>
            <a:r>
              <a:rPr lang="en-US" b="1" dirty="0" smtClean="0"/>
              <a:t>dependent</a:t>
            </a:r>
            <a:r>
              <a:rPr lang="en-US" i="1" dirty="0" smtClean="0"/>
              <a:t> </a:t>
            </a:r>
            <a:r>
              <a:rPr lang="en-US" dirty="0" smtClean="0"/>
              <a:t>events </a:t>
            </a:r>
            <a:r>
              <a:rPr lang="en-US" dirty="0"/>
              <a:t>X </a:t>
            </a:r>
            <a:r>
              <a:rPr lang="en-US" b="1" dirty="0" smtClean="0"/>
              <a:t>or </a:t>
            </a:r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88327" y="9698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029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26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conditional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39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1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Sample space</a:t>
            </a:r>
          </a:p>
          <a:p>
            <a:r>
              <a:rPr lang="en-US" dirty="0" smtClean="0"/>
              <a:t>Event</a:t>
            </a:r>
          </a:p>
          <a:p>
            <a:r>
              <a:rPr lang="en-US" dirty="0" smtClean="0"/>
              <a:t>Probability</a:t>
            </a:r>
            <a:endParaRPr lang="en-US" dirty="0"/>
          </a:p>
          <a:p>
            <a:r>
              <a:rPr lang="en-US" dirty="0" smtClean="0"/>
              <a:t>Probability distribution</a:t>
            </a:r>
          </a:p>
          <a:p>
            <a:r>
              <a:rPr lang="en-US" dirty="0" smtClean="0"/>
              <a:t>Independent </a:t>
            </a:r>
          </a:p>
          <a:p>
            <a:r>
              <a:rPr lang="en-US" dirty="0" smtClean="0"/>
              <a:t>Mutually exclusive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439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Bayes Theorem and disease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267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b="1" dirty="0" smtClean="0"/>
              <a:t>BREAK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1094747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 is on </a:t>
            </a:r>
            <a:r>
              <a:rPr lang="en-US" b="1" dirty="0" smtClean="0"/>
              <a:t>tidy </a:t>
            </a:r>
            <a:r>
              <a:rPr lang="en-US" b="1" dirty="0" err="1" smtClean="0"/>
              <a:t>dataframes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variable forms a column.</a:t>
            </a:r>
          </a:p>
          <a:p>
            <a:r>
              <a:rPr lang="en-US" dirty="0"/>
              <a:t>Each observation forms a row.</a:t>
            </a:r>
          </a:p>
          <a:p>
            <a:r>
              <a:rPr lang="en-US" dirty="0"/>
              <a:t>Each type of observational unit forms a table.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106057"/>
            <a:ext cx="10058400" cy="3143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07199" y="2033230"/>
            <a:ext cx="4348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Tidy data provides a consistent approach to data management that greatly facilitates downstream analysis and </a:t>
            </a:r>
            <a:r>
              <a:rPr lang="en-US" dirty="0" err="1" smtClean="0">
                <a:solidFill>
                  <a:srgbClr val="FF0000"/>
                </a:solidFill>
              </a:rPr>
              <a:t>viz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044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Messy vs tidy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02" t="38894" b="17714"/>
          <a:stretch/>
        </p:blipFill>
        <p:spPr>
          <a:xfrm>
            <a:off x="6763656" y="2029614"/>
            <a:ext cx="4377862" cy="2893112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793" r="47496" b="16495"/>
          <a:stretch/>
        </p:blipFill>
        <p:spPr>
          <a:xfrm>
            <a:off x="1097281" y="1959428"/>
            <a:ext cx="5085806" cy="30334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19085" y="5196114"/>
            <a:ext cx="4644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are the </a:t>
            </a:r>
            <a:r>
              <a:rPr lang="en-US" b="1" dirty="0" smtClean="0"/>
              <a:t>variables</a:t>
            </a:r>
            <a:r>
              <a:rPr lang="en-US" dirty="0" smtClean="0"/>
              <a:t> in this data?</a:t>
            </a:r>
          </a:p>
          <a:p>
            <a:r>
              <a:rPr lang="en-US" dirty="0" smtClean="0"/>
              <a:t>What are the </a:t>
            </a:r>
            <a:r>
              <a:rPr lang="en-US" b="1" dirty="0" smtClean="0"/>
              <a:t>observations</a:t>
            </a:r>
            <a:r>
              <a:rPr lang="en-US" dirty="0" smtClean="0"/>
              <a:t> in this data?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30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How can we convert this table into a tidy data frame</a:t>
            </a:r>
            <a:r>
              <a:rPr lang="en-US" dirty="0" smtClean="0"/>
              <a:t>?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097280" y="3081262"/>
          <a:ext cx="47461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543"/>
                <a:gridCol w="1857828"/>
                <a:gridCol w="132080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survived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died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drug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placebo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97280" y="4935462"/>
            <a:ext cx="69000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What are the </a:t>
            </a:r>
            <a:r>
              <a:rPr lang="en-US" b="1" dirty="0" smtClean="0"/>
              <a:t>variables?</a:t>
            </a:r>
            <a:endParaRPr lang="en-US" dirty="0" smtClean="0"/>
          </a:p>
          <a:p>
            <a:pPr lvl="1"/>
            <a:r>
              <a:rPr lang="en-US" dirty="0" smtClean="0"/>
              <a:t>Remember: categories of a categorical variable </a:t>
            </a:r>
            <a:r>
              <a:rPr lang="en-US" i="1" dirty="0" smtClean="0"/>
              <a:t>are not variables</a:t>
            </a:r>
            <a:endParaRPr lang="en-US" dirty="0"/>
          </a:p>
          <a:p>
            <a:pPr lvl="1"/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What are the </a:t>
            </a:r>
            <a:r>
              <a:rPr lang="en-US" b="1" dirty="0" smtClean="0"/>
              <a:t>observations?</a:t>
            </a:r>
            <a:endParaRPr lang="en-US" dirty="0" smtClean="0"/>
          </a:p>
          <a:p>
            <a:pPr lvl="1"/>
            <a:endParaRPr lang="en-US" i="1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6692536" y="3081262"/>
          <a:ext cx="474617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543"/>
                <a:gridCol w="1857828"/>
                <a:gridCol w="13208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treatment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outcome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count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70C0"/>
                          </a:solidFill>
                        </a:rPr>
                        <a:t>drug</a:t>
                      </a:r>
                      <a:endParaRPr lang="en-US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survived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70C0"/>
                          </a:solidFill>
                        </a:rPr>
                        <a:t>placebo</a:t>
                      </a:r>
                      <a:endParaRPr lang="en-US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survived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70C0"/>
                          </a:solidFill>
                        </a:rPr>
                        <a:t>drug</a:t>
                      </a:r>
                      <a:endParaRPr lang="en-US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died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70C0"/>
                          </a:solidFill>
                        </a:rPr>
                        <a:t>placebo</a:t>
                      </a:r>
                      <a:endParaRPr lang="en-US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died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125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fundamental verbs of </a:t>
            </a:r>
            <a:r>
              <a:rPr lang="en-US" sz="3600" dirty="0" err="1" smtClean="0">
                <a:latin typeface="Monaco" charset="0"/>
                <a:ea typeface="Monaco" charset="0"/>
                <a:cs typeface="Monaco" charset="0"/>
              </a:rPr>
              <a:t>tidyr</a:t>
            </a:r>
            <a:endParaRPr lang="en-US" sz="3600" dirty="0">
              <a:latin typeface="Monaco" charset="0"/>
              <a:ea typeface="Monaco" charset="0"/>
              <a:cs typeface="Monaco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1760773"/>
              </p:ext>
            </p:extLst>
          </p:nvPr>
        </p:nvGraphicFramePr>
        <p:xfrm>
          <a:off x="1427018" y="2057502"/>
          <a:ext cx="9728662" cy="1961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6727"/>
                <a:gridCol w="7511935"/>
              </a:tblGrid>
              <a:tr h="490382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gather()</a:t>
                      </a:r>
                      <a:endParaRPr lang="en-US" b="1" dirty="0" smtClean="0">
                        <a:solidFill>
                          <a:schemeClr val="tx1"/>
                        </a:solidFill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Gather multiple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columns into </a:t>
                      </a:r>
                      <a:r>
                        <a:rPr lang="en-US" sz="2400" b="0" baseline="0" dirty="0" err="1" smtClean="0">
                          <a:solidFill>
                            <a:schemeClr val="tx1"/>
                          </a:solidFill>
                        </a:rPr>
                        <a:t>key:value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pairs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0382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spread()</a:t>
                      </a:r>
                      <a:endParaRPr lang="en-US" b="1" dirty="0" smtClean="0">
                        <a:solidFill>
                          <a:schemeClr val="tx1"/>
                        </a:solidFill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Spread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="0" baseline="0" dirty="0" err="1" smtClean="0">
                          <a:solidFill>
                            <a:schemeClr val="tx1"/>
                          </a:solidFill>
                        </a:rPr>
                        <a:t>key:value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pairs over multiple columns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0382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separate()</a:t>
                      </a:r>
                      <a:endParaRPr lang="en-US" b="1" dirty="0" smtClean="0">
                        <a:solidFill>
                          <a:schemeClr val="tx1"/>
                        </a:solidFill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Separate columns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0382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unite()</a:t>
                      </a:r>
                      <a:endParaRPr lang="en-US" b="1" dirty="0" smtClean="0">
                        <a:solidFill>
                          <a:schemeClr val="tx1"/>
                        </a:solidFill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Join columns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12776" y="5490176"/>
            <a:ext cx="542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There are more functions but these ones are key!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19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6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gather() </a:t>
            </a:r>
            <a:r>
              <a:rPr lang="en-US" dirty="0" smtClean="0"/>
              <a:t>makes wide tables narrow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043" y="3117273"/>
            <a:ext cx="58930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lvl="1"/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data</a:t>
            </a:r>
            <a:endParaRPr lang="is-IS" b="1" dirty="0">
              <a:latin typeface="Monaco" charset="0"/>
              <a:ea typeface="Monaco" charset="0"/>
              <a:cs typeface="Monaco" charset="0"/>
            </a:endParaRPr>
          </a:p>
          <a:p>
            <a:pPr lvl="1"/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tree treat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 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t152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t174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t201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t227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t258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1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ozone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4.51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4.98 5.41 5.90 6.15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2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ozone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4.24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4.20 4.68 4.92 4.96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3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ozone   3.98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4.36 4.79 4.99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5.03</a:t>
            </a:r>
            <a:endParaRPr lang="is-I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123457" y="3357350"/>
            <a:ext cx="3435928" cy="33461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040880" y="3130128"/>
            <a:ext cx="68136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tree treat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 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time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  measure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endParaRPr lang="is-IS" b="1" dirty="0" smtClean="0">
              <a:latin typeface="Monaco" charset="0"/>
              <a:ea typeface="Monaco" charset="0"/>
              <a:cs typeface="Monaco" charset="0"/>
            </a:endParaRP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1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ozone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t152   4.51</a:t>
            </a:r>
          </a:p>
          <a:p>
            <a:pPr lvl="1"/>
            <a:r>
              <a:rPr lang="is-IS" dirty="0">
                <a:latin typeface="Monaco" charset="0"/>
                <a:ea typeface="Monaco" charset="0"/>
                <a:cs typeface="Monaco" charset="0"/>
              </a:rPr>
              <a:t>1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  ozone   t174   4.98</a:t>
            </a:r>
          </a:p>
          <a:p>
            <a:pPr lvl="1"/>
            <a:r>
              <a:rPr lang="is-IS" dirty="0">
                <a:latin typeface="Monaco" charset="0"/>
                <a:ea typeface="Monaco" charset="0"/>
                <a:cs typeface="Monaco" charset="0"/>
              </a:rPr>
              <a:t>1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  ozone   t201   5.41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1   ozone   t227   5.90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1   ozone   t258   6.15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...</a:t>
            </a:r>
            <a:endParaRPr lang="is-IS" dirty="0" smtClean="0">
              <a:latin typeface="Monaco" charset="0"/>
              <a:ea typeface="Monaco" charset="0"/>
              <a:cs typeface="Monaco" charset="0"/>
            </a:endParaRPr>
          </a:p>
          <a:p>
            <a:pPr lvl="1"/>
            <a:endParaRPr lang="is-I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122005" y="3117273"/>
            <a:ext cx="669531" cy="186294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058354" y="3117272"/>
            <a:ext cx="1088454" cy="186294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123457" y="3725247"/>
            <a:ext cx="3490535" cy="23892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854746" y="5144357"/>
            <a:ext cx="7067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s-I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is-IS" sz="2000" b="1" dirty="0" smtClean="0">
                <a:latin typeface="Monaco" charset="0"/>
                <a:ea typeface="Monaco" charset="0"/>
                <a:cs typeface="Monaco" charset="0"/>
              </a:rPr>
              <a:t>data %&gt;% gather(</a:t>
            </a:r>
            <a:r>
              <a:rPr lang="is-IS" sz="2000" b="1" dirty="0" smtClean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time</a:t>
            </a:r>
            <a:r>
              <a:rPr lang="is-IS" sz="2000" b="1" dirty="0" smtClean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is-IS" sz="2000" b="1" dirty="0" smtClean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measure</a:t>
            </a:r>
            <a:r>
              <a:rPr lang="is-IS" sz="2000" b="1" dirty="0" smtClean="0">
                <a:latin typeface="Monaco" charset="0"/>
                <a:ea typeface="Monaco" charset="0"/>
                <a:cs typeface="Monaco" charset="0"/>
              </a:rPr>
              <a:t>, t152:t258</a:t>
            </a:r>
            <a:r>
              <a:rPr lang="is-IS" sz="2000" b="1" dirty="0" smtClean="0">
                <a:latin typeface="Monaco" charset="0"/>
                <a:ea typeface="Monaco" charset="0"/>
                <a:cs typeface="Monaco" charset="0"/>
              </a:rPr>
              <a:t>)</a:t>
            </a:r>
            <a:endParaRPr lang="is-IS" sz="20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38648" y="5713329"/>
            <a:ext cx="8782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</a:rPr>
              <a:t>KEY</a:t>
            </a:r>
            <a:endParaRPr lang="en-US" sz="2200" b="1" dirty="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88334" y="5713330"/>
            <a:ext cx="10759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7030A0"/>
                </a:solidFill>
              </a:rPr>
              <a:t>VALUE</a:t>
            </a:r>
            <a:endParaRPr lang="en-US" sz="2200" b="1" dirty="0">
              <a:solidFill>
                <a:srgbClr val="7030A0"/>
              </a:solidFill>
            </a:endParaRPr>
          </a:p>
        </p:txBody>
      </p:sp>
      <p:sp>
        <p:nvSpPr>
          <p:cNvPr id="25" name="Striped Right Arrow 24"/>
          <p:cNvSpPr/>
          <p:nvPr/>
        </p:nvSpPr>
        <p:spPr>
          <a:xfrm>
            <a:off x="6126480" y="3725247"/>
            <a:ext cx="799804" cy="423672"/>
          </a:xfrm>
          <a:prstGeom prst="striped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490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18" grpId="0" animBg="1"/>
      <p:bldP spid="19" grpId="0" animBg="1"/>
      <p:bldP spid="21" grpId="0" animBg="1"/>
      <p:bldP spid="22" grpId="0"/>
      <p:bldP spid="23" grpId="0"/>
      <p:bldP spid="2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spread() </a:t>
            </a:r>
            <a:r>
              <a:rPr lang="en-US" dirty="0"/>
              <a:t>makes </a:t>
            </a:r>
            <a:r>
              <a:rPr lang="en-US" dirty="0" smtClean="0"/>
              <a:t>narrow tables wide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54746" y="5144357"/>
            <a:ext cx="7067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s-I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is-IS" sz="2000" b="1" dirty="0" smtClean="0">
                <a:latin typeface="Monaco" charset="0"/>
                <a:ea typeface="Monaco" charset="0"/>
                <a:cs typeface="Monaco" charset="0"/>
              </a:rPr>
              <a:t>data %&gt;% spread(</a:t>
            </a:r>
            <a:r>
              <a:rPr lang="is-IS" sz="2000" b="1" dirty="0" smtClean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time</a:t>
            </a:r>
            <a:r>
              <a:rPr lang="is-IS" sz="2000" b="1" dirty="0" smtClean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is-IS" sz="2000" b="1" dirty="0" smtClean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measure</a:t>
            </a:r>
            <a:r>
              <a:rPr lang="is-IS" sz="2000" b="1" dirty="0" smtClean="0">
                <a:latin typeface="Monaco" charset="0"/>
                <a:ea typeface="Monaco" charset="0"/>
                <a:cs typeface="Monaco" charset="0"/>
              </a:rPr>
              <a:t>)</a:t>
            </a:r>
            <a:endParaRPr lang="is-IS" sz="20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1716" y="2836033"/>
            <a:ext cx="68136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tree treat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 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time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  measure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endParaRPr lang="is-IS" b="1" dirty="0" smtClean="0">
              <a:latin typeface="Monaco" charset="0"/>
              <a:ea typeface="Monaco" charset="0"/>
              <a:cs typeface="Monaco" charset="0"/>
            </a:endParaRP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1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ozone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t152   4.51</a:t>
            </a:r>
          </a:p>
          <a:p>
            <a:pPr lvl="1"/>
            <a:r>
              <a:rPr lang="is-IS" dirty="0">
                <a:latin typeface="Monaco" charset="0"/>
                <a:ea typeface="Monaco" charset="0"/>
                <a:cs typeface="Monaco" charset="0"/>
              </a:rPr>
              <a:t>1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  ozone   t174   4.98</a:t>
            </a:r>
          </a:p>
          <a:p>
            <a:pPr lvl="1"/>
            <a:r>
              <a:rPr lang="is-IS" dirty="0">
                <a:latin typeface="Monaco" charset="0"/>
                <a:ea typeface="Monaco" charset="0"/>
                <a:cs typeface="Monaco" charset="0"/>
              </a:rPr>
              <a:t>1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  ozone   t201   5.41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1   ozone   t227   5.90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1   ozone   t258   6.15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...</a:t>
            </a:r>
            <a:endParaRPr lang="is-IS" dirty="0" smtClean="0">
              <a:latin typeface="Monaco" charset="0"/>
              <a:ea typeface="Monaco" charset="0"/>
              <a:cs typeface="Monaco" charset="0"/>
            </a:endParaRPr>
          </a:p>
          <a:p>
            <a:pPr lvl="1"/>
            <a:endParaRPr lang="is-I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57433" y="2836033"/>
            <a:ext cx="669531" cy="186294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93782" y="2836032"/>
            <a:ext cx="1088454" cy="186294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060235" y="3388595"/>
            <a:ext cx="3490535" cy="23892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riped Right Arrow 12"/>
          <p:cNvSpPr/>
          <p:nvPr/>
        </p:nvSpPr>
        <p:spPr>
          <a:xfrm>
            <a:off x="5125702" y="3508059"/>
            <a:ext cx="799804" cy="423672"/>
          </a:xfrm>
          <a:prstGeom prst="striped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126480" y="3068303"/>
            <a:ext cx="58930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tree treat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 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t152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t174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t201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t227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t258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1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ozone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4.51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4.98 5.41 5.90 6.15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2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ozone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4.24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4.20 4.68 4.92 4.96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3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ozone   3.98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4.36 4.79 4.99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5.03</a:t>
            </a:r>
            <a:endParaRPr lang="is-I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203958" y="3043492"/>
            <a:ext cx="3435928" cy="33461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5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  <p:bldP spid="12" grpId="0" animBg="1"/>
      <p:bldP spid="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separate() </a:t>
            </a:r>
            <a:r>
              <a:rPr lang="en-US" dirty="0" smtClean="0"/>
              <a:t>separates columns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817" y="2208236"/>
            <a:ext cx="68136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tree treat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 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time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  measure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endParaRPr lang="is-IS" b="1" dirty="0" smtClean="0">
              <a:latin typeface="Monaco" charset="0"/>
              <a:ea typeface="Monaco" charset="0"/>
              <a:cs typeface="Monaco" charset="0"/>
            </a:endParaRP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1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ozone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t152   4.51</a:t>
            </a:r>
          </a:p>
          <a:p>
            <a:pPr lvl="1"/>
            <a:r>
              <a:rPr lang="is-IS" dirty="0">
                <a:latin typeface="Monaco" charset="0"/>
                <a:ea typeface="Monaco" charset="0"/>
                <a:cs typeface="Monaco" charset="0"/>
              </a:rPr>
              <a:t>1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  ozone   t174   4.98</a:t>
            </a:r>
          </a:p>
          <a:p>
            <a:pPr lvl="1"/>
            <a:r>
              <a:rPr lang="is-IS" dirty="0">
                <a:latin typeface="Monaco" charset="0"/>
                <a:ea typeface="Monaco" charset="0"/>
                <a:cs typeface="Monaco" charset="0"/>
              </a:rPr>
              <a:t>1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  ozone   t201   5.41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1   ozone   t227   5.90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1   ozone   t258   6.15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...</a:t>
            </a:r>
            <a:endParaRPr lang="is-IS" dirty="0" smtClean="0">
              <a:latin typeface="Monaco" charset="0"/>
              <a:ea typeface="Monaco" charset="0"/>
              <a:cs typeface="Monaco" charset="0"/>
            </a:endParaRPr>
          </a:p>
          <a:p>
            <a:pPr lvl="1"/>
            <a:endParaRPr lang="is-I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92513" y="2392901"/>
            <a:ext cx="58930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tree treat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 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t152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t174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t201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t227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t258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1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ozone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4.51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4.98 5.41 5.90 6.15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2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ozone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4.24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4.20 4.68 4.92 4.96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3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ozone   3.98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4.36 4.79 4.99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5.03</a:t>
            </a:r>
            <a:endParaRPr lang="is-IS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351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934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unite() </a:t>
            </a:r>
            <a:r>
              <a:rPr lang="mr-IN" dirty="0" smtClean="0"/>
              <a:t>…</a:t>
            </a:r>
            <a:r>
              <a:rPr lang="en-US" dirty="0" smtClean="0"/>
              <a:t>unites columns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817" y="2208236"/>
            <a:ext cx="68136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tree treat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 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time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  measure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endParaRPr lang="is-IS" b="1" dirty="0" smtClean="0">
              <a:latin typeface="Monaco" charset="0"/>
              <a:ea typeface="Monaco" charset="0"/>
              <a:cs typeface="Monaco" charset="0"/>
            </a:endParaRP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1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ozone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t152   4.51</a:t>
            </a:r>
          </a:p>
          <a:p>
            <a:pPr lvl="1"/>
            <a:r>
              <a:rPr lang="is-IS" dirty="0">
                <a:latin typeface="Monaco" charset="0"/>
                <a:ea typeface="Monaco" charset="0"/>
                <a:cs typeface="Monaco" charset="0"/>
              </a:rPr>
              <a:t>1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  ozone   t174   4.98</a:t>
            </a:r>
          </a:p>
          <a:p>
            <a:pPr lvl="1"/>
            <a:r>
              <a:rPr lang="is-IS" dirty="0">
                <a:latin typeface="Monaco" charset="0"/>
                <a:ea typeface="Monaco" charset="0"/>
                <a:cs typeface="Monaco" charset="0"/>
              </a:rPr>
              <a:t>1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  ozone   t201   5.41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1   ozone   t227   5.90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1   ozone   t258   6.15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...</a:t>
            </a:r>
            <a:endParaRPr lang="is-IS" dirty="0" smtClean="0">
              <a:latin typeface="Monaco" charset="0"/>
              <a:ea typeface="Monaco" charset="0"/>
              <a:cs typeface="Monaco" charset="0"/>
            </a:endParaRPr>
          </a:p>
          <a:p>
            <a:pPr lvl="1"/>
            <a:endParaRPr lang="is-I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92513" y="2392901"/>
            <a:ext cx="58930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tree treat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 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t152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t174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t201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t227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t258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1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ozone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4.51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4.98 5.41 5.90 6.15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2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ozone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4.24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4.20 4.68 4.92 4.96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3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ozone   3.98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4.36 4.79 4.99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5.03</a:t>
            </a:r>
            <a:endParaRPr lang="is-IS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57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return to </a:t>
            </a:r>
            <a:r>
              <a:rPr lang="en-US" dirty="0" err="1" smtClean="0"/>
              <a:t>dplyr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Joining related data frames</a:t>
            </a:r>
          </a:p>
          <a:p>
            <a:endParaRPr lang="en-US" dirty="0"/>
          </a:p>
          <a:p>
            <a:r>
              <a:rPr lang="en-US" dirty="0" err="1" smtClean="0"/>
              <a:t>inner_join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outer_join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left_join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73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ggplot2 </a:t>
            </a:r>
            <a:r>
              <a:rPr lang="en-US" dirty="0" err="1" smtClean="0"/>
              <a:t>moar</a:t>
            </a:r>
            <a:r>
              <a:rPr lang="en-US" dirty="0" smtClean="0"/>
              <a:t>: facets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9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ggplot2 </a:t>
            </a:r>
            <a:r>
              <a:rPr lang="en-US" dirty="0" err="1" smtClean="0"/>
              <a:t>moar</a:t>
            </a:r>
            <a:r>
              <a:rPr lang="en-US" dirty="0" smtClean="0"/>
              <a:t>: stats and scales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scalexlog10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35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coordinates and axes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xlim</a:t>
            </a:r>
            <a:r>
              <a:rPr lang="en-US" dirty="0" smtClean="0"/>
              <a:t>, </a:t>
            </a:r>
            <a:r>
              <a:rPr lang="en-US" dirty="0" err="1" smtClean="0"/>
              <a:t>coord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89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24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05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65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Mutually exclusive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36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97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 facts about probabilities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Wingdings" charset="2"/>
              </a:rPr>
              <a:t></a:t>
            </a:r>
            <a:r>
              <a:rPr lang="en-US" dirty="0"/>
              <a:t>The symbol { } is used as shorthand for the phrase “the event.” </a:t>
            </a:r>
            <a:r>
              <a:rPr lang="en-US" dirty="0">
                <a:latin typeface="Wingdings" charset="2"/>
              </a:rPr>
              <a:t></a:t>
            </a:r>
            <a:r>
              <a:rPr lang="en-US" dirty="0"/>
              <a:t>A  B is the event that either A or B occurs, or they both occur. </a:t>
            </a:r>
            <a:r>
              <a:rPr lang="en-US" dirty="0">
                <a:latin typeface="Wingdings" charset="2"/>
              </a:rPr>
              <a:t></a:t>
            </a:r>
            <a:r>
              <a:rPr lang="en-US" dirty="0"/>
              <a:t>A  B is the event that both A and B occur simultaneously.</a:t>
            </a:r>
            <a:br>
              <a:rPr lang="en-US" dirty="0"/>
            </a:br>
            <a:r>
              <a:rPr lang="en-US" dirty="0">
                <a:latin typeface="Wingdings" charset="2"/>
              </a:rPr>
              <a:t></a:t>
            </a:r>
            <a:r>
              <a:rPr lang="en-US" dirty="0"/>
              <a:t>Â is the event that A does not occur. It is called the complement of A. Notice that </a:t>
            </a:r>
            <a:r>
              <a:rPr lang="en-US" dirty="0" err="1"/>
              <a:t>Pr</a:t>
            </a:r>
            <a:r>
              <a:rPr lang="en-US" dirty="0"/>
              <a:t>(Â) = 1 – </a:t>
            </a:r>
            <a:r>
              <a:rPr lang="en-US" dirty="0" err="1"/>
              <a:t>Pr</a:t>
            </a:r>
            <a:r>
              <a:rPr lang="en-US" dirty="0"/>
              <a:t>(A), because Â occurs only when A does not occur.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45485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96</TotalTime>
  <Words>411</Words>
  <Application>Microsoft Macintosh PowerPoint</Application>
  <PresentationFormat>Widescreen</PresentationFormat>
  <Paragraphs>149</Paragraphs>
  <Slides>34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Calibri</vt:lpstr>
      <vt:lpstr>Calibri Light</vt:lpstr>
      <vt:lpstr>Monaco</vt:lpstr>
      <vt:lpstr>Wingdings</vt:lpstr>
      <vt:lpstr>Retrospect</vt:lpstr>
      <vt:lpstr>Probability and Tidyverse II</vt:lpstr>
      <vt:lpstr>Probability vocabulary</vt:lpstr>
      <vt:lpstr>Sample space</vt:lpstr>
      <vt:lpstr>Event</vt:lpstr>
      <vt:lpstr>Probability</vt:lpstr>
      <vt:lpstr>Probability distribution</vt:lpstr>
      <vt:lpstr>Mutually exclusive</vt:lpstr>
      <vt:lpstr>Independent</vt:lpstr>
      <vt:lpstr>Fun facts about probabilities</vt:lpstr>
      <vt:lpstr>Probability rules</vt:lpstr>
      <vt:lpstr>Example: Probability of event X and event Y?</vt:lpstr>
      <vt:lpstr>Example: Probability of independent events X and Y</vt:lpstr>
      <vt:lpstr>Example: Probability of dependent events X and Y</vt:lpstr>
      <vt:lpstr>Example: Probability of event X or event Y?</vt:lpstr>
      <vt:lpstr>Example: Probability of independent events X or Y</vt:lpstr>
      <vt:lpstr>Example: Probability of dependent events X or Y</vt:lpstr>
      <vt:lpstr>Conditional Probability</vt:lpstr>
      <vt:lpstr>Example: conditional probability</vt:lpstr>
      <vt:lpstr>Bayes Theorem</vt:lpstr>
      <vt:lpstr>Example: Bayes Theorem and disease</vt:lpstr>
      <vt:lpstr>BREAK</vt:lpstr>
      <vt:lpstr>Focus is on tidy dataframes</vt:lpstr>
      <vt:lpstr>Messy vs tidy data</vt:lpstr>
      <vt:lpstr>Exercise</vt:lpstr>
      <vt:lpstr>The fundamental verbs of tidyr</vt:lpstr>
      <vt:lpstr>PowerPoint Presentation</vt:lpstr>
      <vt:lpstr>gather() makes wide tables narrow</vt:lpstr>
      <vt:lpstr>spread() makes narrow tables wide</vt:lpstr>
      <vt:lpstr>separate() separates columns</vt:lpstr>
      <vt:lpstr>unite() …unites columns</vt:lpstr>
      <vt:lpstr>Brief return to dplyr</vt:lpstr>
      <vt:lpstr>ggplot2 moar: facets</vt:lpstr>
      <vt:lpstr>ggplot2 moar: stats and scales</vt:lpstr>
      <vt:lpstr>coordinates and axes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and Tidyverse II</dc:title>
  <dc:creator>Stephanie J. Spielman</dc:creator>
  <cp:lastModifiedBy>Stephanie J. Spielman</cp:lastModifiedBy>
  <cp:revision>90</cp:revision>
  <dcterms:created xsi:type="dcterms:W3CDTF">2017-09-07T14:51:46Z</dcterms:created>
  <dcterms:modified xsi:type="dcterms:W3CDTF">2017-09-07T16:28:28Z</dcterms:modified>
</cp:coreProperties>
</file>